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ink/ink2.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442" r:id="rId3"/>
    <p:sldId id="257" r:id="rId4"/>
    <p:sldId id="260" r:id="rId5"/>
    <p:sldId id="261" r:id="rId6"/>
    <p:sldId id="262" r:id="rId7"/>
    <p:sldId id="273" r:id="rId8"/>
    <p:sldId id="276" r:id="rId9"/>
    <p:sldId id="279" r:id="rId10"/>
    <p:sldId id="283" r:id="rId11"/>
    <p:sldId id="286" r:id="rId12"/>
    <p:sldId id="288" r:id="rId13"/>
    <p:sldId id="291" r:id="rId14"/>
    <p:sldId id="293" r:id="rId15"/>
    <p:sldId id="297" r:id="rId16"/>
    <p:sldId id="304" r:id="rId17"/>
    <p:sldId id="306" r:id="rId18"/>
    <p:sldId id="308" r:id="rId19"/>
    <p:sldId id="309" r:id="rId20"/>
    <p:sldId id="314" r:id="rId21"/>
    <p:sldId id="315" r:id="rId22"/>
    <p:sldId id="317" r:id="rId23"/>
    <p:sldId id="318" r:id="rId24"/>
    <p:sldId id="319" r:id="rId25"/>
    <p:sldId id="320" r:id="rId26"/>
    <p:sldId id="321" r:id="rId27"/>
    <p:sldId id="323" r:id="rId28"/>
    <p:sldId id="324" r:id="rId29"/>
    <p:sldId id="325" r:id="rId30"/>
    <p:sldId id="326" r:id="rId31"/>
    <p:sldId id="327" r:id="rId32"/>
    <p:sldId id="486" r:id="rId33"/>
    <p:sldId id="329" r:id="rId34"/>
    <p:sldId id="330" r:id="rId35"/>
    <p:sldId id="332" r:id="rId36"/>
    <p:sldId id="334" r:id="rId37"/>
    <p:sldId id="337" r:id="rId38"/>
    <p:sldId id="340" r:id="rId39"/>
    <p:sldId id="339" r:id="rId40"/>
    <p:sldId id="341" r:id="rId41"/>
    <p:sldId id="342" r:id="rId42"/>
    <p:sldId id="343" r:id="rId43"/>
    <p:sldId id="344" r:id="rId44"/>
    <p:sldId id="345" r:id="rId45"/>
    <p:sldId id="346" r:id="rId46"/>
    <p:sldId id="347" r:id="rId47"/>
    <p:sldId id="348" r:id="rId48"/>
    <p:sldId id="349" r:id="rId49"/>
    <p:sldId id="351" r:id="rId50"/>
    <p:sldId id="352" r:id="rId51"/>
    <p:sldId id="353" r:id="rId52"/>
    <p:sldId id="354" r:id="rId53"/>
    <p:sldId id="356" r:id="rId54"/>
    <p:sldId id="357" r:id="rId55"/>
    <p:sldId id="358" r:id="rId56"/>
    <p:sldId id="359" r:id="rId57"/>
    <p:sldId id="360" r:id="rId58"/>
    <p:sldId id="361" r:id="rId59"/>
    <p:sldId id="362" r:id="rId60"/>
    <p:sldId id="365" r:id="rId61"/>
    <p:sldId id="364" r:id="rId62"/>
    <p:sldId id="366"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3" r:id="rId78"/>
    <p:sldId id="385" r:id="rId79"/>
    <p:sldId id="386" r:id="rId80"/>
    <p:sldId id="387" r:id="rId81"/>
    <p:sldId id="390" r:id="rId82"/>
    <p:sldId id="391" r:id="rId83"/>
    <p:sldId id="392" r:id="rId84"/>
    <p:sldId id="394" r:id="rId85"/>
    <p:sldId id="395" r:id="rId86"/>
    <p:sldId id="396" r:id="rId87"/>
    <p:sldId id="397" r:id="rId88"/>
    <p:sldId id="398" r:id="rId89"/>
    <p:sldId id="445" r:id="rId90"/>
    <p:sldId id="448" r:id="rId91"/>
    <p:sldId id="449" r:id="rId92"/>
    <p:sldId id="453" r:id="rId93"/>
    <p:sldId id="454" r:id="rId94"/>
    <p:sldId id="455" r:id="rId95"/>
    <p:sldId id="456"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469" r:id="rId109"/>
    <p:sldId id="470" r:id="rId110"/>
    <p:sldId id="472" r:id="rId111"/>
    <p:sldId id="473" r:id="rId112"/>
    <p:sldId id="475" r:id="rId113"/>
    <p:sldId id="476" r:id="rId114"/>
    <p:sldId id="477" r:id="rId115"/>
    <p:sldId id="482" r:id="rId116"/>
    <p:sldId id="483" r:id="rId117"/>
    <p:sldId id="484" r:id="rId118"/>
    <p:sldId id="485" r:id="rId119"/>
    <p:sldId id="399" r:id="rId120"/>
    <p:sldId id="400" r:id="rId121"/>
    <p:sldId id="401" r:id="rId122"/>
    <p:sldId id="403" r:id="rId123"/>
    <p:sldId id="404" r:id="rId124"/>
    <p:sldId id="406" r:id="rId125"/>
    <p:sldId id="407" r:id="rId126"/>
    <p:sldId id="409" r:id="rId127"/>
    <p:sldId id="410" r:id="rId128"/>
    <p:sldId id="412" r:id="rId129"/>
    <p:sldId id="413" r:id="rId130"/>
    <p:sldId id="414" r:id="rId131"/>
    <p:sldId id="415" r:id="rId132"/>
    <p:sldId id="417" r:id="rId133"/>
    <p:sldId id="419" r:id="rId134"/>
    <p:sldId id="420"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998" autoAdjust="0"/>
  </p:normalViewPr>
  <p:slideViewPr>
    <p:cSldViewPr snapToGrid="0">
      <p:cViewPr varScale="1">
        <p:scale>
          <a:sx n="74" d="100"/>
          <a:sy n="74" d="100"/>
        </p:scale>
        <p:origin x="56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ink/ink1.xml><?xml version="1.0" encoding="utf-8"?>
<inkml:ink xmlns:inkml="http://www.w3.org/2003/InkML">
  <inkml:definitions>
    <inkml:context xml:id="ctx0">
      <inkml:inkSource xml:id="inkSrc0">
        <inkml:traceFormat>
          <inkml:channel name="X" type="integer" max="4102" units="cm"/>
          <inkml:channel name="Y" type="integer" max="1824" units="cm"/>
          <inkml:channel name="T" type="integer" max="2.14748E9" units="dev"/>
        </inkml:traceFormat>
        <inkml:channelProperties>
          <inkml:channelProperty channel="X" name="resolution" value="157.76923" units="1/cm"/>
          <inkml:channelProperty channel="Y" name="resolution" value="105.43353" units="1/cm"/>
          <inkml:channelProperty channel="T" name="resolution" value="1" units="1/dev"/>
        </inkml:channelProperties>
      </inkml:inkSource>
      <inkml:timestamp xml:id="ts0" timeString="2020-10-14T06:11:31.255"/>
    </inkml:context>
    <inkml:brush xml:id="br0">
      <inkml:brushProperty name="width" value="0.05292" units="cm"/>
      <inkml:brushProperty name="height" value="0.05292" units="cm"/>
      <inkml:brushProperty name="color" value="#FF0000"/>
    </inkml:brush>
  </inkml:definitions>
  <inkml:trace contextRef="#ctx0" brushRef="#br0">23946 12248 0</inkml:trace>
  <inkml:trace contextRef="#ctx0" brushRef="#br0" timeOffset="15.7835">23946 12248 0</inkml:trace>
  <inkml:trace contextRef="#ctx0" brushRef="#br0" timeOffset="767.303">23946 12248 0</inkml:trace>
  <inkml:trace contextRef="#ctx0" brushRef="#br0" timeOffset="986.277">23946 12248 0</inkml:trace>
  <inkml:trace contextRef="#ctx0" brushRef="#br0" timeOffset="1080.7384">23946 12248 0</inkml:trace>
  <inkml:trace contextRef="#ctx0" brushRef="#br0" timeOffset="1358.9788">23946 12248 0</inkml:trace>
  <inkml:trace contextRef="#ctx0" brushRef="#br0" timeOffset="1454.2209">23946 12248 0</inkml:trace>
  <inkml:trace contextRef="#ctx0" brushRef="#br0" timeOffset="1501.6433">23946 12248 0</inkml:trace>
  <inkml:trace contextRef="#ctx0" brushRef="#br0" timeOffset="1534.2639">23946 12248 0</inkml:trace>
  <inkml:trace contextRef="#ctx0" brushRef="#br0" timeOffset="1612.7535">23946 12248 0</inkml:trace>
  <inkml:trace contextRef="#ctx0" brushRef="#br0" timeOffset="1706.866">23946 12248 0</inkml:trace>
  <inkml:trace contextRef="#ctx0" brushRef="#br0" timeOffset="1786.4473">23946 12248 0</inkml:trace>
  <inkml:trace contextRef="#ctx0" brushRef="#br0" timeOffset="1943.6575">23946 12248 0</inkml:trace>
  <inkml:trace contextRef="#ctx0" brushRef="#br0" timeOffset="2115.5081">23946 12248 0</inkml:trace>
  <inkml:trace contextRef="#ctx0" brushRef="#br0" timeOffset="2550.4251">23946 12248 0</inkml:trace>
  <inkml:trace contextRef="#ctx0" brushRef="#br0" timeOffset="2581.6776">23946 12248 0</inkml:trace>
  <inkml:trace contextRef="#ctx0" brushRef="#br0" timeOffset="2683.5481">23946 12248 0</inkml:trace>
  <inkml:trace contextRef="#ctx0" brushRef="#br0" timeOffset="3047.9452">23946 12248 0</inkml:trace>
  <inkml:trace contextRef="#ctx0" brushRef="#br0" timeOffset="3126.1157">23946 12248 0</inkml:trace>
  <inkml:trace contextRef="#ctx0" brushRef="#br0" timeOffset="3157.2385">23946 12248 0</inkml:trace>
  <inkml:trace contextRef="#ctx0" brushRef="#br0" timeOffset="3251.0663">23946 12248 0</inkml:trace>
  <inkml:trace contextRef="#ctx0" brushRef="#br0" timeOffset="3497.5787">23946 12248 0</inkml:trace>
  <inkml:trace contextRef="#ctx0" brushRef="#br0" timeOffset="3513.1037">23946 12248 0</inkml:trace>
  <inkml:trace contextRef="#ctx0" brushRef="#br0" timeOffset="4123.244">23946 12248 0</inkml:trace>
  <inkml:trace contextRef="#ctx0" brushRef="#br0" timeOffset="4220.4426">23946 12248 0</inkml:trace>
  <inkml:trace contextRef="#ctx0" brushRef="#br0" timeOffset="5029.9492">23946 12248 0</inkml:trace>
</inkml:ink>
</file>

<file path=ppt/ink/ink2.xml><?xml version="1.0" encoding="utf-8"?>
<inkml:ink xmlns:inkml="http://www.w3.org/2003/InkML">
  <inkml:definitions>
    <inkml:context xml:id="ctx0">
      <inkml:inkSource xml:id="inkSrc0">
        <inkml:traceFormat>
          <inkml:channel name="X" type="integer" max="4102" units="cm"/>
          <inkml:channel name="Y" type="integer" max="1824" units="cm"/>
          <inkml:channel name="T" type="integer" max="2.14748E9" units="dev"/>
        </inkml:traceFormat>
        <inkml:channelProperties>
          <inkml:channelProperty channel="X" name="resolution" value="157.76923" units="1/cm"/>
          <inkml:channelProperty channel="Y" name="resolution" value="105.43353" units="1/cm"/>
          <inkml:channelProperty channel="T" name="resolution" value="1" units="1/dev"/>
        </inkml:channelProperties>
      </inkml:inkSource>
      <inkml:timestamp xml:id="ts0" timeString="2020-10-14T06:32:04.458"/>
    </inkml:context>
    <inkml:brush xml:id="br0">
      <inkml:brushProperty name="width" value="0.05292" units="cm"/>
      <inkml:brushProperty name="height" value="0.05292" units="cm"/>
      <inkml:brushProperty name="color" value="#FF0000"/>
    </inkml:brush>
  </inkml:definitions>
  <inkml:trace contextRef="#ctx0" brushRef="#br0">24770 11409 0</inkml:trace>
  <inkml:trace contextRef="#ctx0" brushRef="#br0" timeOffset="453.9141">24770 11409 0</inkml:trace>
  <inkml:trace contextRef="#ctx0" brushRef="#br0" timeOffset="672.6587">24770 11409 0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E3D13-95E1-4222-9633-485B5B8979DA}"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A8FF-17A4-4BAB-8BB0-97AB804AB4CD}" type="slidenum">
              <a:rPr lang="en-US" smtClean="0"/>
              <a:t>‹#›</a:t>
            </a:fld>
            <a:endParaRPr lang="en-US"/>
          </a:p>
        </p:txBody>
      </p:sp>
    </p:spTree>
    <p:extLst>
      <p:ext uri="{BB962C8B-B14F-4D97-AF65-F5344CB8AC3E}">
        <p14:creationId xmlns:p14="http://schemas.microsoft.com/office/powerpoint/2010/main" val="154263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课程期末考试的具体安排如下：</a:t>
            </a:r>
          </a:p>
          <a:p>
            <a:r>
              <a:rPr lang="zh-CN" altLang="en-US" sz="1200" b="0" i="0" kern="1200" dirty="0" smtClean="0">
                <a:solidFill>
                  <a:schemeClr val="tx1"/>
                </a:solidFill>
                <a:effectLst/>
                <a:latin typeface="+mn-lt"/>
                <a:ea typeface="+mn-ea"/>
                <a:cs typeface="+mn-cs"/>
              </a:rPr>
              <a:t>考试时间：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日（周二），</a:t>
            </a:r>
            <a:r>
              <a:rPr lang="en-US" altLang="zh-CN" sz="1200" b="0" i="0" kern="1200" dirty="0" smtClean="0">
                <a:solidFill>
                  <a:schemeClr val="tx1"/>
                </a:solidFill>
                <a:effectLst/>
                <a:latin typeface="+mn-lt"/>
                <a:ea typeface="+mn-ea"/>
                <a:cs typeface="+mn-cs"/>
              </a:rPr>
              <a:t>10:30--12:10</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考试地点：腾讯会议；</a:t>
            </a:r>
          </a:p>
          <a:p>
            <a:r>
              <a:rPr lang="zh-CN" altLang="en-US" sz="1200" b="0" i="0" kern="1200" dirty="0" smtClean="0">
                <a:solidFill>
                  <a:schemeClr val="tx1"/>
                </a:solidFill>
                <a:effectLst/>
                <a:latin typeface="+mn-lt"/>
                <a:ea typeface="+mn-ea"/>
                <a:cs typeface="+mn-cs"/>
              </a:rPr>
              <a:t>考试范围：本学期所有讲授的内容；</a:t>
            </a:r>
          </a:p>
          <a:p>
            <a:r>
              <a:rPr lang="zh-CN" altLang="en-US" sz="1200" b="0" i="0" kern="1200" dirty="0" smtClean="0">
                <a:solidFill>
                  <a:schemeClr val="tx1"/>
                </a:solidFill>
                <a:effectLst/>
                <a:latin typeface="+mn-lt"/>
                <a:ea typeface="+mn-ea"/>
                <a:cs typeface="+mn-cs"/>
              </a:rPr>
              <a:t>考试题型：选择题，判断题，填空题，计算题等，共十二道大题；</a:t>
            </a:r>
          </a:p>
          <a:p>
            <a:r>
              <a:rPr lang="zh-CN" altLang="en-US" sz="1200" b="0" i="0" kern="1200" dirty="0" smtClean="0">
                <a:solidFill>
                  <a:schemeClr val="tx1"/>
                </a:solidFill>
                <a:effectLst/>
                <a:latin typeface="+mn-lt"/>
                <a:ea typeface="+mn-ea"/>
                <a:cs typeface="+mn-cs"/>
              </a:rPr>
              <a:t>考试要求：闭卷，两张</a:t>
            </a:r>
            <a:r>
              <a:rPr lang="en-US" altLang="zh-CN" sz="1200" b="0" i="0" kern="1200" dirty="0" smtClean="0">
                <a:solidFill>
                  <a:schemeClr val="tx1"/>
                </a:solidFill>
                <a:effectLst/>
                <a:latin typeface="+mn-lt"/>
                <a:ea typeface="+mn-ea"/>
                <a:cs typeface="+mn-cs"/>
              </a:rPr>
              <a:t>A4</a:t>
            </a:r>
            <a:r>
              <a:rPr lang="zh-CN" altLang="en-US" sz="1200" b="0" i="0" kern="1200" dirty="0" smtClean="0">
                <a:solidFill>
                  <a:schemeClr val="tx1"/>
                </a:solidFill>
                <a:effectLst/>
                <a:latin typeface="+mn-lt"/>
                <a:ea typeface="+mn-ea"/>
                <a:cs typeface="+mn-cs"/>
              </a:rPr>
              <a:t>大小的</a:t>
            </a:r>
            <a:r>
              <a:rPr lang="en-US" altLang="zh-CN" sz="1200" b="0" i="0" kern="1200" dirty="0" err="1" smtClean="0">
                <a:solidFill>
                  <a:schemeClr val="tx1"/>
                </a:solidFill>
                <a:effectLst/>
                <a:latin typeface="+mn-lt"/>
                <a:ea typeface="+mn-ea"/>
                <a:cs typeface="+mn-cs"/>
              </a:rPr>
              <a:t>cheatsheet</a:t>
            </a:r>
            <a:r>
              <a:rPr lang="zh-CN" altLang="en-US" sz="1200" b="0" i="0" kern="1200" dirty="0" smtClean="0">
                <a:solidFill>
                  <a:schemeClr val="tx1"/>
                </a:solidFill>
                <a:effectLst/>
                <a:latin typeface="+mn-lt"/>
                <a:ea typeface="+mn-ea"/>
                <a:cs typeface="+mn-cs"/>
              </a:rPr>
              <a:t>（可以手写或者复印）。</a:t>
            </a:r>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a:t>
            </a:fld>
            <a:endParaRPr lang="en-US"/>
          </a:p>
        </p:txBody>
      </p:sp>
    </p:spTree>
    <p:extLst>
      <p:ext uri="{BB962C8B-B14F-4D97-AF65-F5344CB8AC3E}">
        <p14:creationId xmlns:p14="http://schemas.microsoft.com/office/powerpoint/2010/main" val="2517581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a:t>
            </a:r>
            <a:r>
              <a:rPr lang="en-US" baseline="0" dirty="0" smtClean="0"/>
              <a:t> sector is pie shaped piece of a cycle; in terms of disk drive, a sector is the part of a track that intersects with one of these sectors</a:t>
            </a:r>
          </a:p>
          <a:p>
            <a:pPr marL="228600" indent="-228600">
              <a:buAutoNum type="arabicPeriod"/>
            </a:pPr>
            <a:r>
              <a:rPr lang="en-US" baseline="0" dirty="0" smtClean="0"/>
              <a:t>In this fig, the thick black arc is a sector; a sector is fixed size, with fixed amount of data</a:t>
            </a:r>
          </a:p>
          <a:p>
            <a:pPr marL="228600" indent="-228600">
              <a:buAutoNum type="arabicPeriod"/>
            </a:pPr>
            <a:r>
              <a:rPr lang="en-US" baseline="0" dirty="0" smtClean="0"/>
              <a:t>The block or page size that we transferred to and from the disk is some multiple of the sector size, that configured by the OS when we format the disk</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13</a:t>
            </a:fld>
            <a:endParaRPr lang="en-US"/>
          </a:p>
        </p:txBody>
      </p:sp>
    </p:spTree>
    <p:extLst>
      <p:ext uri="{BB962C8B-B14F-4D97-AF65-F5344CB8AC3E}">
        <p14:creationId xmlns:p14="http://schemas.microsoft.com/office/powerpoint/2010/main" val="28836403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所以</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最初是为了解决需要</a:t>
            </a:r>
            <a:r>
              <a:rPr lang="zh-CN" altLang="en-US" sz="1200" b="1" i="0" kern="1200" dirty="0" smtClean="0">
                <a:solidFill>
                  <a:schemeClr val="tx1"/>
                </a:solidFill>
                <a:effectLst/>
                <a:latin typeface="+mn-lt"/>
                <a:ea typeface="+mn-ea"/>
                <a:cs typeface="+mn-cs"/>
              </a:rPr>
              <a:t>读取大量数据的问题，</a:t>
            </a:r>
            <a:r>
              <a:rPr lang="zh-CN" altLang="en-US" sz="1200" b="0" i="0" kern="1200" dirty="0" smtClean="0">
                <a:solidFill>
                  <a:schemeClr val="tx1"/>
                </a:solidFill>
                <a:effectLst/>
                <a:latin typeface="+mn-lt"/>
                <a:ea typeface="+mn-ea"/>
                <a:cs typeface="+mn-cs"/>
              </a:rPr>
              <a:t>例如阅读网络中的所有网页，在谷歌的情况下</a:t>
            </a:r>
          </a:p>
          <a:p>
            <a:pPr marL="228600" indent="-228600">
              <a:buAutoNum type="arabicPeriod"/>
            </a:pPr>
            <a:r>
              <a:rPr lang="zh-CN" altLang="en-US" sz="1200" b="0" i="0" kern="1200" dirty="0" smtClean="0">
                <a:solidFill>
                  <a:schemeClr val="tx1"/>
                </a:solidFill>
                <a:effectLst/>
                <a:latin typeface="+mn-lt"/>
                <a:ea typeface="+mn-ea"/>
                <a:cs typeface="+mn-cs"/>
              </a:rPr>
              <a:t>它在读取数据后将问题分解为</a:t>
            </a:r>
            <a:r>
              <a:rPr lang="zh-CN" altLang="en-US" sz="1200" b="1" i="0" kern="1200" dirty="0" smtClean="0">
                <a:solidFill>
                  <a:schemeClr val="tx1"/>
                </a:solidFill>
                <a:effectLst/>
                <a:latin typeface="+mn-lt"/>
                <a:ea typeface="+mn-ea"/>
                <a:cs typeface="+mn-cs"/>
              </a:rPr>
              <a:t>三个步骤</a:t>
            </a:r>
          </a:p>
          <a:p>
            <a:pPr marL="685800" lvl="1" indent="-228600">
              <a:buAutoNum type="arabicPeriod"/>
            </a:pPr>
            <a:r>
              <a:rPr lang="zh-CN" altLang="en-US" sz="1200" b="0" i="0" kern="1200" dirty="0" smtClean="0">
                <a:solidFill>
                  <a:schemeClr val="tx1"/>
                </a:solidFill>
                <a:effectLst/>
                <a:latin typeface="+mn-lt"/>
                <a:ea typeface="+mn-ea"/>
                <a:cs typeface="+mn-cs"/>
              </a:rPr>
              <a:t>第一个</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，它从我们读过的每个记录或文档中提取信息</a:t>
            </a:r>
          </a:p>
          <a:p>
            <a:pPr marL="685800" lvl="1" indent="-228600">
              <a:buAutoNum type="arabicPeriod"/>
            </a:pPr>
            <a:r>
              <a:rPr lang="zh-CN" altLang="en-US" sz="1200" b="0" i="0" kern="1200" dirty="0" smtClean="0">
                <a:solidFill>
                  <a:schemeClr val="tx1"/>
                </a:solidFill>
                <a:effectLst/>
                <a:latin typeface="+mn-lt"/>
                <a:ea typeface="+mn-ea"/>
                <a:cs typeface="+mn-cs"/>
              </a:rPr>
              <a:t>然后根据提取的信息，我们在机器之间打乱这些记录和文档（按照</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输出的键值进行分组）</a:t>
            </a:r>
          </a:p>
          <a:p>
            <a:pPr marL="685800" lvl="1" indent="-228600">
              <a:buAutoNum type="arabicPeriod"/>
            </a:pPr>
            <a:r>
              <a:rPr lang="zh-CN" altLang="en-US" sz="1200" b="0" i="0" kern="1200" dirty="0" smtClean="0">
                <a:solidFill>
                  <a:schemeClr val="tx1"/>
                </a:solidFill>
                <a:effectLst/>
                <a:latin typeface="+mn-lt"/>
                <a:ea typeface="+mn-ea"/>
                <a:cs typeface="+mn-cs"/>
              </a:rPr>
              <a:t>然后我们</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打乱的数据，这里的</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意味着某种形式的聚合或汇总。最后我们最终将结果写回磁盘</a:t>
            </a:r>
          </a:p>
          <a:p>
            <a:pPr marL="228600" indent="-228600">
              <a:buAutoNum type="arabicPeriod"/>
            </a:pPr>
            <a:r>
              <a:rPr lang="zh-CN" altLang="en-US" sz="1200" b="0" i="0" kern="1200" dirty="0" smtClean="0">
                <a:solidFill>
                  <a:schemeClr val="tx1"/>
                </a:solidFill>
                <a:effectLst/>
                <a:latin typeface="+mn-lt"/>
                <a:ea typeface="+mn-ea"/>
                <a:cs typeface="+mn-cs"/>
              </a:rPr>
              <a:t>这里的想法是让这三步范式对所有问题保持相同，但我们可以为每个不同的问题改变</a:t>
            </a:r>
            <a:r>
              <a:rPr lang="en-US" altLang="zh-CN" sz="1200" b="0" i="0" kern="1200" dirty="0" smtClean="0">
                <a:solidFill>
                  <a:schemeClr val="tx1"/>
                </a:solidFill>
                <a:effectLst/>
                <a:latin typeface="+mn-lt"/>
                <a:ea typeface="+mn-ea"/>
                <a:cs typeface="+mn-cs"/>
              </a:rPr>
              <a:t>map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的实现</a:t>
            </a:r>
          </a:p>
          <a:p>
            <a:pPr marL="228600" indent="-228600">
              <a:buAutoNum type="arabicPeriod"/>
            </a:pPr>
            <a:r>
              <a:rPr lang="zh-CN" altLang="en-US" sz="1200" b="0" i="0" kern="1200" dirty="0" smtClean="0">
                <a:solidFill>
                  <a:schemeClr val="tx1"/>
                </a:solidFill>
                <a:effectLst/>
                <a:latin typeface="+mn-lt"/>
                <a:ea typeface="+mn-ea"/>
                <a:cs typeface="+mn-cs"/>
              </a:rPr>
              <a:t>这实际上和</a:t>
            </a:r>
            <a:r>
              <a:rPr lang="en-US" altLang="zh-CN" sz="1200" b="0" i="0" kern="1200" dirty="0" err="1"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非常相似，我们将每个查询分解为</a:t>
            </a:r>
            <a:r>
              <a:rPr lang="en-US" altLang="zh-CN" sz="1200" b="0" i="0" kern="1200" dirty="0" smtClean="0">
                <a:solidFill>
                  <a:schemeClr val="tx1"/>
                </a:solidFill>
                <a:effectLst/>
                <a:latin typeface="+mn-lt"/>
                <a:ea typeface="+mn-ea"/>
                <a:cs typeface="+mn-cs"/>
              </a:rPr>
              <a:t>'select'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;from'</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'where'</a:t>
            </a:r>
            <a:r>
              <a:rPr lang="zh-CN" altLang="en-US" sz="1200" b="0" i="0" kern="1200" dirty="0" smtClean="0">
                <a:solidFill>
                  <a:schemeClr val="tx1"/>
                </a:solidFill>
                <a:effectLst/>
                <a:latin typeface="+mn-lt"/>
                <a:ea typeface="+mn-ea"/>
                <a:cs typeface="+mn-cs"/>
              </a:rPr>
              <a:t>，每个查询在结构上保持不变，但它的“</a:t>
            </a:r>
            <a:r>
              <a:rPr lang="en-US" altLang="zh-CN" sz="1200" b="0" i="0" kern="1200" dirty="0" smtClean="0">
                <a:solidFill>
                  <a:schemeClr val="tx1"/>
                </a:solidFill>
                <a:effectLst/>
                <a:latin typeface="+mn-lt"/>
                <a:ea typeface="+mn-ea"/>
                <a:cs typeface="+mn-cs"/>
              </a:rPr>
              <a:t>select from where”</a:t>
            </a:r>
            <a:r>
              <a:rPr lang="zh-CN" altLang="en-US" sz="1200" b="0" i="0" kern="1200" dirty="0" smtClean="0">
                <a:solidFill>
                  <a:schemeClr val="tx1"/>
                </a:solidFill>
                <a:effectLst/>
                <a:latin typeface="+mn-lt"/>
                <a:ea typeface="+mn-ea"/>
                <a:cs typeface="+mn-cs"/>
              </a:rPr>
              <a:t>子句会发生变化</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用户只需定义 </a:t>
            </a:r>
            <a:r>
              <a:rPr lang="en-US" altLang="zh-CN" sz="1200" b="0" i="0" kern="1200" dirty="0" smtClean="0">
                <a:solidFill>
                  <a:schemeClr val="tx1"/>
                </a:solidFill>
                <a:effectLst/>
                <a:latin typeface="+mn-lt"/>
                <a:ea typeface="+mn-ea"/>
                <a:cs typeface="+mn-cs"/>
              </a:rPr>
              <a:t>Map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Reduce </a:t>
            </a:r>
            <a:r>
              <a:rPr lang="zh-CN" altLang="en-US" sz="1200" b="0" i="0" kern="1200" dirty="0" smtClean="0">
                <a:solidFill>
                  <a:schemeClr val="tx1"/>
                </a:solidFill>
                <a:effectLst/>
                <a:latin typeface="+mn-lt"/>
                <a:ea typeface="+mn-ea"/>
                <a:cs typeface="+mn-cs"/>
              </a:rPr>
              <a:t>任务，其余的由 </a:t>
            </a: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负责，类似于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从查询创建执行计划的方式。</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so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is originally designed to solve problems that require reading a lot of data</a:t>
            </a:r>
          </a:p>
          <a:p>
            <a:pPr marL="228600" indent="-228600">
              <a:buAutoNum type="arabicPeriod"/>
            </a:pPr>
            <a:r>
              <a:rPr lang="en-US" sz="1200" b="0" i="0" kern="1200" dirty="0" smtClean="0">
                <a:solidFill>
                  <a:schemeClr val="tx1"/>
                </a:solidFill>
                <a:effectLst/>
                <a:latin typeface="+mn-lt"/>
                <a:ea typeface="+mn-ea"/>
                <a:cs typeface="+mn-cs"/>
              </a:rPr>
              <a:t>for instance reading all the web pages out there in the web,</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case of google </a:t>
            </a:r>
          </a:p>
          <a:p>
            <a:pPr marL="228600" indent="-228600">
              <a:buAutoNum type="arabicPeriod"/>
            </a:pPr>
            <a:r>
              <a:rPr lang="en-US" sz="1200" b="0" i="0" kern="1200" dirty="0" smtClean="0">
                <a:solidFill>
                  <a:schemeClr val="tx1"/>
                </a:solidFill>
                <a:effectLst/>
                <a:latin typeface="+mn-lt"/>
                <a:ea typeface="+mn-ea"/>
                <a:cs typeface="+mn-cs"/>
              </a:rPr>
              <a:t>it breaks down the problem into three steps after data has been read</a:t>
            </a:r>
          </a:p>
          <a:p>
            <a:pPr marL="228600" indent="-228600">
              <a:buAutoNum type="arabicPeriod"/>
            </a:pPr>
            <a:r>
              <a:rPr lang="en-US" sz="1200" b="0" i="0" kern="1200" dirty="0" smtClean="0">
                <a:solidFill>
                  <a:schemeClr val="tx1"/>
                </a:solidFill>
                <a:effectLst/>
                <a:latin typeface="+mn-lt"/>
                <a:ea typeface="+mn-ea"/>
                <a:cs typeface="+mn-cs"/>
              </a:rPr>
              <a:t>first map which extracts information from each record or document that we have read</a:t>
            </a:r>
          </a:p>
          <a:p>
            <a:pPr marL="228600" indent="-228600">
              <a:buAutoNum type="arabicPeriod"/>
            </a:pPr>
            <a:r>
              <a:rPr lang="en-US" sz="1200" b="0" i="0" kern="1200" dirty="0" smtClean="0">
                <a:solidFill>
                  <a:schemeClr val="tx1"/>
                </a:solidFill>
                <a:effectLst/>
                <a:latin typeface="+mn-lt"/>
                <a:ea typeface="+mn-ea"/>
                <a:cs typeface="+mn-cs"/>
              </a:rPr>
              <a:t>then based on the extracted information, we shuffle those records and documents across the machines</a:t>
            </a:r>
          </a:p>
          <a:p>
            <a:pPr marL="228600" indent="-228600">
              <a:buAutoNum type="arabicPeriod"/>
            </a:pPr>
            <a:r>
              <a:rPr lang="en-US" sz="1200" b="0" i="0" kern="1200" dirty="0" smtClean="0">
                <a:solidFill>
                  <a:schemeClr val="tx1"/>
                </a:solidFill>
                <a:effectLst/>
                <a:latin typeface="+mn-lt"/>
                <a:ea typeface="+mn-ea"/>
                <a:cs typeface="+mn-cs"/>
              </a:rPr>
              <a:t>and then we reduce the shuffled data, where reduce here means some form of aggregation or summary </a:t>
            </a:r>
          </a:p>
          <a:p>
            <a:pPr marL="228600" indent="-228600">
              <a:buAutoNum type="arabicPeriod"/>
            </a:pPr>
            <a:r>
              <a:rPr lang="en-US" sz="1200" b="0" i="0" kern="1200" dirty="0" smtClean="0">
                <a:solidFill>
                  <a:schemeClr val="tx1"/>
                </a:solidFill>
                <a:effectLst/>
                <a:latin typeface="+mn-lt"/>
                <a:ea typeface="+mn-ea"/>
                <a:cs typeface="+mn-cs"/>
              </a:rPr>
              <a:t>and we finally write the results back to the disk at the end</a:t>
            </a:r>
          </a:p>
          <a:p>
            <a:pPr marL="228600" indent="-228600">
              <a:buAutoNum type="arabicPeriod"/>
            </a:pPr>
            <a:r>
              <a:rPr lang="en-US" sz="1200" b="0" i="0" kern="1200" dirty="0" smtClean="0">
                <a:solidFill>
                  <a:schemeClr val="tx1"/>
                </a:solidFill>
                <a:effectLst/>
                <a:latin typeface="+mn-lt"/>
                <a:ea typeface="+mn-ea"/>
                <a:cs typeface="+mn-cs"/>
              </a:rPr>
              <a:t>the idea here is to keep this four step paradigm the same for all problems, but we change the implementation of map and reduce for each of them </a:t>
            </a:r>
          </a:p>
          <a:p>
            <a:pPr marL="228600" indent="-228600">
              <a:buAutoNum type="arabicPeriod"/>
            </a:pPr>
            <a:r>
              <a:rPr lang="en-US" sz="1200" b="0" i="0" kern="1200" dirty="0" smtClean="0">
                <a:solidFill>
                  <a:schemeClr val="tx1"/>
                </a:solidFill>
                <a:effectLst/>
                <a:latin typeface="+mn-lt"/>
                <a:ea typeface="+mn-ea"/>
                <a:cs typeface="+mn-cs"/>
              </a:rPr>
              <a:t>this is actually very similar to </a:t>
            </a:r>
            <a:r>
              <a:rPr lang="en-US" sz="1200" b="0"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where we decompose each query into ‘select’, ;from’ and ‘where’, each query remains structurally the same, but it's “select from where” clause would change</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114</a:t>
            </a:fld>
            <a:endParaRPr lang="en-US"/>
          </a:p>
        </p:txBody>
      </p:sp>
    </p:spTree>
    <p:extLst>
      <p:ext uri="{BB962C8B-B14F-4D97-AF65-F5344CB8AC3E}">
        <p14:creationId xmlns:p14="http://schemas.microsoft.com/office/powerpoint/2010/main" val="364419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为了说明，我们将使用</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来实现选择、分组和加入</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illustrate, we will use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 implement selection, group by and join</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115</a:t>
            </a:fld>
            <a:endParaRPr lang="en-US"/>
          </a:p>
        </p:txBody>
      </p:sp>
    </p:spTree>
    <p:extLst>
      <p:ext uri="{BB962C8B-B14F-4D97-AF65-F5344CB8AC3E}">
        <p14:creationId xmlns:p14="http://schemas.microsoft.com/office/powerpoint/2010/main" val="4087516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像</a:t>
            </a: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spark</a:t>
            </a:r>
            <a:r>
              <a:rPr lang="zh-CN" altLang="en-US" sz="1200" b="0" i="0" kern="1200" dirty="0" smtClean="0">
                <a:solidFill>
                  <a:schemeClr val="tx1"/>
                </a:solidFill>
                <a:effectLst/>
                <a:latin typeface="+mn-lt"/>
                <a:ea typeface="+mn-ea"/>
                <a:cs typeface="+mn-cs"/>
              </a:rPr>
              <a:t>也使用了半结构化数据模型</a:t>
            </a:r>
          </a:p>
          <a:p>
            <a:pPr marL="228600" indent="-228600">
              <a:buAutoNum type="arabicPeriod"/>
            </a:pPr>
            <a:r>
              <a:rPr lang="zh-CN" altLang="en-US" sz="1200" b="0" i="0" kern="1200" dirty="0" smtClean="0">
                <a:solidFill>
                  <a:schemeClr val="tx1"/>
                </a:solidFill>
                <a:effectLst/>
                <a:latin typeface="+mn-lt"/>
                <a:ea typeface="+mn-ea"/>
                <a:cs typeface="+mn-cs"/>
              </a:rPr>
              <a:t>然而，与 </a:t>
            </a: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不同的是，这些对象可以是从键值对到某种类型的对象的任何对象，它们被组织</a:t>
            </a:r>
            <a:r>
              <a:rPr lang="zh-CN" altLang="en-US" sz="1200" b="1" i="0" kern="1200" dirty="0" smtClean="0">
                <a:solidFill>
                  <a:schemeClr val="tx1"/>
                </a:solidFill>
                <a:effectLst/>
                <a:latin typeface="+mn-lt"/>
                <a:ea typeface="+mn-ea"/>
                <a:cs typeface="+mn-cs"/>
              </a:rPr>
              <a:t>成 </a:t>
            </a:r>
            <a:r>
              <a:rPr lang="en-US" altLang="zh-CN" sz="1200" b="1" i="0" kern="1200" dirty="0" err="1" smtClean="0">
                <a:solidFill>
                  <a:schemeClr val="tx1"/>
                </a:solidFill>
                <a:effectLst/>
                <a:latin typeface="+mn-lt"/>
                <a:ea typeface="+mn-ea"/>
                <a:cs typeface="+mn-cs"/>
              </a:rPr>
              <a:t>rdds</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或弹性分布式数据集</a:t>
            </a:r>
          </a:p>
          <a:p>
            <a:pPr marL="685800" lvl="1" indent="-228600">
              <a:buAutoNum type="arabicPeriod"/>
            </a:pPr>
            <a:r>
              <a:rPr lang="zh-CN" altLang="en-US" sz="1200" b="0" i="0" kern="1200" dirty="0" smtClean="0">
                <a:solidFill>
                  <a:schemeClr val="tx1"/>
                </a:solidFill>
                <a:effectLst/>
                <a:latin typeface="+mn-lt"/>
                <a:ea typeface="+mn-ea"/>
                <a:cs typeface="+mn-cs"/>
              </a:rPr>
              <a:t>您可以将每个 </a:t>
            </a:r>
            <a:r>
              <a:rPr lang="en-US" altLang="zh-CN" sz="1200" b="0" i="0" kern="1200" dirty="0" err="1" smtClean="0">
                <a:solidFill>
                  <a:schemeClr val="tx1"/>
                </a:solidFill>
                <a:effectLst/>
                <a:latin typeface="+mn-lt"/>
                <a:ea typeface="+mn-ea"/>
                <a:cs typeface="+mn-cs"/>
              </a:rPr>
              <a:t>rdd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视为一个</a:t>
            </a:r>
            <a:r>
              <a:rPr lang="zh-CN" altLang="en-US" sz="1200" b="1" i="0" kern="1200" dirty="0" smtClean="0">
                <a:solidFill>
                  <a:schemeClr val="tx1"/>
                </a:solidFill>
                <a:effectLst/>
                <a:latin typeface="+mn-lt"/>
                <a:ea typeface="+mn-ea"/>
                <a:cs typeface="+mn-cs"/>
              </a:rPr>
              <a:t>不可变的数据集</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一旦创建就无法更改</a:t>
            </a:r>
          </a:p>
          <a:p>
            <a:pPr marL="685800" lvl="1" indent="-228600">
              <a:buAutoNum type="arabicPeriod"/>
            </a:pP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可以分布在多台机器上，并且还记得它的</a:t>
            </a:r>
            <a:r>
              <a:rPr lang="zh-CN" altLang="en-US" sz="1200" b="1" i="0" kern="1200" dirty="0" smtClean="0">
                <a:solidFill>
                  <a:schemeClr val="tx1"/>
                </a:solidFill>
                <a:effectLst/>
                <a:latin typeface="+mn-lt"/>
                <a:ea typeface="+mn-ea"/>
                <a:cs typeface="+mn-cs"/>
              </a:rPr>
              <a:t>血统</a:t>
            </a:r>
          </a:p>
          <a:p>
            <a:pPr marL="685800" lvl="1" indent="-228600">
              <a:buAutoNum type="arabicPeriod"/>
            </a:pPr>
            <a:r>
              <a:rPr lang="zh-CN" altLang="en-US" sz="1200" b="1" i="0" kern="1200" dirty="0" smtClean="0">
                <a:solidFill>
                  <a:schemeClr val="tx1"/>
                </a:solidFill>
                <a:effectLst/>
                <a:latin typeface="+mn-lt"/>
                <a:ea typeface="+mn-ea"/>
                <a:cs typeface="+mn-cs"/>
              </a:rPr>
              <a:t>谱系</a:t>
            </a:r>
            <a:r>
              <a:rPr lang="zh-CN" altLang="en-US" sz="1200" b="0" i="0" kern="1200" dirty="0" smtClean="0">
                <a:solidFill>
                  <a:schemeClr val="tx1"/>
                </a:solidFill>
                <a:effectLst/>
                <a:latin typeface="+mn-lt"/>
                <a:ea typeface="+mn-ea"/>
                <a:cs typeface="+mn-cs"/>
              </a:rPr>
              <a:t>是一个表达式，它说明</a:t>
            </a:r>
            <a:r>
              <a:rPr lang="zh-CN" altLang="en-US" sz="1200" b="1" i="0" kern="1200" dirty="0" smtClean="0">
                <a:solidFill>
                  <a:schemeClr val="tx1"/>
                </a:solidFill>
                <a:effectLst/>
                <a:latin typeface="+mn-lt"/>
                <a:ea typeface="+mn-ea"/>
                <a:cs typeface="+mn-cs"/>
              </a:rPr>
              <a:t>了 </a:t>
            </a:r>
            <a:r>
              <a:rPr lang="en-US" altLang="zh-CN" sz="1200" b="1" i="0" kern="1200" dirty="0" err="1" smtClean="0">
                <a:solidFill>
                  <a:schemeClr val="tx1"/>
                </a:solidFill>
                <a:effectLst/>
                <a:latin typeface="+mn-lt"/>
                <a:ea typeface="+mn-ea"/>
                <a:cs typeface="+mn-cs"/>
              </a:rPr>
              <a:t>rdd</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本身是如何计算的</a:t>
            </a:r>
            <a:r>
              <a:rPr lang="zh-CN" altLang="en-US" sz="1200" b="0" i="0" kern="1200" dirty="0" smtClean="0">
                <a:solidFill>
                  <a:schemeClr val="tx1"/>
                </a:solidFill>
                <a:effectLst/>
                <a:latin typeface="+mn-lt"/>
                <a:ea typeface="+mn-ea"/>
                <a:cs typeface="+mn-cs"/>
              </a:rPr>
              <a:t>，例如，您可以将其视为关系代数计划</a:t>
            </a:r>
          </a:p>
          <a:p>
            <a:pPr marL="228600" indent="-228600">
              <a:buAutoNum type="arabicPeriod"/>
            </a:pPr>
            <a:r>
              <a:rPr lang="zh-CN" altLang="en-US" sz="1200" b="0" i="0" kern="1200" dirty="0" smtClean="0">
                <a:solidFill>
                  <a:schemeClr val="tx1"/>
                </a:solidFill>
                <a:effectLst/>
                <a:latin typeface="+mn-lt"/>
                <a:ea typeface="+mn-ea"/>
                <a:cs typeface="+mn-cs"/>
              </a:rPr>
              <a:t>为什么我们要跟踪每个 </a:t>
            </a:r>
            <a:r>
              <a:rPr lang="en-US" altLang="zh-CN" sz="1200" b="0" i="0" kern="1200" dirty="0" err="1" smtClean="0">
                <a:solidFill>
                  <a:schemeClr val="tx1"/>
                </a:solidFill>
                <a:effectLst/>
                <a:latin typeface="+mn-lt"/>
                <a:ea typeface="+mn-ea"/>
                <a:cs typeface="+mn-cs"/>
              </a:rPr>
              <a:t>rdd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的谱系？</a:t>
            </a:r>
          </a:p>
          <a:p>
            <a:pPr marL="685800" lvl="1" indent="-228600">
              <a:buAutoNum type="arabicPeriod"/>
            </a:pPr>
            <a:r>
              <a:rPr lang="zh-CN" altLang="en-US" sz="1200" b="0" i="0" kern="1200" dirty="0" smtClean="0">
                <a:solidFill>
                  <a:schemeClr val="tx1"/>
                </a:solidFill>
                <a:effectLst/>
                <a:latin typeface="+mn-lt"/>
                <a:ea typeface="+mn-ea"/>
                <a:cs typeface="+mn-cs"/>
              </a:rPr>
              <a:t>好吧，虽然 </a:t>
            </a:r>
            <a:r>
              <a:rPr lang="en-US" altLang="zh-CN" sz="1200" b="0" i="0" kern="1200" dirty="0" smtClean="0">
                <a:solidFill>
                  <a:schemeClr val="tx1"/>
                </a:solidFill>
                <a:effectLst/>
                <a:latin typeface="+mn-lt"/>
                <a:ea typeface="+mn-ea"/>
                <a:cs typeface="+mn-cs"/>
              </a:rPr>
              <a:t>spark </a:t>
            </a:r>
            <a:r>
              <a:rPr lang="zh-CN" altLang="en-US" sz="1200" b="0" i="0" kern="1200" dirty="0" smtClean="0">
                <a:solidFill>
                  <a:schemeClr val="tx1"/>
                </a:solidFill>
                <a:effectLst/>
                <a:latin typeface="+mn-lt"/>
                <a:ea typeface="+mn-ea"/>
                <a:cs typeface="+mn-cs"/>
              </a:rPr>
              <a:t>中的所有中间结果也作为 </a:t>
            </a:r>
            <a:r>
              <a:rPr lang="en-US" altLang="zh-CN" sz="1200" b="0" i="0" kern="1200" dirty="0" err="1" smtClean="0">
                <a:solidFill>
                  <a:schemeClr val="tx1"/>
                </a:solidFill>
                <a:effectLst/>
                <a:latin typeface="+mn-lt"/>
                <a:ea typeface="+mn-ea"/>
                <a:cs typeface="+mn-cs"/>
              </a:rPr>
              <a:t>rdds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存储在内存中，但如果服务器崩溃，它们将丢失</a:t>
            </a:r>
          </a:p>
          <a:p>
            <a:pPr marL="685800" lvl="1" indent="-228600">
              <a:buAutoNum type="arabicPeriod"/>
            </a:pPr>
            <a:r>
              <a:rPr lang="zh-CN" altLang="en-US" sz="1200" b="0" i="0" kern="1200" dirty="0" smtClean="0">
                <a:solidFill>
                  <a:schemeClr val="tx1"/>
                </a:solidFill>
                <a:effectLst/>
                <a:latin typeface="+mn-lt"/>
                <a:ea typeface="+mn-ea"/>
                <a:cs typeface="+mn-cs"/>
              </a:rPr>
              <a:t>但是由于我们知道每个 </a:t>
            </a:r>
            <a:r>
              <a:rPr lang="en-US" altLang="zh-CN" sz="1200" b="0" i="0" kern="1200" dirty="0" err="1" smtClean="0">
                <a:solidFill>
                  <a:schemeClr val="tx1"/>
                </a:solidFill>
                <a:effectLst/>
                <a:latin typeface="+mn-lt"/>
                <a:ea typeface="+mn-ea"/>
                <a:cs typeface="+mn-cs"/>
              </a:rPr>
              <a:t>rdd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是如何计算的，我们可以从其谱系重新计算 </a:t>
            </a:r>
            <a:r>
              <a:rPr lang="en-US" altLang="zh-CN" sz="1200" b="0" i="0" kern="1200" dirty="0" err="1" smtClean="0">
                <a:solidFill>
                  <a:schemeClr val="tx1"/>
                </a:solidFill>
                <a:effectLst/>
                <a:latin typeface="+mn-lt"/>
                <a:ea typeface="+mn-ea"/>
                <a:cs typeface="+mn-cs"/>
              </a:rPr>
              <a:t>rdd</a:t>
            </a:r>
            <a:r>
              <a:rPr lang="zh-CN" altLang="en-US" sz="1200" b="0" i="0" kern="1200" dirty="0" smtClean="0">
                <a:solidFill>
                  <a:schemeClr val="tx1"/>
                </a:solidFill>
                <a:effectLst/>
                <a:latin typeface="+mn-lt"/>
                <a:ea typeface="+mn-ea"/>
                <a:cs typeface="+mn-cs"/>
              </a:rPr>
              <a:t>，而不是从头开始整个程序</a:t>
            </a:r>
          </a:p>
          <a:p>
            <a:pPr marL="685800" lvl="1" indent="-228600">
              <a:buAutoNum type="arabicPeriod"/>
            </a:pPr>
            <a:r>
              <a:rPr lang="zh-CN" altLang="en-US" sz="1200" b="0" i="0" kern="1200" dirty="0" smtClean="0">
                <a:solidFill>
                  <a:schemeClr val="tx1"/>
                </a:solidFill>
                <a:effectLst/>
                <a:latin typeface="+mn-lt"/>
                <a:ea typeface="+mn-ea"/>
                <a:cs typeface="+mn-cs"/>
              </a:rPr>
              <a:t>这意味着在</a:t>
            </a:r>
            <a:r>
              <a:rPr lang="zh-CN" altLang="en-US" sz="1200" b="1" i="0" kern="1200" dirty="0" smtClean="0">
                <a:solidFill>
                  <a:schemeClr val="tx1"/>
                </a:solidFill>
                <a:effectLst/>
                <a:latin typeface="+mn-lt"/>
                <a:ea typeface="+mn-ea"/>
                <a:cs typeface="+mn-cs"/>
              </a:rPr>
              <a:t>执行生成输出的 </a:t>
            </a:r>
            <a:r>
              <a:rPr lang="en-US" altLang="zh-CN" sz="1200" b="1" i="0" kern="1200" dirty="0" err="1" smtClean="0">
                <a:solidFill>
                  <a:schemeClr val="tx1"/>
                </a:solidFill>
                <a:effectLst/>
                <a:latin typeface="+mn-lt"/>
                <a:ea typeface="+mn-ea"/>
                <a:cs typeface="+mn-cs"/>
              </a:rPr>
              <a:t>rdd</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的程序之前，我们必须将谱系存储在持久性存储中</a:t>
            </a:r>
            <a:r>
              <a:rPr lang="zh-CN" altLang="en-US" sz="1200" b="0" i="0" kern="1200" dirty="0" smtClean="0">
                <a:solidFill>
                  <a:schemeClr val="tx1"/>
                </a:solidFill>
                <a:effectLst/>
                <a:latin typeface="+mn-lt"/>
                <a:ea typeface="+mn-ea"/>
                <a:cs typeface="+mn-cs"/>
              </a:rPr>
              <a:t>，例如将其写入磁盘</a:t>
            </a:r>
          </a:p>
          <a:p>
            <a:pPr marL="685800" lvl="1" indent="-228600">
              <a:buAutoNum type="arabicPeriod"/>
            </a:pPr>
            <a:r>
              <a:rPr lang="zh-CN" altLang="en-US" sz="1200" b="0" i="0" kern="1200" dirty="0" smtClean="0">
                <a:solidFill>
                  <a:schemeClr val="tx1"/>
                </a:solidFill>
                <a:effectLst/>
                <a:latin typeface="+mn-lt"/>
                <a:ea typeface="+mn-ea"/>
                <a:cs typeface="+mn-cs"/>
              </a:rPr>
              <a:t>实际上，这可以</a:t>
            </a:r>
            <a:r>
              <a:rPr lang="zh-CN" altLang="en-US" sz="1200" b="1" i="0" kern="1200" dirty="0" smtClean="0">
                <a:solidFill>
                  <a:schemeClr val="tx1"/>
                </a:solidFill>
                <a:effectLst/>
                <a:latin typeface="+mn-lt"/>
                <a:ea typeface="+mn-ea"/>
                <a:cs typeface="+mn-cs"/>
              </a:rPr>
              <a:t>通过写入日志文件并将日志刷新到磁盘</a:t>
            </a:r>
            <a:r>
              <a:rPr lang="zh-CN" altLang="en-US" sz="1200" b="0" i="0" kern="1200" dirty="0" smtClean="0">
                <a:solidFill>
                  <a:schemeClr val="tx1"/>
                </a:solidFill>
                <a:effectLst/>
                <a:latin typeface="+mn-lt"/>
                <a:ea typeface="+mn-ea"/>
                <a:cs typeface="+mn-cs"/>
              </a:rPr>
              <a:t>来完成，就像我们之前在恢复讲座中学到的一样</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like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spark also uses a semi-structured data model </a:t>
            </a:r>
          </a:p>
          <a:p>
            <a:pPr marL="228600" indent="-228600">
              <a:buAutoNum type="arabicPeriod"/>
            </a:pPr>
            <a:r>
              <a:rPr lang="en-US" sz="1200" b="0" i="0" kern="1200" dirty="0" smtClean="0">
                <a:solidFill>
                  <a:schemeClr val="tx1"/>
                </a:solidFill>
                <a:effectLst/>
                <a:latin typeface="+mn-lt"/>
                <a:ea typeface="+mn-ea"/>
                <a:cs typeface="+mn-cs"/>
              </a:rPr>
              <a:t>unlike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however, these objects which can be anything from key value pairs to just objects of a certain type are organized into </a:t>
            </a:r>
            <a:r>
              <a:rPr lang="en-US" sz="1200" b="0" i="0" kern="1200" dirty="0" err="1" smtClean="0">
                <a:solidFill>
                  <a:schemeClr val="tx1"/>
                </a:solidFill>
                <a:effectLst/>
                <a:latin typeface="+mn-lt"/>
                <a:ea typeface="+mn-ea"/>
                <a:cs typeface="+mn-cs"/>
              </a:rPr>
              <a:t>rdds</a:t>
            </a:r>
            <a:r>
              <a:rPr lang="en-US" sz="1200" b="0" i="0" kern="1200" dirty="0" smtClean="0">
                <a:solidFill>
                  <a:schemeClr val="tx1"/>
                </a:solidFill>
                <a:effectLst/>
                <a:latin typeface="+mn-lt"/>
                <a:ea typeface="+mn-ea"/>
                <a:cs typeface="+mn-cs"/>
              </a:rPr>
              <a:t> or resilient distributed data sets</a:t>
            </a:r>
          </a:p>
          <a:p>
            <a:pPr marL="228600" indent="-228600">
              <a:buAutoNum type="arabicPeriod"/>
            </a:pPr>
            <a:r>
              <a:rPr lang="en-US" sz="1200" b="0" i="0" kern="1200" dirty="0" smtClean="0">
                <a:solidFill>
                  <a:schemeClr val="tx1"/>
                </a:solidFill>
                <a:effectLst/>
                <a:latin typeface="+mn-lt"/>
                <a:ea typeface="+mn-ea"/>
                <a:cs typeface="+mn-cs"/>
              </a:rPr>
              <a:t>you can think of each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as an immutable data sets that cannot be changed once created </a:t>
            </a:r>
          </a:p>
          <a:p>
            <a:pPr marL="228600" indent="-228600">
              <a:buAutoNum type="arabicPeriod"/>
            </a:pPr>
            <a:r>
              <a:rPr lang="en-US" sz="1200" b="0" i="0" kern="1200" dirty="0" smtClean="0">
                <a:solidFill>
                  <a:schemeClr val="tx1"/>
                </a:solidFill>
                <a:effectLst/>
                <a:latin typeface="+mn-lt"/>
                <a:ea typeface="+mn-ea"/>
                <a:cs typeface="+mn-cs"/>
              </a:rPr>
              <a:t>each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can be distributed multiple machines, and it also remembers its lineage </a:t>
            </a:r>
          </a:p>
          <a:p>
            <a:pPr marL="228600" indent="-228600">
              <a:buAutoNum type="arabicPeriod"/>
            </a:pPr>
            <a:r>
              <a:rPr lang="en-US" sz="1200" b="0" i="0" kern="1200" dirty="0" smtClean="0">
                <a:solidFill>
                  <a:schemeClr val="tx1"/>
                </a:solidFill>
                <a:effectLst/>
                <a:latin typeface="+mn-lt"/>
                <a:ea typeface="+mn-ea"/>
                <a:cs typeface="+mn-cs"/>
              </a:rPr>
              <a:t>a lineage is an expression that states how the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itself was computed,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can think of it as a relational algebra plan for example </a:t>
            </a:r>
          </a:p>
          <a:p>
            <a:pPr marL="228600" indent="-228600">
              <a:buAutoNum type="arabicPeriod"/>
            </a:pPr>
            <a:r>
              <a:rPr lang="en-US" sz="1200" b="0" i="0" kern="1200" dirty="0" smtClean="0">
                <a:solidFill>
                  <a:schemeClr val="tx1"/>
                </a:solidFill>
                <a:effectLst/>
                <a:latin typeface="+mn-lt"/>
                <a:ea typeface="+mn-ea"/>
                <a:cs typeface="+mn-cs"/>
              </a:rPr>
              <a:t>why do we keep track of each </a:t>
            </a:r>
            <a:r>
              <a:rPr lang="en-US" sz="1200" b="0" i="0" kern="1200" dirty="0" err="1" smtClean="0">
                <a:solidFill>
                  <a:schemeClr val="tx1"/>
                </a:solidFill>
                <a:effectLst/>
                <a:latin typeface="+mn-lt"/>
                <a:ea typeface="+mn-ea"/>
                <a:cs typeface="+mn-cs"/>
              </a:rPr>
              <a:t>rdd's</a:t>
            </a:r>
            <a:r>
              <a:rPr lang="en-US" sz="1200" b="0" i="0" kern="1200" dirty="0" smtClean="0">
                <a:solidFill>
                  <a:schemeClr val="tx1"/>
                </a:solidFill>
                <a:effectLst/>
                <a:latin typeface="+mn-lt"/>
                <a:ea typeface="+mn-ea"/>
                <a:cs typeface="+mn-cs"/>
              </a:rPr>
              <a:t> lineage? </a:t>
            </a:r>
          </a:p>
          <a:p>
            <a:pPr marL="228600" indent="-228600">
              <a:buAutoNum type="arabicPeriod"/>
            </a:pPr>
            <a:r>
              <a:rPr lang="en-US" sz="1200" b="0" i="0" kern="1200" dirty="0" smtClean="0">
                <a:solidFill>
                  <a:schemeClr val="tx1"/>
                </a:solidFill>
                <a:effectLst/>
                <a:latin typeface="+mn-lt"/>
                <a:ea typeface="+mn-ea"/>
                <a:cs typeface="+mn-cs"/>
              </a:rPr>
              <a:t>Well while all intermediate results in spark are also stored in memory as </a:t>
            </a:r>
            <a:r>
              <a:rPr lang="en-US" sz="1200" b="0" i="0" kern="1200" dirty="0" err="1" smtClean="0">
                <a:solidFill>
                  <a:schemeClr val="tx1"/>
                </a:solidFill>
                <a:effectLst/>
                <a:latin typeface="+mn-lt"/>
                <a:ea typeface="+mn-ea"/>
                <a:cs typeface="+mn-cs"/>
              </a:rPr>
              <a: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rdds</a:t>
            </a:r>
            <a:r>
              <a:rPr lang="en-US" sz="1200" b="0" i="0" kern="1200" dirty="0" smtClean="0">
                <a:solidFill>
                  <a:schemeClr val="tx1"/>
                </a:solidFill>
                <a:effectLst/>
                <a:latin typeface="+mn-lt"/>
                <a:ea typeface="+mn-ea"/>
                <a:cs typeface="+mn-cs"/>
              </a:rPr>
              <a:t>, they will be lost if the server crashes</a:t>
            </a:r>
          </a:p>
          <a:p>
            <a:pPr marL="228600" indent="-228600">
              <a:buAutoNum type="arabicPeriod"/>
            </a:pPr>
            <a:r>
              <a:rPr lang="en-US" sz="1200" b="0" i="0" kern="1200" dirty="0" smtClean="0">
                <a:solidFill>
                  <a:schemeClr val="tx1"/>
                </a:solidFill>
                <a:effectLst/>
                <a:latin typeface="+mn-lt"/>
                <a:ea typeface="+mn-ea"/>
                <a:cs typeface="+mn-cs"/>
              </a:rPr>
              <a:t>but since we know how each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was computed, we can </a:t>
            </a:r>
            <a:r>
              <a:rPr lang="en-US" sz="1200" b="0" i="0" kern="1200" dirty="0" err="1" smtClean="0">
                <a:solidFill>
                  <a:schemeClr val="tx1"/>
                </a:solidFill>
                <a:effectLst/>
                <a:latin typeface="+mn-lt"/>
                <a:ea typeface="+mn-ea"/>
                <a:cs typeface="+mn-cs"/>
              </a:rPr>
              <a:t>recompute</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from its lineage, rather than starting the entire program from scratch</a:t>
            </a:r>
          </a:p>
          <a:p>
            <a:pPr marL="228600" indent="-228600">
              <a:buAutoNum type="arabicPeriod"/>
            </a:pPr>
            <a:r>
              <a:rPr lang="en-US" sz="1200" b="0" i="0" kern="1200" dirty="0" smtClean="0">
                <a:solidFill>
                  <a:schemeClr val="tx1"/>
                </a:solidFill>
                <a:effectLst/>
                <a:latin typeface="+mn-lt"/>
                <a:ea typeface="+mn-ea"/>
                <a:cs typeface="+mn-cs"/>
              </a:rPr>
              <a:t>this means that we must have stored the lineage in persistence storage like writing it out to the disk, before executing the program that generates the output's </a:t>
            </a:r>
            <a:r>
              <a:rPr lang="en-US" sz="1200" b="0" i="0" kern="1200" dirty="0" err="1" smtClean="0">
                <a:solidFill>
                  <a:schemeClr val="tx1"/>
                </a:solidFill>
                <a:effectLst/>
                <a:latin typeface="+mn-lt"/>
                <a:ea typeface="+mn-ea"/>
                <a:cs typeface="+mn-cs"/>
              </a:rPr>
              <a:t>rdd</a:t>
            </a: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in practice this can be done by writing to a log file and flushing the log to the disk, just like what we learned earlier in the recovery lecture</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116</a:t>
            </a:fld>
            <a:endParaRPr lang="en-US"/>
          </a:p>
        </p:txBody>
      </p:sp>
    </p:spTree>
    <p:extLst>
      <p:ext uri="{BB962C8B-B14F-4D97-AF65-F5344CB8AC3E}">
        <p14:creationId xmlns:p14="http://schemas.microsoft.com/office/powerpoint/2010/main" val="23171005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现在不像 </a:t>
            </a: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由 </a:t>
            </a:r>
            <a:r>
              <a:rPr lang="en-US" altLang="zh-CN" sz="1200" b="0" i="0" kern="1200" dirty="0" smtClean="0">
                <a:solidFill>
                  <a:schemeClr val="tx1"/>
                </a:solidFill>
                <a:effectLst/>
                <a:latin typeface="+mn-lt"/>
                <a:ea typeface="+mn-ea"/>
                <a:cs typeface="+mn-cs"/>
              </a:rPr>
              <a:t>mapper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reducer </a:t>
            </a:r>
            <a:r>
              <a:rPr lang="zh-CN" altLang="en-US" sz="1200" b="0" i="0" kern="1200" dirty="0" smtClean="0">
                <a:solidFill>
                  <a:schemeClr val="tx1"/>
                </a:solidFill>
                <a:effectLst/>
                <a:latin typeface="+mn-lt"/>
                <a:ea typeface="+mn-ea"/>
                <a:cs typeface="+mn-cs"/>
              </a:rPr>
              <a:t>组成，</a:t>
            </a:r>
            <a:r>
              <a:rPr lang="en-US" altLang="zh-CN" sz="1200" b="0" i="0" kern="1200" dirty="0" smtClean="0">
                <a:solidFill>
                  <a:schemeClr val="tx1"/>
                </a:solidFill>
                <a:effectLst/>
                <a:latin typeface="+mn-lt"/>
                <a:ea typeface="+mn-ea"/>
                <a:cs typeface="+mn-cs"/>
              </a:rPr>
              <a:t>spark </a:t>
            </a:r>
            <a:r>
              <a:rPr lang="zh-CN" altLang="en-US" sz="1200" b="0" i="0" kern="1200" dirty="0" smtClean="0">
                <a:solidFill>
                  <a:schemeClr val="tx1"/>
                </a:solidFill>
                <a:effectLst/>
                <a:latin typeface="+mn-lt"/>
                <a:ea typeface="+mn-ea"/>
                <a:cs typeface="+mn-cs"/>
              </a:rPr>
              <a:t>中的每个程序都由</a:t>
            </a:r>
            <a:r>
              <a:rPr lang="zh-CN" altLang="en-US" sz="1200" b="1" i="0" kern="1200" dirty="0" smtClean="0">
                <a:solidFill>
                  <a:schemeClr val="tx1"/>
                </a:solidFill>
                <a:effectLst/>
                <a:latin typeface="+mn-lt"/>
                <a:ea typeface="+mn-ea"/>
                <a:cs typeface="+mn-cs"/>
              </a:rPr>
              <a:t>操作符</a:t>
            </a:r>
            <a:r>
              <a:rPr lang="zh-CN" altLang="en-US" sz="1200" b="0" i="0" kern="1200" dirty="0" smtClean="0">
                <a:solidFill>
                  <a:schemeClr val="tx1"/>
                </a:solidFill>
                <a:effectLst/>
                <a:latin typeface="+mn-lt"/>
                <a:ea typeface="+mn-ea"/>
                <a:cs typeface="+mn-cs"/>
              </a:rPr>
              <a:t>组成</a:t>
            </a:r>
          </a:p>
          <a:p>
            <a:pPr marL="228600" indent="-228600">
              <a:buAutoNum type="arabicPeriod"/>
            </a:pPr>
            <a:r>
              <a:rPr lang="zh-CN" altLang="en-US" sz="1200" b="0" i="0" kern="1200" dirty="0" smtClean="0">
                <a:solidFill>
                  <a:schemeClr val="tx1"/>
                </a:solidFill>
                <a:effectLst/>
                <a:latin typeface="+mn-lt"/>
                <a:ea typeface="+mn-ea"/>
                <a:cs typeface="+mn-cs"/>
              </a:rPr>
              <a:t>和运算符分为</a:t>
            </a:r>
            <a:r>
              <a:rPr lang="zh-CN" altLang="en-US" sz="1200" b="1" i="0" kern="1200" dirty="0" smtClean="0">
                <a:solidFill>
                  <a:schemeClr val="tx1"/>
                </a:solidFill>
                <a:effectLst/>
                <a:latin typeface="+mn-lt"/>
                <a:ea typeface="+mn-ea"/>
                <a:cs typeface="+mn-cs"/>
              </a:rPr>
              <a:t>转换</a:t>
            </a:r>
            <a:r>
              <a:rPr lang="zh-CN" altLang="en-US" sz="1200" b="0" i="0" kern="1200" dirty="0" smtClean="0">
                <a:solidFill>
                  <a:schemeClr val="tx1"/>
                </a:solidFill>
                <a:effectLst/>
                <a:latin typeface="+mn-lt"/>
                <a:ea typeface="+mn-ea"/>
                <a:cs typeface="+mn-cs"/>
              </a:rPr>
              <a:t>和</a:t>
            </a:r>
            <a:r>
              <a:rPr lang="zh-CN" altLang="en-US" sz="1200" b="1" i="0" kern="1200" dirty="0" smtClean="0">
                <a:solidFill>
                  <a:schemeClr val="tx1"/>
                </a:solidFill>
                <a:effectLst/>
                <a:latin typeface="+mn-lt"/>
                <a:ea typeface="+mn-ea"/>
                <a:cs typeface="+mn-cs"/>
              </a:rPr>
              <a:t>操作</a:t>
            </a:r>
          </a:p>
          <a:p>
            <a:pPr marL="685800" lvl="1" indent="-228600">
              <a:buAutoNum type="arabicPeriod"/>
            </a:pPr>
            <a:r>
              <a:rPr lang="zh-CN" altLang="en-US" sz="1200" b="1" i="0" kern="1200" dirty="0" smtClean="0">
                <a:solidFill>
                  <a:schemeClr val="tx1"/>
                </a:solidFill>
                <a:effectLst/>
                <a:latin typeface="+mn-lt"/>
                <a:ea typeface="+mn-ea"/>
                <a:cs typeface="+mn-cs"/>
              </a:rPr>
              <a:t>操作</a:t>
            </a:r>
            <a:r>
              <a:rPr lang="zh-CN" altLang="en-US" sz="1200" b="0" i="0" kern="1200" dirty="0" smtClean="0">
                <a:solidFill>
                  <a:schemeClr val="tx1"/>
                </a:solidFill>
                <a:effectLst/>
                <a:latin typeface="+mn-lt"/>
                <a:ea typeface="+mn-ea"/>
                <a:cs typeface="+mn-cs"/>
              </a:rPr>
              <a:t>是在调用时立即执行的</a:t>
            </a:r>
            <a:r>
              <a:rPr lang="zh-CN" altLang="en-US" sz="1200" b="1" i="0" kern="1200" dirty="0" smtClean="0">
                <a:solidFill>
                  <a:schemeClr val="tx1"/>
                </a:solidFill>
                <a:effectLst/>
                <a:latin typeface="+mn-lt"/>
                <a:ea typeface="+mn-ea"/>
                <a:cs typeface="+mn-cs"/>
              </a:rPr>
              <a:t>急切</a:t>
            </a:r>
            <a:r>
              <a:rPr lang="zh-CN" altLang="en-US" sz="1200" b="0" i="0" kern="1200" dirty="0" smtClean="0">
                <a:solidFill>
                  <a:schemeClr val="tx1"/>
                </a:solidFill>
                <a:effectLst/>
                <a:latin typeface="+mn-lt"/>
                <a:ea typeface="+mn-ea"/>
                <a:cs typeface="+mn-cs"/>
              </a:rPr>
              <a:t>操作符</a:t>
            </a:r>
          </a:p>
          <a:p>
            <a:pPr marL="685800" lvl="1" indent="-228600">
              <a:buAutoNum type="arabicPeriod"/>
            </a:pPr>
            <a:r>
              <a:rPr lang="zh-CN" altLang="en-US" sz="1200" b="0" i="0" kern="1200" dirty="0" smtClean="0">
                <a:solidFill>
                  <a:schemeClr val="tx1"/>
                </a:solidFill>
                <a:effectLst/>
                <a:latin typeface="+mn-lt"/>
                <a:ea typeface="+mn-ea"/>
                <a:cs typeface="+mn-cs"/>
              </a:rPr>
              <a:t>另一方面，</a:t>
            </a:r>
            <a:r>
              <a:rPr lang="zh-CN" altLang="en-US" sz="1200" b="1" i="0" kern="1200" dirty="0" smtClean="0">
                <a:solidFill>
                  <a:schemeClr val="tx1"/>
                </a:solidFill>
                <a:effectLst/>
                <a:latin typeface="+mn-lt"/>
                <a:ea typeface="+mn-ea"/>
                <a:cs typeface="+mn-cs"/>
              </a:rPr>
              <a:t>转换</a:t>
            </a:r>
            <a:r>
              <a:rPr lang="zh-CN" altLang="en-US" sz="1200" b="0" i="0" kern="1200" dirty="0" smtClean="0">
                <a:solidFill>
                  <a:schemeClr val="tx1"/>
                </a:solidFill>
                <a:effectLst/>
                <a:latin typeface="+mn-lt"/>
                <a:ea typeface="+mn-ea"/>
                <a:cs typeface="+mn-cs"/>
              </a:rPr>
              <a:t>是惰性的，它们不会立即执行，但会被记录在血统当中</a:t>
            </a:r>
          </a:p>
          <a:p>
            <a:pPr marL="1143000" lvl="2" indent="-228600">
              <a:buAutoNum type="arabicPeriod"/>
            </a:pPr>
            <a:r>
              <a:rPr lang="zh-CN" altLang="en-US" sz="1200" b="0" i="0" kern="1200" dirty="0" smtClean="0">
                <a:solidFill>
                  <a:schemeClr val="tx1"/>
                </a:solidFill>
                <a:effectLst/>
                <a:latin typeface="+mn-lt"/>
                <a:ea typeface="+mn-ea"/>
                <a:cs typeface="+mn-cs"/>
              </a:rPr>
              <a:t>这意味着什么？ 这意味着我们</a:t>
            </a:r>
            <a:r>
              <a:rPr lang="zh-CN" altLang="en-US" sz="1200" b="1" i="0" kern="1200" dirty="0" smtClean="0">
                <a:solidFill>
                  <a:schemeClr val="tx1"/>
                </a:solidFill>
                <a:effectLst/>
                <a:latin typeface="+mn-lt"/>
                <a:ea typeface="+mn-ea"/>
                <a:cs typeface="+mn-cs"/>
              </a:rPr>
              <a:t>只是在谱系日志中记录，我们还没有真正执行该功能</a:t>
            </a:r>
          </a:p>
          <a:p>
            <a:pPr marL="228600" indent="-228600">
              <a:buAutoNum type="arabicPeriod"/>
            </a:pPr>
            <a:r>
              <a:rPr lang="zh-CN" altLang="en-US" sz="1200" b="0" i="0" kern="1200" dirty="0" smtClean="0">
                <a:solidFill>
                  <a:schemeClr val="tx1"/>
                </a:solidFill>
                <a:effectLst/>
                <a:latin typeface="+mn-lt"/>
                <a:ea typeface="+mn-ea"/>
                <a:cs typeface="+mn-cs"/>
              </a:rPr>
              <a:t>我们为什么要做这个？ 好处之一是我们</a:t>
            </a:r>
            <a:r>
              <a:rPr lang="zh-CN" altLang="en-US" sz="1200" b="1" i="0" kern="1200" dirty="0" smtClean="0">
                <a:solidFill>
                  <a:schemeClr val="tx1"/>
                </a:solidFill>
                <a:effectLst/>
                <a:latin typeface="+mn-lt"/>
                <a:ea typeface="+mn-ea"/>
                <a:cs typeface="+mn-cs"/>
              </a:rPr>
              <a:t>可以将多个运算符组合在一起并将它们融合在一起</a:t>
            </a:r>
            <a:endParaRPr lang="en-US" altLang="zh-CN" sz="1200" b="1"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转换以这种方式设计以</a:t>
            </a:r>
            <a:r>
              <a:rPr lang="zh-CN" altLang="en-US" sz="1200" b="1" i="0" kern="1200" dirty="0" smtClean="0">
                <a:solidFill>
                  <a:schemeClr val="tx1"/>
                </a:solidFill>
                <a:effectLst/>
                <a:latin typeface="+mn-lt"/>
                <a:ea typeface="+mn-ea"/>
                <a:cs typeface="+mn-cs"/>
              </a:rPr>
              <a:t>优化运算符执行</a:t>
            </a:r>
            <a:r>
              <a:rPr lang="zh-CN" altLang="en-US" sz="1200" b="0" i="0" kern="1200" dirty="0" smtClean="0">
                <a:solidFill>
                  <a:schemeClr val="tx1"/>
                </a:solidFill>
                <a:effectLst/>
                <a:latin typeface="+mn-lt"/>
                <a:ea typeface="+mn-ea"/>
                <a:cs typeface="+mn-cs"/>
              </a:rPr>
              <a:t>，类似于 </a:t>
            </a:r>
            <a:r>
              <a:rPr lang="en-US" altLang="zh-CN" sz="1200" b="0" i="0" kern="1200" dirty="0" smtClean="0">
                <a:solidFill>
                  <a:schemeClr val="tx1"/>
                </a:solidFill>
                <a:effectLst/>
                <a:latin typeface="+mn-lt"/>
                <a:ea typeface="+mn-ea"/>
                <a:cs typeface="+mn-cs"/>
              </a:rPr>
              <a:t>SQL </a:t>
            </a:r>
            <a:r>
              <a:rPr lang="zh-CN" altLang="en-US" sz="1200" b="0" i="0" kern="1200" dirty="0" smtClean="0">
                <a:solidFill>
                  <a:schemeClr val="tx1"/>
                </a:solidFill>
                <a:effectLst/>
                <a:latin typeface="+mn-lt"/>
                <a:ea typeface="+mn-ea"/>
                <a:cs typeface="+mn-cs"/>
              </a:rPr>
              <a:t>优化一组查询计划的方式。</a:t>
            </a:r>
          </a:p>
          <a:p>
            <a:pPr marL="685800" lvl="1" indent="-228600">
              <a:buAutoNum type="arabicPeriod"/>
            </a:pPr>
            <a:r>
              <a:rPr lang="zh-CN" altLang="en-US" sz="1200" b="0" i="0" kern="1200" dirty="0" smtClean="0">
                <a:solidFill>
                  <a:schemeClr val="tx1"/>
                </a:solidFill>
                <a:effectLst/>
                <a:latin typeface="+mn-lt"/>
                <a:ea typeface="+mn-ea"/>
                <a:cs typeface="+mn-cs"/>
              </a:rPr>
              <a:t>例如，如果我们有两个连续的选择，一个接一个，那么我们可以将它们组合在一起作为一个选择，这样我们就不需要多次遍历整个 </a:t>
            </a:r>
            <a:r>
              <a:rPr lang="en-US" altLang="zh-CN" sz="1200" b="0" i="0" kern="1200" dirty="0" err="1" smtClean="0">
                <a:solidFill>
                  <a:schemeClr val="tx1"/>
                </a:solidFill>
                <a:effectLst/>
                <a:latin typeface="+mn-lt"/>
                <a:ea typeface="+mn-ea"/>
                <a:cs typeface="+mn-cs"/>
              </a:rPr>
              <a:t>rdd</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并节省一些 </a:t>
            </a:r>
            <a:r>
              <a:rPr lang="en-US" altLang="zh-CN" sz="1200" b="0" i="0" kern="1200" dirty="0" err="1" smtClean="0">
                <a:solidFill>
                  <a:schemeClr val="tx1"/>
                </a:solidFill>
                <a:effectLst/>
                <a:latin typeface="+mn-lt"/>
                <a:ea typeface="+mn-ea"/>
                <a:cs typeface="+mn-cs"/>
              </a:rPr>
              <a:t>ios</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now unlike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that consists of mappers and reducers, each program in spark consists of operators </a:t>
            </a:r>
          </a:p>
          <a:p>
            <a:pPr marL="228600" indent="-228600">
              <a:buAutoNum type="arabicPeriod"/>
            </a:pPr>
            <a:r>
              <a:rPr lang="en-US" sz="1200" b="0" i="0" kern="1200" dirty="0" smtClean="0">
                <a:solidFill>
                  <a:schemeClr val="tx1"/>
                </a:solidFill>
                <a:effectLst/>
                <a:latin typeface="+mn-lt"/>
                <a:ea typeface="+mn-ea"/>
                <a:cs typeface="+mn-cs"/>
              </a:rPr>
              <a:t>and operators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categorized into transformations and actions </a:t>
            </a:r>
          </a:p>
          <a:p>
            <a:pPr marL="228600" indent="-228600">
              <a:buAutoNum type="arabicPeriod"/>
            </a:pPr>
            <a:r>
              <a:rPr lang="en-US" sz="1200" b="0" i="0" kern="1200" dirty="0" smtClean="0">
                <a:solidFill>
                  <a:schemeClr val="tx1"/>
                </a:solidFill>
                <a:effectLst/>
                <a:latin typeface="+mn-lt"/>
                <a:ea typeface="+mn-ea"/>
                <a:cs typeface="+mn-cs"/>
              </a:rPr>
              <a:t>Actions are eager operators that are executed immediately when called </a:t>
            </a:r>
          </a:p>
          <a:p>
            <a:pPr marL="228600" indent="-228600">
              <a:buAutoNum type="arabicPeriod"/>
            </a:pPr>
            <a:r>
              <a:rPr lang="en-US" sz="1200" b="0" i="0" kern="1200" dirty="0" smtClean="0">
                <a:solidFill>
                  <a:schemeClr val="tx1"/>
                </a:solidFill>
                <a:effectLst/>
                <a:latin typeface="+mn-lt"/>
                <a:ea typeface="+mn-ea"/>
                <a:cs typeface="+mn-cs"/>
              </a:rPr>
              <a:t>Transformations on the other hand are lazy, and they are not executed immediately</a:t>
            </a:r>
          </a:p>
          <a:p>
            <a:pPr marL="228600" indent="-228600">
              <a:buAutoNum type="arabicPeriod"/>
            </a:pPr>
            <a:r>
              <a:rPr lang="en-US" sz="1200" b="0" i="0" kern="1200" dirty="0" smtClean="0">
                <a:solidFill>
                  <a:schemeClr val="tx1"/>
                </a:solidFill>
                <a:effectLst/>
                <a:latin typeface="+mn-lt"/>
                <a:ea typeface="+mn-ea"/>
                <a:cs typeface="+mn-cs"/>
              </a:rPr>
              <a:t>what does that mean? that means we just recorded in the lineage log and we don't actually carry out the function just yet</a:t>
            </a:r>
          </a:p>
          <a:p>
            <a:pPr marL="228600" indent="-228600">
              <a:buAutoNum type="arabicPeriod"/>
            </a:pPr>
            <a:r>
              <a:rPr lang="en-US" sz="1200" b="0" i="0" kern="1200" dirty="0" smtClean="0">
                <a:solidFill>
                  <a:schemeClr val="tx1"/>
                </a:solidFill>
                <a:effectLst/>
                <a:latin typeface="+mn-lt"/>
                <a:ea typeface="+mn-ea"/>
                <a:cs typeface="+mn-cs"/>
              </a:rPr>
              <a:t>why do we do this? well one of the benefits is that we can group together multiple operators and fuse them together </a:t>
            </a:r>
          </a:p>
          <a:p>
            <a:pPr marL="228600" indent="-228600">
              <a:buAutoNum type="arabicPeriod"/>
            </a:pPr>
            <a:r>
              <a:rPr lang="en-US" sz="1200" b="0" i="0" kern="1200" dirty="0" smtClean="0">
                <a:solidFill>
                  <a:schemeClr val="tx1"/>
                </a:solidFill>
                <a:effectLst/>
                <a:latin typeface="+mn-lt"/>
                <a:ea typeface="+mn-ea"/>
                <a:cs typeface="+mn-cs"/>
              </a:rPr>
              <a:t>for instance if we have two consecutive selections, one after another, then we can combine them together as a single selection, so that we don't need to iterate through the entire </a:t>
            </a:r>
            <a:r>
              <a:rPr lang="en-US" sz="1200" b="0" i="0" kern="1200" dirty="0" err="1" smtClean="0">
                <a:solidFill>
                  <a:schemeClr val="tx1"/>
                </a:solidFill>
                <a:effectLst/>
                <a:latin typeface="+mn-lt"/>
                <a:ea typeface="+mn-ea"/>
                <a:cs typeface="+mn-cs"/>
              </a:rPr>
              <a:t>rdd</a:t>
            </a:r>
            <a:r>
              <a:rPr lang="en-US" sz="1200" b="0" i="0" kern="1200" dirty="0" smtClean="0">
                <a:solidFill>
                  <a:schemeClr val="tx1"/>
                </a:solidFill>
                <a:effectLst/>
                <a:latin typeface="+mn-lt"/>
                <a:ea typeface="+mn-ea"/>
                <a:cs typeface="+mn-cs"/>
              </a:rPr>
              <a:t> multiple times and save some </a:t>
            </a:r>
            <a:r>
              <a:rPr lang="en-US" sz="1200" b="0" i="0" kern="1200" dirty="0" err="1" smtClean="0">
                <a:solidFill>
                  <a:schemeClr val="tx1"/>
                </a:solidFill>
                <a:effectLst/>
                <a:latin typeface="+mn-lt"/>
                <a:ea typeface="+mn-ea"/>
                <a:cs typeface="+mn-cs"/>
              </a:rPr>
              <a:t>ios</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117</a:t>
            </a:fld>
            <a:endParaRPr lang="en-US"/>
          </a:p>
        </p:txBody>
      </p:sp>
    </p:spTree>
    <p:extLst>
      <p:ext uri="{BB962C8B-B14F-4D97-AF65-F5344CB8AC3E}">
        <p14:creationId xmlns:p14="http://schemas.microsoft.com/office/powerpoint/2010/main" val="34074762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然后我们通过调用过滤器运算符来实现对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的选择，如下所示</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与 </a:t>
            </a:r>
            <a:r>
              <a:rPr lang="en-US" altLang="zh-CN" sz="1200" b="0" i="0" kern="1200" dirty="0" smtClean="0">
                <a:solidFill>
                  <a:schemeClr val="tx1"/>
                </a:solidFill>
                <a:effectLst/>
                <a:latin typeface="+mn-lt"/>
                <a:ea typeface="+mn-ea"/>
                <a:cs typeface="+mn-cs"/>
              </a:rPr>
              <a:t>c </a:t>
            </a:r>
            <a:r>
              <a:rPr lang="zh-CN" altLang="en-US" sz="1200" b="0" i="0" kern="1200" dirty="0" smtClean="0">
                <a:solidFill>
                  <a:schemeClr val="tx1"/>
                </a:solidFill>
                <a:effectLst/>
                <a:latin typeface="+mn-lt"/>
                <a:ea typeface="+mn-ea"/>
                <a:cs typeface="+mn-cs"/>
              </a:rPr>
              <a:t>上的选择类似</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最后我们调用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操作符，默认情况下，它连接所涉及的两个 </a:t>
            </a:r>
            <a:r>
              <a:rPr lang="en-US" altLang="zh-CN" sz="1200" b="0" i="0" kern="1200" dirty="0" err="1" smtClean="0">
                <a:solidFill>
                  <a:schemeClr val="tx1"/>
                </a:solidFill>
                <a:effectLst/>
                <a:latin typeface="+mn-lt"/>
                <a:ea typeface="+mn-ea"/>
                <a:cs typeface="+mn-cs"/>
              </a:rPr>
              <a:t>rdds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之间的公共属性</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请注意，在转换时过滤和连接意味着它们不会立即执行，因</a:t>
            </a:r>
            <a:r>
              <a:rPr lang="zh-CN" altLang="en-US" sz="1200" b="1" i="0" kern="1200" dirty="0" smtClean="0">
                <a:solidFill>
                  <a:schemeClr val="tx1"/>
                </a:solidFill>
                <a:effectLst/>
                <a:latin typeface="+mn-lt"/>
                <a:ea typeface="+mn-ea"/>
                <a:cs typeface="+mn-cs"/>
              </a:rPr>
              <a:t>此为了容错目的而保存输出，我们在此处添加了持久成本</a:t>
            </a:r>
            <a:r>
              <a:rPr lang="zh-CN" altLang="en-US" sz="1200" b="0" i="0" kern="1200" dirty="0" smtClean="0">
                <a:solidFill>
                  <a:schemeClr val="tx1"/>
                </a:solidFill>
                <a:effectLst/>
                <a:latin typeface="+mn-lt"/>
                <a:ea typeface="+mn-ea"/>
                <a:cs typeface="+mn-cs"/>
              </a:rPr>
              <a:t>，如幻灯片所示</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最后我们计算一个动作并立即执行的计数</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然后最后我们可以将结果写入磁盘，这在幻灯片中没有显示</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we then implement the selection on b by calling the filter operator as shown here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similarly with the selection on c</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finally we call the join operator and by default it joins on the common attributes between the two </a:t>
            </a:r>
            <a:r>
              <a:rPr lang="en-US" sz="1200" b="0" i="0" kern="1200" dirty="0" err="1" smtClean="0">
                <a:solidFill>
                  <a:schemeClr val="tx1"/>
                </a:solidFill>
                <a:effectLst/>
                <a:latin typeface="+mn-lt"/>
                <a:ea typeface="+mn-ea"/>
                <a:cs typeface="+mn-cs"/>
              </a:rPr>
              <a:t>rdds</a:t>
            </a:r>
            <a:r>
              <a:rPr lang="en-US" dirty="0" smtClean="0"/>
              <a:t> </a:t>
            </a:r>
            <a:r>
              <a:rPr lang="en-US" sz="1200" b="0" i="0" kern="1200" dirty="0" smtClean="0">
                <a:solidFill>
                  <a:schemeClr val="tx1"/>
                </a:solidFill>
                <a:effectLst/>
                <a:latin typeface="+mn-lt"/>
                <a:ea typeface="+mn-ea"/>
                <a:cs typeface="+mn-cs"/>
              </a:rPr>
              <a:t>involved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notice that filter and join at transformations which means they are not executed immediately, so to save the outputs for fault tolerance purposes, we add the persist cost here as shown in the slide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finally we compute the count which is an action and that gets carried out immediately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then finally we can write the results to the disk and that is not shown here on the slide</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118</a:t>
            </a:fld>
            <a:endParaRPr lang="en-US"/>
          </a:p>
        </p:txBody>
      </p:sp>
    </p:spTree>
    <p:extLst>
      <p:ext uri="{BB962C8B-B14F-4D97-AF65-F5344CB8AC3E}">
        <p14:creationId xmlns:p14="http://schemas.microsoft.com/office/powerpoint/2010/main" val="6365696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119</a:t>
            </a:fld>
            <a:endParaRPr lang="en-US"/>
          </a:p>
        </p:txBody>
      </p:sp>
    </p:spTree>
    <p:extLst>
      <p:ext uri="{BB962C8B-B14F-4D97-AF65-F5344CB8AC3E}">
        <p14:creationId xmlns:p14="http://schemas.microsoft.com/office/powerpoint/2010/main" val="105719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数据库</a:t>
            </a:r>
            <a:r>
              <a:rPr lang="en-US" altLang="zh-CN" sz="1200" b="1" i="0" kern="1200" dirty="0" smtClean="0">
                <a:solidFill>
                  <a:schemeClr val="tx1"/>
                </a:solidFill>
                <a:effectLst/>
                <a:latin typeface="+mn-lt"/>
                <a:ea typeface="+mn-ea"/>
                <a:cs typeface="+mn-cs"/>
              </a:rPr>
              <a:t>DB</a:t>
            </a:r>
            <a:r>
              <a:rPr lang="en-US" altLang="zh-CN" sz="1200" b="1" i="0" kern="1200" baseline="0" dirty="0" smtClean="0">
                <a:solidFill>
                  <a:schemeClr val="tx1"/>
                </a:solidFill>
                <a:effectLst/>
                <a:latin typeface="+mn-lt"/>
                <a:ea typeface="+mn-ea"/>
                <a:cs typeface="+mn-cs"/>
              </a:rPr>
              <a:t> vs. </a:t>
            </a:r>
            <a:r>
              <a:rPr lang="zh-CN" altLang="en-US" sz="1200" b="1" i="0" kern="1200" baseline="0" dirty="0" smtClean="0">
                <a:solidFill>
                  <a:schemeClr val="tx1"/>
                </a:solidFill>
                <a:effectLst/>
                <a:latin typeface="+mn-lt"/>
                <a:ea typeface="+mn-ea"/>
                <a:cs typeface="+mn-cs"/>
              </a:rPr>
              <a:t>数据仓库</a:t>
            </a:r>
            <a:r>
              <a:rPr lang="en-US" altLang="zh-CN" sz="1200" b="1" i="0" kern="1200" baseline="0" dirty="0" smtClean="0">
                <a:solidFill>
                  <a:schemeClr val="tx1"/>
                </a:solidFill>
                <a:effectLst/>
                <a:latin typeface="+mn-lt"/>
                <a:ea typeface="+mn-ea"/>
                <a:cs typeface="+mn-cs"/>
              </a:rPr>
              <a:t>DW</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数据库</a:t>
            </a:r>
            <a:r>
              <a:rPr lang="zh-CN" altLang="en-US" sz="1200" b="0" i="0" kern="1200" dirty="0" smtClean="0">
                <a:solidFill>
                  <a:schemeClr val="tx1"/>
                </a:solidFill>
                <a:effectLst/>
                <a:latin typeface="+mn-lt"/>
                <a:ea typeface="+mn-ea"/>
                <a:cs typeface="+mn-cs"/>
              </a:rPr>
              <a:t>：传统的关系型数据库的主要应用，主要是基本的、日常的事务处理，例如银行交易。</a:t>
            </a:r>
          </a:p>
          <a:p>
            <a:r>
              <a:rPr lang="zh-CN" altLang="en-US" sz="1200" b="1" i="0" kern="1200" dirty="0" smtClean="0">
                <a:solidFill>
                  <a:schemeClr val="tx1"/>
                </a:solidFill>
                <a:effectLst/>
                <a:latin typeface="+mn-lt"/>
                <a:ea typeface="+mn-ea"/>
                <a:cs typeface="+mn-cs"/>
              </a:rPr>
              <a:t>数据仓库</a:t>
            </a:r>
            <a:r>
              <a:rPr lang="zh-CN" altLang="en-US" sz="1200" b="0" i="0" kern="1200" dirty="0" smtClean="0">
                <a:solidFill>
                  <a:schemeClr val="tx1"/>
                </a:solidFill>
                <a:effectLst/>
                <a:latin typeface="+mn-lt"/>
                <a:ea typeface="+mn-ea"/>
                <a:cs typeface="+mn-cs"/>
              </a:rPr>
              <a:t>：数据仓库系统的主要应用主要是</a:t>
            </a:r>
            <a:r>
              <a:rPr lang="en-US" altLang="zh-CN" sz="1200" b="0" i="0" kern="1200" dirty="0" smtClean="0">
                <a:solidFill>
                  <a:schemeClr val="tx1"/>
                </a:solidFill>
                <a:effectLst/>
                <a:latin typeface="+mn-lt"/>
                <a:ea typeface="+mn-ea"/>
                <a:cs typeface="+mn-cs"/>
              </a:rPr>
              <a:t>OLAP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On-Line Analytical Processing</a:t>
            </a:r>
            <a:r>
              <a:rPr lang="zh-CN" altLang="en-US" sz="1200" b="0" i="0" kern="1200" dirty="0" smtClean="0">
                <a:solidFill>
                  <a:schemeClr val="tx1"/>
                </a:solidFill>
                <a:effectLst/>
                <a:latin typeface="+mn-lt"/>
                <a:ea typeface="+mn-ea"/>
                <a:cs typeface="+mn-cs"/>
              </a:rPr>
              <a:t>），支持复杂的分析操作，侧重决策支持，并且提供直观易懂的查询结果。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dirty="0" smtClean="0"/>
              <a:t>基本每家电商公司都会经历，从只需要业务数据库到要数据仓库的阶段。</a:t>
            </a:r>
          </a:p>
          <a:p>
            <a:pPr marL="171450" indent="-171450">
              <a:buFont typeface="Arial" panose="020B0604020202020204" pitchFamily="34" charset="0"/>
              <a:buChar char="•"/>
            </a:pPr>
            <a:r>
              <a:rPr lang="zh-CN" altLang="en-US" dirty="0" smtClean="0"/>
              <a:t>电商早期启动非常容易，入行门槛低。找个外包团队，做了一个可以下单的网页前端 </a:t>
            </a:r>
            <a:r>
              <a:rPr lang="en-US" altLang="zh-CN" dirty="0" smtClean="0"/>
              <a:t>+ </a:t>
            </a:r>
            <a:r>
              <a:rPr lang="zh-CN" altLang="en-US" dirty="0" smtClean="0"/>
              <a:t>几台服务器 </a:t>
            </a:r>
            <a:r>
              <a:rPr lang="en-US" altLang="zh-CN" dirty="0" smtClean="0"/>
              <a:t>+ </a:t>
            </a:r>
            <a:r>
              <a:rPr lang="zh-CN" altLang="en-US" dirty="0" smtClean="0"/>
              <a:t>一个</a:t>
            </a:r>
            <a:r>
              <a:rPr lang="en-US" altLang="zh-CN" dirty="0" smtClean="0"/>
              <a:t>MySQL</a:t>
            </a:r>
            <a:r>
              <a:rPr lang="zh-CN" altLang="en-US" dirty="0" smtClean="0"/>
              <a:t>，就能开门迎客了。这好比手工作坊时期。</a:t>
            </a:r>
            <a:endParaRPr lang="en-US" altLang="zh-CN" dirty="0" smtClean="0"/>
          </a:p>
          <a:p>
            <a:pPr marL="171450" indent="-171450">
              <a:buFont typeface="Arial" panose="020B0604020202020204" pitchFamily="34" charset="0"/>
              <a:buChar char="•"/>
            </a:pPr>
            <a:r>
              <a:rPr lang="zh-CN" altLang="en-US" dirty="0" smtClean="0"/>
              <a:t>第二阶段，流量来了，客户和订单都多起来了，普通查询已经有压力了，这个时候就需要升级架构变成多台服务器和多个业务数据库（量大</a:t>
            </a:r>
            <a:r>
              <a:rPr lang="en-US" altLang="zh-CN" dirty="0" smtClean="0"/>
              <a:t>+</a:t>
            </a:r>
            <a:r>
              <a:rPr lang="zh-CN" altLang="en-US" dirty="0" smtClean="0"/>
              <a:t>分库分表），这个阶段的业务数字和指标还可以勉强从业务数据库里查询。初步进入</a:t>
            </a:r>
            <a:r>
              <a:rPr lang="zh-CN" altLang="en-US" i="1" dirty="0" smtClean="0"/>
              <a:t>工业化</a:t>
            </a:r>
            <a:r>
              <a:rPr lang="zh-CN" altLang="en-US" dirty="0" smtClean="0"/>
              <a:t>。</a:t>
            </a:r>
            <a:endParaRPr lang="en-US" altLang="zh-CN" dirty="0" smtClean="0"/>
          </a:p>
          <a:p>
            <a:pPr marL="171450" indent="-171450">
              <a:buFont typeface="Arial" panose="020B0604020202020204" pitchFamily="34" charset="0"/>
              <a:buChar char="•"/>
            </a:pPr>
            <a:r>
              <a:rPr lang="zh-CN" altLang="en-US" dirty="0" smtClean="0"/>
              <a:t>第三个阶段，一般需要 </a:t>
            </a:r>
            <a:r>
              <a:rPr lang="en-US" altLang="zh-CN" dirty="0" smtClean="0"/>
              <a:t>3-5 </a:t>
            </a:r>
            <a:r>
              <a:rPr lang="zh-CN" altLang="en-US" dirty="0" smtClean="0"/>
              <a:t>年左右的时间，随着业务指数级的增长，数据量的会陡增，公司角色也开始多了起来，开始有了 </a:t>
            </a:r>
            <a:r>
              <a:rPr lang="en-US" altLang="zh-CN" dirty="0" smtClean="0"/>
              <a:t>CEO</a:t>
            </a:r>
            <a:r>
              <a:rPr lang="zh-CN" altLang="en-US" dirty="0" smtClean="0"/>
              <a:t>、</a:t>
            </a:r>
            <a:r>
              <a:rPr lang="en-US" altLang="zh-CN" dirty="0" smtClean="0"/>
              <a:t>CMO</a:t>
            </a:r>
            <a:r>
              <a:rPr lang="zh-CN" altLang="en-US" dirty="0" smtClean="0"/>
              <a:t>、</a:t>
            </a:r>
            <a:r>
              <a:rPr lang="en-US" altLang="zh-CN" dirty="0" smtClean="0"/>
              <a:t>CIO</a:t>
            </a:r>
            <a:r>
              <a:rPr lang="zh-CN" altLang="en-US" dirty="0" smtClean="0"/>
              <a:t>，大家需要面临的问题越来越复杂，越来越深入。高管们关心的问题，从最初非常粗放的：“昨天的收入是多少”、“上个月的 </a:t>
            </a:r>
            <a:r>
              <a:rPr lang="en-US" altLang="zh-CN" dirty="0" smtClean="0"/>
              <a:t>PV</a:t>
            </a:r>
            <a:r>
              <a:rPr lang="zh-CN" altLang="en-US" dirty="0" smtClean="0"/>
              <a:t>、</a:t>
            </a:r>
            <a:r>
              <a:rPr lang="en-US" altLang="zh-CN" dirty="0" smtClean="0"/>
              <a:t>UV </a:t>
            </a:r>
            <a:r>
              <a:rPr lang="zh-CN" altLang="en-US" dirty="0" smtClean="0"/>
              <a:t>是多少”，逐渐演化到非常精细化和具体的用户的集群分析，特定用户在某种使用场景中，例如“</a:t>
            </a:r>
            <a:r>
              <a:rPr lang="en-US" altLang="zh-CN" dirty="0" smtClean="0"/>
              <a:t>20~30</a:t>
            </a:r>
            <a:r>
              <a:rPr lang="zh-CN" altLang="en-US" dirty="0" smtClean="0"/>
              <a:t>岁女性用户在过去五年的第一季度化妆品类商品的购买行为与公司进行的促销活动方案之间的关系”。</a:t>
            </a:r>
            <a:r>
              <a:rPr lang="zh-CN" altLang="en-US" i="1" dirty="0" smtClean="0"/>
              <a:t>信息化</a:t>
            </a:r>
            <a:endParaRPr lang="en-US" altLang="zh-CN" i="1" dirty="0" smtClean="0"/>
          </a:p>
          <a:p>
            <a:pPr marL="171450" indent="-171450">
              <a:buFont typeface="Arial" panose="020B0604020202020204" pitchFamily="34" charset="0"/>
              <a:buChar char="•"/>
            </a:pPr>
            <a:endParaRPr lang="en-US" altLang="zh-CN" sz="1200" b="0" i="1"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是将业务系统的数据经过</a:t>
            </a:r>
            <a:r>
              <a:rPr lang="zh-CN" altLang="en-US" sz="1200" b="1" i="0" kern="1200" dirty="0" smtClean="0">
                <a:solidFill>
                  <a:schemeClr val="tx1"/>
                </a:solidFill>
                <a:effectLst/>
                <a:latin typeface="+mn-lt"/>
                <a:ea typeface="+mn-ea"/>
                <a:cs typeface="+mn-cs"/>
              </a:rPr>
              <a:t>抽取</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清洗转换</a:t>
            </a:r>
            <a:r>
              <a:rPr lang="zh-CN" altLang="en-US" sz="1200" b="0" i="0" kern="1200" dirty="0" smtClean="0">
                <a:solidFill>
                  <a:schemeClr val="tx1"/>
                </a:solidFill>
                <a:effectLst/>
                <a:latin typeface="+mn-lt"/>
                <a:ea typeface="+mn-ea"/>
                <a:cs typeface="+mn-cs"/>
              </a:rPr>
              <a:t>之后</a:t>
            </a:r>
            <a:r>
              <a:rPr lang="zh-CN" altLang="en-US" sz="1200" b="1" i="0" kern="1200" dirty="0" smtClean="0">
                <a:solidFill>
                  <a:schemeClr val="tx1"/>
                </a:solidFill>
                <a:effectLst/>
                <a:latin typeface="+mn-lt"/>
                <a:ea typeface="+mn-ea"/>
                <a:cs typeface="+mn-cs"/>
              </a:rPr>
              <a:t>加载</a:t>
            </a:r>
            <a:r>
              <a:rPr lang="zh-CN" altLang="en-US" sz="1200" b="0" i="0" kern="1200" dirty="0" smtClean="0">
                <a:solidFill>
                  <a:schemeClr val="tx1"/>
                </a:solidFill>
                <a:effectLst/>
                <a:latin typeface="+mn-lt"/>
                <a:ea typeface="+mn-ea"/>
                <a:cs typeface="+mn-cs"/>
              </a:rPr>
              <a:t>到数据仓库的过程，目的是将企业中的分散、零乱、标准不统一的数据整合到一起，为企业的决策提供分析依据</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数据的抽取是从各个不同的数据源抽取到</a:t>
            </a:r>
            <a:r>
              <a:rPr lang="en-US" altLang="zh-CN" sz="1200" b="0" i="0" kern="1200" dirty="0" smtClean="0">
                <a:solidFill>
                  <a:schemeClr val="tx1"/>
                </a:solidFill>
                <a:effectLst/>
                <a:latin typeface="+mn-lt"/>
                <a:ea typeface="+mn-ea"/>
                <a:cs typeface="+mn-cs"/>
              </a:rPr>
              <a:t>ODS(Operational Data Store</a:t>
            </a:r>
            <a:r>
              <a:rPr lang="zh-CN" altLang="en-US" sz="1200" b="0" i="0" kern="1200" dirty="0" smtClean="0">
                <a:solidFill>
                  <a:schemeClr val="tx1"/>
                </a:solidFill>
                <a:effectLst/>
                <a:latin typeface="+mn-lt"/>
                <a:ea typeface="+mn-ea"/>
                <a:cs typeface="+mn-cs"/>
              </a:rPr>
              <a:t>，操作型数据存储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这个过程也可以做一些数据的清洗和转换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，在抽取的过程中需要挑选不同的抽取方法，尽可能的提高</a:t>
            </a:r>
            <a:r>
              <a:rPr lang="en-US" altLang="zh-CN" sz="1200" b="0"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的运行效率。</a:t>
            </a:r>
            <a:r>
              <a:rPr lang="en-US" altLang="zh-CN" sz="1200" b="0"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三个部分中，花费时间最长的是“</a:t>
            </a:r>
            <a:r>
              <a:rPr lang="en-US" altLang="zh-CN" sz="1200" b="0" i="0" kern="1200" dirty="0" smtClean="0">
                <a:solidFill>
                  <a:schemeClr val="tx1"/>
                </a:solidFill>
                <a:effectLst/>
                <a:latin typeface="+mn-lt"/>
                <a:ea typeface="+mn-ea"/>
                <a:cs typeface="+mn-cs"/>
              </a:rPr>
              <a:t>T”(Transform</a:t>
            </a:r>
            <a:r>
              <a:rPr lang="zh-CN" altLang="en-US" sz="1200" b="0" i="0" kern="1200" dirty="0" smtClean="0">
                <a:solidFill>
                  <a:schemeClr val="tx1"/>
                </a:solidFill>
                <a:effectLst/>
                <a:latin typeface="+mn-lt"/>
                <a:ea typeface="+mn-ea"/>
                <a:cs typeface="+mn-cs"/>
              </a:rPr>
              <a:t>，清洗、转换</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的部分，一般情况下这部分工作量是整个</a:t>
            </a:r>
            <a:r>
              <a:rPr lang="en-US" altLang="zh-CN" sz="1200" b="0"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。数据的加载一般在数据清洗完了之后直接写入</a:t>
            </a:r>
            <a:r>
              <a:rPr lang="en-US" altLang="zh-CN" sz="1200" b="0" i="0" kern="1200" dirty="0" smtClean="0">
                <a:solidFill>
                  <a:schemeClr val="tx1"/>
                </a:solidFill>
                <a:effectLst/>
                <a:latin typeface="+mn-lt"/>
                <a:ea typeface="+mn-ea"/>
                <a:cs typeface="+mn-cs"/>
              </a:rPr>
              <a:t>DW(Data Warehousing</a:t>
            </a:r>
            <a:r>
              <a:rPr lang="zh-CN" altLang="en-US" sz="1200" b="0" i="0" kern="1200" dirty="0" smtClean="0">
                <a:solidFill>
                  <a:schemeClr val="tx1"/>
                </a:solidFill>
                <a:effectLst/>
                <a:latin typeface="+mn-lt"/>
                <a:ea typeface="+mn-ea"/>
                <a:cs typeface="+mn-cs"/>
              </a:rPr>
              <a:t>，数据仓库</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中去。</a:t>
            </a:r>
            <a:endParaRPr lang="en-US" altLang="zh-CN" sz="1200" b="0" i="1"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这类非常具体，且</a:t>
            </a:r>
            <a:r>
              <a:rPr lang="zh-CN" altLang="en-US" sz="1200" b="1" i="0" kern="1200" dirty="0" smtClean="0">
                <a:solidFill>
                  <a:schemeClr val="tx1"/>
                </a:solidFill>
                <a:effectLst/>
                <a:latin typeface="+mn-lt"/>
                <a:ea typeface="+mn-ea"/>
                <a:cs typeface="+mn-cs"/>
              </a:rPr>
              <a:t>能够对公司决策起到关键性作用的问题，基本很难从业务数据库从调取出来</a:t>
            </a:r>
            <a:r>
              <a:rPr lang="zh-CN" altLang="en-US" sz="1200" b="0" i="0" kern="1200" dirty="0" smtClean="0">
                <a:solidFill>
                  <a:schemeClr val="tx1"/>
                </a:solidFill>
                <a:effectLst/>
                <a:latin typeface="+mn-lt"/>
                <a:ea typeface="+mn-ea"/>
                <a:cs typeface="+mn-cs"/>
              </a:rPr>
              <a:t>。原因在于：</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业务数据库中的数据结构是为了完成交易而设计的，不是为了而查询和分析的便利设计的。</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业务数据库大多是读写优化的，即又要读（查看商品信息），也要写（产生订单，完成支付）。因此对于大量数据的读（查询指标，一般是复杂的只读类型查询）是支持不足的。</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需要建立一个数据仓库了，公司也算开始进入</a:t>
            </a:r>
            <a:r>
              <a:rPr lang="zh-CN" altLang="en-US" sz="1200" b="0" i="1" kern="1200" dirty="0" smtClean="0">
                <a:solidFill>
                  <a:schemeClr val="tx1"/>
                </a:solidFill>
                <a:effectLst/>
                <a:latin typeface="+mn-lt"/>
                <a:ea typeface="+mn-ea"/>
                <a:cs typeface="+mn-cs"/>
              </a:rPr>
              <a:t>信息化</a:t>
            </a:r>
            <a:r>
              <a:rPr lang="zh-CN" altLang="en-US" sz="1200" b="0" i="0" kern="1200" dirty="0" smtClean="0">
                <a:solidFill>
                  <a:schemeClr val="tx1"/>
                </a:solidFill>
                <a:effectLst/>
                <a:latin typeface="+mn-lt"/>
                <a:ea typeface="+mn-ea"/>
                <a:cs typeface="+mn-cs"/>
              </a:rPr>
              <a:t>阶段了。数据仓库的作用在于：</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数据结构为了分析和查询的便利；</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只读优化的数据库，即不需要它写入速度多么快，只要做大量数据的复杂查询的速度足够快就行了。</a:t>
            </a:r>
          </a:p>
          <a:p>
            <a:pPr marL="171450" indent="-171450">
              <a:buFont typeface="Arial" panose="020B0604020202020204" pitchFamily="34" charset="0"/>
              <a:buChar char="•"/>
            </a:pP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前一种业务数据库（读写都优化）的是</a:t>
            </a:r>
            <a:r>
              <a:rPr lang="zh-CN" altLang="en-US" sz="1200" b="1" i="0" kern="1200" dirty="0" smtClean="0">
                <a:solidFill>
                  <a:schemeClr val="tx1"/>
                </a:solidFill>
                <a:effectLst/>
                <a:latin typeface="+mn-lt"/>
                <a:ea typeface="+mn-ea"/>
                <a:cs typeface="+mn-cs"/>
              </a:rPr>
              <a:t>业务性数据库</a:t>
            </a:r>
            <a:r>
              <a:rPr lang="zh-CN" altLang="en-US" sz="1200" b="0" i="0" kern="1200" dirty="0" smtClean="0">
                <a:solidFill>
                  <a:schemeClr val="tx1"/>
                </a:solidFill>
                <a:effectLst/>
                <a:latin typeface="+mn-lt"/>
                <a:ea typeface="+mn-ea"/>
                <a:cs typeface="+mn-cs"/>
              </a:rPr>
              <a:t>，后一种是</a:t>
            </a:r>
            <a:r>
              <a:rPr lang="zh-CN" altLang="en-US" sz="1200" b="1" i="0" kern="1200" dirty="0" smtClean="0">
                <a:solidFill>
                  <a:schemeClr val="tx1"/>
                </a:solidFill>
                <a:effectLst/>
                <a:latin typeface="+mn-lt"/>
                <a:ea typeface="+mn-ea"/>
                <a:cs typeface="+mn-cs"/>
              </a:rPr>
              <a:t>分析性数据库</a:t>
            </a:r>
            <a:r>
              <a:rPr lang="zh-CN" altLang="en-US" sz="1200" b="0" i="0" kern="1200" dirty="0" smtClean="0">
                <a:solidFill>
                  <a:schemeClr val="tx1"/>
                </a:solidFill>
                <a:effectLst/>
                <a:latin typeface="+mn-lt"/>
                <a:ea typeface="+mn-ea"/>
                <a:cs typeface="+mn-cs"/>
              </a:rPr>
              <a:t>，即</a:t>
            </a:r>
            <a:r>
              <a:rPr lang="zh-CN" altLang="en-US" sz="1200" b="1" i="0" kern="1200" dirty="0" smtClean="0">
                <a:solidFill>
                  <a:schemeClr val="tx1"/>
                </a:solidFill>
                <a:effectLst/>
                <a:latin typeface="+mn-lt"/>
                <a:ea typeface="+mn-ea"/>
                <a:cs typeface="+mn-cs"/>
              </a:rPr>
              <a:t>数据仓库</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数据库 比较流行的有：</a:t>
            </a:r>
            <a:r>
              <a:rPr lang="en-US" altLang="zh-CN" sz="1200" b="0" i="0" kern="1200" dirty="0" smtClean="0">
                <a:solidFill>
                  <a:schemeClr val="tx1"/>
                </a:solidFill>
                <a:effectLst/>
                <a:latin typeface="+mn-lt"/>
                <a:ea typeface="+mn-ea"/>
                <a:cs typeface="+mn-cs"/>
              </a:rPr>
              <a:t>MySQL, Oracle, </a:t>
            </a:r>
            <a:r>
              <a:rPr lang="en-US" altLang="zh-CN" sz="1200" b="0" i="0" kern="1200" dirty="0" err="1" smtClean="0">
                <a:solidFill>
                  <a:schemeClr val="tx1"/>
                </a:solidFill>
                <a:effectLst/>
                <a:latin typeface="+mn-lt"/>
                <a:ea typeface="+mn-ea"/>
                <a:cs typeface="+mn-cs"/>
              </a:rPr>
              <a:t>SqlServer</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Postgre</a:t>
            </a:r>
            <a:r>
              <a:rPr lang="zh-CN" altLang="en-US" sz="1200" b="0" i="0" kern="1200" dirty="0" smtClean="0">
                <a:solidFill>
                  <a:schemeClr val="tx1"/>
                </a:solidFill>
                <a:effectLst/>
                <a:latin typeface="+mn-lt"/>
                <a:ea typeface="+mn-ea"/>
                <a:cs typeface="+mn-cs"/>
              </a:rPr>
              <a:t>等</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数据仓库 比较流行的有：</a:t>
            </a:r>
            <a:r>
              <a:rPr lang="en-US" altLang="zh-CN" sz="1200" b="0" i="0" kern="1200" dirty="0" smtClean="0">
                <a:solidFill>
                  <a:schemeClr val="tx1"/>
                </a:solidFill>
                <a:effectLst/>
                <a:latin typeface="+mn-lt"/>
                <a:ea typeface="+mn-ea"/>
                <a:cs typeface="+mn-cs"/>
              </a:rPr>
              <a:t>AWS Redshift, </a:t>
            </a:r>
            <a:r>
              <a:rPr lang="en-US" altLang="zh-CN" sz="1200" b="0" i="0" kern="1200" dirty="0" err="1" smtClean="0">
                <a:solidFill>
                  <a:schemeClr val="tx1"/>
                </a:solidFill>
                <a:effectLst/>
                <a:latin typeface="+mn-lt"/>
                <a:ea typeface="+mn-ea"/>
                <a:cs typeface="+mn-cs"/>
              </a:rPr>
              <a:t>Greenplum</a:t>
            </a:r>
            <a:r>
              <a:rPr lang="en-US" altLang="zh-CN" sz="1200" b="0" i="0" kern="1200" dirty="0" smtClean="0">
                <a:solidFill>
                  <a:schemeClr val="tx1"/>
                </a:solidFill>
                <a:effectLst/>
                <a:latin typeface="+mn-lt"/>
                <a:ea typeface="+mn-ea"/>
                <a:cs typeface="+mn-cs"/>
              </a:rPr>
              <a:t>, Hive</a:t>
            </a:r>
            <a:r>
              <a:rPr lang="zh-CN" altLang="en-US" sz="1200" b="0" i="0" kern="1200" dirty="0" smtClean="0">
                <a:solidFill>
                  <a:schemeClr val="tx1"/>
                </a:solidFill>
                <a:effectLst/>
                <a:latin typeface="+mn-lt"/>
                <a:ea typeface="+mn-ea"/>
                <a:cs typeface="+mn-cs"/>
              </a:rPr>
              <a:t>等</a:t>
            </a:r>
          </a:p>
          <a:p>
            <a:r>
              <a:rPr lang="zh-CN" altLang="en-US" sz="1200" b="0" i="0" kern="1200" dirty="0" smtClean="0">
                <a:solidFill>
                  <a:schemeClr val="tx1"/>
                </a:solidFill>
                <a:effectLst/>
                <a:latin typeface="+mn-lt"/>
                <a:ea typeface="+mn-ea"/>
                <a:cs typeface="+mn-cs"/>
              </a:rPr>
              <a:t>这样把数据从业务性的数据库中提取、加工、导入分析性的数据库就是传统的 </a:t>
            </a:r>
            <a:r>
              <a:rPr lang="en-US" altLang="zh-CN" sz="1200" b="0" i="0" kern="1200" dirty="0" smtClean="0">
                <a:solidFill>
                  <a:schemeClr val="tx1"/>
                </a:solidFill>
                <a:effectLst/>
                <a:latin typeface="+mn-lt"/>
                <a:ea typeface="+mn-ea"/>
                <a:cs typeface="+mn-cs"/>
              </a:rPr>
              <a:t>ETL </a:t>
            </a:r>
            <a:r>
              <a:rPr lang="zh-CN" altLang="en-US" sz="1200" b="0" i="0" kern="1200" dirty="0" smtClean="0">
                <a:solidFill>
                  <a:schemeClr val="tx1"/>
                </a:solidFill>
                <a:effectLst/>
                <a:latin typeface="+mn-lt"/>
                <a:ea typeface="+mn-ea"/>
                <a:cs typeface="+mn-cs"/>
              </a:rPr>
              <a:t>工作。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dirty="0" smtClean="0"/>
              <a:t>数据库</a:t>
            </a:r>
            <a:r>
              <a:rPr lang="en-US" altLang="zh-CN" dirty="0" smtClean="0"/>
              <a:t>(Database)</a:t>
            </a:r>
            <a:r>
              <a:rPr lang="zh-CN" altLang="en-US" dirty="0" smtClean="0"/>
              <a:t>的特点是：</a:t>
            </a:r>
          </a:p>
          <a:p>
            <a:pPr marL="171450" indent="-171450">
              <a:buFont typeface="Arial" panose="020B0604020202020204" pitchFamily="34" charset="0"/>
              <a:buChar char="•"/>
            </a:pPr>
            <a:r>
              <a:rPr lang="zh-CN" altLang="en-US" dirty="0" smtClean="0"/>
              <a:t>相对复杂的表格结构，存储结构相对紧致，少冗余数据。</a:t>
            </a:r>
          </a:p>
          <a:p>
            <a:pPr marL="171450" indent="-171450">
              <a:buFont typeface="Arial" panose="020B0604020202020204" pitchFamily="34" charset="0"/>
              <a:buChar char="•"/>
            </a:pPr>
            <a:r>
              <a:rPr lang="zh-CN" altLang="en-US" dirty="0" smtClean="0"/>
              <a:t>读和写都有优化。</a:t>
            </a:r>
          </a:p>
          <a:p>
            <a:pPr marL="171450" indent="-171450">
              <a:buFont typeface="Arial" panose="020B0604020202020204" pitchFamily="34" charset="0"/>
              <a:buChar char="•"/>
            </a:pPr>
            <a:r>
              <a:rPr lang="zh-CN" altLang="en-US" dirty="0" smtClean="0"/>
              <a:t>相对简单的</a:t>
            </a:r>
            <a:r>
              <a:rPr lang="en-US" altLang="zh-CN" dirty="0" smtClean="0"/>
              <a:t>read/write query</a:t>
            </a:r>
            <a:r>
              <a:rPr lang="zh-CN" altLang="en-US" dirty="0" smtClean="0"/>
              <a:t>，单次作用于相对的少量数据。</a:t>
            </a:r>
          </a:p>
          <a:p>
            <a:r>
              <a:rPr lang="zh-CN" altLang="en-US" dirty="0" smtClean="0"/>
              <a:t>数据仓库</a:t>
            </a:r>
            <a:r>
              <a:rPr lang="en-US" altLang="zh-CN" dirty="0" smtClean="0"/>
              <a:t>(</a:t>
            </a:r>
            <a:r>
              <a:rPr lang="en-US" altLang="zh-CN" dirty="0" err="1" smtClean="0"/>
              <a:t>Datawarehouse</a:t>
            </a:r>
            <a:r>
              <a:rPr lang="en-US" altLang="zh-CN" dirty="0" smtClean="0"/>
              <a:t>)</a:t>
            </a:r>
            <a:r>
              <a:rPr lang="zh-CN" altLang="en-US" dirty="0" smtClean="0"/>
              <a:t>的特点是：</a:t>
            </a:r>
          </a:p>
          <a:p>
            <a:pPr marL="171450" indent="-171450">
              <a:buFont typeface="Arial" panose="020B0604020202020204" pitchFamily="34" charset="0"/>
              <a:buChar char="•"/>
            </a:pPr>
            <a:r>
              <a:rPr lang="zh-CN" altLang="en-US" dirty="0" smtClean="0"/>
              <a:t>相对简单的</a:t>
            </a:r>
            <a:r>
              <a:rPr lang="en-US" altLang="zh-CN" dirty="0" smtClean="0"/>
              <a:t>(</a:t>
            </a:r>
            <a:r>
              <a:rPr lang="en-US" altLang="zh-CN" dirty="0" err="1" smtClean="0"/>
              <a:t>Denormalized</a:t>
            </a:r>
            <a:r>
              <a:rPr lang="en-US" altLang="zh-CN" dirty="0" smtClean="0"/>
              <a:t>)</a:t>
            </a:r>
            <a:r>
              <a:rPr lang="zh-CN" altLang="en-US" dirty="0" smtClean="0"/>
              <a:t>表格结构，存储结构相对松散，多冗余数据。</a:t>
            </a:r>
          </a:p>
          <a:p>
            <a:pPr marL="171450" indent="-171450">
              <a:buFont typeface="Arial" panose="020B0604020202020204" pitchFamily="34" charset="0"/>
              <a:buChar char="•"/>
            </a:pPr>
            <a:r>
              <a:rPr lang="zh-CN" altLang="en-US" dirty="0" smtClean="0"/>
              <a:t>一般只是读优化。</a:t>
            </a:r>
          </a:p>
          <a:p>
            <a:pPr marL="171450" indent="-171450">
              <a:buFont typeface="Arial" panose="020B0604020202020204" pitchFamily="34" charset="0"/>
              <a:buChar char="•"/>
            </a:pPr>
            <a:r>
              <a:rPr lang="zh-CN" altLang="en-US" dirty="0" smtClean="0"/>
              <a:t>相对复杂的</a:t>
            </a:r>
            <a:r>
              <a:rPr lang="en-US" altLang="zh-CN" dirty="0" smtClean="0"/>
              <a:t>read query</a:t>
            </a:r>
            <a:r>
              <a:rPr lang="zh-CN" altLang="en-US" dirty="0" smtClean="0"/>
              <a:t>，单次作用于相对大量的数据（历史数据）。</a:t>
            </a:r>
          </a:p>
          <a:p>
            <a:r>
              <a:rPr lang="zh-CN" altLang="en-US" dirty="0" smtClean="0"/>
              <a:t/>
            </a:r>
            <a:br>
              <a:rPr lang="zh-CN" altLang="en-US" dirty="0" smtClean="0"/>
            </a:br>
            <a:endParaRPr lang="zh-CN" altLang="en-US" sz="1200" b="0" i="0" kern="1200" dirty="0" smtClean="0">
              <a:solidFill>
                <a:schemeClr val="tx1"/>
              </a:solidFill>
              <a:effectLst/>
              <a:latin typeface="+mn-lt"/>
              <a:ea typeface="+mn-ea"/>
              <a:cs typeface="+mn-cs"/>
            </a:endParaRPr>
          </a:p>
          <a:p>
            <a:endParaRPr lang="en-US" dirty="0" smtClean="0"/>
          </a:p>
          <a:p>
            <a:endParaRPr lang="en-US" dirty="0" smtClean="0"/>
          </a:p>
          <a:p>
            <a:r>
              <a:rPr lang="en-US" dirty="0" smtClean="0"/>
              <a:t>Open </a:t>
            </a:r>
            <a:r>
              <a:rPr lang="en-US" dirty="0"/>
              <a:t>Source</a:t>
            </a:r>
            <a:r>
              <a:rPr lang="en-US" baseline="0" dirty="0"/>
              <a:t> </a:t>
            </a:r>
            <a:r>
              <a:rPr lang="en-US" dirty="0"/>
              <a:t>ETL technologies: </a:t>
            </a:r>
          </a:p>
          <a:p>
            <a:r>
              <a:rPr lang="en-US" dirty="0"/>
              <a:t>  Apache </a:t>
            </a:r>
            <a:r>
              <a:rPr lang="en-US" dirty="0" err="1"/>
              <a:t>Nifi</a:t>
            </a:r>
            <a:endParaRPr lang="en-US" dirty="0"/>
          </a:p>
          <a:p>
            <a:r>
              <a:rPr lang="en-US" dirty="0"/>
              <a:t>  </a:t>
            </a:r>
            <a:r>
              <a:rPr lang="en-US" dirty="0" err="1"/>
              <a:t>Pentaho</a:t>
            </a:r>
            <a:endParaRPr lang="en-US" dirty="0"/>
          </a:p>
          <a:p>
            <a:endParaRPr lang="en-US" dirty="0"/>
          </a:p>
          <a:p>
            <a:r>
              <a:rPr lang="en-US" dirty="0"/>
              <a:t>Almost every database vendor has an ETL solution</a:t>
            </a:r>
            <a:r>
              <a:rPr lang="is-IS" dirty="0"/>
              <a:t>…</a:t>
            </a:r>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120</a:t>
            </a:fld>
            <a:endParaRPr lang="en-US"/>
          </a:p>
        </p:txBody>
      </p:sp>
    </p:spTree>
    <p:extLst>
      <p:ext uri="{BB962C8B-B14F-4D97-AF65-F5344CB8AC3E}">
        <p14:creationId xmlns:p14="http://schemas.microsoft.com/office/powerpoint/2010/main" val="39031570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多维数据模型：为了满足用户从多角度多层次进行数据查询和分析的需要而建立起来的基于事实和维的数据库模型，其</a:t>
            </a:r>
            <a:r>
              <a:rPr lang="zh-CN" altLang="en-US" sz="1200" b="1" i="0" kern="1200" dirty="0" smtClean="0">
                <a:solidFill>
                  <a:schemeClr val="tx1"/>
                </a:solidFill>
                <a:effectLst/>
                <a:latin typeface="+mn-lt"/>
                <a:ea typeface="+mn-ea"/>
                <a:cs typeface="+mn-cs"/>
              </a:rPr>
              <a:t>基本的应用是为了实现</a:t>
            </a:r>
            <a:r>
              <a:rPr lang="en-US" altLang="zh-CN" sz="1200" b="1" i="0" kern="1200" dirty="0" smtClean="0">
                <a:solidFill>
                  <a:schemeClr val="tx1"/>
                </a:solidFill>
                <a:effectLst/>
                <a:latin typeface="+mn-lt"/>
                <a:ea typeface="+mn-ea"/>
                <a:cs typeface="+mn-cs"/>
              </a:rPr>
              <a:t>OLAP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Online Analytical Processing</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立方体：它是由维度构建出来的多维空间，包含了所要分析的基础数据，所有的聚合数据操作都在它上面进行</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维度：观察数据的一种角度，比如在上图中</a:t>
            </a:r>
            <a:r>
              <a:rPr lang="en-US" altLang="zh-CN" sz="1200" b="0" i="0" kern="1200" dirty="0" smtClean="0">
                <a:solidFill>
                  <a:schemeClr val="tx1"/>
                </a:solidFill>
                <a:effectLst/>
                <a:latin typeface="+mn-lt"/>
                <a:ea typeface="+mn-ea"/>
                <a:cs typeface="+mn-cs"/>
              </a:rPr>
              <a:t>address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item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time</a:t>
            </a:r>
            <a:r>
              <a:rPr lang="zh-CN" altLang="en-US" sz="1200" b="0" i="0" kern="1200" dirty="0" smtClean="0">
                <a:solidFill>
                  <a:schemeClr val="tx1"/>
                </a:solidFill>
                <a:effectLst/>
                <a:latin typeface="+mn-lt"/>
                <a:ea typeface="+mn-ea"/>
                <a:cs typeface="+mn-cs"/>
              </a:rPr>
              <a:t>都可以被看作一个维度，直观上来看维度是一个立方体的轴，比如三个维度可以构成一个立方体的空间</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维度成员：构成维度的基本单位，比如对于</a:t>
            </a:r>
            <a:r>
              <a:rPr lang="en-US" altLang="zh-CN" sz="1200" b="0" i="0" kern="1200" dirty="0" smtClean="0">
                <a:solidFill>
                  <a:schemeClr val="tx1"/>
                </a:solidFill>
                <a:effectLst/>
                <a:latin typeface="+mn-lt"/>
                <a:ea typeface="+mn-ea"/>
                <a:cs typeface="+mn-cs"/>
              </a:rPr>
              <a:t>time</a:t>
            </a:r>
            <a:r>
              <a:rPr lang="zh-CN" altLang="en-US" sz="1200" b="0" i="0" kern="1200" dirty="0" smtClean="0">
                <a:solidFill>
                  <a:schemeClr val="tx1"/>
                </a:solidFill>
                <a:effectLst/>
                <a:latin typeface="+mn-lt"/>
                <a:ea typeface="+mn-ea"/>
                <a:cs typeface="+mn-cs"/>
              </a:rPr>
              <a:t>维，包含</a:t>
            </a:r>
            <a:r>
              <a:rPr lang="en-US" altLang="zh-CN" sz="1200" b="0" i="0" kern="1200" dirty="0" smtClean="0">
                <a:solidFill>
                  <a:schemeClr val="tx1"/>
                </a:solidFill>
                <a:effectLst/>
                <a:latin typeface="+mn-lt"/>
                <a:ea typeface="+mn-ea"/>
                <a:cs typeface="+mn-cs"/>
              </a:rPr>
              <a:t>Q1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Q2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Q3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Q4</a:t>
            </a:r>
            <a:r>
              <a:rPr lang="zh-CN" altLang="en-US" sz="1200" b="0" i="0" kern="1200" dirty="0" smtClean="0">
                <a:solidFill>
                  <a:schemeClr val="tx1"/>
                </a:solidFill>
                <a:effectLst/>
                <a:latin typeface="+mn-lt"/>
                <a:ea typeface="+mn-ea"/>
                <a:cs typeface="+mn-cs"/>
              </a:rPr>
              <a:t>四个维度成员</a:t>
            </a:r>
            <a:r>
              <a:rPr lang="zh-CN" altLang="en-US" dirty="0" smtClean="0"/>
              <a:t/>
            </a:r>
            <a:br>
              <a:rPr lang="zh-CN" altLang="en-US" dirty="0" smtClean="0"/>
            </a:br>
            <a:r>
              <a:rPr lang="en-US" altLang="zh-CN" sz="1200" b="0" i="0" kern="1200" dirty="0" smtClean="0">
                <a:solidFill>
                  <a:schemeClr val="bg2">
                    <a:lumMod val="75000"/>
                  </a:schemeClr>
                </a:solidFill>
                <a:effectLst/>
                <a:latin typeface="+mn-lt"/>
                <a:ea typeface="+mn-ea"/>
                <a:cs typeface="+mn-cs"/>
              </a:rPr>
              <a:t>•</a:t>
            </a:r>
            <a:r>
              <a:rPr lang="en-US" altLang="zh-CN" sz="1200" b="0" i="0" kern="1200" dirty="0" smtClean="0">
                <a:solidFill>
                  <a:schemeClr val="accent4"/>
                </a:solidFill>
                <a:effectLst/>
                <a:latin typeface="+mn-lt"/>
                <a:ea typeface="+mn-ea"/>
                <a:cs typeface="+mn-cs"/>
              </a:rPr>
              <a:t> </a:t>
            </a:r>
            <a:r>
              <a:rPr lang="zh-CN" altLang="en-US" sz="1200" b="0" i="0" kern="1200" dirty="0" smtClean="0">
                <a:solidFill>
                  <a:schemeClr val="accent4"/>
                </a:solidFill>
                <a:effectLst/>
                <a:latin typeface="+mn-lt"/>
                <a:ea typeface="+mn-ea"/>
                <a:cs typeface="+mn-cs"/>
              </a:rPr>
              <a:t>层次：维度的层次结构，它存在两种：自然层次和用户自定义层次。比如对于时间维，可以分为年、月、日三个层次，也可以分为年、季度、月三个层次。一个维可以有多个层次，它是单位数据聚集的一种路径</a:t>
            </a:r>
            <a:r>
              <a:rPr lang="zh-CN" altLang="en-US" dirty="0" smtClean="0">
                <a:solidFill>
                  <a:schemeClr val="accent4"/>
                </a:solidFill>
              </a:rPr>
              <a:t/>
            </a:r>
            <a:br>
              <a:rPr lang="zh-CN" altLang="en-US" dirty="0" smtClean="0">
                <a:solidFill>
                  <a:schemeClr val="accent4"/>
                </a:solidFill>
              </a:rPr>
            </a:br>
            <a:r>
              <a:rPr lang="en-US" altLang="zh-CN" sz="1200" b="0" i="0" kern="1200" dirty="0" smtClean="0">
                <a:solidFill>
                  <a:schemeClr val="accent4"/>
                </a:solidFill>
                <a:effectLst/>
                <a:latin typeface="+mn-lt"/>
                <a:ea typeface="+mn-ea"/>
                <a:cs typeface="+mn-cs"/>
              </a:rPr>
              <a:t>• </a:t>
            </a:r>
            <a:r>
              <a:rPr lang="zh-CN" altLang="en-US" sz="1200" b="0" i="0" kern="1200" dirty="0" smtClean="0">
                <a:solidFill>
                  <a:schemeClr val="accent4"/>
                </a:solidFill>
                <a:effectLst/>
                <a:latin typeface="+mn-lt"/>
                <a:ea typeface="+mn-ea"/>
                <a:cs typeface="+mn-cs"/>
              </a:rPr>
              <a:t>级别：级别组成层次，比如年、月、日分别是时间维的三个级别</a:t>
            </a:r>
            <a:r>
              <a:rPr lang="zh-CN" altLang="en-US" dirty="0" smtClean="0">
                <a:solidFill>
                  <a:schemeClr val="accent4"/>
                </a:solidFill>
              </a:rPr>
              <a:t/>
            </a:r>
            <a:br>
              <a:rPr lang="zh-CN" altLang="en-US" dirty="0" smtClean="0">
                <a:solidFill>
                  <a:schemeClr val="accent4"/>
                </a:solidFill>
              </a:rPr>
            </a:br>
            <a:r>
              <a:rPr lang="en-US" altLang="zh-CN" sz="1200" b="0" i="0" kern="1200" dirty="0" smtClean="0">
                <a:solidFill>
                  <a:schemeClr val="accent4"/>
                </a:solidFill>
                <a:effectLst/>
                <a:latin typeface="+mn-lt"/>
                <a:ea typeface="+mn-ea"/>
                <a:cs typeface="+mn-cs"/>
              </a:rPr>
              <a:t>• </a:t>
            </a:r>
            <a:r>
              <a:rPr lang="zh-CN" altLang="en-US" sz="1200" b="0" i="0" kern="1200" dirty="0" smtClean="0">
                <a:solidFill>
                  <a:schemeClr val="accent4"/>
                </a:solidFill>
                <a:effectLst/>
                <a:latin typeface="+mn-lt"/>
                <a:ea typeface="+mn-ea"/>
                <a:cs typeface="+mn-cs"/>
              </a:rPr>
              <a:t>度量：一个数值函数，可以对数据立方体空间中的每个点求值；度量值自然就是度量的结果</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事实表：存放度量值的表，同时存放了维表的外键，所有分析所用得数据最终都来自事实表</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维表：对于维度的描述，每个维度对应一个或多个维表，一个维度对应一个表的是星型模式，对应多个表的是雪花模式</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数据立方体只是多维模型的一种形象的说法，它只有三维，但多维数据模型不仅限于三维，它可以是</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维的</a:t>
            </a:r>
            <a:endParaRPr lang="en-US"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n</a:t>
            </a:r>
            <a:r>
              <a:rPr lang="zh-CN" altLang="en-US" sz="1200" b="1" i="0" kern="1200" dirty="0" smtClean="0">
                <a:solidFill>
                  <a:schemeClr val="tx1"/>
                </a:solidFill>
                <a:effectLst/>
                <a:latin typeface="+mn-lt"/>
                <a:ea typeface="+mn-ea"/>
                <a:cs typeface="+mn-cs"/>
              </a:rPr>
              <a:t>维数据立方体看做是（</a:t>
            </a:r>
            <a:r>
              <a:rPr lang="en-US" altLang="zh-CN" sz="1200" b="1" i="0" kern="1200" dirty="0" smtClean="0">
                <a:solidFill>
                  <a:schemeClr val="tx1"/>
                </a:solidFill>
                <a:effectLst/>
                <a:latin typeface="+mn-lt"/>
                <a:ea typeface="+mn-ea"/>
                <a:cs typeface="+mn-cs"/>
              </a:rPr>
              <a:t>n-1</a:t>
            </a:r>
            <a:r>
              <a:rPr lang="zh-CN" altLang="en-US" sz="1200" b="1" i="0" kern="1200" dirty="0" smtClean="0">
                <a:solidFill>
                  <a:schemeClr val="tx1"/>
                </a:solidFill>
                <a:effectLst/>
                <a:latin typeface="+mn-lt"/>
                <a:ea typeface="+mn-ea"/>
                <a:cs typeface="+mn-cs"/>
              </a:rPr>
              <a:t>）维立方体的序列</a:t>
            </a:r>
            <a:r>
              <a:rPr lang="zh-CN" altLang="en-US" sz="1200" b="0" i="0" kern="1200" dirty="0" smtClean="0">
                <a:solidFill>
                  <a:schemeClr val="tx1"/>
                </a:solidFill>
                <a:effectLst/>
                <a:latin typeface="+mn-lt"/>
                <a:ea typeface="+mn-ea"/>
                <a:cs typeface="+mn-cs"/>
              </a:rPr>
              <a:t>，比如可以将</a:t>
            </a:r>
            <a:r>
              <a:rPr lang="en-US" altLang="zh-CN" sz="1200" b="0" i="0" kern="1200" dirty="0" smtClean="0">
                <a:solidFill>
                  <a:schemeClr val="tx1"/>
                </a:solidFill>
                <a:effectLst/>
                <a:latin typeface="+mn-lt"/>
                <a:ea typeface="+mn-ea"/>
                <a:cs typeface="+mn-cs"/>
              </a:rPr>
              <a:t>4-D</a:t>
            </a:r>
            <a:r>
              <a:rPr lang="zh-CN" altLang="en-US" sz="1200" b="0" i="0" kern="1200" dirty="0" smtClean="0">
                <a:solidFill>
                  <a:schemeClr val="tx1"/>
                </a:solidFill>
                <a:effectLst/>
                <a:latin typeface="+mn-lt"/>
                <a:ea typeface="+mn-ea"/>
                <a:cs typeface="+mn-cs"/>
              </a:rPr>
              <a:t>立方体看做是</a:t>
            </a:r>
            <a:r>
              <a:rPr lang="en-US" altLang="zh-CN" sz="1200" b="0" i="0" kern="1200" dirty="0" smtClean="0">
                <a:solidFill>
                  <a:schemeClr val="tx1"/>
                </a:solidFill>
                <a:effectLst/>
                <a:latin typeface="+mn-lt"/>
                <a:ea typeface="+mn-ea"/>
                <a:cs typeface="+mn-cs"/>
              </a:rPr>
              <a:t>3-D</a:t>
            </a:r>
            <a:r>
              <a:rPr lang="zh-CN" altLang="en-US" sz="1200" b="0" i="0" kern="1200" dirty="0" smtClean="0">
                <a:solidFill>
                  <a:schemeClr val="tx1"/>
                </a:solidFill>
                <a:effectLst/>
                <a:latin typeface="+mn-lt"/>
                <a:ea typeface="+mn-ea"/>
                <a:cs typeface="+mn-cs"/>
              </a:rPr>
              <a:t>立方体的序列</a:t>
            </a:r>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121</a:t>
            </a:fld>
            <a:endParaRPr lang="en-US"/>
          </a:p>
        </p:txBody>
      </p:sp>
    </p:spTree>
    <p:extLst>
      <p:ext uri="{BB962C8B-B14F-4D97-AF65-F5344CB8AC3E}">
        <p14:creationId xmlns:p14="http://schemas.microsoft.com/office/powerpoint/2010/main" val="20969238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数据挖掘</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“一门从大量数据或者数据库中提取有用信息的科学”</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机器学习</a:t>
            </a:r>
            <a:r>
              <a:rPr lang="en-US" altLang="zh-CN" sz="1200" b="0" i="0" kern="1200" dirty="0" smtClean="0">
                <a:solidFill>
                  <a:schemeClr val="tx1"/>
                </a:solidFill>
                <a:effectLst/>
                <a:latin typeface="+mn-lt"/>
                <a:ea typeface="+mn-ea"/>
                <a:cs typeface="+mn-cs"/>
              </a:rPr>
              <a:t>(Machine Learning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ML)</a:t>
            </a:r>
            <a:r>
              <a:rPr lang="zh-CN" altLang="en-US" sz="1200" b="0" i="0" kern="1200" dirty="0" smtClean="0">
                <a:solidFill>
                  <a:schemeClr val="tx1"/>
                </a:solidFill>
                <a:effectLst/>
                <a:latin typeface="+mn-lt"/>
                <a:ea typeface="+mn-ea"/>
                <a:cs typeface="+mn-cs"/>
              </a:rPr>
              <a:t>是一门多领域交叉学科，涉及概率论、统计学、逼近论、凸分析、算法复杂度理论等多门学科。其专门</a:t>
            </a:r>
            <a:r>
              <a:rPr lang="zh-CN" altLang="en-US" sz="1200" b="1" i="0" kern="1200" dirty="0" smtClean="0">
                <a:solidFill>
                  <a:schemeClr val="tx1"/>
                </a:solidFill>
                <a:effectLst/>
                <a:latin typeface="+mn-lt"/>
                <a:ea typeface="+mn-ea"/>
                <a:cs typeface="+mn-cs"/>
              </a:rPr>
              <a:t>研究计算机是怎样模拟或实现人类的学习行为</a:t>
            </a:r>
            <a:r>
              <a:rPr lang="zh-CN" altLang="en-US" sz="1200" b="0" i="0" kern="1200" dirty="0" smtClean="0">
                <a:solidFill>
                  <a:schemeClr val="tx1"/>
                </a:solidFill>
                <a:effectLst/>
                <a:latin typeface="+mn-lt"/>
                <a:ea typeface="+mn-ea"/>
                <a:cs typeface="+mn-cs"/>
              </a:rPr>
              <a:t>，以获取新的知识或技能，重新组织已有的知识结构，使之不断改善自身的性能。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机器学习</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在重合部分的分类、聚类和回归上，机器学习有高层次的理论分析，有高效的训练方法；在非重合部分，机器学习有很多数据挖掘没有的东西，比如学习理论和强化学习。</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数据挖掘并没有机器学习探索人的学习机制这一科学发现任务，数据挖掘中的数据分析是针对海量数据进行的，等等。</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从某种意义上说，</a:t>
            </a:r>
            <a:r>
              <a:rPr lang="zh-CN" altLang="en-US" sz="1200" b="1" i="0" kern="1200" dirty="0" smtClean="0">
                <a:solidFill>
                  <a:schemeClr val="tx1"/>
                </a:solidFill>
                <a:effectLst/>
                <a:latin typeface="+mn-lt"/>
                <a:ea typeface="+mn-ea"/>
                <a:cs typeface="+mn-cs"/>
              </a:rPr>
              <a:t>机器学习的科学成分更重一些，而数据挖掘的技术成分更重一些。</a:t>
            </a:r>
            <a:endParaRPr lang="en-US" altLang="zh-CN"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机器学习加数据库等于数据挖掘</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数据挖掘 是偏数据分析师干的活</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机器学习 是偏算法工程师干的活</a:t>
            </a:r>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122</a:t>
            </a:fld>
            <a:endParaRPr lang="en-US"/>
          </a:p>
        </p:txBody>
      </p:sp>
    </p:spTree>
    <p:extLst>
      <p:ext uri="{BB962C8B-B14F-4D97-AF65-F5344CB8AC3E}">
        <p14:creationId xmlns:p14="http://schemas.microsoft.com/office/powerpoint/2010/main" val="1283610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数据选择：给定任务我需要什么数据？</a:t>
            </a:r>
          </a:p>
          <a:p>
            <a:r>
              <a:rPr lang="zh-CN" altLang="en-US" dirty="0" smtClean="0"/>
              <a:t>如果已经收集了数据，该如何收集数据？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为什么我们问如何收集数据？ 例如，假设您正在查看轮询数据。 知道何时收集它，或许知道通过电话与网络收集的方法，可能会对推断的含义产生重大影响。</a:t>
            </a:r>
          </a:p>
          <a:p>
            <a:endParaRPr lang="zh-CN" altLang="en-US" dirty="0" smtClean="0"/>
          </a:p>
          <a:p>
            <a:r>
              <a:rPr lang="zh-CN" altLang="en-US" dirty="0" smtClean="0"/>
              <a:t>数据清理：为给定任务准备数据</a:t>
            </a:r>
          </a:p>
          <a:p>
            <a:r>
              <a:rPr lang="zh-CN" altLang="en-US" dirty="0" smtClean="0"/>
              <a:t>通常是最具挑战性（耗时）的部分。</a:t>
            </a:r>
          </a:p>
          <a:p>
            <a:r>
              <a:rPr lang="zh-CN" altLang="en-US" dirty="0" smtClean="0"/>
              <a:t>为什么</a:t>
            </a:r>
            <a:r>
              <a:rPr lang="en-US" altLang="zh-CN" dirty="0" smtClean="0"/>
              <a:t>ETL</a:t>
            </a:r>
            <a:r>
              <a:rPr lang="zh-CN" altLang="en-US" dirty="0" smtClean="0"/>
              <a:t>不够？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有时我们可能想施加其他限制。 例如，再次轮询数据时，某些用户可能选择跳过问题。 我们可能希望从分析中删除这些用户，或将其划分为不同的群组。</a:t>
            </a:r>
          </a:p>
          <a:p>
            <a:endParaRPr lang="zh-CN" altLang="en-US" dirty="0" smtClean="0"/>
          </a:p>
          <a:p>
            <a:r>
              <a:rPr lang="zh-CN" altLang="en-US" dirty="0" smtClean="0"/>
              <a:t>数据挖掘和</a:t>
            </a:r>
            <a:r>
              <a:rPr lang="en-US" altLang="zh-CN" dirty="0" smtClean="0"/>
              <a:t>ML</a:t>
            </a:r>
            <a:r>
              <a:rPr lang="zh-CN" altLang="en-US" dirty="0" smtClean="0"/>
              <a:t>：运行算法以推断模式</a:t>
            </a:r>
          </a:p>
          <a:p>
            <a:r>
              <a:rPr lang="zh-CN" altLang="en-US" dirty="0" smtClean="0"/>
              <a:t>有趣的部分！ 许多工具，许多选择，复杂的权衡。</a:t>
            </a:r>
          </a:p>
          <a:p>
            <a:endParaRPr lang="zh-CN" altLang="en-US" dirty="0" smtClean="0"/>
          </a:p>
          <a:p>
            <a:r>
              <a:rPr lang="zh-CN" altLang="en-US" dirty="0" smtClean="0"/>
              <a:t>评估：验证模式是否重要</a:t>
            </a:r>
          </a:p>
          <a:p>
            <a:r>
              <a:rPr lang="zh-CN" altLang="en-US" dirty="0" smtClean="0"/>
              <a:t>算法通常会找到模式，尤其是当模式不存在时。</a:t>
            </a:r>
            <a:endParaRPr lang="en-US" altLang="zh-CN" dirty="0" smtClean="0"/>
          </a:p>
          <a:p>
            <a:endParaRPr lang="en-US" dirty="0" smtClean="0"/>
          </a:p>
          <a:p>
            <a:endParaRPr lang="en-US" baseline="0" dirty="0" smtClean="0"/>
          </a:p>
          <a:p>
            <a:r>
              <a:rPr lang="en-US" dirty="0" smtClean="0"/>
              <a:t>Why do we ask how was the data collected?  For</a:t>
            </a:r>
            <a:r>
              <a:rPr lang="en-US" baseline="0" dirty="0" smtClean="0"/>
              <a:t> example suppose you were looking at polling data.  Knowing when it was collected and perhaps by what means phone versus web may could have substantial impact on the implications that may be inferred.  </a:t>
            </a:r>
          </a:p>
          <a:p>
            <a:endParaRPr lang="en-US" baseline="0" dirty="0" smtClean="0"/>
          </a:p>
          <a:p>
            <a:r>
              <a:rPr lang="en-US" baseline="0" dirty="0" smtClean="0"/>
              <a:t>Why is ETL not enough.  Sometimes we might want to impose additional restrictions.  For example, again in polling data some users may have opted to skip questions.  We may want to drop these users from the analysis or partition them into separate cohorts. </a:t>
            </a:r>
          </a:p>
          <a:p>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123</a:t>
            </a:fld>
            <a:endParaRPr lang="en-US"/>
          </a:p>
        </p:txBody>
      </p:sp>
    </p:spTree>
    <p:extLst>
      <p:ext uri="{BB962C8B-B14F-4D97-AF65-F5344CB8AC3E}">
        <p14:creationId xmlns:p14="http://schemas.microsoft.com/office/powerpoint/2010/main" val="5795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Talk</a:t>
            </a:r>
            <a:r>
              <a:rPr lang="en-US" baseline="0" dirty="0" smtClean="0"/>
              <a:t> a bit about Flash Memory, sometimes called solid state disks (SSD).  Flash memories combined together into disk drives </a:t>
            </a:r>
            <a:r>
              <a:rPr lang="en-US" baseline="0" dirty="0" smtClean="0">
                <a:sym typeface="Wingdings" panose="05000000000000000000" pitchFamily="2" charset="2"/>
              </a:rPr>
              <a:t> SSD</a:t>
            </a:r>
          </a:p>
          <a:p>
            <a:pPr marL="228600" indent="-228600">
              <a:buAutoNum type="arabicPeriod"/>
            </a:pPr>
            <a:r>
              <a:rPr lang="en-US" baseline="0" dirty="0" smtClean="0">
                <a:sym typeface="Wingdings" panose="05000000000000000000" pitchFamily="2" charset="2"/>
              </a:rPr>
              <a:t>Current generation in 2018 of flash technology is called NAND flash. It has some unusual properties that you need to be aware.</a:t>
            </a:r>
          </a:p>
          <a:p>
            <a:pPr marL="228600" indent="-228600">
              <a:buAutoNum type="arabicPeriod"/>
            </a:pPr>
            <a:r>
              <a:rPr lang="en-US" baseline="0" dirty="0" smtClean="0"/>
              <a:t>It allows fine-grain reads, so you can read pretty small amounts of data (4-8KB at a time). So you can point to a location on the flash disk, and read as little as 4K;</a:t>
            </a:r>
          </a:p>
          <a:p>
            <a:pPr marL="228600" indent="-228600">
              <a:buAutoNum type="arabicPeriod"/>
            </a:pPr>
            <a:r>
              <a:rPr lang="en-US" baseline="0" dirty="0" smtClean="0"/>
              <a:t>But writes actually are bigger, coarse-grained. You can write in units </a:t>
            </a:r>
            <a:r>
              <a:rPr lang="en-US" baseline="0" smtClean="0"/>
              <a:t>of 1-2MB;</a:t>
            </a:r>
            <a:endParaRPr lang="en-US" baseline="0" dirty="0" smtClean="0"/>
          </a:p>
        </p:txBody>
      </p:sp>
      <p:sp>
        <p:nvSpPr>
          <p:cNvPr id="4" name="Slide Number Placeholder 3"/>
          <p:cNvSpPr>
            <a:spLocks noGrp="1"/>
          </p:cNvSpPr>
          <p:nvPr>
            <p:ph type="sldNum" sz="quarter" idx="10"/>
          </p:nvPr>
        </p:nvSpPr>
        <p:spPr/>
        <p:txBody>
          <a:bodyPr/>
          <a:lstStyle/>
          <a:p>
            <a:fld id="{95DA6495-08A5-4780-AF01-64577BB694EC}" type="slidenum">
              <a:rPr lang="en-US" smtClean="0"/>
              <a:t>14</a:t>
            </a:fld>
            <a:endParaRPr lang="en-US"/>
          </a:p>
        </p:txBody>
      </p:sp>
    </p:spTree>
    <p:extLst>
      <p:ext uri="{BB962C8B-B14F-4D97-AF65-F5344CB8AC3E}">
        <p14:creationId xmlns:p14="http://schemas.microsoft.com/office/powerpoint/2010/main" val="14082476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学习一个泛化</a:t>
            </a:r>
            <a:r>
              <a:rPr lang="en-US" altLang="zh-CN" dirty="0" smtClean="0"/>
              <a:t>X</a:t>
            </a:r>
            <a:r>
              <a:rPr lang="zh-CN" altLang="en-US" dirty="0" smtClean="0"/>
              <a:t>和</a:t>
            </a:r>
            <a:r>
              <a:rPr lang="en-US" altLang="zh-CN" dirty="0" smtClean="0"/>
              <a:t>Y</a:t>
            </a:r>
            <a:r>
              <a:rPr lang="zh-CN" altLang="en-US" dirty="0" smtClean="0"/>
              <a:t>之间关系的函数</a:t>
            </a:r>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124</a:t>
            </a:fld>
            <a:endParaRPr lang="en-US"/>
          </a:p>
        </p:txBody>
      </p:sp>
    </p:spTree>
    <p:extLst>
      <p:ext uri="{BB962C8B-B14F-4D97-AF65-F5344CB8AC3E}">
        <p14:creationId xmlns:p14="http://schemas.microsoft.com/office/powerpoint/2010/main" val="27425089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125</a:t>
            </a:fld>
            <a:endParaRPr lang="en-US"/>
          </a:p>
        </p:txBody>
      </p:sp>
    </p:spTree>
    <p:extLst>
      <p:ext uri="{BB962C8B-B14F-4D97-AF65-F5344CB8AC3E}">
        <p14:creationId xmlns:p14="http://schemas.microsoft.com/office/powerpoint/2010/main" val="168499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126</a:t>
            </a:fld>
            <a:endParaRPr lang="en-US"/>
          </a:p>
        </p:txBody>
      </p:sp>
    </p:spTree>
    <p:extLst>
      <p:ext uri="{BB962C8B-B14F-4D97-AF65-F5344CB8AC3E}">
        <p14:creationId xmlns:p14="http://schemas.microsoft.com/office/powerpoint/2010/main" val="24306514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O(Log K) approx. factor</a:t>
            </a:r>
          </a:p>
        </p:txBody>
      </p:sp>
      <p:sp>
        <p:nvSpPr>
          <p:cNvPr id="4" name="Slide Number Placeholder 3"/>
          <p:cNvSpPr>
            <a:spLocks noGrp="1"/>
          </p:cNvSpPr>
          <p:nvPr>
            <p:ph type="sldNum" sz="quarter" idx="10"/>
          </p:nvPr>
        </p:nvSpPr>
        <p:spPr/>
        <p:txBody>
          <a:bodyPr/>
          <a:lstStyle/>
          <a:p>
            <a:fld id="{3555FE29-6818-7E42-BE4B-B8354EEBCA59}" type="slidenum">
              <a:rPr lang="en-US" smtClean="0"/>
              <a:t>127</a:t>
            </a:fld>
            <a:endParaRPr lang="en-US"/>
          </a:p>
        </p:txBody>
      </p:sp>
    </p:spTree>
    <p:extLst>
      <p:ext uri="{BB962C8B-B14F-4D97-AF65-F5344CB8AC3E}">
        <p14:creationId xmlns:p14="http://schemas.microsoft.com/office/powerpoint/2010/main" val="35123682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55FE29-6818-7E42-BE4B-B8354EEBCA59}" type="slidenum">
              <a:rPr lang="en-US" smtClean="0"/>
              <a:t>128</a:t>
            </a:fld>
            <a:endParaRPr lang="en-US"/>
          </a:p>
        </p:txBody>
      </p:sp>
    </p:spTree>
    <p:extLst>
      <p:ext uri="{BB962C8B-B14F-4D97-AF65-F5344CB8AC3E}">
        <p14:creationId xmlns:p14="http://schemas.microsoft.com/office/powerpoint/2010/main" val="18013202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129</a:t>
            </a:fld>
            <a:endParaRPr lang="en-US"/>
          </a:p>
        </p:txBody>
      </p:sp>
    </p:spTree>
    <p:extLst>
      <p:ext uri="{BB962C8B-B14F-4D97-AF65-F5344CB8AC3E}">
        <p14:creationId xmlns:p14="http://schemas.microsoft.com/office/powerpoint/2010/main" val="143420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When we talk about</a:t>
            </a:r>
            <a:r>
              <a:rPr lang="en-US" baseline="0" dirty="0" smtClean="0"/>
              <a:t> blocks on disk, it is important to have notion of how close they are to each other, and so we will define a notion of “Next”</a:t>
            </a:r>
          </a:p>
          <a:p>
            <a:pPr marL="228600" indent="-228600">
              <a:buAutoNum type="arabicPeriod"/>
            </a:pPr>
            <a:r>
              <a:rPr lang="en-US" dirty="0" smtClean="0"/>
              <a:t>What</a:t>
            </a:r>
            <a:r>
              <a:rPr lang="en-US" baseline="0" dirty="0" smtClean="0"/>
              <a:t> is the next block on disk after the one we have. So the next block concept sequential blocks on the same track are considered to be very close. You can think of the next block being the one that will rotate under the head.</a:t>
            </a:r>
          </a:p>
          <a:p>
            <a:pPr marL="228600" indent="-228600">
              <a:buAutoNum type="arabicPeriod"/>
            </a:pPr>
            <a:r>
              <a:rPr lang="en-US" baseline="0" dirty="0" smtClean="0"/>
              <a:t>When we are done looking at all the blocks on a particular track, then the blocks on the same cylinder would be the next closest, because we don’t have to move the disk arm to switch from one disk head to another, so we are just going to a different platter keeping the disk arm fixed. So that is block on the same cylinder but a different platter</a:t>
            </a:r>
          </a:p>
          <a:p>
            <a:pPr marL="228600" indent="-228600">
              <a:buAutoNum type="arabicPeriod"/>
            </a:pPr>
            <a:r>
              <a:rPr lang="en-US" baseline="0" dirty="0" smtClean="0"/>
              <a:t>Across cylinders, there are blocks on adjacent cylinders where we only have to move the disk head just a little bit, to get from one track to the next</a:t>
            </a:r>
          </a:p>
          <a:p>
            <a:pPr marL="228600" indent="-228600">
              <a:buAutoNum type="arabicPeriod"/>
            </a:pPr>
            <a:r>
              <a:rPr lang="en-US" baseline="0" dirty="0" smtClean="0"/>
              <a:t>Sequentially arrange: it allows us to scan a file following the next block concept, so that scanning the file will be as fast as possible, minimizing …..; </a:t>
            </a:r>
          </a:p>
          <a:p>
            <a:pPr marL="228600" indent="-228600">
              <a:buAutoNum type="arabicPeriod"/>
            </a:pPr>
            <a:r>
              <a:rPr lang="en-US" baseline="0" dirty="0" smtClean="0"/>
              <a:t>Moreover, when we do sequential scans, we are going to </a:t>
            </a:r>
            <a:r>
              <a:rPr lang="en-US" baseline="0" dirty="0" err="1" smtClean="0"/>
              <a:t>prefetch</a:t>
            </a:r>
            <a:r>
              <a:rPr lang="en-US" baseline="0" dirty="0" smtClean="0"/>
              <a:t> several blocks at a time, so as that tract spins under the head even though we may have only asked for one block so far, we will transfer say a whole tract worth of blocks or maybe even a whole cylinder, so we are going to read large consecutive chunks of blocks, whenever we get a request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15</a:t>
            </a:fld>
            <a:endParaRPr lang="en-US"/>
          </a:p>
        </p:txBody>
      </p:sp>
    </p:spTree>
    <p:extLst>
      <p:ext uri="{BB962C8B-B14F-4D97-AF65-F5344CB8AC3E}">
        <p14:creationId xmlns:p14="http://schemas.microsoft.com/office/powerpoint/2010/main" val="1500570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19BCC6B-5E9B-304F-981F-FAC9971AEC67}" type="slidenum">
              <a:rPr lang="en-US" smtClean="0"/>
              <a:pPr>
                <a:defRPr/>
              </a:pPr>
              <a:t>18</a:t>
            </a:fld>
            <a:endParaRPr lang="en-US"/>
          </a:p>
        </p:txBody>
      </p:sp>
    </p:spTree>
    <p:extLst>
      <p:ext uri="{BB962C8B-B14F-4D97-AF65-F5344CB8AC3E}">
        <p14:creationId xmlns:p14="http://schemas.microsoft.com/office/powerpoint/2010/main" val="383506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19</a:t>
            </a:fld>
            <a:endParaRPr lang="en-US"/>
          </a:p>
        </p:txBody>
      </p:sp>
    </p:spTree>
    <p:extLst>
      <p:ext uri="{BB962C8B-B14F-4D97-AF65-F5344CB8AC3E}">
        <p14:creationId xmlns:p14="http://schemas.microsoft.com/office/powerpoint/2010/main" val="1145149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填满了我们的完整表，您可以看到，对于排序的文件，插入和删除的开销相同，而对于堆文件，它们的开销却不同，因为插入非常无聊，我们只是将内容放在最后，但是删除需要 查找数据</a:t>
            </a:r>
          </a:p>
          <a:p>
            <a:pPr marL="228600" indent="-228600">
              <a:buAutoNum type="arabicPeriod"/>
            </a:pPr>
            <a:r>
              <a:rPr lang="zh-CN" altLang="en-US" dirty="0" smtClean="0"/>
              <a:t>因此，您可以看到此表中存在各种折衷</a:t>
            </a:r>
            <a:endParaRPr lang="en-US" altLang="zh-CN" dirty="0" smtClean="0"/>
          </a:p>
          <a:p>
            <a:pPr marL="228600" indent="-228600">
              <a:buAutoNum type="arabicPeriod"/>
            </a:pPr>
            <a:r>
              <a:rPr lang="zh-CN" altLang="en-US" dirty="0" smtClean="0"/>
              <a:t>讨论</a:t>
            </a:r>
            <a:r>
              <a:rPr lang="en-US" altLang="zh-CN" dirty="0" smtClean="0"/>
              <a:t>typical access pattern</a:t>
            </a:r>
            <a:r>
              <a:rPr lang="zh-CN" altLang="en-US" dirty="0" smtClean="0"/>
              <a:t>与</a:t>
            </a:r>
            <a:r>
              <a:rPr lang="en-US" altLang="zh-CN" dirty="0" smtClean="0"/>
              <a:t>file organizations</a:t>
            </a:r>
            <a:r>
              <a:rPr lang="zh-CN" altLang="en-US" dirty="0" smtClean="0"/>
              <a:t>的权衡和折中</a:t>
            </a:r>
            <a:endParaRPr lang="en-US" dirty="0" smtClean="0"/>
          </a:p>
          <a:p>
            <a:pPr marL="228600" indent="-228600">
              <a:buAutoNum type="arabicPeriod"/>
            </a:pPr>
            <a:endParaRPr lang="en-US" altLang="zh-CN" dirty="0" smtClean="0"/>
          </a:p>
          <a:p>
            <a:pPr marL="228600" indent="-228600">
              <a:buAutoNum type="arabicPeriod"/>
            </a:pPr>
            <a:endParaRPr lang="en-US" altLang="zh-CN" dirty="0" smtClean="0"/>
          </a:p>
          <a:p>
            <a:pPr marL="228600" indent="-228600">
              <a:buAutoNum type="arabicPeriod"/>
            </a:pPr>
            <a:r>
              <a:rPr lang="zh-CN" altLang="en-US" dirty="0" smtClean="0"/>
              <a:t>现在此表还不完整，我们可以做得更好吗？</a:t>
            </a:r>
          </a:p>
          <a:p>
            <a:pPr marL="228600" indent="-228600">
              <a:buAutoNum type="arabicPeriod"/>
            </a:pPr>
            <a:r>
              <a:rPr lang="zh-CN" altLang="en-US" dirty="0" smtClean="0"/>
              <a:t>答案是肯定的，我们可以做得更好。</a:t>
            </a:r>
          </a:p>
          <a:p>
            <a:pPr marL="228600" indent="-228600">
              <a:buAutoNum type="arabicPeriod"/>
            </a:pPr>
            <a:r>
              <a:rPr lang="zh-CN" altLang="en-US" dirty="0" smtClean="0"/>
              <a:t>我们可以使用索引，接下来我们将讨论</a:t>
            </a:r>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Now this table is not complete, can we do better?</a:t>
            </a:r>
          </a:p>
          <a:p>
            <a:pPr marL="228600" indent="-228600">
              <a:buAutoNum type="arabicPeriod"/>
            </a:pPr>
            <a:r>
              <a:rPr lang="en-US" dirty="0" smtClean="0"/>
              <a:t>The answer</a:t>
            </a:r>
            <a:r>
              <a:rPr lang="en-US" baseline="0" dirty="0" smtClean="0"/>
              <a:t> is yes, we can do better. </a:t>
            </a:r>
          </a:p>
          <a:p>
            <a:pPr marL="228600" indent="-228600">
              <a:buAutoNum type="arabicPeriod"/>
            </a:pPr>
            <a:r>
              <a:rPr lang="en-US" baseline="0" dirty="0" smtClean="0"/>
              <a:t>We can use indexes, and we will talk about that next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22</a:t>
            </a:fld>
            <a:endParaRPr lang="en-US"/>
          </a:p>
        </p:txBody>
      </p:sp>
    </p:spTree>
    <p:extLst>
      <p:ext uri="{BB962C8B-B14F-4D97-AF65-F5344CB8AC3E}">
        <p14:creationId xmlns:p14="http://schemas.microsoft.com/office/powerpoint/2010/main" val="135317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那么什么是索引？</a:t>
            </a:r>
          </a:p>
          <a:p>
            <a:pPr marL="228600" indent="-228600">
              <a:buAutoNum type="arabicPeriod"/>
            </a:pPr>
            <a:r>
              <a:rPr lang="zh-CN" altLang="en-US" dirty="0" smtClean="0"/>
              <a:t>它是一种数据结构，可通过搜索键快速查找和修改数据条目。</a:t>
            </a:r>
          </a:p>
          <a:p>
            <a:pPr marL="228600" indent="-228600">
              <a:buAutoNum type="arabicPeriod"/>
            </a:pPr>
            <a:r>
              <a:rPr lang="zh-CN" altLang="en-US" dirty="0" smtClean="0"/>
              <a:t>因此，我想解开这个定义，并为每个突出显示的术语花一些时间来思考它的含义</a:t>
            </a:r>
          </a:p>
          <a:p>
            <a:pPr marL="228600" indent="-228600">
              <a:buAutoNum type="arabicPeriod"/>
            </a:pPr>
            <a:r>
              <a:rPr lang="zh-CN" altLang="en-US" dirty="0" smtClean="0"/>
              <a:t>我们将使他们一点点混乱。</a:t>
            </a:r>
          </a:p>
          <a:p>
            <a:pPr marL="228600" indent="-228600">
              <a:buAutoNum type="arabicPeriod"/>
            </a:pPr>
            <a:r>
              <a:rPr lang="zh-CN" altLang="en-US" dirty="0" smtClean="0"/>
              <a:t>让我们从</a:t>
            </a:r>
            <a:r>
              <a:rPr lang="zh-CN" altLang="en-US" b="1" dirty="0" smtClean="0"/>
              <a:t>查找</a:t>
            </a:r>
            <a:r>
              <a:rPr lang="zh-CN" altLang="en-US" dirty="0" smtClean="0"/>
              <a:t>开始。因此，索引的查找可能会根据您构建的索引类型而有所不同。</a:t>
            </a:r>
          </a:p>
          <a:p>
            <a:pPr marL="228600" indent="-228600">
              <a:buAutoNum type="arabicPeriod"/>
            </a:pPr>
            <a:r>
              <a:rPr lang="zh-CN" altLang="en-US" dirty="0" smtClean="0"/>
              <a:t>查找可以支持不同的操作，典型的操</a:t>
            </a:r>
            <a:r>
              <a:rPr lang="zh-CN" altLang="en-US" smtClean="0"/>
              <a:t>作是等式查询，</a:t>
            </a:r>
            <a:r>
              <a:rPr lang="zh-CN" altLang="en-US" dirty="0" smtClean="0"/>
              <a:t>在索引中找到与特定值匹配的所有项目。</a:t>
            </a:r>
          </a:p>
          <a:p>
            <a:pPr marL="228600" indent="-228600">
              <a:buAutoNum type="arabicPeriod"/>
            </a:pPr>
            <a:r>
              <a:rPr lang="zh-CN" altLang="en-US" dirty="0" smtClean="0"/>
              <a:t>但是我们可能会查找一维范围之类的东西，找到</a:t>
            </a:r>
            <a:r>
              <a:rPr lang="en-US" altLang="zh-CN" dirty="0" smtClean="0"/>
              <a:t>x</a:t>
            </a:r>
            <a:r>
              <a:rPr lang="zh-CN" altLang="en-US" dirty="0" smtClean="0"/>
              <a:t>和</a:t>
            </a:r>
            <a:r>
              <a:rPr lang="en-US" altLang="zh-CN" dirty="0" smtClean="0"/>
              <a:t>y</a:t>
            </a:r>
            <a:r>
              <a:rPr lang="zh-CN" altLang="en-US" dirty="0" smtClean="0"/>
              <a:t>之间索引中的所有项目。</a:t>
            </a:r>
          </a:p>
          <a:p>
            <a:pPr marL="228600" indent="-228600">
              <a:buAutoNum type="arabicPeriod"/>
            </a:pPr>
            <a:r>
              <a:rPr lang="zh-CN" altLang="en-US" dirty="0" smtClean="0"/>
              <a:t>一些特别针对地理空间数据的索引（例如地图）适用于二维区域，可以找到我现在所在位置一英里范围内的所有项目，或者可以找到我在地图上拖动的特定边界框中的项目</a:t>
            </a:r>
          </a:p>
          <a:p>
            <a:pPr marL="228600" indent="-228600">
              <a:buAutoNum type="arabicPeriod"/>
            </a:pPr>
            <a:r>
              <a:rPr lang="zh-CN" altLang="en-US" dirty="0" smtClean="0"/>
              <a:t>您可以想象其他类型的字符串查找以及图像和类似的查找</a:t>
            </a:r>
          </a:p>
          <a:p>
            <a:pPr marL="228600" indent="-228600">
              <a:buAutoNum type="arabicPeriod"/>
            </a:pPr>
            <a:r>
              <a:rPr lang="zh-CN" altLang="en-US" dirty="0" smtClean="0"/>
              <a:t>因此，存在许多数据结构，为这些</a:t>
            </a:r>
            <a:r>
              <a:rPr lang="zh-CN" altLang="en-US" b="1" dirty="0" smtClean="0"/>
              <a:t>不同类型的操作发明了许多索引</a:t>
            </a:r>
            <a:r>
              <a:rPr lang="zh-CN" altLang="en-US" dirty="0" smtClean="0"/>
              <a:t>，当有人为您提供索引时，您应该询问它旨在支持哪种操作</a:t>
            </a:r>
          </a:p>
          <a:p>
            <a:pPr marL="228600" indent="-228600">
              <a:buAutoNum type="arabicPeriod"/>
            </a:pPr>
            <a:r>
              <a:rPr lang="zh-CN" altLang="en-US" dirty="0" smtClean="0"/>
              <a:t>现在我们说我们通过</a:t>
            </a:r>
            <a:r>
              <a:rPr lang="zh-CN" altLang="en-US" b="1" dirty="0" smtClean="0"/>
              <a:t>搜索键</a:t>
            </a:r>
            <a:r>
              <a:rPr lang="zh-CN" altLang="en-US" dirty="0" smtClean="0"/>
              <a:t>查找内容，这是什么意思</a:t>
            </a:r>
          </a:p>
          <a:p>
            <a:pPr marL="228600" indent="-228600">
              <a:buAutoNum type="arabicPeriod"/>
            </a:pPr>
            <a:r>
              <a:rPr lang="zh-CN" altLang="en-US" dirty="0" smtClean="0"/>
              <a:t>在关系模型中，我们要谈论的是，关系中任何列的子集都可以组合起来以形成搜索关键字</a:t>
            </a:r>
          </a:p>
          <a:p>
            <a:pPr marL="228600" indent="-228600">
              <a:buAutoNum type="arabicPeriod"/>
            </a:pPr>
            <a:r>
              <a:rPr lang="zh-CN" altLang="en-US" dirty="0" smtClean="0"/>
              <a:t>不必是唯一的查找关键字。因此，举例来说，我们可以在关于人的表格上有一个名字的搜索关键字，很可能不是唯一的，当您查找类似</a:t>
            </a:r>
            <a:r>
              <a:rPr lang="en-US" altLang="zh-CN" dirty="0" smtClean="0"/>
              <a:t>Joe</a:t>
            </a:r>
            <a:r>
              <a:rPr lang="zh-CN" altLang="en-US" dirty="0" smtClean="0"/>
              <a:t>的东西时，许多人可能会匹配</a:t>
            </a:r>
          </a:p>
          <a:p>
            <a:pPr marL="228600" indent="-228600">
              <a:buAutoNum type="arabicPeriod"/>
            </a:pPr>
            <a:r>
              <a:rPr lang="zh-CN" altLang="en-US" dirty="0" smtClean="0"/>
              <a:t>但是我们也可以通过多个列的组合来查找内容，例如名字逗号，姓氏，并且他们正在寻找两个列的匹配项</a:t>
            </a:r>
          </a:p>
          <a:p>
            <a:pPr marL="228600" indent="-228600">
              <a:buAutoNum type="arabicPeriod"/>
            </a:pPr>
            <a:r>
              <a:rPr lang="zh-CN" altLang="en-US" dirty="0" smtClean="0"/>
              <a:t>因此，可以根据列中值的任何串联构造我们要查找的搜索键。</a:t>
            </a:r>
            <a:endParaRPr lang="en-US" dirty="0" smtClean="0"/>
          </a:p>
          <a:p>
            <a:pPr marL="228600" indent="-228600">
              <a:buAutoNum type="arabicPeriod"/>
            </a:pPr>
            <a:endParaRPr lang="en-US" dirty="0" smtClean="0"/>
          </a:p>
          <a:p>
            <a:pPr marL="0" indent="0">
              <a:buNone/>
            </a:pPr>
            <a:endParaRPr lang="en-US" dirty="0" smtClean="0"/>
          </a:p>
          <a:p>
            <a:pPr marL="228600" indent="-228600">
              <a:buAutoNum type="arabicPeriod"/>
            </a:pPr>
            <a:r>
              <a:rPr lang="en-US" dirty="0" smtClean="0"/>
              <a:t>So</a:t>
            </a:r>
            <a:r>
              <a:rPr lang="en-US" baseline="0" dirty="0" smtClean="0"/>
              <a:t> what is index?</a:t>
            </a:r>
          </a:p>
          <a:p>
            <a:pPr marL="228600" indent="-228600">
              <a:buAutoNum type="arabicPeriod"/>
            </a:pPr>
            <a:r>
              <a:rPr lang="en-US" baseline="0" dirty="0" smtClean="0"/>
              <a:t>It is a data structure, that enables fast lookup and modification of data entries by search key.</a:t>
            </a:r>
          </a:p>
          <a:p>
            <a:pPr marL="228600" indent="-228600">
              <a:buAutoNum type="arabicPeriod"/>
            </a:pPr>
            <a:r>
              <a:rPr lang="en-US" baseline="0" dirty="0" smtClean="0"/>
              <a:t>So I want to unpack this definition and for each of the highlighted terms, spend a little time thinking about what it means</a:t>
            </a:r>
          </a:p>
          <a:p>
            <a:pPr marL="228600" indent="-228600">
              <a:buAutoNum type="arabicPeriod"/>
            </a:pPr>
            <a:r>
              <a:rPr lang="en-US" baseline="0" dirty="0" smtClean="0"/>
              <a:t>We will take them a little bit out of order. </a:t>
            </a:r>
          </a:p>
          <a:p>
            <a:pPr marL="228600" indent="-228600">
              <a:buAutoNum type="arabicPeriod"/>
            </a:pPr>
            <a:r>
              <a:rPr lang="en-US" baseline="0" dirty="0" smtClean="0"/>
              <a:t>Let us start with lookup. So lookup in an index can vary depending on the kind of index that you built.</a:t>
            </a:r>
          </a:p>
          <a:p>
            <a:pPr marL="228600" indent="-228600">
              <a:buAutoNum type="arabicPeriod"/>
            </a:pPr>
            <a:r>
              <a:rPr lang="en-US" baseline="0" dirty="0" smtClean="0"/>
              <a:t>Lookups can support different operations, the typical operation is equality, find me all items in the index that match a particular value. </a:t>
            </a:r>
          </a:p>
          <a:p>
            <a:pPr marL="228600" indent="-228600">
              <a:buAutoNum type="arabicPeriod"/>
            </a:pPr>
            <a:r>
              <a:rPr lang="en-US" baseline="0" dirty="0" smtClean="0"/>
              <a:t>But we might have lookups for things like ranges in one-dimension, find me all items in the index between x and y. </a:t>
            </a:r>
          </a:p>
          <a:p>
            <a:pPr marL="228600" indent="-228600">
              <a:buAutoNum type="arabicPeriod"/>
            </a:pPr>
            <a:r>
              <a:rPr lang="en-US" baseline="0" dirty="0" smtClean="0"/>
              <a:t>Some indexes particularly for geospatial data, like maps, are for two-dimensional regions, find me all items that are within a mile of where I am right now, or find me items that are in a particular bounding box I drag on the map</a:t>
            </a:r>
          </a:p>
          <a:p>
            <a:pPr marL="228600" indent="-228600">
              <a:buAutoNum type="arabicPeriod"/>
            </a:pPr>
            <a:r>
              <a:rPr lang="en-US" baseline="0" dirty="0" smtClean="0"/>
              <a:t>You can imagine other kinds of lookups for strings and from images and things like that</a:t>
            </a:r>
          </a:p>
          <a:p>
            <a:pPr marL="228600" indent="-228600">
              <a:buAutoNum type="arabicPeriod"/>
            </a:pPr>
            <a:r>
              <a:rPr lang="en-US" baseline="0" dirty="0" smtClean="0"/>
              <a:t>So there have been many data structures, many indexes invented for these different kinds of operations, and when someone presents you with an index, you should ask what kind of operation is it designed to  support</a:t>
            </a:r>
          </a:p>
          <a:p>
            <a:pPr marL="228600" indent="-228600">
              <a:buAutoNum type="arabicPeriod"/>
            </a:pPr>
            <a:r>
              <a:rPr lang="en-US" baseline="0" dirty="0" smtClean="0"/>
              <a:t>Now we said that we look things up by search key, what did we mean by that</a:t>
            </a:r>
          </a:p>
          <a:p>
            <a:pPr marL="228600" indent="-228600">
              <a:buAutoNum type="arabicPeriod"/>
            </a:pPr>
            <a:r>
              <a:rPr lang="en-US" baseline="0" dirty="0" smtClean="0"/>
              <a:t>In the relational model, what we are going to talk about, is any subset of columns in the relation can be combined to form a search key</a:t>
            </a:r>
          </a:p>
          <a:p>
            <a:pPr marL="228600" indent="-228600">
              <a:buAutoNum type="arabicPeriod"/>
            </a:pPr>
            <a:r>
              <a:rPr lang="en-US" baseline="0" dirty="0" smtClean="0"/>
              <a:t>Doesn’t need to be a unique lookup key. So for example, we could have a search key that is first name in a table of people, very likely that is not unique, many people may match when you look up something like Joe</a:t>
            </a:r>
          </a:p>
          <a:p>
            <a:pPr marL="228600" indent="-228600">
              <a:buAutoNum type="arabicPeriod"/>
            </a:pPr>
            <a:r>
              <a:rPr lang="en-US" baseline="0" dirty="0" smtClean="0"/>
              <a:t>But we could also look things up by a composite of multiple columns, like first name comma last name, and they were looking for matches on both the columns</a:t>
            </a:r>
          </a:p>
          <a:p>
            <a:pPr marL="228600" indent="-228600">
              <a:buAutoNum type="arabicPeriod"/>
            </a:pPr>
            <a:r>
              <a:rPr lang="en-US" baseline="0" dirty="0" smtClean="0"/>
              <a:t>So the search key that we are looking on can be constructed out of any concatenation of values in the columns.</a:t>
            </a:r>
            <a:endParaRPr lang="en-US" dirty="0"/>
          </a:p>
        </p:txBody>
      </p:sp>
      <p:sp>
        <p:nvSpPr>
          <p:cNvPr id="4" name="Slide Number Placeholder 3"/>
          <p:cNvSpPr>
            <a:spLocks noGrp="1"/>
          </p:cNvSpPr>
          <p:nvPr>
            <p:ph type="sldNum" sz="quarter" idx="10"/>
          </p:nvPr>
        </p:nvSpPr>
        <p:spPr/>
        <p:txBody>
          <a:bodyPr/>
          <a:lstStyle/>
          <a:p>
            <a:pPr>
              <a:defRPr/>
            </a:pPr>
            <a:fld id="{C19BCC6B-5E9B-304F-981F-FAC9971AEC67}" type="slidenum">
              <a:rPr lang="en-US" smtClean="0"/>
              <a:pPr>
                <a:defRPr/>
              </a:pPr>
              <a:t>24</a:t>
            </a:fld>
            <a:endParaRPr lang="en-US" dirty="0"/>
          </a:p>
        </p:txBody>
      </p:sp>
    </p:spTree>
    <p:extLst>
      <p:ext uri="{BB962C8B-B14F-4D97-AF65-F5344CB8AC3E}">
        <p14:creationId xmlns:p14="http://schemas.microsoft.com/office/powerpoint/2010/main" val="2039435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但是，我们可能要做的是递归执行此操作，我们将为搜索文件构建一个搜索文件</a:t>
            </a:r>
          </a:p>
          <a:p>
            <a:pPr marL="228600" indent="-228600">
              <a:buAutoNum type="arabicPeriod"/>
            </a:pPr>
            <a:r>
              <a:rPr lang="zh-CN" altLang="en-US" dirty="0" smtClean="0"/>
              <a:t>在这里，我们再次得到的是键指针对，其中键是我们指向的页面上的低值，并且该点指向页面，但是现在这在我们之前构建的实际索引文件之上</a:t>
            </a:r>
          </a:p>
          <a:p>
            <a:pPr marL="228600" indent="-228600">
              <a:buAutoNum type="arabicPeriod"/>
            </a:pPr>
            <a:r>
              <a:rPr lang="zh-CN" altLang="en-US" dirty="0" smtClean="0"/>
              <a:t>因此，我们可以递归执行此操作，直到获得索引文件为止。那只有一页大。</a:t>
            </a:r>
          </a:p>
          <a:p>
            <a:pPr marL="228600" indent="-228600">
              <a:buAutoNum type="arabicPeriod"/>
            </a:pPr>
            <a:r>
              <a:rPr lang="zh-CN" altLang="en-US" dirty="0" smtClean="0"/>
              <a:t>我们将不得不在这里有一个不变式</a:t>
            </a:r>
          </a:p>
          <a:p>
            <a:pPr marL="228600" indent="-228600">
              <a:buAutoNum type="arabicPeriod"/>
            </a:pPr>
            <a:r>
              <a:rPr lang="zh-CN" altLang="en-US" dirty="0" smtClean="0"/>
              <a:t>对于此搜索树中的任何节点，因此这些页面中的任何一个节点，都将是一堆关键指针对，尤其是其中的某个地方，左边有一个关键指针对，还有一个关键指针准备对，在这个符号中的</a:t>
            </a:r>
            <a:r>
              <a:rPr lang="en-US" altLang="zh-CN" dirty="0" smtClean="0"/>
              <a:t>L</a:t>
            </a:r>
            <a:r>
              <a:rPr lang="zh-CN" altLang="en-US" dirty="0" smtClean="0"/>
              <a:t>和</a:t>
            </a:r>
            <a:r>
              <a:rPr lang="en-US" altLang="zh-CN" dirty="0" smtClean="0"/>
              <a:t>R</a:t>
            </a:r>
          </a:p>
          <a:p>
            <a:pPr marL="228600" indent="-228600">
              <a:buAutoNum type="arabicPeriod"/>
            </a:pPr>
            <a:r>
              <a:rPr lang="zh-CN" altLang="en-US" dirty="0" smtClean="0"/>
              <a:t>我们必须确保以下不变量，</a:t>
            </a:r>
            <a:r>
              <a:rPr lang="en-US" altLang="zh-CN" dirty="0" smtClean="0"/>
              <a:t>KL</a:t>
            </a:r>
            <a:r>
              <a:rPr lang="zh-CN" altLang="en-US" dirty="0" smtClean="0"/>
              <a:t>和</a:t>
            </a:r>
            <a:r>
              <a:rPr lang="en-US" altLang="zh-CN" dirty="0" smtClean="0"/>
              <a:t>KR</a:t>
            </a:r>
            <a:r>
              <a:rPr lang="zh-CN" altLang="en-US" dirty="0" smtClean="0"/>
              <a:t>之间的所有元组</a:t>
            </a:r>
            <a:r>
              <a:rPr lang="en-US" altLang="zh-CN" dirty="0" smtClean="0"/>
              <a:t>K</a:t>
            </a:r>
            <a:r>
              <a:rPr lang="zh-CN" altLang="en-US" dirty="0" smtClean="0"/>
              <a:t>都在左侧，并注意该表达式中的小于等于和小于，因此以键</a:t>
            </a:r>
            <a:r>
              <a:rPr lang="en-US" altLang="zh-CN" dirty="0" smtClean="0"/>
              <a:t>7</a:t>
            </a:r>
            <a:r>
              <a:rPr lang="zh-CN" altLang="en-US" dirty="0" smtClean="0"/>
              <a:t>为例，所有小于</a:t>
            </a:r>
            <a:r>
              <a:rPr lang="en-US" altLang="zh-CN" dirty="0" smtClean="0"/>
              <a:t>7</a:t>
            </a:r>
            <a:r>
              <a:rPr lang="zh-CN" altLang="en-US" dirty="0" smtClean="0"/>
              <a:t>在它的左边，所有大于或等于</a:t>
            </a:r>
            <a:r>
              <a:rPr lang="en-US" altLang="zh-CN" dirty="0" smtClean="0"/>
              <a:t>7</a:t>
            </a:r>
            <a:r>
              <a:rPr lang="zh-CN" altLang="en-US" dirty="0" smtClean="0"/>
              <a:t>的东西在右边</a:t>
            </a:r>
          </a:p>
          <a:p>
            <a:pPr marL="228600" indent="-228600">
              <a:buAutoNum type="arabicPeriod"/>
            </a:pPr>
            <a:r>
              <a:rPr lang="zh-CN" altLang="en-US" dirty="0" smtClean="0"/>
              <a:t>因此大于或等于右侧，小于左侧</a:t>
            </a:r>
            <a:endParaRPr lang="en-US" dirty="0" smtClean="0"/>
          </a:p>
          <a:p>
            <a:pPr marL="0" indent="0">
              <a:buNone/>
            </a:pPr>
            <a:endParaRPr lang="en-US" dirty="0" smtClean="0"/>
          </a:p>
          <a:p>
            <a:pPr marL="228600" indent="-228600">
              <a:buAutoNum type="arabicPeriod"/>
            </a:pPr>
            <a:r>
              <a:rPr lang="en-US" dirty="0" smtClean="0"/>
              <a:t>However, what</a:t>
            </a:r>
            <a:r>
              <a:rPr lang="en-US" baseline="0" dirty="0" smtClean="0"/>
              <a:t> we might do then is to do this recursively, we will build a search file for our search file</a:t>
            </a:r>
          </a:p>
          <a:p>
            <a:pPr marL="228600" indent="-228600">
              <a:buAutoNum type="arabicPeriod"/>
            </a:pPr>
            <a:r>
              <a:rPr lang="en-US" baseline="0" dirty="0" smtClean="0"/>
              <a:t>Here what we have got again is key pointer pairs, where the key is the low value on the page we are pointing to, and the point points to a page, but now this is over the actual index file we built before</a:t>
            </a:r>
          </a:p>
          <a:p>
            <a:pPr marL="228600" indent="-228600">
              <a:buAutoNum type="arabicPeriod"/>
            </a:pPr>
            <a:r>
              <a:rPr lang="en-US" baseline="0" dirty="0" smtClean="0"/>
              <a:t>So we can do this recursively, until we get an index file up top. That is only one page big.</a:t>
            </a:r>
          </a:p>
          <a:p>
            <a:pPr marL="228600" indent="-228600">
              <a:buAutoNum type="arabicPeriod"/>
            </a:pPr>
            <a:r>
              <a:rPr lang="en-US" baseline="0" dirty="0" smtClean="0"/>
              <a:t>We are </a:t>
            </a:r>
            <a:r>
              <a:rPr lang="en-US" baseline="0" dirty="0" err="1" smtClean="0"/>
              <a:t>gonna</a:t>
            </a:r>
            <a:r>
              <a:rPr lang="en-US" baseline="0" dirty="0" smtClean="0"/>
              <a:t> have to have an invariant here though that</a:t>
            </a:r>
          </a:p>
          <a:p>
            <a:pPr marL="228600" indent="-228600">
              <a:buAutoNum type="arabicPeriod"/>
            </a:pPr>
            <a:r>
              <a:rPr lang="en-US" baseline="0" dirty="0" smtClean="0"/>
              <a:t>For any node in this search tree, so any one of these pages, it is going to be a bunch of key pointer pairs, and in particular somewhere in there, there is a key pointer pair for left, and a key pointer to prepare for right, L and R in this notation</a:t>
            </a:r>
          </a:p>
          <a:p>
            <a:pPr marL="228600" indent="-228600">
              <a:buAutoNum type="arabicPeriod"/>
            </a:pPr>
            <a:r>
              <a:rPr lang="en-US" baseline="0" dirty="0" smtClean="0"/>
              <a:t>We have to ensure the following invariant, all tuples K between KL and KR are on the left-hand side, and notice the less than equals to and the less than in this expression, so this key 7 for example, all things that are less than 7 are to the left of it, all things that are greater than or equal to 7 are to the right</a:t>
            </a:r>
          </a:p>
          <a:p>
            <a:pPr marL="228600" indent="-228600">
              <a:buAutoNum type="arabicPeriod"/>
            </a:pPr>
            <a:r>
              <a:rPr lang="en-US" baseline="0" dirty="0" smtClean="0"/>
              <a:t>So greater than or equal to the right, less than to the left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25</a:t>
            </a:fld>
            <a:endParaRPr lang="en-US"/>
          </a:p>
        </p:txBody>
      </p:sp>
    </p:spTree>
    <p:extLst>
      <p:ext uri="{BB962C8B-B14F-4D97-AF65-F5344CB8AC3E}">
        <p14:creationId xmlns:p14="http://schemas.microsoft.com/office/powerpoint/2010/main" val="1408969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现在我们可以在这里做一些简单的优化</a:t>
            </a:r>
          </a:p>
          <a:p>
            <a:pPr marL="228600" indent="-228600">
              <a:buAutoNum type="arabicPeriod"/>
            </a:pPr>
            <a:r>
              <a:rPr lang="zh-CN" altLang="en-US" dirty="0" smtClean="0"/>
              <a:t>我们真的不需要这个最左边的键，我们可以放下它，仍然能够找到所有内容</a:t>
            </a:r>
          </a:p>
          <a:p>
            <a:pPr marL="228600" indent="-228600">
              <a:buAutoNum type="arabicPeriod"/>
            </a:pPr>
            <a:r>
              <a:rPr lang="zh-CN" altLang="en-US" dirty="0" smtClean="0"/>
              <a:t>隐式地，最左边的指针下方的所有内容都小于右边的</a:t>
            </a:r>
            <a:r>
              <a:rPr lang="en-US" altLang="zh-CN" dirty="0" smtClean="0"/>
              <a:t>split</a:t>
            </a:r>
            <a:r>
              <a:rPr lang="zh-CN" altLang="en-US" dirty="0" smtClean="0"/>
              <a:t>键，一旦导航到树上，我们就不在乎多少</a:t>
            </a:r>
          </a:p>
          <a:p>
            <a:pPr marL="228600" indent="-228600">
              <a:buAutoNum type="arabicPeriod"/>
            </a:pPr>
            <a:r>
              <a:rPr lang="zh-CN" altLang="en-US" dirty="0" smtClean="0"/>
              <a:t>因此，我们可以放下这些左键，这将节省空间，并在每页上为我们留出更多空间供更多输入</a:t>
            </a:r>
            <a:endParaRPr lang="en-US" dirty="0" smtClean="0"/>
          </a:p>
          <a:p>
            <a:pPr marL="0" indent="0">
              <a:buNone/>
            </a:pPr>
            <a:endParaRPr lang="en-US" dirty="0" smtClean="0"/>
          </a:p>
          <a:p>
            <a:pPr marL="228600" indent="-228600">
              <a:buAutoNum type="arabicPeriod"/>
            </a:pPr>
            <a:r>
              <a:rPr lang="en-US" dirty="0" smtClean="0"/>
              <a:t>Now we can do a little bit better here</a:t>
            </a:r>
            <a:r>
              <a:rPr lang="en-US" baseline="0" dirty="0" smtClean="0"/>
              <a:t> simple optimization</a:t>
            </a:r>
          </a:p>
          <a:p>
            <a:pPr marL="228600" indent="-228600">
              <a:buAutoNum type="arabicPeriod"/>
            </a:pPr>
            <a:r>
              <a:rPr lang="en-US" baseline="0" dirty="0" smtClean="0"/>
              <a:t>We really don’t need this leftmost key, we can just drop it and still be able to find everything</a:t>
            </a:r>
          </a:p>
          <a:p>
            <a:pPr marL="228600" indent="-228600">
              <a:buAutoNum type="arabicPeriod"/>
            </a:pPr>
            <a:r>
              <a:rPr lang="en-US" baseline="0" dirty="0" smtClean="0"/>
              <a:t>Implicitly, everything down the leftmost pointer is stuff that is less than the split key to the right, and we don’t really care how much less, once we have navigated the tree</a:t>
            </a:r>
          </a:p>
          <a:p>
            <a:pPr marL="228600" indent="-228600">
              <a:buAutoNum type="arabicPeriod"/>
            </a:pPr>
            <a:r>
              <a:rPr lang="en-US" baseline="0" dirty="0" smtClean="0"/>
              <a:t>So we can drop these left keys, and that is going to save a space, and give us more room on each page for more entries</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26</a:t>
            </a:fld>
            <a:endParaRPr lang="en-US"/>
          </a:p>
        </p:txBody>
      </p:sp>
    </p:spTree>
    <p:extLst>
      <p:ext uri="{BB962C8B-B14F-4D97-AF65-F5344CB8AC3E}">
        <p14:creationId xmlns:p14="http://schemas.microsoft.com/office/powerpoint/2010/main" val="1529101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这是</a:t>
            </a:r>
            <a:r>
              <a:rPr lang="en-US" altLang="zh-CN" dirty="0" smtClean="0"/>
              <a:t>B +</a:t>
            </a:r>
            <a:r>
              <a:rPr lang="zh-CN" altLang="en-US" dirty="0" smtClean="0"/>
              <a:t>树的示例。关于</a:t>
            </a:r>
            <a:r>
              <a:rPr lang="en-US" altLang="zh-CN" dirty="0" smtClean="0"/>
              <a:t>B +</a:t>
            </a:r>
            <a:r>
              <a:rPr lang="zh-CN" altLang="en-US" dirty="0" smtClean="0"/>
              <a:t>树的有趣事实之一是它具有占用不变性，而</a:t>
            </a:r>
            <a:r>
              <a:rPr lang="en-US" altLang="zh-CN" dirty="0" smtClean="0"/>
              <a:t>ISAM</a:t>
            </a:r>
            <a:r>
              <a:rPr lang="zh-CN" altLang="en-US" dirty="0" smtClean="0"/>
              <a:t>则没有。</a:t>
            </a:r>
          </a:p>
          <a:p>
            <a:pPr marL="228600" indent="-228600">
              <a:buAutoNum type="arabicPeriod"/>
            </a:pPr>
            <a:r>
              <a:rPr lang="zh-CN" altLang="en-US" dirty="0" smtClean="0"/>
              <a:t>因此，不变性是说每个节点的占用率或填充因子必须至少为节点容量的一半。那是介于</a:t>
            </a:r>
            <a:r>
              <a:rPr lang="en-US" altLang="zh-CN" dirty="0" smtClean="0"/>
              <a:t>D</a:t>
            </a:r>
            <a:r>
              <a:rPr lang="zh-CN" altLang="en-US" dirty="0" smtClean="0"/>
              <a:t>到</a:t>
            </a:r>
            <a:r>
              <a:rPr lang="en-US" altLang="zh-CN" dirty="0" smtClean="0"/>
              <a:t>2D</a:t>
            </a:r>
            <a:r>
              <a:rPr lang="zh-CN" altLang="en-US" dirty="0" smtClean="0"/>
              <a:t>之间的条目数，这是该节点的最大值</a:t>
            </a:r>
          </a:p>
          <a:p>
            <a:pPr marL="228600" indent="-228600">
              <a:buAutoNum type="arabicPeriod"/>
            </a:pPr>
            <a:r>
              <a:rPr lang="en-US" altLang="zh-CN" dirty="0" smtClean="0"/>
              <a:t>D</a:t>
            </a:r>
            <a:r>
              <a:rPr lang="zh-CN" altLang="en-US" dirty="0" smtClean="0"/>
              <a:t>称为树的顺序，该单词顺序是一个有用的单词，对于顺序为</a:t>
            </a:r>
            <a:r>
              <a:rPr lang="en-US" altLang="zh-CN" dirty="0" smtClean="0"/>
              <a:t>D</a:t>
            </a:r>
            <a:r>
              <a:rPr lang="zh-CN" altLang="en-US" dirty="0" smtClean="0"/>
              <a:t>的树，最大扇出度为</a:t>
            </a:r>
            <a:r>
              <a:rPr lang="en-US" altLang="zh-CN" dirty="0" smtClean="0"/>
              <a:t>2D</a:t>
            </a:r>
            <a:r>
              <a:rPr lang="zh-CN" altLang="en-US" dirty="0" smtClean="0"/>
              <a:t>加</a:t>
            </a:r>
            <a:r>
              <a:rPr lang="en-US" altLang="zh-CN" dirty="0" smtClean="0"/>
              <a:t>1</a:t>
            </a:r>
            <a:r>
              <a:rPr lang="zh-CN" altLang="en-US" dirty="0" smtClean="0"/>
              <a:t>，“加</a:t>
            </a:r>
            <a:r>
              <a:rPr lang="en-US" altLang="zh-CN" dirty="0" smtClean="0"/>
              <a:t>1”</a:t>
            </a:r>
            <a:r>
              <a:rPr lang="zh-CN" altLang="en-US" dirty="0" smtClean="0"/>
              <a:t>表示页面最左边的点</a:t>
            </a:r>
          </a:p>
          <a:p>
            <a:pPr marL="228600" indent="-228600">
              <a:buAutoNum type="arabicPeriod"/>
            </a:pPr>
            <a:r>
              <a:rPr lang="zh-CN" altLang="en-US" dirty="0" smtClean="0"/>
              <a:t>与</a:t>
            </a:r>
            <a:r>
              <a:rPr lang="en-US" altLang="zh-CN" dirty="0" smtClean="0"/>
              <a:t>ISAM</a:t>
            </a:r>
            <a:r>
              <a:rPr lang="zh-CN" altLang="en-US" dirty="0" smtClean="0"/>
              <a:t>区别的</a:t>
            </a:r>
            <a:r>
              <a:rPr lang="en-US" altLang="zh-CN" dirty="0" smtClean="0"/>
              <a:t>B +</a:t>
            </a:r>
            <a:r>
              <a:rPr lang="zh-CN" altLang="en-US" dirty="0" smtClean="0"/>
              <a:t>树底部的数据页不需要按照它们在树的叶子中的顺序存储在磁盘上</a:t>
            </a:r>
          </a:p>
          <a:p>
            <a:pPr marL="228600" indent="-228600">
              <a:buAutoNum type="arabicPeriod"/>
            </a:pPr>
            <a:r>
              <a:rPr lang="zh-CN" altLang="en-US" dirty="0" smtClean="0"/>
              <a:t>因此，例如，您可以在此</a:t>
            </a:r>
            <a:r>
              <a:rPr lang="en-US" altLang="zh-CN" dirty="0" smtClean="0"/>
              <a:t>B +</a:t>
            </a:r>
            <a:r>
              <a:rPr lang="zh-CN" altLang="en-US" dirty="0" smtClean="0"/>
              <a:t>树中看到页面</a:t>
            </a:r>
            <a:r>
              <a:rPr lang="en-US" altLang="zh-CN" dirty="0" smtClean="0"/>
              <a:t>3</a:t>
            </a:r>
            <a:r>
              <a:rPr lang="zh-CN" altLang="en-US" dirty="0" smtClean="0"/>
              <a:t>在叶子处是页面</a:t>
            </a:r>
            <a:r>
              <a:rPr lang="en-US" altLang="zh-CN" dirty="0" smtClean="0"/>
              <a:t>5</a:t>
            </a:r>
            <a:r>
              <a:rPr lang="zh-CN" altLang="en-US" dirty="0" smtClean="0"/>
              <a:t>的邻居，当然它们在磁盘上被页面</a:t>
            </a:r>
            <a:r>
              <a:rPr lang="en-US" altLang="zh-CN" dirty="0" smtClean="0"/>
              <a:t>4</a:t>
            </a:r>
            <a:r>
              <a:rPr lang="zh-CN" altLang="en-US" dirty="0" smtClean="0"/>
              <a:t>隔开。</a:t>
            </a:r>
          </a:p>
          <a:p>
            <a:pPr marL="228600" indent="-228600">
              <a:buAutoNum type="arabicPeriod"/>
            </a:pPr>
            <a:r>
              <a:rPr lang="zh-CN" altLang="en-US" dirty="0" smtClean="0"/>
              <a:t>但是这里的前一个和下一个指针以绿色和红色显示，使我们可以根据需要向右或向左遍历</a:t>
            </a:r>
            <a:r>
              <a:rPr lang="en-US" altLang="zh-CN" dirty="0" smtClean="0"/>
              <a:t>B +</a:t>
            </a:r>
            <a:r>
              <a:rPr lang="zh-CN" altLang="en-US" dirty="0" smtClean="0"/>
              <a:t>树的叶级</a:t>
            </a:r>
            <a:endParaRPr lang="en-US" dirty="0" smtClean="0"/>
          </a:p>
          <a:p>
            <a:pPr marL="0" indent="0">
              <a:buNone/>
            </a:pPr>
            <a:endParaRPr lang="en-US" dirty="0" smtClean="0"/>
          </a:p>
          <a:p>
            <a:pPr marL="228600" indent="-228600">
              <a:buAutoNum type="arabicPeriod"/>
            </a:pPr>
            <a:r>
              <a:rPr lang="en-US" dirty="0" smtClean="0"/>
              <a:t>Here is an example of a B+</a:t>
            </a:r>
            <a:r>
              <a:rPr lang="en-US" baseline="0" dirty="0" smtClean="0"/>
              <a:t> tree. One of the interesting facts about a B+ tree is that it has an occupancy invariant, we didn’t have this with the ISAM. </a:t>
            </a:r>
          </a:p>
          <a:p>
            <a:pPr marL="228600" indent="-228600">
              <a:buAutoNum type="arabicPeriod"/>
            </a:pPr>
            <a:r>
              <a:rPr lang="en-US" baseline="0" dirty="0" smtClean="0"/>
              <a:t>So it is an invariance a rule that says the occupancy, or the fill factor of each node, must be at least one half the capacity of the node. That is the number of entries between some number D and 2D, which is the maximum for the node</a:t>
            </a:r>
          </a:p>
          <a:p>
            <a:pPr marL="228600" indent="-228600">
              <a:buAutoNum type="arabicPeriod"/>
            </a:pPr>
            <a:r>
              <a:rPr lang="en-US" baseline="0" dirty="0" smtClean="0"/>
              <a:t>D is called the order of the tree, that word order is a useful word to know, and the maximum fan-out for a tree with order D is 2D plus 1, the ‘plus 1’ means the leftmost point around the page</a:t>
            </a:r>
          </a:p>
          <a:p>
            <a:pPr marL="228600" indent="-228600">
              <a:buAutoNum type="arabicPeriod"/>
            </a:pPr>
            <a:r>
              <a:rPr lang="en-US" baseline="0" dirty="0" smtClean="0"/>
              <a:t>The data pages at the bottom of a B+ tree, distinguished from a ISAM, need not be stored on disk in the order they are in at the leaf of the tree</a:t>
            </a:r>
          </a:p>
          <a:p>
            <a:pPr marL="228600" indent="-228600">
              <a:buAutoNum type="arabicPeriod"/>
            </a:pPr>
            <a:r>
              <a:rPr lang="en-US" baseline="0" dirty="0" smtClean="0"/>
              <a:t>So for example, you can see in this B+ tree that page 3 is a neighbor of page 5 at the leaves, and of course they are separated by page 4 on disk. </a:t>
            </a:r>
          </a:p>
          <a:p>
            <a:pPr marL="228600" indent="-228600">
              <a:buAutoNum type="arabicPeriod"/>
            </a:pPr>
            <a:r>
              <a:rPr lang="en-US" baseline="0" dirty="0" smtClean="0"/>
              <a:t>But the previous and next pointers here shown in green and red, allow us to traverse the leaf level of the B+ tree rightwards or leftwards as needed</a:t>
            </a:r>
          </a:p>
          <a:p>
            <a:pPr marL="0" indent="0">
              <a:buNone/>
            </a:pPr>
            <a:endParaRPr lang="en-US" baseline="0" dirty="0" smtClean="0"/>
          </a:p>
          <a:p>
            <a:pPr marL="228600" indent="-228600">
              <a:buAutoNum type="arabicPeriod"/>
            </a:pPr>
            <a:r>
              <a:rPr lang="zh-CN" altLang="en-US" baseline="0" dirty="0" smtClean="0"/>
              <a:t>顺序代表孩子数量的上限。 即。 可能的最大数量。</a:t>
            </a:r>
            <a:endParaRPr lang="en-US" baseline="0" dirty="0" smtClean="0"/>
          </a:p>
          <a:p>
            <a:pPr marL="228600" indent="-228600">
              <a:buAutoNum type="arabicPeriod"/>
            </a:pPr>
            <a:r>
              <a:rPr lang="en-US" sz="1200" b="0" i="0" kern="1200" dirty="0" smtClean="0">
                <a:solidFill>
                  <a:schemeClr val="tx1"/>
                </a:solidFill>
                <a:effectLst/>
                <a:latin typeface="+mn-lt"/>
                <a:ea typeface="+mn-ea"/>
                <a:cs typeface="+mn-cs"/>
              </a:rPr>
              <a:t> </a:t>
            </a:r>
            <a:r>
              <a:rPr lang="en-US" dirty="0" smtClean="0"/>
              <a:t>Order</a:t>
            </a:r>
            <a:r>
              <a:rPr lang="en-US" sz="1200" b="0" i="0" kern="1200" dirty="0" smtClean="0">
                <a:solidFill>
                  <a:schemeClr val="tx1"/>
                </a:solidFill>
                <a:effectLst/>
                <a:latin typeface="+mn-lt"/>
                <a:ea typeface="+mn-ea"/>
                <a:cs typeface="+mn-cs"/>
              </a:rPr>
              <a:t> represents the upper bound on the number of children.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the maximum number possible.</a:t>
            </a:r>
          </a:p>
          <a:p>
            <a:pPr marL="228600" indent="-228600">
              <a:buAutoNum type="arabicPeriod"/>
            </a:pPr>
            <a:r>
              <a:rPr lang="zh-CN" altLang="en-US" sz="1200" b="0" i="0" kern="1200" baseline="0" dirty="0" smtClean="0">
                <a:solidFill>
                  <a:schemeClr val="tx1"/>
                </a:solidFill>
                <a:effectLst/>
                <a:latin typeface="+mn-lt"/>
                <a:ea typeface="+mn-ea"/>
                <a:cs typeface="+mn-cs"/>
              </a:rPr>
              <a:t>在任何树中，扇出都是指向节点中子节点的指针数。</a:t>
            </a:r>
            <a:endParaRPr lang="en-US" sz="1200" b="0" i="0" kern="1200" baseline="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Fan-out, in </a:t>
            </a:r>
            <a:r>
              <a:rPr lang="en-US" sz="1200" b="0" i="1" kern="1200" dirty="0" smtClean="0">
                <a:solidFill>
                  <a:schemeClr val="tx1"/>
                </a:solidFill>
                <a:effectLst/>
                <a:latin typeface="+mn-lt"/>
                <a:ea typeface="+mn-ea"/>
                <a:cs typeface="+mn-cs"/>
              </a:rPr>
              <a:t>any</a:t>
            </a:r>
            <a:r>
              <a:rPr lang="en-US" sz="1200" b="0" i="0" kern="1200" dirty="0" smtClean="0">
                <a:solidFill>
                  <a:schemeClr val="tx1"/>
                </a:solidFill>
                <a:effectLst/>
                <a:latin typeface="+mn-lt"/>
                <a:ea typeface="+mn-ea"/>
                <a:cs typeface="+mn-cs"/>
              </a:rPr>
              <a:t> tree, is number of pointers to child nodes in a node.</a:t>
            </a:r>
            <a:endParaRPr lang="en-US" baseline="0" dirty="0" smtClean="0"/>
          </a:p>
        </p:txBody>
      </p:sp>
      <p:sp>
        <p:nvSpPr>
          <p:cNvPr id="4" name="Slide Number Placeholder 3"/>
          <p:cNvSpPr>
            <a:spLocks noGrp="1"/>
          </p:cNvSpPr>
          <p:nvPr>
            <p:ph type="sldNum" sz="quarter" idx="10"/>
          </p:nvPr>
        </p:nvSpPr>
        <p:spPr/>
        <p:txBody>
          <a:bodyPr/>
          <a:lstStyle/>
          <a:p>
            <a:fld id="{95DA6495-08A5-4780-AF01-64577BB694EC}" type="slidenum">
              <a:rPr lang="en-US" smtClean="0"/>
              <a:t>27</a:t>
            </a:fld>
            <a:endParaRPr lang="en-US"/>
          </a:p>
        </p:txBody>
      </p:sp>
    </p:spTree>
    <p:extLst>
      <p:ext uri="{BB962C8B-B14F-4D97-AF65-F5344CB8AC3E}">
        <p14:creationId xmlns:p14="http://schemas.microsoft.com/office/powerpoint/2010/main" val="348229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2</a:t>
            </a:fld>
            <a:endParaRPr lang="en-US"/>
          </a:p>
        </p:txBody>
      </p:sp>
    </p:spTree>
    <p:extLst>
      <p:ext uri="{BB962C8B-B14F-4D97-AF65-F5344CB8AC3E}">
        <p14:creationId xmlns:p14="http://schemas.microsoft.com/office/powerpoint/2010/main" val="324271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现在让我们看一看具有相同阶数的</a:t>
            </a:r>
            <a:r>
              <a:rPr lang="en-US" altLang="zh-CN" dirty="0" smtClean="0"/>
              <a:t>3 B +</a:t>
            </a:r>
            <a:r>
              <a:rPr lang="zh-CN" altLang="en-US" dirty="0" smtClean="0"/>
              <a:t>树高，它是阶数</a:t>
            </a:r>
            <a:r>
              <a:rPr lang="en-US" altLang="zh-CN" dirty="0" smtClean="0"/>
              <a:t>2</a:t>
            </a:r>
            <a:r>
              <a:rPr lang="zh-CN" altLang="en-US" dirty="0" smtClean="0"/>
              <a:t>，</a:t>
            </a:r>
          </a:p>
          <a:p>
            <a:pPr marL="228600" indent="-228600">
              <a:buAutoNum type="arabicPeriod"/>
            </a:pPr>
            <a:r>
              <a:rPr lang="zh-CN" altLang="en-US" dirty="0" smtClean="0"/>
              <a:t>但是现在高度为</a:t>
            </a:r>
            <a:r>
              <a:rPr lang="en-US" altLang="zh-CN" dirty="0" smtClean="0"/>
              <a:t>3</a:t>
            </a:r>
            <a:r>
              <a:rPr lang="zh-CN" altLang="en-US" dirty="0" smtClean="0"/>
              <a:t>时，我们有了一个带有</a:t>
            </a:r>
            <a:r>
              <a:rPr lang="en-US" altLang="zh-CN" dirty="0" smtClean="0"/>
              <a:t>5</a:t>
            </a:r>
            <a:r>
              <a:rPr lang="zh-CN" altLang="en-US" dirty="0" smtClean="0"/>
              <a:t>个扇出的根节点，它下面的层有带有扇出</a:t>
            </a:r>
            <a:r>
              <a:rPr lang="en-US" altLang="zh-CN" dirty="0" smtClean="0"/>
              <a:t>5</a:t>
            </a:r>
            <a:r>
              <a:rPr lang="zh-CN" altLang="en-US" dirty="0" smtClean="0"/>
              <a:t>的节点，下面的层有一个扇出</a:t>
            </a:r>
            <a:r>
              <a:rPr lang="en-US" altLang="zh-CN" dirty="0" smtClean="0"/>
              <a:t>5</a:t>
            </a:r>
            <a:r>
              <a:rPr lang="zh-CN" altLang="en-US" dirty="0" smtClean="0"/>
              <a:t>的节点。</a:t>
            </a:r>
          </a:p>
          <a:p>
            <a:pPr marL="228600" indent="-228600">
              <a:buAutoNum type="arabicPeriod"/>
            </a:pPr>
            <a:r>
              <a:rPr lang="zh-CN" altLang="en-US" dirty="0" smtClean="0"/>
              <a:t>因此，我们在内部节点中有</a:t>
            </a:r>
            <a:r>
              <a:rPr lang="en-US" altLang="zh-CN" dirty="0" smtClean="0"/>
              <a:t>5</a:t>
            </a:r>
            <a:r>
              <a:rPr lang="zh-CN" altLang="en-US" dirty="0" smtClean="0"/>
              <a:t>个立方体扇出，在叶子处，每个叶子有</a:t>
            </a:r>
            <a:r>
              <a:rPr lang="en-US" altLang="zh-CN" dirty="0" smtClean="0"/>
              <a:t>4</a:t>
            </a:r>
            <a:r>
              <a:rPr lang="zh-CN" altLang="en-US" dirty="0" smtClean="0"/>
              <a:t>条记录，因此是</a:t>
            </a:r>
            <a:r>
              <a:rPr lang="en-US" altLang="zh-CN" dirty="0" smtClean="0"/>
              <a:t>5</a:t>
            </a:r>
            <a:r>
              <a:rPr lang="zh-CN" altLang="en-US" dirty="0" smtClean="0"/>
              <a:t>立方体乘以</a:t>
            </a:r>
            <a:r>
              <a:rPr lang="en-US" altLang="zh-CN" dirty="0" smtClean="0"/>
              <a:t>4</a:t>
            </a:r>
            <a:r>
              <a:rPr lang="zh-CN" altLang="en-US" dirty="0" smtClean="0"/>
              <a:t>是</a:t>
            </a:r>
            <a:r>
              <a:rPr lang="en-US" altLang="zh-CN" dirty="0" smtClean="0"/>
              <a:t>500</a:t>
            </a:r>
            <a:r>
              <a:rPr lang="zh-CN" altLang="en-US" dirty="0" smtClean="0"/>
              <a:t>条记录</a:t>
            </a:r>
          </a:p>
          <a:p>
            <a:pPr marL="228600" indent="-228600">
              <a:buAutoNum type="arabicPeriod"/>
            </a:pPr>
            <a:r>
              <a:rPr lang="zh-CN" altLang="en-US" dirty="0" smtClean="0"/>
              <a:t>这样一来，您可以感觉到事情进展得很好，但是在实践中它是如何发挥作用的</a:t>
            </a:r>
            <a:endParaRPr lang="en-US" dirty="0" smtClean="0"/>
          </a:p>
          <a:p>
            <a:pPr marL="228600" indent="-228600">
              <a:buAutoNum type="arabicPeriod"/>
            </a:pPr>
            <a:endParaRPr lang="en-US" dirty="0" smtClean="0"/>
          </a:p>
          <a:p>
            <a:pPr marL="228600" indent="-228600">
              <a:buAutoNum type="arabicPeriod"/>
            </a:pPr>
            <a:r>
              <a:rPr lang="en-US" dirty="0" smtClean="0"/>
              <a:t>Now let us look at a height 3</a:t>
            </a:r>
            <a:r>
              <a:rPr lang="en-US" baseline="0" dirty="0" smtClean="0"/>
              <a:t> B+ tree with the same order, so it is order 2, </a:t>
            </a:r>
          </a:p>
          <a:p>
            <a:pPr marL="228600" indent="-228600">
              <a:buAutoNum type="arabicPeriod"/>
            </a:pPr>
            <a:r>
              <a:rPr lang="en-US" baseline="0" dirty="0" smtClean="0"/>
              <a:t>But now with height 3, we have got a root node with 5 fan-out, the layer below it has nodes with fan-out 5, the layer below that has nodes with fan-out 5</a:t>
            </a:r>
          </a:p>
          <a:p>
            <a:pPr marL="228600" indent="-228600">
              <a:buAutoNum type="arabicPeriod"/>
            </a:pPr>
            <a:r>
              <a:rPr lang="en-US" baseline="0" dirty="0" smtClean="0"/>
              <a:t>So we have 5 cubed fan-out in the interior nodes, and at the leaves we have 4 records per leaf, so that is 5 cubed times 4 is 500 records</a:t>
            </a:r>
          </a:p>
          <a:p>
            <a:pPr marL="228600" indent="-228600">
              <a:buAutoNum type="arabicPeriod"/>
            </a:pPr>
            <a:r>
              <a:rPr lang="en-US" baseline="0" dirty="0" smtClean="0"/>
              <a:t>So that give you a sense that things are scaling quite nicely, but how does it play out in practice</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28</a:t>
            </a:fld>
            <a:endParaRPr lang="en-US"/>
          </a:p>
        </p:txBody>
      </p:sp>
    </p:spTree>
    <p:extLst>
      <p:ext uri="{BB962C8B-B14F-4D97-AF65-F5344CB8AC3E}">
        <p14:creationId xmlns:p14="http://schemas.microsoft.com/office/powerpoint/2010/main" val="2575562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dirty="0" smtClean="0">
                <a:latin typeface="Times New Roman" charset="0"/>
                <a:ea typeface="ＭＳ Ｐゴシック" charset="0"/>
                <a:cs typeface="ＭＳ Ｐゴシック" charset="0"/>
              </a:rPr>
              <a:t>请注意，在这棵</a:t>
            </a:r>
            <a:r>
              <a:rPr lang="en-US" altLang="zh-CN" sz="1200" dirty="0" smtClean="0">
                <a:latin typeface="Times New Roman" charset="0"/>
                <a:ea typeface="ＭＳ Ｐゴシック" charset="0"/>
                <a:cs typeface="ＭＳ Ｐゴシック" charset="0"/>
              </a:rPr>
              <a:t>B +</a:t>
            </a:r>
            <a:r>
              <a:rPr lang="zh-CN" altLang="en-US" sz="1200" dirty="0" smtClean="0">
                <a:latin typeface="Times New Roman" charset="0"/>
                <a:ea typeface="ＭＳ Ｐゴシック" charset="0"/>
                <a:cs typeface="ＭＳ Ｐゴシック" charset="0"/>
              </a:rPr>
              <a:t>树中，我们的叶子保留着作为记录的键和指针的数据条目，</a:t>
            </a:r>
          </a:p>
          <a:p>
            <a:pPr marL="228600" indent="-228600">
              <a:buAutoNum type="arabicPeriod"/>
            </a:pPr>
            <a:r>
              <a:rPr lang="zh-CN" altLang="en-US" sz="1200" dirty="0" smtClean="0">
                <a:latin typeface="Times New Roman" charset="0"/>
                <a:ea typeface="ＭＳ Ｐゴシック" charset="0"/>
                <a:cs typeface="ＭＳ Ｐゴシック" charset="0"/>
              </a:rPr>
              <a:t>我们知道指向记录的指针现在看起来是什么样的，它是页面</a:t>
            </a:r>
            <a:r>
              <a:rPr lang="en-US" altLang="zh-CN" sz="1200" dirty="0" smtClean="0">
                <a:latin typeface="Times New Roman" charset="0"/>
                <a:ea typeface="ＭＳ Ｐゴシック" charset="0"/>
                <a:cs typeface="ＭＳ Ｐゴシック" charset="0"/>
              </a:rPr>
              <a:t>ID</a:t>
            </a:r>
            <a:r>
              <a:rPr lang="zh-CN" altLang="en-US" sz="1200" dirty="0" smtClean="0">
                <a:latin typeface="Times New Roman" charset="0"/>
                <a:ea typeface="ＭＳ Ｐゴシック" charset="0"/>
                <a:cs typeface="ＭＳ Ｐゴシック" charset="0"/>
              </a:rPr>
              <a:t>和记录</a:t>
            </a:r>
            <a:r>
              <a:rPr lang="en-US" altLang="zh-CN" sz="1200" dirty="0" smtClean="0">
                <a:latin typeface="Times New Roman" charset="0"/>
                <a:ea typeface="ＭＳ Ｐゴシック" charset="0"/>
                <a:cs typeface="ＭＳ Ｐゴシック" charset="0"/>
              </a:rPr>
              <a:t>ID</a:t>
            </a:r>
          </a:p>
          <a:p>
            <a:pPr marL="228600" indent="-228600">
              <a:buAutoNum type="arabicPeriod"/>
            </a:pPr>
            <a:r>
              <a:rPr lang="zh-CN" altLang="en-US" sz="1200" dirty="0" smtClean="0">
                <a:latin typeface="Times New Roman" charset="0"/>
                <a:ea typeface="ＭＳ Ｐゴシック" charset="0"/>
                <a:cs typeface="ＭＳ Ｐゴシック" charset="0"/>
              </a:rPr>
              <a:t>因此，在这种情况下，存在一个堆文件，并且在该堆文件中，有一个记录，该记录具有</a:t>
            </a:r>
            <a:r>
              <a:rPr lang="en-US" altLang="zh-CN" sz="1200" dirty="0" smtClean="0">
                <a:latin typeface="Times New Roman" charset="0"/>
                <a:ea typeface="ＭＳ Ｐゴシック" charset="0"/>
                <a:cs typeface="ＭＳ Ｐゴシック" charset="0"/>
              </a:rPr>
              <a:t>27</a:t>
            </a:r>
            <a:r>
              <a:rPr lang="zh-CN" altLang="en-US" sz="1200" dirty="0" smtClean="0">
                <a:latin typeface="Times New Roman" charset="0"/>
                <a:ea typeface="ＭＳ Ｐゴシック" charset="0"/>
                <a:cs typeface="ＭＳ Ｐゴシック" charset="0"/>
              </a:rPr>
              <a:t>个逗号</a:t>
            </a:r>
            <a:r>
              <a:rPr lang="en-US" altLang="zh-CN" sz="1200" dirty="0" smtClean="0">
                <a:latin typeface="Times New Roman" charset="0"/>
                <a:ea typeface="ＭＳ Ｐゴシック" charset="0"/>
                <a:cs typeface="ＭＳ Ｐゴシック" charset="0"/>
              </a:rPr>
              <a:t>Joe</a:t>
            </a:r>
            <a:r>
              <a:rPr lang="zh-CN" altLang="en-US" sz="1200" dirty="0" smtClean="0">
                <a:latin typeface="Times New Roman" charset="0"/>
                <a:ea typeface="ＭＳ Ｐゴシック" charset="0"/>
                <a:cs typeface="ＭＳ Ｐゴシック" charset="0"/>
              </a:rPr>
              <a:t>，并且指向该记录的指针是</a:t>
            </a:r>
            <a:r>
              <a:rPr lang="en-US" altLang="zh-CN" sz="1200" dirty="0" smtClean="0">
                <a:latin typeface="Times New Roman" charset="0"/>
                <a:ea typeface="ＭＳ Ｐゴシック" charset="0"/>
                <a:cs typeface="ＭＳ Ｐゴシック" charset="0"/>
              </a:rPr>
              <a:t>B +</a:t>
            </a:r>
            <a:r>
              <a:rPr lang="zh-CN" altLang="en-US" sz="1200" dirty="0" smtClean="0">
                <a:latin typeface="Times New Roman" charset="0"/>
                <a:ea typeface="ＭＳ Ｐゴシック" charset="0"/>
                <a:cs typeface="ＭＳ Ｐゴシック" charset="0"/>
              </a:rPr>
              <a:t>树中该</a:t>
            </a:r>
            <a:r>
              <a:rPr lang="en-US" altLang="zh-CN" sz="1200" dirty="0" smtClean="0">
                <a:latin typeface="Times New Roman" charset="0"/>
                <a:ea typeface="ＭＳ Ｐゴシック" charset="0"/>
                <a:cs typeface="ＭＳ Ｐゴシック" charset="0"/>
              </a:rPr>
              <a:t>27</a:t>
            </a:r>
            <a:r>
              <a:rPr lang="zh-CN" altLang="en-US" sz="1200" dirty="0" smtClean="0">
                <a:latin typeface="Times New Roman" charset="0"/>
                <a:ea typeface="ＭＳ Ｐゴシック" charset="0"/>
                <a:cs typeface="ＭＳ Ｐゴシック" charset="0"/>
              </a:rPr>
              <a:t>叶条目中的内容</a:t>
            </a:r>
            <a:endParaRPr lang="en-US" sz="1200" dirty="0" smtClean="0">
              <a:latin typeface="Times New Roman" charset="0"/>
              <a:ea typeface="ＭＳ Ｐゴシック" charset="0"/>
              <a:cs typeface="ＭＳ Ｐゴシック" charset="0"/>
            </a:endParaRPr>
          </a:p>
          <a:p>
            <a:pPr marL="228600" indent="-228600">
              <a:buAutoNum type="arabicPeriod"/>
            </a:pPr>
            <a:endParaRPr lang="en-US" sz="1200" dirty="0" smtClean="0">
              <a:latin typeface="Times New Roman" charset="0"/>
              <a:ea typeface="ＭＳ Ｐゴシック" charset="0"/>
              <a:cs typeface="ＭＳ Ｐゴシック" charset="0"/>
            </a:endParaRPr>
          </a:p>
          <a:p>
            <a:pPr marL="228600" indent="-228600">
              <a:buAutoNum type="arabicPeriod"/>
            </a:pPr>
            <a:r>
              <a:rPr lang="en-US" sz="1200" dirty="0" smtClean="0">
                <a:latin typeface="Times New Roman" charset="0"/>
                <a:ea typeface="ＭＳ Ｐゴシック" charset="0"/>
                <a:cs typeface="ＭＳ Ｐゴシック" charset="0"/>
              </a:rPr>
              <a:t>Note</a:t>
            </a:r>
            <a:r>
              <a:rPr lang="en-US" sz="1200" baseline="0" dirty="0" smtClean="0">
                <a:latin typeface="Times New Roman" charset="0"/>
                <a:ea typeface="ＭＳ Ｐゴシック" charset="0"/>
                <a:cs typeface="ＭＳ Ｐゴシック" charset="0"/>
              </a:rPr>
              <a:t> in this B+ tree, our leaves hold data entries that are a key and a pointer to a record,</a:t>
            </a:r>
          </a:p>
          <a:p>
            <a:pPr marL="228600" indent="-228600">
              <a:buAutoNum type="arabicPeriod"/>
            </a:pPr>
            <a:r>
              <a:rPr lang="en-US" sz="1200" baseline="0" dirty="0" smtClean="0">
                <a:latin typeface="Times New Roman" charset="0"/>
                <a:ea typeface="ＭＳ Ｐゴシック" charset="0"/>
              </a:rPr>
              <a:t>We know what a pointer to a record looks like now, it is a page id and a record id</a:t>
            </a:r>
          </a:p>
          <a:p>
            <a:pPr marL="228600" indent="-228600">
              <a:buAutoNum type="arabicPeriod"/>
            </a:pPr>
            <a:r>
              <a:rPr lang="en-US" sz="1200" baseline="0" dirty="0" smtClean="0">
                <a:latin typeface="Times New Roman" charset="0"/>
                <a:ea typeface="ＭＳ Ｐゴシック" charset="0"/>
              </a:rPr>
              <a:t>So in this case, there is a heap file, and in that heap file, there is a record that has 27 comma Joe, and the pointer to that record is what is in that 27 leaf entry in the B+ tree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29</a:t>
            </a:fld>
            <a:endParaRPr lang="en-US" dirty="0"/>
          </a:p>
        </p:txBody>
      </p:sp>
    </p:spTree>
    <p:extLst>
      <p:ext uri="{BB962C8B-B14F-4D97-AF65-F5344CB8AC3E}">
        <p14:creationId xmlns:p14="http://schemas.microsoft.com/office/powerpoint/2010/main" val="308155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但是叶子已经满了，所以当我们到达那里时，如果没有足够的空间容纳</a:t>
            </a:r>
            <a:r>
              <a:rPr lang="en-US" altLang="zh-CN" dirty="0" smtClean="0"/>
              <a:t>8</a:t>
            </a:r>
            <a:r>
              <a:rPr lang="zh-CN" altLang="en-US" dirty="0" smtClean="0"/>
              <a:t>个叶子，我们将拆分叶子节点</a:t>
            </a:r>
            <a:endParaRPr lang="en-US" dirty="0" smtClean="0"/>
          </a:p>
          <a:p>
            <a:pPr marL="228600" indent="-228600">
              <a:buAutoNum type="arabicPeriod"/>
            </a:pPr>
            <a:endParaRPr lang="en-US" dirty="0" smtClean="0"/>
          </a:p>
          <a:p>
            <a:pPr marL="228600" indent="-228600">
              <a:buAutoNum type="arabicPeriod"/>
            </a:pPr>
            <a:r>
              <a:rPr lang="en-US" dirty="0" smtClean="0"/>
              <a:t>But that leaf is full, so when</a:t>
            </a:r>
            <a:r>
              <a:rPr lang="en-US" baseline="0" dirty="0" smtClean="0"/>
              <a:t> we get down there, we are going to split the leaf node, if there is not enough room for 8</a:t>
            </a:r>
          </a:p>
        </p:txBody>
      </p:sp>
      <p:sp>
        <p:nvSpPr>
          <p:cNvPr id="4" name="Slide Number Placeholder 3"/>
          <p:cNvSpPr>
            <a:spLocks noGrp="1"/>
          </p:cNvSpPr>
          <p:nvPr>
            <p:ph type="sldNum" sz="quarter" idx="10"/>
          </p:nvPr>
        </p:nvSpPr>
        <p:spPr/>
        <p:txBody>
          <a:bodyPr/>
          <a:lstStyle/>
          <a:p>
            <a:fld id="{95DA6495-08A5-4780-AF01-64577BB694EC}" type="slidenum">
              <a:rPr lang="en-US" smtClean="0"/>
              <a:t>30</a:t>
            </a:fld>
            <a:endParaRPr lang="en-US"/>
          </a:p>
        </p:txBody>
      </p:sp>
    </p:spTree>
    <p:extLst>
      <p:ext uri="{BB962C8B-B14F-4D97-AF65-F5344CB8AC3E}">
        <p14:creationId xmlns:p14="http://schemas.microsoft.com/office/powerpoint/2010/main" val="1663435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这里要注意的主要事情是分割叶子与分割内部节点的区别</a:t>
            </a:r>
          </a:p>
          <a:p>
            <a:pPr marL="228600" indent="-228600">
              <a:buAutoNum type="arabicPeriod"/>
            </a:pPr>
            <a:r>
              <a:rPr lang="zh-CN" altLang="en-US" dirty="0" smtClean="0"/>
              <a:t>关键区别在于，分割叶子后，我们将密钥向上复制，因此您将看到这</a:t>
            </a:r>
            <a:r>
              <a:rPr lang="en-US" altLang="zh-CN" dirty="0" smtClean="0"/>
              <a:t>5</a:t>
            </a:r>
            <a:r>
              <a:rPr lang="zh-CN" altLang="en-US" dirty="0" smtClean="0"/>
              <a:t>个剩余部分作为叶子级的数据条目，并被复制到上方的索引条目中</a:t>
            </a:r>
          </a:p>
          <a:p>
            <a:pPr marL="228600" indent="-228600">
              <a:buAutoNum type="arabicPeriod"/>
            </a:pPr>
            <a:r>
              <a:rPr lang="zh-CN" altLang="en-US" dirty="0" smtClean="0"/>
              <a:t>相比之下，这</a:t>
            </a:r>
            <a:r>
              <a:rPr lang="en-US" altLang="zh-CN" dirty="0" smtClean="0"/>
              <a:t>17</a:t>
            </a:r>
            <a:r>
              <a:rPr lang="zh-CN" altLang="en-US" dirty="0" smtClean="0"/>
              <a:t>个从中级推到最高级</a:t>
            </a:r>
            <a:endParaRPr lang="en-US" dirty="0" smtClean="0"/>
          </a:p>
          <a:p>
            <a:pPr marL="0" indent="0">
              <a:buNone/>
            </a:pPr>
            <a:endParaRPr lang="en-US" dirty="0" smtClean="0"/>
          </a:p>
          <a:p>
            <a:pPr marL="228600" indent="-228600">
              <a:buAutoNum type="arabicPeriod"/>
            </a:pPr>
            <a:r>
              <a:rPr lang="en-US" dirty="0" smtClean="0"/>
              <a:t>Major thing to note here</a:t>
            </a:r>
            <a:r>
              <a:rPr lang="en-US" baseline="0" dirty="0" smtClean="0"/>
              <a:t> is the distinction in splitting a leaf versus splitting an internal node</a:t>
            </a:r>
          </a:p>
          <a:p>
            <a:pPr marL="228600" indent="-228600">
              <a:buAutoNum type="arabicPeriod"/>
            </a:pPr>
            <a:r>
              <a:rPr lang="en-US" baseline="0" dirty="0" smtClean="0"/>
              <a:t>The key distinction is that splitting a leaf, we copy the key up, so you will see the 5 remains as a data entry at the leaf level, as well as being copied into an index entry up above</a:t>
            </a:r>
          </a:p>
          <a:p>
            <a:pPr marL="228600" indent="-228600">
              <a:buAutoNum type="arabicPeriod"/>
            </a:pPr>
            <a:r>
              <a:rPr lang="en-US" baseline="0" dirty="0" smtClean="0"/>
              <a:t>By contrast, the 17 was pushed up from the middle level to the top level</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31</a:t>
            </a:fld>
            <a:endParaRPr lang="en-US"/>
          </a:p>
        </p:txBody>
      </p:sp>
    </p:spTree>
    <p:extLst>
      <p:ext uri="{BB962C8B-B14F-4D97-AF65-F5344CB8AC3E}">
        <p14:creationId xmlns:p14="http://schemas.microsoft.com/office/powerpoint/2010/main" val="3020712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首先，任何索引中的数据条目都有三种基本替代方式，我们的书使用创意名称，替代方式一，替代方式二和替代方式三，我们将坚持使用</a:t>
            </a:r>
          </a:p>
          <a:p>
            <a:r>
              <a:rPr lang="zh-CN" altLang="en-US" dirty="0" smtClean="0"/>
              <a:t>在我们的演示文稿中，我实际上并不知道跨不同实现或不同工程师使用的通用名称，因此我们将坚持使用本书使用的名称</a:t>
            </a:r>
          </a:p>
          <a:p>
            <a:r>
              <a:rPr lang="zh-CN" altLang="en-US" dirty="0" smtClean="0"/>
              <a:t>替代一，它是按值表示，替代二和三是通过引用或引用列表，我们将在接下来的 </a:t>
            </a:r>
            <a:r>
              <a:rPr lang="en-US" altLang="zh-CN" dirty="0" smtClean="0"/>
              <a:t>b </a:t>
            </a:r>
            <a:r>
              <a:rPr lang="zh-CN" altLang="en-US" dirty="0" smtClean="0"/>
              <a:t>树的上下文中逐一介绍，但请记住，这适用于任何索引 ，哈希索引，</a:t>
            </a:r>
            <a:r>
              <a:rPr lang="en-US" altLang="zh-CN" dirty="0" smtClean="0"/>
              <a:t>gist</a:t>
            </a:r>
            <a:r>
              <a:rPr lang="zh-CN" altLang="en-US" dirty="0" smtClean="0"/>
              <a:t>等</a:t>
            </a:r>
            <a:endParaRPr lang="en-US" altLang="zh-CN" dirty="0" smtClean="0"/>
          </a:p>
          <a:p>
            <a:endParaRPr lang="en-US" altLang="zh-CN" dirty="0" smtClean="0"/>
          </a:p>
          <a:p>
            <a:r>
              <a:rPr lang="en-US" altLang="zh-CN" dirty="0" smtClean="0"/>
              <a:t>to begin with, there are three basic alternatives for data entries in any index, and our book uses the creative names, alternative one, alternative two and alternative three, and we're going to stick with that </a:t>
            </a:r>
          </a:p>
          <a:p>
            <a:r>
              <a:rPr lang="en-US" altLang="zh-CN" dirty="0" smtClean="0"/>
              <a:t>here in our presentation I'm not actually aware of common names that are used across different implementations or different engineers, and so we'll just stick with the ones that the book uses </a:t>
            </a:r>
          </a:p>
          <a:p>
            <a:r>
              <a:rPr lang="en-US" altLang="zh-CN" dirty="0" smtClean="0"/>
              <a:t>alternative one, which is a by value representation, and alternatives two and three which are by reference or by list of references, we'll go through each one of these next  in the context of b-trees, but remember this applies to any index, hash indexes, gist's and so on </a:t>
            </a:r>
            <a:endParaRPr lang="zh-CN" altLang="en-US" dirty="0"/>
          </a:p>
        </p:txBody>
      </p:sp>
      <p:sp>
        <p:nvSpPr>
          <p:cNvPr id="4" name="灯片编号占位符 3"/>
          <p:cNvSpPr>
            <a:spLocks noGrp="1"/>
          </p:cNvSpPr>
          <p:nvPr>
            <p:ph type="sldNum" sz="quarter" idx="10"/>
          </p:nvPr>
        </p:nvSpPr>
        <p:spPr/>
        <p:txBody>
          <a:bodyPr/>
          <a:lstStyle/>
          <a:p>
            <a:fld id="{95DA6495-08A5-4780-AF01-64577BB694EC}" type="slidenum">
              <a:rPr lang="en-US" smtClean="0"/>
              <a:t>32</a:t>
            </a:fld>
            <a:endParaRPr lang="en-US"/>
          </a:p>
        </p:txBody>
      </p:sp>
    </p:spTree>
    <p:extLst>
      <p:ext uri="{BB962C8B-B14F-4D97-AF65-F5344CB8AC3E}">
        <p14:creationId xmlns:p14="http://schemas.microsoft.com/office/powerpoint/2010/main" val="2117437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两层的</a:t>
            </a:r>
            <a:r>
              <a:rPr lang="en-US" altLang="zh-CN" dirty="0" smtClean="0"/>
              <a:t>API</a:t>
            </a:r>
            <a:r>
              <a:rPr lang="zh-CN" altLang="en-US" dirty="0" smtClean="0"/>
              <a:t>相当相似，</a:t>
            </a:r>
          </a:p>
          <a:p>
            <a:pPr marL="228600" indent="-228600">
              <a:buAutoNum type="arabicPeriod"/>
            </a:pPr>
            <a:r>
              <a:rPr lang="zh-CN" altLang="en-US" dirty="0" smtClean="0"/>
              <a:t>缓冲区管理器的</a:t>
            </a:r>
            <a:r>
              <a:rPr lang="en-US" altLang="zh-CN" dirty="0" smtClean="0"/>
              <a:t>API</a:t>
            </a:r>
            <a:r>
              <a:rPr lang="zh-CN" altLang="en-US" dirty="0" smtClean="0"/>
              <a:t>将用于读取和写入页面</a:t>
            </a:r>
          </a:p>
          <a:p>
            <a:pPr marL="228600" indent="-228600">
              <a:buAutoNum type="arabicPeriod"/>
            </a:pPr>
            <a:r>
              <a:rPr lang="zh-CN" altLang="en-US" dirty="0" smtClean="0"/>
              <a:t>磁盘驱动器的</a:t>
            </a:r>
            <a:r>
              <a:rPr lang="en-US" altLang="zh-CN" dirty="0" smtClean="0"/>
              <a:t>API</a:t>
            </a:r>
            <a:r>
              <a:rPr lang="zh-CN" altLang="en-US" dirty="0" smtClean="0"/>
              <a:t>也用于读取和写入页面，但是，当然，在</a:t>
            </a:r>
            <a:r>
              <a:rPr lang="en-US" altLang="zh-CN" dirty="0" smtClean="0"/>
              <a:t>RAM</a:t>
            </a:r>
            <a:r>
              <a:rPr lang="zh-CN" altLang="en-US" dirty="0" smtClean="0"/>
              <a:t>中，一旦寻址到它们，就可以寻址页面中的特定字节，因此它们的寻址能力更高。</a:t>
            </a:r>
            <a:endParaRPr lang="en-US" dirty="0" smtClean="0"/>
          </a:p>
          <a:p>
            <a:pPr marL="0" indent="0">
              <a:buNone/>
            </a:pPr>
            <a:endParaRPr lang="en-US" dirty="0" smtClean="0"/>
          </a:p>
          <a:p>
            <a:pPr marL="228600" indent="-228600">
              <a:buAutoNum type="arabicPeriod"/>
            </a:pPr>
            <a:r>
              <a:rPr lang="en-US" dirty="0" smtClean="0"/>
              <a:t>The API</a:t>
            </a:r>
            <a:r>
              <a:rPr lang="en-US" baseline="0" dirty="0" smtClean="0"/>
              <a:t> of the two layers is fairly similar, </a:t>
            </a:r>
          </a:p>
          <a:p>
            <a:pPr marL="228600" indent="-228600">
              <a:buAutoNum type="arabicPeriod"/>
            </a:pPr>
            <a:r>
              <a:rPr lang="en-US" baseline="0" dirty="0" smtClean="0"/>
              <a:t>The API to the buffer manager is going to be to read and write pages</a:t>
            </a:r>
          </a:p>
          <a:p>
            <a:pPr marL="228600" indent="-228600">
              <a:buAutoNum type="arabicPeriod"/>
            </a:pPr>
            <a:r>
              <a:rPr lang="en-US" baseline="0" dirty="0" smtClean="0"/>
              <a:t>API to the disk drive was also to read and write pages, but of course, in RAM things are more addressable, once you get them there, in terms of addressing specific bytes within the page</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34</a:t>
            </a:fld>
            <a:endParaRPr lang="en-US" dirty="0"/>
          </a:p>
        </p:txBody>
      </p:sp>
    </p:spTree>
    <p:extLst>
      <p:ext uri="{BB962C8B-B14F-4D97-AF65-F5344CB8AC3E}">
        <p14:creationId xmlns:p14="http://schemas.microsoft.com/office/powerpoint/2010/main" val="464286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现在，我们可以返回并提供一些答案，以解决我们之前列出的问题</a:t>
            </a:r>
          </a:p>
          <a:p>
            <a:pPr marL="228600" indent="-228600">
              <a:buAutoNum type="arabicPeriod"/>
            </a:pPr>
            <a:r>
              <a:rPr lang="zh-CN" altLang="en-US" dirty="0" smtClean="0"/>
              <a:t>在处理脏页方面，我们问缓冲区管理器如何找出页面是否脏，</a:t>
            </a:r>
          </a:p>
          <a:p>
            <a:pPr marL="228600" indent="-228600">
              <a:buAutoNum type="arabicPeriod"/>
            </a:pPr>
            <a:r>
              <a:rPr lang="zh-CN" altLang="en-US" dirty="0" smtClean="0"/>
              <a:t>答案是请求者将在该页面上标记脏位，并告诉缓冲区管理器脏位</a:t>
            </a:r>
          </a:p>
          <a:p>
            <a:pPr marL="228600" indent="-228600">
              <a:buAutoNum type="arabicPeriod"/>
            </a:pPr>
            <a:r>
              <a:rPr lang="zh-CN" altLang="en-US" dirty="0" smtClean="0"/>
              <a:t>缓冲区管理器有脏页时该怎么办？ 在替换时，它将通过磁盘管理器将该页面写回到磁盘</a:t>
            </a:r>
          </a:p>
          <a:p>
            <a:pPr marL="228600" indent="-228600">
              <a:buAutoNum type="arabicPeriod"/>
            </a:pPr>
            <a:r>
              <a:rPr lang="zh-CN" altLang="en-US" dirty="0" smtClean="0"/>
              <a:t>页面替换如何完成？</a:t>
            </a:r>
          </a:p>
          <a:p>
            <a:pPr marL="228600" indent="-228600">
              <a:buAutoNum type="arabicPeriod"/>
            </a:pPr>
            <a:r>
              <a:rPr lang="zh-CN" altLang="en-US" dirty="0" smtClean="0"/>
              <a:t>首先，缓冲区管理器如何知道某个页面是否正在使用，我们说过请求者将保持页面固定，直到使用完页面为止，然后请求者将在页面完成时取消固定它。</a:t>
            </a:r>
          </a:p>
          <a:p>
            <a:pPr marL="228600" indent="-228600">
              <a:buAutoNum type="arabicPeriod"/>
            </a:pPr>
            <a:r>
              <a:rPr lang="zh-CN" altLang="en-US" dirty="0" smtClean="0"/>
              <a:t>如果缓冲区管理器中有很多页面，应该替换哪个页面？</a:t>
            </a:r>
          </a:p>
          <a:p>
            <a:pPr marL="228600" indent="-228600">
              <a:buAutoNum type="arabicPeriod"/>
            </a:pPr>
            <a:r>
              <a:rPr lang="zh-CN" altLang="en-US" dirty="0" smtClean="0"/>
              <a:t>这是由页面替换策略处理的，我们将在下一页中介绍</a:t>
            </a:r>
            <a:endParaRPr lang="en-US" dirty="0" smtClean="0"/>
          </a:p>
          <a:p>
            <a:pPr marL="228600" indent="-228600">
              <a:buAutoNum type="arabicPeriod"/>
            </a:pPr>
            <a:endParaRPr lang="en-US" dirty="0" smtClean="0"/>
          </a:p>
          <a:p>
            <a:pPr marL="228600" indent="-228600">
              <a:buAutoNum type="arabicPeriod"/>
            </a:pPr>
            <a:r>
              <a:rPr lang="en-US" dirty="0" smtClean="0"/>
              <a:t>Now we can go back and provide some answers to the</a:t>
            </a:r>
            <a:r>
              <a:rPr lang="en-US" baseline="0" dirty="0" smtClean="0"/>
              <a:t> questions that we had listed previously</a:t>
            </a:r>
          </a:p>
          <a:p>
            <a:pPr marL="228600" indent="-228600">
              <a:buAutoNum type="arabicPeriod"/>
            </a:pPr>
            <a:r>
              <a:rPr lang="en-US" baseline="0" dirty="0" smtClean="0"/>
              <a:t>In terms of handling dirty pages, we asked how well the buffer manager find out if a page is dirty, </a:t>
            </a:r>
          </a:p>
          <a:p>
            <a:pPr marL="228600" indent="-228600">
              <a:buAutoNum type="arabicPeriod"/>
            </a:pPr>
            <a:r>
              <a:rPr lang="en-US" baseline="0" dirty="0" smtClean="0"/>
              <a:t>And the answer is that the requester is going to mark the dirty bit on that page, and tell the buffer manager that is dirty</a:t>
            </a:r>
          </a:p>
          <a:p>
            <a:pPr marL="228600" indent="-228600">
              <a:buAutoNum type="arabicPeriod"/>
            </a:pPr>
            <a:r>
              <a:rPr lang="en-US" baseline="0" dirty="0" smtClean="0"/>
              <a:t>What does the buffer manager do when it has a dirty page? At replacement time, it will write that page back to disk via the disk manager</a:t>
            </a:r>
          </a:p>
          <a:p>
            <a:pPr marL="228600" indent="-228600">
              <a:buAutoNum type="arabicPeriod"/>
            </a:pPr>
            <a:r>
              <a:rPr lang="en-US" dirty="0" smtClean="0"/>
              <a:t>How</a:t>
            </a:r>
            <a:r>
              <a:rPr lang="en-US" baseline="0" dirty="0" smtClean="0"/>
              <a:t> is the page replacement done? </a:t>
            </a:r>
          </a:p>
          <a:p>
            <a:pPr marL="228600" indent="-228600">
              <a:buAutoNum type="arabicPeriod"/>
            </a:pPr>
            <a:r>
              <a:rPr lang="en-US" baseline="0" dirty="0" smtClean="0"/>
              <a:t>First, how does the buffer manager to know if a page in use, and we said the requester is going to keep the page pinned until it is done using it, and then the requester will unpin it when it is finished</a:t>
            </a:r>
          </a:p>
          <a:p>
            <a:pPr marL="228600" indent="-228600">
              <a:buAutoNum type="arabicPeriod"/>
            </a:pPr>
            <a:r>
              <a:rPr lang="en-US" dirty="0" smtClean="0"/>
              <a:t>If</a:t>
            </a:r>
            <a:r>
              <a:rPr lang="en-US" baseline="0" dirty="0" smtClean="0"/>
              <a:t> the buffer manager is full of pages, which page should be replaced?</a:t>
            </a:r>
          </a:p>
          <a:p>
            <a:pPr marL="228600" indent="-228600">
              <a:buAutoNum type="arabicPeriod"/>
            </a:pPr>
            <a:r>
              <a:rPr lang="en-US" baseline="0" dirty="0" smtClean="0"/>
              <a:t>That is handled by a page replacement policy, which we will look at next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35</a:t>
            </a:fld>
            <a:endParaRPr lang="en-US"/>
          </a:p>
        </p:txBody>
      </p:sp>
    </p:spTree>
    <p:extLst>
      <p:ext uri="{BB962C8B-B14F-4D97-AF65-F5344CB8AC3E}">
        <p14:creationId xmlns:p14="http://schemas.microsoft.com/office/powerpoint/2010/main" val="163916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smtClean="0"/>
              <a:t>LRU</a:t>
            </a:r>
            <a:r>
              <a:rPr lang="zh-CN" altLang="en-US" dirty="0" smtClean="0"/>
              <a:t>是一种直观且简单的策略，因此使用非常普遍</a:t>
            </a:r>
          </a:p>
          <a:p>
            <a:pPr marL="228600" indent="-228600">
              <a:buAutoNum type="arabicPeriod"/>
            </a:pPr>
            <a:r>
              <a:rPr lang="zh-CN" altLang="en-US" dirty="0" smtClean="0"/>
              <a:t>您可以想象一下，当您访问一遍又一遍的热门页面时，它的效果很好，这被称为</a:t>
            </a:r>
            <a:r>
              <a:rPr lang="zh-CN" altLang="en-US" b="1" dirty="0" smtClean="0"/>
              <a:t>时间局部性</a:t>
            </a:r>
            <a:r>
              <a:rPr lang="zh-CN" altLang="en-US" dirty="0" smtClean="0"/>
              <a:t>，局部性和时间性，因为您在购买中及时点击了同一页面</a:t>
            </a:r>
          </a:p>
          <a:p>
            <a:pPr marL="228600" indent="-228600">
              <a:buAutoNum type="arabicPeriod"/>
            </a:pPr>
            <a:r>
              <a:rPr lang="zh-CN" altLang="en-US" dirty="0" smtClean="0"/>
              <a:t>您可以看到为什么这将行得通，但是最近将访问热门页面，一些不受欢迎的页面可能是在更长时间之前访问的，因此不受欢迎的页面更有可能被替换，但您也不会这样做。不在乎快上，所以效果很好</a:t>
            </a:r>
          </a:p>
          <a:p>
            <a:pPr marL="228600" indent="-228600">
              <a:buAutoNum type="arabicPeriod"/>
            </a:pPr>
            <a:r>
              <a:rPr lang="zh-CN" altLang="en-US" dirty="0" smtClean="0"/>
              <a:t>对</a:t>
            </a:r>
            <a:r>
              <a:rPr lang="en-US" altLang="zh-CN" dirty="0" smtClean="0"/>
              <a:t>LRU</a:t>
            </a:r>
            <a:r>
              <a:rPr lang="zh-CN" altLang="en-US" dirty="0" smtClean="0"/>
              <a:t>的反对意见之一是，它在</a:t>
            </a:r>
            <a:r>
              <a:rPr lang="en-US" altLang="zh-CN" dirty="0" smtClean="0"/>
              <a:t>CPU</a:t>
            </a:r>
            <a:r>
              <a:rPr lang="zh-CN" altLang="en-US" dirty="0" smtClean="0"/>
              <a:t>成本上可能会非常昂贵，为此，让我们看一个示例。</a:t>
            </a:r>
          </a:p>
          <a:p>
            <a:pPr marL="228600" indent="-228600">
              <a:buAutoNum type="arabicPeriod"/>
            </a:pPr>
            <a:r>
              <a:rPr lang="zh-CN" altLang="en-US" dirty="0" smtClean="0"/>
              <a:t>在我们的下表中，具有最少使用量的最低值的行是什么？</a:t>
            </a:r>
          </a:p>
          <a:p>
            <a:pPr marL="228600" indent="-228600">
              <a:buAutoNum type="arabicPeriod"/>
            </a:pPr>
            <a:r>
              <a:rPr lang="zh-CN" altLang="en-US" dirty="0" smtClean="0"/>
              <a:t>好吧，一个简单的实现只需扫描表，发现您知道该帧</a:t>
            </a:r>
            <a:r>
              <a:rPr lang="en-US" altLang="zh-CN" dirty="0" smtClean="0"/>
              <a:t>ID 4</a:t>
            </a:r>
            <a:r>
              <a:rPr lang="zh-CN" altLang="en-US" dirty="0" smtClean="0"/>
              <a:t>的最后使用值为</a:t>
            </a:r>
            <a:r>
              <a:rPr lang="en-US" altLang="zh-CN" dirty="0" smtClean="0"/>
              <a:t>11</a:t>
            </a:r>
            <a:r>
              <a:rPr lang="zh-CN" altLang="en-US" dirty="0" smtClean="0"/>
              <a:t>，这是最后使用的列中的最小值，但是请注意，引脚数为</a:t>
            </a:r>
            <a:r>
              <a:rPr lang="en-US" altLang="zh-CN" dirty="0" smtClean="0"/>
              <a:t>2</a:t>
            </a:r>
            <a:r>
              <a:rPr lang="zh-CN" altLang="en-US" dirty="0" smtClean="0"/>
              <a:t>，所以我们不能使用那个，所以我们可以再看一点，直到找到第</a:t>
            </a:r>
            <a:r>
              <a:rPr lang="en-US" altLang="zh-CN" dirty="0" smtClean="0"/>
              <a:t>6</a:t>
            </a:r>
            <a:r>
              <a:rPr lang="zh-CN" altLang="en-US" dirty="0" smtClean="0"/>
              <a:t>帧具有最后使用的</a:t>
            </a:r>
            <a:r>
              <a:rPr lang="en-US" altLang="zh-CN" dirty="0" smtClean="0"/>
              <a:t>15</a:t>
            </a:r>
            <a:r>
              <a:rPr lang="zh-CN" altLang="en-US" dirty="0" smtClean="0"/>
              <a:t>，这就是最后使用的那个具有最小固定值的</a:t>
            </a:r>
          </a:p>
          <a:p>
            <a:pPr marL="228600" indent="-228600">
              <a:buAutoNum type="arabicPeriod"/>
            </a:pPr>
            <a:r>
              <a:rPr lang="zh-CN" altLang="en-US" dirty="0" smtClean="0"/>
              <a:t>现在是线性扫描，这是线性时间，这确实很昂贵</a:t>
            </a:r>
          </a:p>
          <a:p>
            <a:pPr marL="228600" indent="-228600">
              <a:buAutoNum type="arabicPeriod"/>
            </a:pPr>
            <a:r>
              <a:rPr lang="zh-CN" altLang="en-US" dirty="0" smtClean="0"/>
              <a:t>您可能知道，可以通过在最后使用的列上使用优先级堆来做得更好，并且优先级堆将使我们能够找到日志时间中的最小值，并将数据结构保持为日志时间，这非常快</a:t>
            </a:r>
          </a:p>
          <a:p>
            <a:pPr marL="228600" indent="-228600">
              <a:buAutoNum type="arabicPeriod"/>
            </a:pPr>
            <a:r>
              <a:rPr lang="zh-CN" altLang="en-US" dirty="0" smtClean="0"/>
              <a:t>但是很多人希望将其降到恒定的时间，因为内存中的页面访问实际上是系统中最内层的内部循环，必须非常快地执行，并且我们不希望缓冲池使我们的速度变慢页面访问，很久以前人们想到了</a:t>
            </a:r>
            <a:r>
              <a:rPr lang="en-US" altLang="zh-CN" dirty="0" smtClean="0"/>
              <a:t>LRU</a:t>
            </a:r>
            <a:r>
              <a:rPr lang="zh-CN" altLang="en-US" dirty="0" smtClean="0"/>
              <a:t>的近似值，即时钟，这是一种启发式方法，可以使我们非常接近</a:t>
            </a:r>
            <a:r>
              <a:rPr lang="en-US" altLang="zh-CN" dirty="0" smtClean="0"/>
              <a:t>LRU</a:t>
            </a:r>
            <a:r>
              <a:rPr lang="zh-CN" altLang="en-US" dirty="0" smtClean="0"/>
              <a:t>，所以让我们接下来看看时钟</a:t>
            </a:r>
            <a:endParaRPr lang="en-US" dirty="0" smtClean="0"/>
          </a:p>
          <a:p>
            <a:pPr marL="0" indent="0">
              <a:buNone/>
            </a:pPr>
            <a:endParaRPr lang="en-US" dirty="0" smtClean="0"/>
          </a:p>
          <a:p>
            <a:pPr marL="228600" indent="-228600">
              <a:buAutoNum type="arabicPeriod"/>
            </a:pPr>
            <a:r>
              <a:rPr lang="en-US" dirty="0" smtClean="0"/>
              <a:t>LRU is an intuitive and simple policy, and so it is used quite common</a:t>
            </a:r>
          </a:p>
          <a:p>
            <a:pPr marL="228600" indent="-228600">
              <a:buAutoNum type="arabicPeriod"/>
            </a:pPr>
            <a:r>
              <a:rPr lang="en-US" dirty="0" smtClean="0"/>
              <a:t>You can imagine that it works pretty well, when you have accessed to popular</a:t>
            </a:r>
            <a:r>
              <a:rPr lang="en-US" baseline="0" dirty="0" smtClean="0"/>
              <a:t> page that happen over and over, this is called temporal locality, locality and time, because you are hitting the same page in your buy in time</a:t>
            </a:r>
          </a:p>
          <a:p>
            <a:pPr marL="228600" indent="-228600">
              <a:buAutoNum type="arabicPeriod"/>
            </a:pPr>
            <a:r>
              <a:rPr lang="en-US" baseline="0" dirty="0" smtClean="0"/>
              <a:t>You can see why that would work popular page is going to be accessed to recently, some unpopular page was probably accessed a longer time ago, and so the unpopular pages are more likely to be replaced, but they are also the ones that you don’t care about being as fast on, so that works out well</a:t>
            </a:r>
          </a:p>
          <a:p>
            <a:pPr marL="228600" indent="-228600">
              <a:buAutoNum type="arabicPeriod"/>
            </a:pPr>
            <a:r>
              <a:rPr lang="en-US" baseline="0" dirty="0" smtClean="0"/>
              <a:t>One of the objections to LRU is that it can be kind expensive in CPU cost, and to see that, let’s look at an example.</a:t>
            </a:r>
          </a:p>
          <a:p>
            <a:pPr marL="228600" indent="-228600">
              <a:buAutoNum type="arabicPeriod"/>
            </a:pPr>
            <a:r>
              <a:rPr lang="en-US" baseline="0" dirty="0" smtClean="0"/>
              <a:t>In our table below, what is the row that has the lowest value of least used?</a:t>
            </a:r>
          </a:p>
          <a:p>
            <a:pPr marL="228600" indent="-228600">
              <a:buAutoNum type="arabicPeriod"/>
            </a:pPr>
            <a:r>
              <a:rPr lang="en-US" baseline="0" dirty="0" smtClean="0"/>
              <a:t>Well, a simple implementation would just scan through the table and find that you know this frame id 4 has the last used of 11, and that is the smallest value in the last used column, but note that the pin count is 2, so we can’t use that one, and so we can look a little bit further until we find frame 6 has the last used 15, and that is the last used that is got the smallest value that is unpinned</a:t>
            </a:r>
          </a:p>
          <a:p>
            <a:pPr marL="228600" indent="-228600">
              <a:buAutoNum type="arabicPeriod"/>
            </a:pPr>
            <a:r>
              <a:rPr lang="en-US" baseline="0" dirty="0" smtClean="0"/>
              <a:t>Now that was a linear scan, which is linear time, and that is really expensive</a:t>
            </a:r>
          </a:p>
          <a:p>
            <a:pPr marL="228600" indent="-228600">
              <a:buAutoNum type="arabicPeriod"/>
            </a:pPr>
            <a:r>
              <a:rPr lang="en-US" baseline="0" dirty="0" smtClean="0"/>
              <a:t>You may know that we could do better by using a priority heap on this last used column, and the priority heap will let us find the minimum value in log time and maintain the data structure a log time, that is pretty fast</a:t>
            </a:r>
          </a:p>
          <a:p>
            <a:pPr marL="228600" indent="-228600">
              <a:buAutoNum type="arabicPeriod"/>
            </a:pPr>
            <a:r>
              <a:rPr lang="en-US" baseline="0" dirty="0" smtClean="0"/>
              <a:t>But a lot of people want to get this down to constant time, because page accesses in memory are really the innermost inner loop of the system that has to go very </a:t>
            </a:r>
            <a:r>
              <a:rPr lang="en-US" baseline="0" dirty="0" err="1" smtClean="0"/>
              <a:t>very</a:t>
            </a:r>
            <a:r>
              <a:rPr lang="en-US" baseline="0" dirty="0" smtClean="0"/>
              <a:t> fast, and we don’t want the buffer pool slowing us down on simple page accesses, and so long ago people came up with an approximation to LRU, that is called clock, it is kind of a heuristic that gets us pretty close to LRU, so let’s look at clock next</a:t>
            </a:r>
          </a:p>
        </p:txBody>
      </p:sp>
      <p:sp>
        <p:nvSpPr>
          <p:cNvPr id="4" name="Slide Number Placeholder 3"/>
          <p:cNvSpPr>
            <a:spLocks noGrp="1"/>
          </p:cNvSpPr>
          <p:nvPr>
            <p:ph type="sldNum" sz="quarter" idx="10"/>
          </p:nvPr>
        </p:nvSpPr>
        <p:spPr/>
        <p:txBody>
          <a:bodyPr/>
          <a:lstStyle/>
          <a:p>
            <a:fld id="{95DA6495-08A5-4780-AF01-64577BB694EC}" type="slidenum">
              <a:rPr lang="en-US" smtClean="0"/>
              <a:t>36</a:t>
            </a:fld>
            <a:endParaRPr lang="en-US"/>
          </a:p>
        </p:txBody>
      </p:sp>
    </p:spTree>
    <p:extLst>
      <p:ext uri="{BB962C8B-B14F-4D97-AF65-F5344CB8AC3E}">
        <p14:creationId xmlns:p14="http://schemas.microsoft.com/office/powerpoint/2010/main" val="1574571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最后将指针返回到框架，并将内存返回给调用者，它们可以使用该页面</a:t>
            </a:r>
            <a:endParaRPr lang="en-US" dirty="0" smtClean="0"/>
          </a:p>
          <a:p>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37</a:t>
            </a:fld>
            <a:endParaRPr lang="en-US" dirty="0"/>
          </a:p>
        </p:txBody>
      </p:sp>
    </p:spTree>
    <p:extLst>
      <p:ext uri="{BB962C8B-B14F-4D97-AF65-F5344CB8AC3E}">
        <p14:creationId xmlns:p14="http://schemas.microsoft.com/office/powerpoint/2010/main" val="88361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aseline="0" dirty="0" smtClean="0"/>
              <a:t>第</a:t>
            </a:r>
            <a:r>
              <a:rPr lang="en-US" altLang="zh-CN" baseline="0" dirty="0" smtClean="0"/>
              <a:t>5</a:t>
            </a:r>
            <a:r>
              <a:rPr lang="zh-CN" altLang="en-US" baseline="0" dirty="0" smtClean="0"/>
              <a:t>页也会发生同样的情况</a:t>
            </a:r>
          </a:p>
          <a:p>
            <a:pPr marL="228600" indent="-228600">
              <a:buAutoNum type="arabicPeriod"/>
            </a:pPr>
            <a:r>
              <a:rPr lang="zh-CN" altLang="en-US" baseline="0" dirty="0" smtClean="0"/>
              <a:t>当我们不断扫描文件时，如果一遍又一遍地扫描它，我们将遍历所有内容。</a:t>
            </a:r>
          </a:p>
          <a:p>
            <a:pPr marL="228600" indent="-228600">
              <a:buAutoNum type="arabicPeriod"/>
            </a:pPr>
            <a:r>
              <a:rPr lang="zh-CN" altLang="en-US" baseline="0" dirty="0" smtClean="0"/>
              <a:t>这是最坏的情况，这是悲观的，这是最坏的可能</a:t>
            </a:r>
          </a:p>
          <a:p>
            <a:pPr marL="228600" indent="-228600">
              <a:buAutoNum type="arabicPeriod"/>
            </a:pPr>
            <a:r>
              <a:rPr lang="zh-CN" altLang="en-US" baseline="0" dirty="0" smtClean="0"/>
              <a:t>这通常称为缓冲池的顺序泛洪，我们不断地读取此文件，泛洪缓冲池中的所有页面，并且最近没有使用任何东西，所有事物总是一样古老，没有任何东西使我们受到缓存的打击</a:t>
            </a:r>
            <a:endParaRPr lang="en-US" baseline="0" dirty="0" smtClean="0"/>
          </a:p>
          <a:p>
            <a:pPr marL="0" indent="0">
              <a:buNone/>
            </a:pPr>
            <a:endParaRPr lang="en-US" baseline="0" dirty="0" smtClean="0"/>
          </a:p>
          <a:p>
            <a:pPr marL="228600" indent="-228600">
              <a:buAutoNum type="arabicPeriod"/>
            </a:pPr>
            <a:r>
              <a:rPr lang="en-US" baseline="0" dirty="0" smtClean="0"/>
              <a:t>Same thing happens with page 5, we are roll for 12</a:t>
            </a:r>
          </a:p>
          <a:p>
            <a:pPr marL="228600" indent="-228600">
              <a:buAutoNum type="arabicPeriod"/>
            </a:pPr>
            <a:r>
              <a:rPr lang="en-US" baseline="0" dirty="0" smtClean="0"/>
              <a:t>As we keep scanning through the file, we will be over everything, if we scan it over and over</a:t>
            </a:r>
          </a:p>
          <a:p>
            <a:pPr marL="228600" indent="-228600">
              <a:buAutoNum type="arabicPeriod"/>
            </a:pPr>
            <a:r>
              <a:rPr lang="en-US" baseline="0" dirty="0" smtClean="0"/>
              <a:t>This is a worst case scenario, this is </a:t>
            </a:r>
            <a:r>
              <a:rPr lang="en-US" baseline="0" dirty="0" err="1" smtClean="0"/>
              <a:t>pessimal</a:t>
            </a:r>
            <a:r>
              <a:rPr lang="en-US" baseline="0" dirty="0" smtClean="0"/>
              <a:t>, it is the worst possible thing</a:t>
            </a:r>
          </a:p>
          <a:p>
            <a:pPr marL="228600" indent="-228600">
              <a:buAutoNum type="arabicPeriod"/>
            </a:pPr>
            <a:r>
              <a:rPr lang="en-US" baseline="0" dirty="0" smtClean="0"/>
              <a:t>It is often called sequential flooding of the buffer pool, we are reading this file over and over sequentially, flooding out all the pages in the buffer pool, and nothing is recently used, everything is always equally old, and nothing gets us a cache hit</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38</a:t>
            </a:fld>
            <a:endParaRPr lang="en-US" dirty="0"/>
          </a:p>
        </p:txBody>
      </p:sp>
    </p:spTree>
    <p:extLst>
      <p:ext uri="{BB962C8B-B14F-4D97-AF65-F5344CB8AC3E}">
        <p14:creationId xmlns:p14="http://schemas.microsoft.com/office/powerpoint/2010/main" val="132292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DA6495-08A5-4780-AF01-64577BB694EC}" type="slidenum">
              <a:rPr lang="en-US" smtClean="0"/>
              <a:t>4</a:t>
            </a:fld>
            <a:endParaRPr lang="en-US"/>
          </a:p>
        </p:txBody>
      </p:sp>
    </p:spTree>
    <p:extLst>
      <p:ext uri="{BB962C8B-B14F-4D97-AF65-F5344CB8AC3E}">
        <p14:creationId xmlns:p14="http://schemas.microsoft.com/office/powerpoint/2010/main" val="36139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现在第</a:t>
            </a:r>
            <a:r>
              <a:rPr lang="en-US" altLang="zh-CN" dirty="0" smtClean="0"/>
              <a:t>5</a:t>
            </a:r>
            <a:r>
              <a:rPr lang="zh-CN" altLang="en-US" dirty="0" smtClean="0"/>
              <a:t>页不在缓冲池中，我们要替换什么？</a:t>
            </a:r>
          </a:p>
          <a:p>
            <a:pPr marL="228600" indent="-228600">
              <a:buAutoNum type="arabicPeriod"/>
            </a:pPr>
            <a:r>
              <a:rPr lang="zh-CN" altLang="en-US" dirty="0" smtClean="0"/>
              <a:t>最近使用的是第</a:t>
            </a:r>
            <a:r>
              <a:rPr lang="en-US" altLang="zh-CN" dirty="0" smtClean="0"/>
              <a:t>4</a:t>
            </a:r>
            <a:r>
              <a:rPr lang="zh-CN" altLang="en-US" dirty="0" smtClean="0"/>
              <a:t>页</a:t>
            </a:r>
          </a:p>
          <a:p>
            <a:pPr marL="228600" indent="-228600">
              <a:buAutoNum type="arabicPeriod"/>
            </a:pPr>
            <a:r>
              <a:rPr lang="zh-CN" altLang="en-US" dirty="0" smtClean="0"/>
              <a:t>第</a:t>
            </a:r>
            <a:r>
              <a:rPr lang="en-US" altLang="zh-CN" dirty="0" smtClean="0"/>
              <a:t>6</a:t>
            </a:r>
            <a:r>
              <a:rPr lang="zh-CN" altLang="en-US" dirty="0" smtClean="0"/>
              <a:t>和</a:t>
            </a:r>
            <a:r>
              <a:rPr lang="en-US" altLang="zh-CN" dirty="0" smtClean="0"/>
              <a:t>7</a:t>
            </a:r>
            <a:r>
              <a:rPr lang="zh-CN" altLang="en-US" dirty="0" smtClean="0"/>
              <a:t>页</a:t>
            </a:r>
            <a:r>
              <a:rPr lang="en-US" altLang="zh-CN" dirty="0" smtClean="0"/>
              <a:t>...</a:t>
            </a:r>
            <a:r>
              <a:rPr lang="zh-CN" altLang="en-US" dirty="0" smtClean="0"/>
              <a:t>。</a:t>
            </a:r>
            <a:endParaRPr lang="en-US" altLang="zh-CN" dirty="0" smtClean="0"/>
          </a:p>
          <a:p>
            <a:pPr marL="0" indent="0">
              <a:buNone/>
            </a:pPr>
            <a:endParaRPr lang="en-US" dirty="0" smtClean="0"/>
          </a:p>
          <a:p>
            <a:pPr marL="228600" indent="-228600">
              <a:buAutoNum type="arabicPeriod"/>
            </a:pPr>
            <a:r>
              <a:rPr lang="en-US" dirty="0" smtClean="0"/>
              <a:t>Page 5 now not in the buffer pool, what</a:t>
            </a:r>
            <a:r>
              <a:rPr lang="en-US" baseline="0" dirty="0" smtClean="0"/>
              <a:t> do we replace?</a:t>
            </a:r>
          </a:p>
          <a:p>
            <a:pPr marL="228600" indent="-228600">
              <a:buAutoNum type="arabicPeriod"/>
            </a:pPr>
            <a:r>
              <a:rPr lang="en-US" baseline="0" dirty="0" smtClean="0"/>
              <a:t>The most recently used was page 4</a:t>
            </a:r>
          </a:p>
          <a:p>
            <a:pPr marL="228600" indent="-228600">
              <a:buAutoNum type="arabicPeriod"/>
            </a:pPr>
            <a:r>
              <a:rPr lang="en-US" baseline="0" dirty="0" smtClean="0"/>
              <a:t>Page 6 and 7 ….</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39</a:t>
            </a:fld>
            <a:endParaRPr lang="en-US" dirty="0"/>
          </a:p>
        </p:txBody>
      </p:sp>
    </p:spTree>
    <p:extLst>
      <p:ext uri="{BB962C8B-B14F-4D97-AF65-F5344CB8AC3E}">
        <p14:creationId xmlns:p14="http://schemas.microsoft.com/office/powerpoint/2010/main" val="2901874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请注意，</a:t>
            </a:r>
            <a:r>
              <a:rPr lang="en-US" altLang="zh-CN" dirty="0" smtClean="0"/>
              <a:t>SQL</a:t>
            </a:r>
            <a:r>
              <a:rPr lang="zh-CN" altLang="en-US" dirty="0" smtClean="0"/>
              <a:t>和关系代数有有趣的区别。 </a:t>
            </a:r>
            <a:r>
              <a:rPr lang="en-US" altLang="zh-CN" dirty="0" smtClean="0"/>
              <a:t>SQL</a:t>
            </a:r>
            <a:r>
              <a:rPr lang="zh-CN" altLang="en-US" dirty="0" smtClean="0"/>
              <a:t>是查询结果的声明性表达式，它表示这里是我想要的输出；</a:t>
            </a:r>
          </a:p>
          <a:p>
            <a:pPr marL="228600" indent="-228600">
              <a:buAutoNum type="arabicPeriod"/>
            </a:pPr>
            <a:r>
              <a:rPr lang="zh-CN" altLang="en-US" dirty="0" smtClean="0"/>
              <a:t>另一方面，关系代数是计算的可操作描述，它粗略地说是采用该表和该表，并以这种方式将它们组合，然后将该运算符与它们进行组合，依此类推。</a:t>
            </a:r>
          </a:p>
          <a:p>
            <a:pPr marL="228600" indent="-228600">
              <a:buAutoNum type="arabicPeriod"/>
            </a:pPr>
            <a:r>
              <a:rPr lang="zh-CN" altLang="en-US" dirty="0" smtClean="0"/>
              <a:t>因此它有点可操作，它告诉您采取什么操作顺序，尽管它围绕大对象执行的操作在整个表上，而不是在单个元组或内存中的单元上</a:t>
            </a:r>
            <a:r>
              <a:rPr lang="en-US" altLang="zh-CN" dirty="0" smtClean="0"/>
              <a:t>. </a:t>
            </a:r>
            <a:r>
              <a:rPr lang="zh-CN" altLang="en-US" dirty="0" smtClean="0"/>
              <a:t>关系代数提供的是查询数据库的过程性方式。</a:t>
            </a:r>
          </a:p>
          <a:p>
            <a:pPr marL="228600" indent="-228600">
              <a:buAutoNum type="arabicPeriod"/>
            </a:pPr>
            <a:r>
              <a:rPr lang="zh-CN" altLang="en-US" dirty="0" smtClean="0"/>
              <a:t>但这只是一个操作上的描述，足以帮助我们使系统提出一个具体的物理查询计划来执行该关系代数</a:t>
            </a:r>
            <a:endParaRPr lang="en-US" dirty="0" smtClean="0"/>
          </a:p>
          <a:p>
            <a:pPr marL="228600" indent="-228600">
              <a:buAutoNum type="arabicPeriod"/>
            </a:pPr>
            <a:endParaRPr lang="en-US" dirty="0" smtClean="0"/>
          </a:p>
          <a:p>
            <a:pPr marL="228600" indent="-228600">
              <a:buAutoNum type="arabicPeriod"/>
            </a:pPr>
            <a:r>
              <a:rPr lang="en-US" dirty="0" smtClean="0"/>
              <a:t>Note</a:t>
            </a:r>
            <a:r>
              <a:rPr lang="en-US" baseline="0" dirty="0" smtClean="0"/>
              <a:t> that the SQL and the relational algebra have interesting difference. SQL is a declarative expression of the query result, it says here is what I want in the output; </a:t>
            </a:r>
          </a:p>
          <a:p>
            <a:pPr marL="228600" indent="-228600">
              <a:buAutoNum type="arabicPeriod"/>
            </a:pPr>
            <a:r>
              <a:rPr lang="en-US" baseline="0" dirty="0" smtClean="0"/>
              <a:t>relational algebra on the other hand is an operational description of a computation, it says in rough terms take this table and that table, and combine them in this way, and then this operator to them and so on. </a:t>
            </a:r>
          </a:p>
          <a:p>
            <a:pPr marL="228600" indent="-228600">
              <a:buAutoNum type="arabicPeriod"/>
            </a:pPr>
            <a:r>
              <a:rPr lang="en-US" baseline="0" dirty="0" smtClean="0"/>
              <a:t>So it is somewhat operational, it tells you what order of operations to take, although the operations it takes around big objects are on entire table, not on individual tuples or cells in memory</a:t>
            </a:r>
          </a:p>
          <a:p>
            <a:pPr marL="228600" indent="-228600">
              <a:buAutoNum type="arabicPeriod"/>
            </a:pPr>
            <a:r>
              <a:rPr lang="en-US" baseline="0" dirty="0" smtClean="0"/>
              <a:t>But it is an operational description, and it is enough to help us get the system come up with a concrete physical query plan to execute that relational algebra</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41</a:t>
            </a:fld>
            <a:endParaRPr lang="en-US"/>
          </a:p>
        </p:txBody>
      </p:sp>
    </p:spTree>
    <p:extLst>
      <p:ext uri="{BB962C8B-B14F-4D97-AF65-F5344CB8AC3E}">
        <p14:creationId xmlns:p14="http://schemas.microsoft.com/office/powerpoint/2010/main" val="1743744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CF0E30"/>
                </a:solidFill>
                <a:latin typeface="Helvetica Neue" charset="0"/>
                <a:ea typeface="Osaka" charset="0"/>
                <a:cs typeface="Osaka" charset="0"/>
              </a:defRPr>
            </a:lvl1pPr>
            <a:lvl2pPr marL="37931725" indent="-37474525" eaLnBrk="0" hangingPunct="0">
              <a:defRPr sz="1200">
                <a:solidFill>
                  <a:srgbClr val="CF0E30"/>
                </a:solidFill>
                <a:latin typeface="Helvetica Neue" charset="0"/>
                <a:ea typeface="Osaka" charset="0"/>
                <a:cs typeface="Osaka" charset="0"/>
              </a:defRPr>
            </a:lvl2pPr>
            <a:lvl3pPr eaLnBrk="0" hangingPunct="0">
              <a:defRPr sz="1200">
                <a:solidFill>
                  <a:srgbClr val="CF0E30"/>
                </a:solidFill>
                <a:latin typeface="Helvetica Neue" charset="0"/>
                <a:ea typeface="Osaka" charset="0"/>
                <a:cs typeface="Osaka" charset="0"/>
              </a:defRPr>
            </a:lvl3pPr>
            <a:lvl4pPr eaLnBrk="0" hangingPunct="0">
              <a:defRPr sz="1200">
                <a:solidFill>
                  <a:srgbClr val="CF0E30"/>
                </a:solidFill>
                <a:latin typeface="Helvetica Neue" charset="0"/>
                <a:ea typeface="Osaka" charset="0"/>
                <a:cs typeface="Osaka" charset="0"/>
              </a:defRPr>
            </a:lvl4pPr>
            <a:lvl5pPr eaLnBrk="0" hangingPunct="0">
              <a:defRPr sz="1200">
                <a:solidFill>
                  <a:srgbClr val="CF0E30"/>
                </a:solidFill>
                <a:latin typeface="Helvetica Neue" charset="0"/>
                <a:ea typeface="Osaka" charset="0"/>
                <a:cs typeface="Osaka" charset="0"/>
              </a:defRPr>
            </a:lvl5pPr>
            <a:lvl6pPr marL="457200" eaLnBrk="0" fontAlgn="base" hangingPunct="0">
              <a:spcBef>
                <a:spcPct val="0"/>
              </a:spcBef>
              <a:spcAft>
                <a:spcPct val="0"/>
              </a:spcAft>
              <a:defRPr sz="1200">
                <a:solidFill>
                  <a:srgbClr val="CF0E30"/>
                </a:solidFill>
                <a:latin typeface="Helvetica Neue" charset="0"/>
                <a:ea typeface="Osaka" charset="0"/>
                <a:cs typeface="Osaka" charset="0"/>
              </a:defRPr>
            </a:lvl6pPr>
            <a:lvl7pPr marL="914400" eaLnBrk="0" fontAlgn="base" hangingPunct="0">
              <a:spcBef>
                <a:spcPct val="0"/>
              </a:spcBef>
              <a:spcAft>
                <a:spcPct val="0"/>
              </a:spcAft>
              <a:defRPr sz="1200">
                <a:solidFill>
                  <a:srgbClr val="CF0E30"/>
                </a:solidFill>
                <a:latin typeface="Helvetica Neue" charset="0"/>
                <a:ea typeface="Osaka" charset="0"/>
                <a:cs typeface="Osaka" charset="0"/>
              </a:defRPr>
            </a:lvl7pPr>
            <a:lvl8pPr marL="1371600" eaLnBrk="0" fontAlgn="base" hangingPunct="0">
              <a:spcBef>
                <a:spcPct val="0"/>
              </a:spcBef>
              <a:spcAft>
                <a:spcPct val="0"/>
              </a:spcAft>
              <a:defRPr sz="1200">
                <a:solidFill>
                  <a:srgbClr val="CF0E30"/>
                </a:solidFill>
                <a:latin typeface="Helvetica Neue" charset="0"/>
                <a:ea typeface="Osaka" charset="0"/>
                <a:cs typeface="Osaka" charset="0"/>
              </a:defRPr>
            </a:lvl8pPr>
            <a:lvl9pPr marL="1828800" eaLnBrk="0" fontAlgn="base" hangingPunct="0">
              <a:spcBef>
                <a:spcPct val="0"/>
              </a:spcBef>
              <a:spcAft>
                <a:spcPct val="0"/>
              </a:spcAft>
              <a:defRPr sz="1200">
                <a:solidFill>
                  <a:srgbClr val="CF0E30"/>
                </a:solidFill>
                <a:latin typeface="Helvetica Neue" charset="0"/>
                <a:ea typeface="Osaka" charset="0"/>
                <a:cs typeface="Osaka" charset="0"/>
              </a:defRPr>
            </a:lvl9pPr>
          </a:lstStyle>
          <a:p>
            <a:pPr eaLnBrk="1" hangingPunct="1"/>
            <a:fld id="{2A5BF13B-AE27-5348-A92B-66A8E523BBE8}" type="slidenum">
              <a:rPr lang="en-US"/>
              <a:pPr eaLnBrk="1" hangingPunct="1"/>
              <a:t>42</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buAutoNum type="arabicPeriod"/>
            </a:pPr>
            <a:r>
              <a:rPr lang="zh-CN" altLang="en-US" dirty="0" smtClean="0">
                <a:latin typeface="Helvetica Neue" charset="0"/>
                <a:ea typeface="ＭＳ Ｐゴシック" charset="0"/>
                <a:cs typeface="ＭＳ Ｐゴシック" charset="0"/>
              </a:rPr>
              <a:t>让我们看一下代数的一些预备知识，它是对关系实例进行运算的运算符的代数，也就是说，充满元组的表就是特定的表，</a:t>
            </a:r>
          </a:p>
          <a:p>
            <a:pPr marL="228600" indent="-228600" eaLnBrk="1" hangingPunct="1">
              <a:buAutoNum type="arabicPeriod"/>
            </a:pPr>
            <a:r>
              <a:rPr lang="zh-CN" altLang="en-US" dirty="0" smtClean="0">
                <a:latin typeface="Helvetica Neue" charset="0"/>
                <a:ea typeface="ＭＳ Ｐゴシック" charset="0"/>
                <a:cs typeface="ＭＳ Ｐゴシック" charset="0"/>
              </a:rPr>
              <a:t>然后，您可以将这些运算符级联为嵌套表达式（如此处的表达式），然后您将看到这些表达式的最内层是否有代表这些关系实例的字母</a:t>
            </a:r>
            <a:r>
              <a:rPr lang="en-US" altLang="zh-CN" dirty="0" smtClean="0">
                <a:latin typeface="Helvetica Neue" charset="0"/>
                <a:ea typeface="ＭＳ Ｐゴシック" charset="0"/>
                <a:cs typeface="ＭＳ Ｐゴシック" charset="0"/>
              </a:rPr>
              <a:t>R</a:t>
            </a:r>
            <a:r>
              <a:rPr lang="zh-CN" altLang="en-US" dirty="0" smtClean="0">
                <a:latin typeface="Helvetica Neue" charset="0"/>
                <a:ea typeface="ＭＳ Ｐゴシック" charset="0"/>
                <a:cs typeface="ＭＳ Ｐゴシック" charset="0"/>
              </a:rPr>
              <a:t>和</a:t>
            </a:r>
            <a:r>
              <a:rPr lang="en-US" altLang="zh-CN" dirty="0" smtClean="0">
                <a:latin typeface="Helvetica Neue" charset="0"/>
                <a:ea typeface="ＭＳ Ｐゴシック" charset="0"/>
                <a:cs typeface="ＭＳ Ｐゴシック" charset="0"/>
              </a:rPr>
              <a:t>S</a:t>
            </a:r>
          </a:p>
          <a:p>
            <a:pPr marL="228600" indent="-228600" eaLnBrk="1" hangingPunct="1">
              <a:buAutoNum type="arabicPeriod"/>
            </a:pPr>
            <a:r>
              <a:rPr lang="zh-CN" altLang="en-US" dirty="0" smtClean="0">
                <a:latin typeface="Helvetica Neue" charset="0"/>
                <a:ea typeface="ＭＳ Ｐゴシック" charset="0"/>
                <a:cs typeface="ＭＳ Ｐゴシック" charset="0"/>
              </a:rPr>
              <a:t>需要特别注意的是，代数的算子是封闭的，因此任何关系代数表达式的结果都是一个关系实例，这意味着我们可以将一长串关系代数算子组合在一起，并在进行过程中不断添加，因为所有内容都在映射从关系到关系</a:t>
            </a:r>
          </a:p>
          <a:p>
            <a:pPr marL="228600" indent="-228600" eaLnBrk="1" hangingPunct="1">
              <a:buAutoNum type="arabicPeriod"/>
            </a:pPr>
            <a:r>
              <a:rPr lang="zh-CN" altLang="en-US" dirty="0" smtClean="0">
                <a:latin typeface="Helvetica Neue" charset="0"/>
                <a:ea typeface="ＭＳ Ｐゴシック" charset="0"/>
                <a:cs typeface="ＭＳ Ｐゴシック" charset="0"/>
              </a:rPr>
              <a:t>还要注意的另一件事是，所有内容都是用这种语言键入的，很明显，关系实例具有带列类型的架构，而运算符基于其输入的架构为输出的架构定义。结果，您可以静态检查查询是否非法，因此这都是一个整洁的系统</a:t>
            </a:r>
            <a:endParaRPr lang="en-US" dirty="0" smtClean="0">
              <a:latin typeface="Helvetica Neue" charset="0"/>
              <a:ea typeface="ＭＳ Ｐゴシック" charset="0"/>
              <a:cs typeface="ＭＳ Ｐゴシック" charset="0"/>
            </a:endParaRPr>
          </a:p>
          <a:p>
            <a:pPr marL="228600" indent="-228600" eaLnBrk="1" hangingPunct="1">
              <a:buAutoNum type="arabicPeriod"/>
            </a:pPr>
            <a:endParaRPr lang="en-US" dirty="0" smtClean="0">
              <a:latin typeface="Helvetica Neue" charset="0"/>
              <a:ea typeface="ＭＳ Ｐゴシック" charset="0"/>
              <a:cs typeface="ＭＳ Ｐゴシック" charset="0"/>
            </a:endParaRPr>
          </a:p>
          <a:p>
            <a:pPr marL="228600" indent="-228600" eaLnBrk="1" hangingPunct="1">
              <a:buAutoNum type="arabicPeriod"/>
            </a:pPr>
            <a:r>
              <a:rPr lang="en-US" dirty="0" smtClean="0">
                <a:latin typeface="Helvetica Neue" charset="0"/>
                <a:ea typeface="ＭＳ Ｐゴシック" charset="0"/>
                <a:cs typeface="ＭＳ Ｐゴシック" charset="0"/>
              </a:rPr>
              <a:t>Let’s look at some of the preliminaries of the algebra,</a:t>
            </a:r>
            <a:r>
              <a:rPr lang="en-US" baseline="0" dirty="0" smtClean="0">
                <a:latin typeface="Helvetica Neue" charset="0"/>
                <a:ea typeface="ＭＳ Ｐゴシック" charset="0"/>
                <a:cs typeface="ＭＳ Ｐゴシック" charset="0"/>
              </a:rPr>
              <a:t> it is an algebra of operators that operate on relation instances, which is to say tables full of tuples is so specific tables,</a:t>
            </a:r>
          </a:p>
          <a:p>
            <a:pPr marL="228600" indent="-228600" eaLnBrk="1" hangingPunct="1">
              <a:buAutoNum type="arabicPeriod"/>
            </a:pPr>
            <a:r>
              <a:rPr lang="en-US" baseline="0" dirty="0" smtClean="0">
                <a:latin typeface="Helvetica Neue" charset="0"/>
                <a:ea typeface="ＭＳ Ｐゴシック" charset="0"/>
                <a:cs typeface="ＭＳ Ｐゴシック" charset="0"/>
              </a:rPr>
              <a:t>And you can cascade these operators in nested </a:t>
            </a:r>
            <a:r>
              <a:rPr lang="en-US" altLang="zh-CN" baseline="0" dirty="0" smtClean="0">
                <a:latin typeface="Helvetica Neue" charset="0"/>
                <a:ea typeface="ＭＳ Ｐゴシック" charset="0"/>
                <a:cs typeface="ＭＳ Ｐゴシック" charset="0"/>
              </a:rPr>
              <a:t>expressions like the ones here, and you will see if the innermost level of these expressions we have got letters R and S, that represent these relation instances</a:t>
            </a:r>
          </a:p>
          <a:p>
            <a:pPr marL="228600" indent="-228600" eaLnBrk="1" hangingPunct="1">
              <a:buAutoNum type="arabicPeriod"/>
            </a:pPr>
            <a:r>
              <a:rPr lang="en-US" baseline="0" dirty="0" smtClean="0">
                <a:latin typeface="Helvetica Neue" charset="0"/>
                <a:ea typeface="ＭＳ Ｐゴシック" charset="0"/>
                <a:cs typeface="ＭＳ Ｐゴシック" charset="0"/>
              </a:rPr>
              <a:t>Important to note that the operators of the algebra are closed, so the results of any relational algebra expression is a relation instance, this means we can compose together long strings of relational algebra operators and keep adding to them as we go, because everything is mapping from relations to relations</a:t>
            </a:r>
          </a:p>
          <a:p>
            <a:pPr marL="228600" indent="-228600" eaLnBrk="1" hangingPunct="1">
              <a:buAutoNum type="arabicPeriod"/>
            </a:pPr>
            <a:r>
              <a:rPr lang="en-US" baseline="0" dirty="0" smtClean="0">
                <a:latin typeface="Helvetica Neue" charset="0"/>
                <a:ea typeface="ＭＳ Ｐゴシック" charset="0"/>
                <a:cs typeface="ＭＳ Ｐゴシック" charset="0"/>
              </a:rPr>
              <a:t>Another thing to note is that everything is typed in this language, obviously the relation instances have schemas with column types, and the operators have definitions for the schemas of the output, based on the schemas of their inputs. As a results, you can statically check whether queries are illegal or not, and so this is all a neatly typed system</a:t>
            </a:r>
          </a:p>
          <a:p>
            <a:pPr marL="228600" indent="-228600" eaLnBrk="1" hangingPunct="1">
              <a:buAutoNum type="arabicPeriod"/>
            </a:pPr>
            <a:endParaRPr lang="en-US" baseline="0" dirty="0" smtClean="0">
              <a:latin typeface="Helvetica Neue" charset="0"/>
              <a:ea typeface="ＭＳ Ｐゴシック" charset="0"/>
              <a:cs typeface="ＭＳ Ｐゴシック" charset="0"/>
            </a:endParaRPr>
          </a:p>
          <a:p>
            <a:pPr marL="228600" indent="-228600" eaLnBrk="1" hangingPunct="1">
              <a:buAutoNum type="arabicPeriod"/>
            </a:pPr>
            <a:endParaRPr lang="en-US" dirty="0" smtClean="0">
              <a:latin typeface="Helvetica Neue" charset="0"/>
              <a:ea typeface="ＭＳ Ｐゴシック" charset="0"/>
              <a:cs typeface="ＭＳ Ｐゴシック" charset="0"/>
            </a:endParaRPr>
          </a:p>
          <a:p>
            <a:pPr eaLnBrk="1" hangingPunct="1"/>
            <a:endParaRPr lang="en-US" dirty="0" smtClean="0">
              <a:latin typeface="Helvetica Neue" charset="0"/>
              <a:ea typeface="ＭＳ Ｐゴシック" charset="0"/>
              <a:cs typeface="ＭＳ Ｐゴシック" charset="0"/>
            </a:endParaRPr>
          </a:p>
          <a:p>
            <a:pPr eaLnBrk="1" hangingPunct="1"/>
            <a:endParaRPr lang="en-US" dirty="0" smtClean="0">
              <a:latin typeface="Helvetica Neue" charset="0"/>
              <a:ea typeface="ＭＳ Ｐゴシック" charset="0"/>
              <a:cs typeface="ＭＳ Ｐゴシック" charset="0"/>
            </a:endParaRPr>
          </a:p>
          <a:p>
            <a:pPr eaLnBrk="1" hangingPunct="1"/>
            <a:r>
              <a:rPr lang="en-US" dirty="0" smtClean="0">
                <a:latin typeface="Helvetica Neue" charset="0"/>
                <a:ea typeface="ＭＳ Ｐゴシック" charset="0"/>
                <a:cs typeface="ＭＳ Ｐゴシック" charset="0"/>
              </a:rPr>
              <a:t>Why </a:t>
            </a:r>
            <a:r>
              <a:rPr lang="en-US" dirty="0">
                <a:latin typeface="Helvetica Neue" charset="0"/>
                <a:ea typeface="ＭＳ Ｐゴシック" charset="0"/>
                <a:cs typeface="ＭＳ Ｐゴシック" charset="0"/>
              </a:rPr>
              <a:t>is typing important? Relations</a:t>
            </a:r>
            <a:r>
              <a:rPr lang="en-US" baseline="0" dirty="0">
                <a:latin typeface="Helvetica Neue" charset="0"/>
                <a:ea typeface="ＭＳ Ｐゴシック" charset="0"/>
                <a:cs typeface="ＭＳ Ｐゴシック" charset="0"/>
              </a:rPr>
              <a:t> must all have schemas.  Schema information is important for composition and also for system optimization.  </a:t>
            </a:r>
          </a:p>
          <a:p>
            <a:pPr eaLnBrk="1" hangingPunct="1"/>
            <a:r>
              <a:rPr lang="en-US" baseline="0" dirty="0">
                <a:latin typeface="Helvetica Neue" charset="0"/>
                <a:ea typeface="ＭＳ Ｐゴシック" charset="0"/>
                <a:cs typeface="ＭＳ Ｐゴシック" charset="0"/>
              </a:rPr>
              <a:t>This is something that map-reduce systems have struggled with.</a:t>
            </a:r>
          </a:p>
        </p:txBody>
      </p:sp>
    </p:spTree>
    <p:extLst>
      <p:ext uri="{BB962C8B-B14F-4D97-AF65-F5344CB8AC3E}">
        <p14:creationId xmlns:p14="http://schemas.microsoft.com/office/powerpoint/2010/main" val="948776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CF0E30"/>
                </a:solidFill>
                <a:latin typeface="Helvetica Neue" charset="0"/>
                <a:ea typeface="Osaka" charset="0"/>
                <a:cs typeface="Osaka" charset="0"/>
              </a:defRPr>
            </a:lvl1pPr>
            <a:lvl2pPr marL="37931725" indent="-37474525" eaLnBrk="0" hangingPunct="0">
              <a:defRPr sz="1200">
                <a:solidFill>
                  <a:srgbClr val="CF0E30"/>
                </a:solidFill>
                <a:latin typeface="Helvetica Neue" charset="0"/>
                <a:ea typeface="Osaka" charset="0"/>
                <a:cs typeface="Osaka" charset="0"/>
              </a:defRPr>
            </a:lvl2pPr>
            <a:lvl3pPr eaLnBrk="0" hangingPunct="0">
              <a:defRPr sz="1200">
                <a:solidFill>
                  <a:srgbClr val="CF0E30"/>
                </a:solidFill>
                <a:latin typeface="Helvetica Neue" charset="0"/>
                <a:ea typeface="Osaka" charset="0"/>
                <a:cs typeface="Osaka" charset="0"/>
              </a:defRPr>
            </a:lvl3pPr>
            <a:lvl4pPr eaLnBrk="0" hangingPunct="0">
              <a:defRPr sz="1200">
                <a:solidFill>
                  <a:srgbClr val="CF0E30"/>
                </a:solidFill>
                <a:latin typeface="Helvetica Neue" charset="0"/>
                <a:ea typeface="Osaka" charset="0"/>
                <a:cs typeface="Osaka" charset="0"/>
              </a:defRPr>
            </a:lvl4pPr>
            <a:lvl5pPr eaLnBrk="0" hangingPunct="0">
              <a:defRPr sz="1200">
                <a:solidFill>
                  <a:srgbClr val="CF0E30"/>
                </a:solidFill>
                <a:latin typeface="Helvetica Neue" charset="0"/>
                <a:ea typeface="Osaka" charset="0"/>
                <a:cs typeface="Osaka" charset="0"/>
              </a:defRPr>
            </a:lvl5pPr>
            <a:lvl6pPr marL="457200" eaLnBrk="0" fontAlgn="base" hangingPunct="0">
              <a:spcBef>
                <a:spcPct val="0"/>
              </a:spcBef>
              <a:spcAft>
                <a:spcPct val="0"/>
              </a:spcAft>
              <a:defRPr sz="1200">
                <a:solidFill>
                  <a:srgbClr val="CF0E30"/>
                </a:solidFill>
                <a:latin typeface="Helvetica Neue" charset="0"/>
                <a:ea typeface="Osaka" charset="0"/>
                <a:cs typeface="Osaka" charset="0"/>
              </a:defRPr>
            </a:lvl6pPr>
            <a:lvl7pPr marL="914400" eaLnBrk="0" fontAlgn="base" hangingPunct="0">
              <a:spcBef>
                <a:spcPct val="0"/>
              </a:spcBef>
              <a:spcAft>
                <a:spcPct val="0"/>
              </a:spcAft>
              <a:defRPr sz="1200">
                <a:solidFill>
                  <a:srgbClr val="CF0E30"/>
                </a:solidFill>
                <a:latin typeface="Helvetica Neue" charset="0"/>
                <a:ea typeface="Osaka" charset="0"/>
                <a:cs typeface="Osaka" charset="0"/>
              </a:defRPr>
            </a:lvl7pPr>
            <a:lvl8pPr marL="1371600" eaLnBrk="0" fontAlgn="base" hangingPunct="0">
              <a:spcBef>
                <a:spcPct val="0"/>
              </a:spcBef>
              <a:spcAft>
                <a:spcPct val="0"/>
              </a:spcAft>
              <a:defRPr sz="1200">
                <a:solidFill>
                  <a:srgbClr val="CF0E30"/>
                </a:solidFill>
                <a:latin typeface="Helvetica Neue" charset="0"/>
                <a:ea typeface="Osaka" charset="0"/>
                <a:cs typeface="Osaka" charset="0"/>
              </a:defRPr>
            </a:lvl8pPr>
            <a:lvl9pPr marL="1828800" eaLnBrk="0" fontAlgn="base" hangingPunct="0">
              <a:spcBef>
                <a:spcPct val="0"/>
              </a:spcBef>
              <a:spcAft>
                <a:spcPct val="0"/>
              </a:spcAft>
              <a:defRPr sz="1200">
                <a:solidFill>
                  <a:srgbClr val="CF0E30"/>
                </a:solidFill>
                <a:latin typeface="Helvetica Neue" charset="0"/>
                <a:ea typeface="Osaka" charset="0"/>
                <a:cs typeface="Osaka" charset="0"/>
              </a:defRPr>
            </a:lvl9pPr>
          </a:lstStyle>
          <a:p>
            <a:pPr eaLnBrk="1" hangingPunct="1"/>
            <a:fld id="{19173744-1F82-8B48-AC42-C53AEA8D76A4}" type="slidenum">
              <a:rPr lang="en-US"/>
              <a:pPr eaLnBrk="1" hangingPunct="1"/>
              <a:t>43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buAutoNum type="arabicPeriod"/>
            </a:pPr>
            <a:r>
              <a:rPr lang="zh-CN" altLang="en-US" baseline="0" dirty="0" smtClean="0">
                <a:latin typeface="Helvetica Neue" charset="0"/>
                <a:ea typeface="ＭＳ Ｐゴシック" charset="0"/>
                <a:cs typeface="ＭＳ Ｐゴシック" charset="0"/>
              </a:rPr>
              <a:t>代数中的运算符确实很少，所以让我们仔细研究一下。 首先，我们将从一元运算符开始，也就是说，一个关系实例上的运算符</a:t>
            </a:r>
          </a:p>
          <a:p>
            <a:pPr marL="228600" indent="-228600" eaLnBrk="1" hangingPunct="1">
              <a:buAutoNum type="arabicPeriod"/>
            </a:pPr>
            <a:r>
              <a:rPr lang="zh-CN" altLang="en-US" baseline="0" dirty="0" smtClean="0">
                <a:latin typeface="Helvetica Neue" charset="0"/>
                <a:ea typeface="ＭＳ Ｐゴシック" charset="0"/>
                <a:cs typeface="ＭＳ Ｐゴシック" charset="0"/>
              </a:rPr>
              <a:t>因此，我们要看的第一个是投影，投影只保留关系中所需的列，因此它会垂直选择感兴趣的列</a:t>
            </a:r>
          </a:p>
          <a:p>
            <a:pPr marL="228600" indent="-228600" eaLnBrk="1" hangingPunct="1">
              <a:buAutoNum type="arabicPeriod"/>
            </a:pPr>
            <a:r>
              <a:rPr lang="zh-CN" altLang="en-US" baseline="0" dirty="0" smtClean="0">
                <a:latin typeface="Helvetica Neue" charset="0"/>
                <a:ea typeface="ＭＳ Ｐゴシック" charset="0"/>
                <a:cs typeface="ＭＳ Ｐゴシック" charset="0"/>
              </a:rPr>
              <a:t>另一方面，选择从表中选择所需行的子集，因此它是表中条目的一种水平选择</a:t>
            </a:r>
          </a:p>
          <a:p>
            <a:pPr marL="228600" indent="-228600" eaLnBrk="1" hangingPunct="1">
              <a:buAutoNum type="arabicPeriod"/>
            </a:pPr>
            <a:r>
              <a:rPr lang="zh-CN" altLang="en-US" baseline="0" dirty="0" smtClean="0">
                <a:latin typeface="Helvetica Neue" charset="0"/>
                <a:ea typeface="ＭＳ Ｐゴシック" charset="0"/>
                <a:cs typeface="ＭＳ Ｐゴシック" charset="0"/>
              </a:rPr>
              <a:t>重命名实际上是为了某种语法上的方便而使用的运算符，以使我们能够确保在其他运算符操纵了属性和关系之后，可以为它们分配名称</a:t>
            </a:r>
            <a:endParaRPr lang="en-US" baseline="0" dirty="0" smtClean="0">
              <a:latin typeface="Helvetica Neue" charset="0"/>
              <a:ea typeface="ＭＳ Ｐゴシック" charset="0"/>
              <a:cs typeface="ＭＳ Ｐゴシック" charset="0"/>
            </a:endParaRPr>
          </a:p>
          <a:p>
            <a:pPr marL="0" indent="0" eaLnBrk="1" hangingPunct="1">
              <a:buNone/>
            </a:pPr>
            <a:endParaRPr lang="en-US" baseline="0" dirty="0" smtClean="0">
              <a:latin typeface="Helvetica Neue" charset="0"/>
              <a:ea typeface="ＭＳ Ｐゴシック" charset="0"/>
              <a:cs typeface="ＭＳ Ｐゴシック" charset="0"/>
            </a:endParaRPr>
          </a:p>
          <a:p>
            <a:pPr marL="228600" indent="-228600" eaLnBrk="1" hangingPunct="1">
              <a:buAutoNum type="arabicPeriod"/>
            </a:pPr>
            <a:r>
              <a:rPr lang="en-US" baseline="0" dirty="0" smtClean="0">
                <a:latin typeface="Helvetica Neue" charset="0"/>
                <a:ea typeface="ＭＳ Ｐゴシック" charset="0"/>
                <a:cs typeface="ＭＳ Ｐゴシック" charset="0"/>
              </a:rPr>
              <a:t>There is really very few operators in the algebra, so let’s go through them. First we will start with the unary operators, which is to say operators on a single relation instance</a:t>
            </a:r>
          </a:p>
          <a:p>
            <a:pPr marL="228600" indent="-228600" eaLnBrk="1" hangingPunct="1">
              <a:buAutoNum type="arabicPeriod"/>
            </a:pPr>
            <a:r>
              <a:rPr lang="en-US" baseline="0" dirty="0" smtClean="0">
                <a:latin typeface="Helvetica Neue" charset="0"/>
                <a:ea typeface="ＭＳ Ｐゴシック" charset="0"/>
                <a:cs typeface="ＭＳ Ｐゴシック" charset="0"/>
              </a:rPr>
              <a:t>So the first one we will look at is projection, projection retains only the desired columns from a relation, so it sort of vertically chooses columns that were interested in </a:t>
            </a:r>
          </a:p>
          <a:p>
            <a:pPr marL="228600" indent="-228600" eaLnBrk="1" hangingPunct="1">
              <a:buAutoNum type="arabicPeriod"/>
            </a:pPr>
            <a:r>
              <a:rPr lang="en-US" baseline="0" dirty="0" smtClean="0">
                <a:latin typeface="Helvetica Neue" charset="0"/>
                <a:ea typeface="ＭＳ Ｐゴシック" charset="0"/>
                <a:cs typeface="ＭＳ Ｐゴシック" charset="0"/>
              </a:rPr>
              <a:t>Selection, on the other hand, selects a subset of the rows that we want from the table, so it is a sort of horizontal choice of entries in the table</a:t>
            </a:r>
          </a:p>
          <a:p>
            <a:pPr marL="228600" indent="-228600" eaLnBrk="1" hangingPunct="1">
              <a:buAutoNum type="arabicPeriod"/>
            </a:pPr>
            <a:r>
              <a:rPr lang="en-US" baseline="0" dirty="0" smtClean="0">
                <a:latin typeface="Helvetica Neue" charset="0"/>
                <a:ea typeface="ＭＳ Ｐゴシック" charset="0"/>
                <a:cs typeface="ＭＳ Ｐゴシック" charset="0"/>
              </a:rPr>
              <a:t>Renaming is an operator really for just sort of syntactic convenience, to allow us to make sure that we can assign names to attributes and to relations after they have been manipulated by other operators</a:t>
            </a:r>
          </a:p>
        </p:txBody>
      </p:sp>
    </p:spTree>
    <p:extLst>
      <p:ext uri="{BB962C8B-B14F-4D97-AF65-F5344CB8AC3E}">
        <p14:creationId xmlns:p14="http://schemas.microsoft.com/office/powerpoint/2010/main" val="118739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我们将从排序开始，您可能会问为什么我们要学习如何在数据库系统中进行排序，所以使用排序有很多原因</a:t>
            </a:r>
          </a:p>
          <a:p>
            <a:pPr marL="228600" indent="-228600">
              <a:buAutoNum type="arabicPeriod"/>
            </a:pPr>
            <a:r>
              <a:rPr lang="zh-CN" altLang="en-US" dirty="0" smtClean="0"/>
              <a:t>首先是集合点，我们将需要在内存中同时处理的元组聚集在一起，所以在同一时间同一地点，这就是为什么我们称其为集合点</a:t>
            </a:r>
          </a:p>
          <a:p>
            <a:pPr marL="228600" indent="-228600">
              <a:buAutoNum type="arabicPeriod"/>
            </a:pPr>
            <a:r>
              <a:rPr lang="zh-CN" altLang="en-US" dirty="0" smtClean="0"/>
              <a:t>这样的一个例子是删除重复项，例如</a:t>
            </a:r>
            <a:r>
              <a:rPr lang="en-US" altLang="zh-CN" dirty="0" smtClean="0"/>
              <a:t>SQL</a:t>
            </a:r>
            <a:r>
              <a:rPr lang="zh-CN" altLang="en-US" dirty="0" smtClean="0"/>
              <a:t>是一个不同的子句，我们需要以某种方式将所有重复项放在一起，并只保留其中一个作为代表。</a:t>
            </a:r>
          </a:p>
          <a:p>
            <a:pPr marL="228600" indent="-228600">
              <a:buAutoNum type="arabicPeriod"/>
            </a:pPr>
            <a:r>
              <a:rPr lang="zh-CN" altLang="en-US" dirty="0" smtClean="0"/>
              <a:t>类似地，为了汇总，例如</a:t>
            </a:r>
            <a:r>
              <a:rPr lang="en-US" altLang="zh-CN" dirty="0" smtClean="0"/>
              <a:t>SQL</a:t>
            </a:r>
            <a:r>
              <a:rPr lang="zh-CN" altLang="en-US" dirty="0" smtClean="0"/>
              <a:t>的</a:t>
            </a:r>
            <a:r>
              <a:rPr lang="en-US" altLang="zh-CN" dirty="0" smtClean="0"/>
              <a:t>group by</a:t>
            </a:r>
            <a:r>
              <a:rPr lang="zh-CN" altLang="en-US" dirty="0" smtClean="0"/>
              <a:t>子句，我们需要以某种方式将组中的所有成员聚集在一起，并计算成员的摘要</a:t>
            </a:r>
          </a:p>
          <a:p>
            <a:pPr marL="228600" indent="-228600">
              <a:buAutoNum type="arabicPeriod"/>
            </a:pPr>
            <a:r>
              <a:rPr lang="zh-CN" altLang="en-US" dirty="0" smtClean="0"/>
              <a:t>最后，我们将看到联接算法，特别是排序合并联接，需要从两个不同的表中集合元组，并将它们连接在一起</a:t>
            </a:r>
            <a:endParaRPr lang="en-US" altLang="zh-CN" dirty="0" smtClean="0"/>
          </a:p>
          <a:p>
            <a:pPr marL="228600" indent="-228600">
              <a:buAutoNum type="arabicPeriod"/>
            </a:pPr>
            <a:endParaRPr lang="zh-CN" altLang="en-US" dirty="0" smtClean="0"/>
          </a:p>
          <a:p>
            <a:pPr marL="228600" indent="-228600">
              <a:buAutoNum type="arabicPeriod"/>
            </a:pPr>
            <a:r>
              <a:rPr lang="zh-CN" altLang="en-US" dirty="0" smtClean="0"/>
              <a:t>我们可能需要排序的另一个原因是因为用户要求排序，有时排序是明确要求的，因此输出可能必须排序，例如在</a:t>
            </a:r>
            <a:r>
              <a:rPr lang="en-US" altLang="zh-CN" dirty="0" smtClean="0"/>
              <a:t>ORDER BY</a:t>
            </a:r>
            <a:r>
              <a:rPr lang="zh-CN" altLang="en-US" dirty="0" smtClean="0"/>
              <a:t>子句中</a:t>
            </a:r>
          </a:p>
          <a:p>
            <a:pPr marL="228600" indent="-228600">
              <a:buAutoNum type="arabicPeriod"/>
            </a:pPr>
            <a:r>
              <a:rPr lang="zh-CN" altLang="en-US" dirty="0" smtClean="0"/>
              <a:t>例如，您习惯于搜索网络，并按照相关性，从最相关到​​最不相关的顺序对搜索结果进行排序，那么您当然不希望以随机顺序对所有网络搜索结果进行过滤</a:t>
            </a:r>
          </a:p>
          <a:p>
            <a:pPr marL="228600" indent="-228600">
              <a:buAutoNum type="arabicPeriod"/>
            </a:pPr>
            <a:r>
              <a:rPr lang="zh-CN" altLang="en-US" dirty="0" smtClean="0"/>
              <a:t>我们在前面的讨论中看到的另一个进行排序的原因是批量加载树索引，例如</a:t>
            </a:r>
            <a:r>
              <a:rPr lang="en-US" altLang="zh-CN" dirty="0" smtClean="0"/>
              <a:t>B +</a:t>
            </a:r>
            <a:r>
              <a:rPr lang="zh-CN" altLang="en-US" dirty="0" smtClean="0"/>
              <a:t>树</a:t>
            </a:r>
            <a:endParaRPr lang="en-US" altLang="zh-CN" dirty="0" smtClean="0"/>
          </a:p>
          <a:p>
            <a:pPr marL="228600" indent="-228600">
              <a:buAutoNum type="arabicPeriod"/>
            </a:pPr>
            <a:endParaRPr lang="zh-CN" altLang="en-US" dirty="0" smtClean="0"/>
          </a:p>
          <a:p>
            <a:pPr marL="228600" indent="-228600">
              <a:buAutoNum type="arabicPeriod"/>
            </a:pPr>
            <a:r>
              <a:rPr lang="zh-CN" altLang="en-US" dirty="0" smtClean="0"/>
              <a:t>因此，这里面临的挑战是我们正在处理数据库大小的数据量，那么我们如何排序例如</a:t>
            </a:r>
            <a:r>
              <a:rPr lang="en-US" altLang="zh-CN" dirty="0" smtClean="0"/>
              <a:t>100 GB</a:t>
            </a:r>
            <a:r>
              <a:rPr lang="zh-CN" altLang="en-US" dirty="0" smtClean="0"/>
              <a:t>的数据和</a:t>
            </a:r>
            <a:r>
              <a:rPr lang="en-US" altLang="zh-CN" dirty="0" smtClean="0"/>
              <a:t>1 GB</a:t>
            </a:r>
            <a:r>
              <a:rPr lang="zh-CN" altLang="en-US" dirty="0" smtClean="0"/>
              <a:t>的</a:t>
            </a:r>
            <a:r>
              <a:rPr lang="en-US" altLang="zh-CN" dirty="0" smtClean="0"/>
              <a:t>RAM</a:t>
            </a:r>
          </a:p>
          <a:p>
            <a:pPr marL="228600" indent="-228600">
              <a:buAutoNum type="arabicPeriod"/>
            </a:pPr>
            <a:r>
              <a:rPr lang="zh-CN" altLang="en-US" dirty="0" smtClean="0"/>
              <a:t>我们不能只是将文件放入</a:t>
            </a:r>
            <a:r>
              <a:rPr lang="en-US" altLang="zh-CN" dirty="0" smtClean="0"/>
              <a:t>RAM</a:t>
            </a:r>
            <a:r>
              <a:rPr lang="zh-CN" altLang="en-US" dirty="0" smtClean="0"/>
              <a:t>并对其进行排序，我们必须做的比这更聪明</a:t>
            </a:r>
          </a:p>
          <a:p>
            <a:pPr marL="228600" indent="-228600">
              <a:buAutoNum type="arabicPeriod"/>
            </a:pPr>
            <a:r>
              <a:rPr lang="zh-CN" altLang="en-US" dirty="0" smtClean="0"/>
              <a:t>因此，您可能要问的一个问题是好的，因此我了解了</a:t>
            </a:r>
            <a:r>
              <a:rPr lang="en-US" altLang="zh-CN" dirty="0" smtClean="0"/>
              <a:t>OS</a:t>
            </a:r>
            <a:r>
              <a:rPr lang="zh-CN" altLang="en-US" dirty="0" smtClean="0"/>
              <a:t>类中的一类东西，即虚拟内存，这使我们觉得我们的</a:t>
            </a:r>
            <a:r>
              <a:rPr lang="en-US" altLang="zh-CN" dirty="0" smtClean="0"/>
              <a:t>RAM</a:t>
            </a:r>
            <a:r>
              <a:rPr lang="zh-CN" altLang="en-US" dirty="0" smtClean="0"/>
              <a:t>很大，即使我们的</a:t>
            </a:r>
            <a:r>
              <a:rPr lang="en-US" altLang="zh-CN" dirty="0" smtClean="0"/>
              <a:t>RAM</a:t>
            </a:r>
            <a:r>
              <a:rPr lang="zh-CN" altLang="en-US" dirty="0" smtClean="0"/>
              <a:t>很小，我们也不能使用虚拟内存进行排序？</a:t>
            </a:r>
          </a:p>
          <a:p>
            <a:pPr marL="228600" indent="-228600">
              <a:buAutoNum type="arabicPeriod"/>
            </a:pPr>
            <a:r>
              <a:rPr lang="zh-CN" altLang="en-US" dirty="0" smtClean="0"/>
              <a:t>不幸的是，这里的虚拟内存不是一个很好的选择，因为它不了解我们需要做的算法，也不了解我们需要进行排序，因此虚拟内存将对</a:t>
            </a:r>
            <a:r>
              <a:rPr lang="en-US" altLang="zh-CN" dirty="0" smtClean="0"/>
              <a:t>RAM</a:t>
            </a:r>
            <a:r>
              <a:rPr lang="zh-CN" altLang="en-US" dirty="0" smtClean="0"/>
              <a:t>的引用转换为随机的磁盘</a:t>
            </a:r>
            <a:r>
              <a:rPr lang="en-US" altLang="zh-CN" dirty="0" smtClean="0"/>
              <a:t>I / O</a:t>
            </a:r>
            <a:r>
              <a:rPr lang="zh-CN" altLang="en-US" dirty="0" smtClean="0"/>
              <a:t>，如果我们尝试在虚拟内存中进行排序，那么排序将变成大量的随机磁盘</a:t>
            </a:r>
            <a:r>
              <a:rPr lang="en-US" altLang="zh-CN" dirty="0" smtClean="0"/>
              <a:t>I / O</a:t>
            </a:r>
          </a:p>
          <a:p>
            <a:pPr marL="228600" indent="-228600">
              <a:buAutoNum type="arabicPeriod"/>
            </a:pPr>
            <a:r>
              <a:rPr lang="zh-CN" altLang="en-US" dirty="0" smtClean="0"/>
              <a:t>我挑战您去做，您可以继续进行下去，以及如何获得一个非常大的缓冲区，并尝试对文件进行排序，缓冲区可能更大，并且内存很大，您会发现算法会非常非常慢。</a:t>
            </a:r>
          </a:p>
          <a:p>
            <a:pPr marL="228600" indent="-228600">
              <a:buAutoNum type="arabicPeriod"/>
            </a:pPr>
            <a:r>
              <a:rPr lang="zh-CN" altLang="en-US" dirty="0" smtClean="0"/>
              <a:t>因此，我们想做一些更定制的事情，了解排序的算法，并为该算法智能地管理内存</a:t>
            </a:r>
            <a:endParaRPr lang="en-US" dirty="0" smtClean="0"/>
          </a:p>
          <a:p>
            <a:pPr marL="0" indent="0">
              <a:buNone/>
            </a:pPr>
            <a:endParaRPr lang="en-US" dirty="0" smtClean="0"/>
          </a:p>
          <a:p>
            <a:pPr marL="228600" indent="-228600">
              <a:buAutoNum type="arabicPeriod"/>
            </a:pPr>
            <a:r>
              <a:rPr lang="en-US" baseline="0" dirty="0" smtClean="0"/>
              <a:t>We will start with sort, and you might ask why would we learn about how to sort in a database system, and there is a bunch of reasons we use sorting</a:t>
            </a:r>
          </a:p>
          <a:p>
            <a:pPr marL="228600" indent="-228600">
              <a:buAutoNum type="arabicPeriod"/>
            </a:pPr>
            <a:r>
              <a:rPr lang="en-US" baseline="0" dirty="0" smtClean="0"/>
              <a:t>The first is for rendezvous, we are sort of getting together tuples that need to be processed together in memory at the same time, so in the same place at the same time, that is why we call it rendezvous</a:t>
            </a:r>
          </a:p>
          <a:p>
            <a:pPr marL="228600" indent="-228600">
              <a:buAutoNum type="arabicPeriod"/>
            </a:pPr>
            <a:r>
              <a:rPr lang="en-US" baseline="0" dirty="0" smtClean="0"/>
              <a:t>One example of this is to remove duplicates like SQL is a distinct clause, we need to get all those duplicates together in some way, and keep just one of them as a representative</a:t>
            </a:r>
          </a:p>
          <a:p>
            <a:pPr marL="228600" indent="-228600">
              <a:buAutoNum type="arabicPeriod"/>
            </a:pPr>
            <a:r>
              <a:rPr lang="en-US" baseline="0" dirty="0" smtClean="0"/>
              <a:t>Similarly for summarization, like SQL’s group by clause, we need to get all the members of a group together in some way, and compute a summary over the members</a:t>
            </a:r>
          </a:p>
          <a:p>
            <a:pPr marL="228600" indent="-228600">
              <a:buAutoNum type="arabicPeriod"/>
            </a:pPr>
            <a:r>
              <a:rPr lang="en-US" baseline="0" dirty="0" smtClean="0"/>
              <a:t>Finally what we will see is that join algorithms, particularly the sort-merge join, need to rendezvous tuples from two different tables, and to concatenate them together</a:t>
            </a:r>
          </a:p>
          <a:p>
            <a:pPr marL="228600" indent="-228600">
              <a:buAutoNum type="arabicPeriod"/>
            </a:pPr>
            <a:r>
              <a:rPr lang="en-US" baseline="0" dirty="0" smtClean="0"/>
              <a:t>Another reason we might need to sort is because the user asks for it, sometimes ordering is something that is explicitly requested, so output might have to be ordered, like in an ORDER BY clause</a:t>
            </a:r>
          </a:p>
          <a:p>
            <a:pPr marL="228600" indent="-228600">
              <a:buAutoNum type="arabicPeriod"/>
            </a:pPr>
            <a:r>
              <a:rPr lang="en-US" baseline="0" dirty="0" smtClean="0"/>
              <a:t>For instance, you are used to searching the web, and getting your search results ordered by relevance, by most relevant to least relevant, you certainly wouldn’t want to filter through all your web search results in random order</a:t>
            </a:r>
          </a:p>
          <a:p>
            <a:pPr marL="228600" indent="-228600">
              <a:buAutoNum type="arabicPeriod"/>
            </a:pPr>
            <a:r>
              <a:rPr lang="en-US" baseline="0" dirty="0" smtClean="0"/>
              <a:t>Another reason to do ordering, which we saw in our previous discussion is to bulk load a tree index, like a B+ tree</a:t>
            </a:r>
          </a:p>
          <a:p>
            <a:pPr marL="228600" indent="-228600">
              <a:buAutoNum type="arabicPeriod"/>
            </a:pPr>
            <a:r>
              <a:rPr lang="en-US" baseline="0" dirty="0" smtClean="0"/>
              <a:t>So the challenge here is that we are dealing with database sized amounts of data, so how can we sort for example, 100 gigabytes of data with 1 gigabyte of RAM</a:t>
            </a:r>
          </a:p>
          <a:p>
            <a:pPr marL="228600" indent="-228600">
              <a:buAutoNum type="arabicPeriod"/>
            </a:pPr>
            <a:r>
              <a:rPr lang="en-US" baseline="0" dirty="0" smtClean="0"/>
              <a:t>We can’t just bring the file into RAM, and sort it, we have to do something more clever than that</a:t>
            </a:r>
          </a:p>
          <a:p>
            <a:pPr marL="228600" indent="-228600">
              <a:buAutoNum type="arabicPeriod"/>
            </a:pPr>
            <a:r>
              <a:rPr lang="en-US" baseline="0" dirty="0" smtClean="0"/>
              <a:t>So one question you might ask is good, so I learned about something in OS class, called the virtual memory, that makes it feel like we have a very big RAM, even though we have a small RAM, can’t we use virtual memory for sorting? </a:t>
            </a:r>
          </a:p>
          <a:p>
            <a:pPr marL="228600" indent="-228600">
              <a:buAutoNum type="arabicPeriod"/>
            </a:pPr>
            <a:r>
              <a:rPr lang="en-US" baseline="0" dirty="0" smtClean="0"/>
              <a:t>Unfortunately, virtual memory isn’t a good choice here, because it doesn’t understand the algorithm we need to do, it doesn’t understand that we need to do sorting, and so virtual memory is going to translate references to RAM into random disk I/</a:t>
            </a:r>
            <a:r>
              <a:rPr lang="en-US" baseline="0" dirty="0" err="1" smtClean="0"/>
              <a:t>Os</a:t>
            </a:r>
            <a:r>
              <a:rPr lang="en-US" baseline="0" dirty="0" smtClean="0"/>
              <a:t>, an sorting will turn into a horrible slew of random disk I/</a:t>
            </a:r>
            <a:r>
              <a:rPr lang="en-US" baseline="0" dirty="0" err="1" smtClean="0"/>
              <a:t>Os</a:t>
            </a:r>
            <a:r>
              <a:rPr lang="en-US" baseline="0" dirty="0" smtClean="0"/>
              <a:t>, if we try to sort in virtual memory</a:t>
            </a:r>
          </a:p>
          <a:p>
            <a:pPr marL="228600" indent="-228600">
              <a:buAutoNum type="arabicPeriod"/>
            </a:pPr>
            <a:r>
              <a:rPr lang="en-US" dirty="0" smtClean="0"/>
              <a:t>I</a:t>
            </a:r>
            <a:r>
              <a:rPr lang="en-US" baseline="0" dirty="0" smtClean="0"/>
              <a:t> challenge you to do it, you can go ahead, and how can get a really big buffer, and try to sort of file, the buffer maybe much larger, the memory, and you will see that your algorithms </a:t>
            </a:r>
            <a:r>
              <a:rPr lang="en-US" baseline="0" dirty="0" err="1" smtClean="0"/>
              <a:t>gonna</a:t>
            </a:r>
            <a:r>
              <a:rPr lang="en-US" baseline="0" dirty="0" smtClean="0"/>
              <a:t> be very </a:t>
            </a:r>
            <a:r>
              <a:rPr lang="en-US" baseline="0" dirty="0" err="1" smtClean="0"/>
              <a:t>very</a:t>
            </a:r>
            <a:r>
              <a:rPr lang="en-US" baseline="0" dirty="0" smtClean="0"/>
              <a:t> slow.</a:t>
            </a:r>
          </a:p>
          <a:p>
            <a:pPr marL="228600" indent="-228600">
              <a:buAutoNum type="arabicPeriod"/>
            </a:pPr>
            <a:r>
              <a:rPr lang="en-US" baseline="0" dirty="0" smtClean="0"/>
              <a:t>So we want to do something more customized, something understand the algorithm of sorting, and manages memory intelligently for that algorithm</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45</a:t>
            </a:fld>
            <a:endParaRPr lang="en-US"/>
          </a:p>
        </p:txBody>
      </p:sp>
    </p:spTree>
    <p:extLst>
      <p:ext uri="{BB962C8B-B14F-4D97-AF65-F5344CB8AC3E}">
        <p14:creationId xmlns:p14="http://schemas.microsoft.com/office/powerpoint/2010/main" val="126186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aseline="0" dirty="0" smtClean="0"/>
              <a:t>一旦您对通过内存流传输数据的想法感到满意，我们可以应用的下一个优化就是所谓的</a:t>
            </a:r>
            <a:r>
              <a:rPr lang="zh-CN" altLang="en-US" b="1" baseline="0" dirty="0" smtClean="0"/>
              <a:t>双缓冲</a:t>
            </a:r>
            <a:r>
              <a:rPr lang="zh-CN" altLang="en-US" baseline="0" dirty="0" smtClean="0"/>
              <a:t>，因此我们将在下一个内容中进行介绍。</a:t>
            </a:r>
          </a:p>
          <a:p>
            <a:pPr marL="228600" indent="-228600">
              <a:buAutoNum type="arabicPeriod"/>
            </a:pPr>
            <a:r>
              <a:rPr lang="zh-CN" altLang="en-US" baseline="0" dirty="0" smtClean="0"/>
              <a:t>这里的想法是，我们运</a:t>
            </a:r>
            <a:r>
              <a:rPr lang="zh-CN" altLang="en-US" b="1" baseline="0" dirty="0" smtClean="0"/>
              <a:t>行两个线程</a:t>
            </a:r>
            <a:r>
              <a:rPr lang="zh-CN" altLang="en-US" baseline="0" dirty="0" smtClean="0"/>
              <a:t>，而不是同时执行</a:t>
            </a:r>
            <a:r>
              <a:rPr lang="en-US" altLang="zh-CN" baseline="0" dirty="0" smtClean="0"/>
              <a:t>I / O</a:t>
            </a:r>
            <a:r>
              <a:rPr lang="zh-CN" altLang="en-US" baseline="0" dirty="0" smtClean="0"/>
              <a:t>和计算的一个线程，</a:t>
            </a:r>
          </a:p>
          <a:p>
            <a:pPr marL="228600" indent="-228600">
              <a:buAutoNum type="arabicPeriod"/>
            </a:pPr>
            <a:r>
              <a:rPr lang="zh-CN" altLang="en-US" baseline="0" dirty="0" smtClean="0"/>
              <a:t>一个用于</a:t>
            </a:r>
            <a:r>
              <a:rPr lang="zh-CN" altLang="en-US" b="1" baseline="0" dirty="0" smtClean="0"/>
              <a:t>计算</a:t>
            </a:r>
            <a:r>
              <a:rPr lang="zh-CN" altLang="en-US" baseline="0" dirty="0" smtClean="0"/>
              <a:t>，这是主线程。它的工作是将数据放入输入缓冲区，对每个这些对象调用</a:t>
            </a:r>
            <a:r>
              <a:rPr lang="en-US" altLang="zh-CN" baseline="0" dirty="0" smtClean="0"/>
              <a:t>f</a:t>
            </a:r>
            <a:r>
              <a:rPr lang="zh-CN" altLang="en-US" baseline="0" dirty="0" smtClean="0"/>
              <a:t>（</a:t>
            </a:r>
            <a:r>
              <a:rPr lang="en-US" altLang="zh-CN" baseline="0" dirty="0" smtClean="0"/>
              <a:t>x</a:t>
            </a:r>
            <a:r>
              <a:rPr lang="zh-CN" altLang="en-US" baseline="0" dirty="0" smtClean="0"/>
              <a:t>），并确保数据进入输出缓冲区。</a:t>
            </a:r>
          </a:p>
          <a:p>
            <a:pPr marL="228600" indent="-228600">
              <a:buAutoNum type="arabicPeriod"/>
            </a:pPr>
            <a:r>
              <a:rPr lang="zh-CN" altLang="en-US" baseline="0" dirty="0" smtClean="0"/>
              <a:t>同时，在后台，第二个线程负责</a:t>
            </a:r>
            <a:r>
              <a:rPr lang="en-US" altLang="zh-CN" b="1" baseline="0" dirty="0" smtClean="0"/>
              <a:t>I / O</a:t>
            </a:r>
            <a:r>
              <a:rPr lang="zh-CN" altLang="en-US" baseline="0" dirty="0" smtClean="0"/>
              <a:t>。它的工作是在输出缓冲区已满时清空输出缓冲区，并将其写入磁盘，并在输入缓冲区为空时填充输出缓冲区，然后从磁盘读取它们。</a:t>
            </a:r>
          </a:p>
          <a:p>
            <a:pPr marL="228600" indent="-228600">
              <a:buAutoNum type="arabicPeriod"/>
            </a:pPr>
            <a:r>
              <a:rPr lang="zh-CN" altLang="en-US" baseline="0" dirty="0" smtClean="0"/>
              <a:t>目标是使这两种情况并行发生，以使您的</a:t>
            </a:r>
            <a:r>
              <a:rPr lang="en-US" altLang="zh-CN" baseline="0" dirty="0" smtClean="0"/>
              <a:t>I / O</a:t>
            </a:r>
            <a:r>
              <a:rPr lang="zh-CN" altLang="en-US" baseline="0" dirty="0" smtClean="0"/>
              <a:t>和计算重叠</a:t>
            </a:r>
          </a:p>
          <a:p>
            <a:pPr marL="228600" indent="-228600">
              <a:buAutoNum type="arabicPeriod"/>
            </a:pPr>
            <a:r>
              <a:rPr lang="zh-CN" altLang="en-US" baseline="0" dirty="0" smtClean="0"/>
              <a:t>您可能会问我们如何获得并行性，特别是如果我们使用的是单核计算机</a:t>
            </a:r>
          </a:p>
          <a:p>
            <a:pPr marL="228600" indent="-228600">
              <a:buAutoNum type="arabicPeriod"/>
            </a:pPr>
            <a:r>
              <a:rPr lang="zh-CN" altLang="en-US" baseline="0" dirty="0" smtClean="0"/>
              <a:t>答案是磁盘本身是并行设备，因此当</a:t>
            </a:r>
            <a:r>
              <a:rPr lang="en-US" altLang="zh-CN" baseline="0" dirty="0" smtClean="0"/>
              <a:t>I / O</a:t>
            </a:r>
            <a:r>
              <a:rPr lang="zh-CN" altLang="en-US" baseline="0" dirty="0" smtClean="0"/>
              <a:t>线程关闭以从磁盘发出请求时，我们可以在前台继续计算，而在后台等待磁盘响应</a:t>
            </a:r>
          </a:p>
          <a:p>
            <a:pPr marL="228600" indent="-228600">
              <a:buAutoNum type="arabicPeriod"/>
            </a:pPr>
            <a:r>
              <a:rPr lang="zh-CN" altLang="en-US" baseline="0" dirty="0" smtClean="0"/>
              <a:t>因此，计算线程可以在</a:t>
            </a:r>
            <a:r>
              <a:rPr lang="en-US" altLang="zh-CN" baseline="0" dirty="0" smtClean="0"/>
              <a:t>I / O</a:t>
            </a:r>
            <a:r>
              <a:rPr lang="zh-CN" altLang="en-US" baseline="0" dirty="0" smtClean="0"/>
              <a:t>线程被阻塞的同时运行，这是构建高性能</a:t>
            </a:r>
            <a:r>
              <a:rPr lang="en-US" altLang="zh-CN" baseline="0" dirty="0" smtClean="0"/>
              <a:t>I / O</a:t>
            </a:r>
            <a:r>
              <a:rPr lang="zh-CN" altLang="en-US" baseline="0" dirty="0" smtClean="0"/>
              <a:t>密集型系统（如数据库）的一般主题，这就是您的</a:t>
            </a:r>
            <a:r>
              <a:rPr lang="en-US" altLang="zh-CN" baseline="0" dirty="0" smtClean="0"/>
              <a:t>I / O</a:t>
            </a:r>
            <a:r>
              <a:rPr lang="zh-CN" altLang="en-US" baseline="0" dirty="0" smtClean="0"/>
              <a:t>应该由专用线程处理，以便在</a:t>
            </a:r>
            <a:r>
              <a:rPr lang="en-US" altLang="zh-CN" baseline="0" dirty="0" smtClean="0"/>
              <a:t>I / O</a:t>
            </a:r>
            <a:r>
              <a:rPr lang="zh-CN" altLang="en-US" baseline="0" dirty="0" smtClean="0"/>
              <a:t>线程空闲时进行计算。</a:t>
            </a:r>
            <a:endParaRPr lang="en-US" baseline="0" dirty="0" smtClean="0"/>
          </a:p>
          <a:p>
            <a:pPr marL="0" indent="0">
              <a:buNone/>
            </a:pPr>
            <a:endParaRPr lang="en-US" baseline="0" dirty="0" smtClean="0"/>
          </a:p>
          <a:p>
            <a:pPr marL="228600" indent="-228600">
              <a:buAutoNum type="arabicPeriod"/>
            </a:pPr>
            <a:r>
              <a:rPr lang="en-US" baseline="0" dirty="0" smtClean="0"/>
              <a:t>Once you get comfortable with the idea of streaming data through memory, the next optimization we can apply is what is called double buffering, and so we will look at that next</a:t>
            </a:r>
          </a:p>
          <a:p>
            <a:pPr marL="228600" indent="-228600">
              <a:buAutoNum type="arabicPeriod"/>
            </a:pPr>
            <a:r>
              <a:rPr lang="en-US" baseline="0" dirty="0" smtClean="0"/>
              <a:t>The idea here is that instead of having one thread, that is doing both I/O and computation, we run two threads, </a:t>
            </a:r>
          </a:p>
          <a:p>
            <a:pPr marL="228600" indent="-228600">
              <a:buAutoNum type="arabicPeriod"/>
            </a:pPr>
            <a:r>
              <a:rPr lang="en-US" baseline="0" dirty="0" smtClean="0"/>
              <a:t>One for computation, which is the main thread. Its job is to take the data in an input buffer, call f(x) for every one of those objects, and make sure the data gets into an output buffer</a:t>
            </a:r>
          </a:p>
          <a:p>
            <a:pPr marL="228600" indent="-228600">
              <a:buAutoNum type="arabicPeriod"/>
            </a:pPr>
            <a:r>
              <a:rPr lang="en-US" baseline="0" dirty="0" smtClean="0"/>
              <a:t>Meanwhile, in the background, the second thread is in charge of I/O. Its job is to drain output buffers, when they are full, and write them to disk, and to fill output, input buffers, when they are empty, and read them from disk</a:t>
            </a:r>
          </a:p>
          <a:p>
            <a:pPr marL="228600" indent="-228600">
              <a:buAutoNum type="arabicPeriod"/>
            </a:pPr>
            <a:r>
              <a:rPr lang="en-US" baseline="0" dirty="0" smtClean="0"/>
              <a:t>The goal is to have both of these things happening in parallel, so that your I/O and your compute are overlapping</a:t>
            </a:r>
          </a:p>
          <a:p>
            <a:pPr marL="228600" indent="-228600">
              <a:buAutoNum type="arabicPeriod"/>
            </a:pPr>
            <a:r>
              <a:rPr lang="en-US" baseline="0" dirty="0" smtClean="0"/>
              <a:t>You might ask how do we get parallelism, particularly if we are on a computer with a single core</a:t>
            </a:r>
          </a:p>
          <a:p>
            <a:pPr marL="228600" indent="-228600">
              <a:buAutoNum type="arabicPeriod"/>
            </a:pPr>
            <a:r>
              <a:rPr lang="en-US" baseline="0" dirty="0" smtClean="0"/>
              <a:t>And the answer is that the disk itself is a parallel device, so when the I/O thread goes off to make a request from the disk, we can continue computing in the foreground, while waiting for a response from the disk in the background</a:t>
            </a:r>
          </a:p>
          <a:p>
            <a:pPr marL="228600" indent="-228600">
              <a:buAutoNum type="arabicPeriod"/>
            </a:pPr>
            <a:r>
              <a:rPr lang="en-US" baseline="0" dirty="0" smtClean="0"/>
              <a:t>So the compute thread can run while the I/O thread is blocked, and this is a general theme in building high-performance I/O intensive systems, like databases, which is that your I/O should probably be handled by a dedicated thread, so that compute can happen while the I/O thread is idle.</a:t>
            </a:r>
          </a:p>
        </p:txBody>
      </p:sp>
      <p:sp>
        <p:nvSpPr>
          <p:cNvPr id="4" name="Slide Number Placeholder 3"/>
          <p:cNvSpPr>
            <a:spLocks noGrp="1"/>
          </p:cNvSpPr>
          <p:nvPr>
            <p:ph type="sldNum" sz="quarter" idx="10"/>
          </p:nvPr>
        </p:nvSpPr>
        <p:spPr/>
        <p:txBody>
          <a:bodyPr/>
          <a:lstStyle/>
          <a:p>
            <a:pPr>
              <a:defRPr/>
            </a:pPr>
            <a:fld id="{C19BCC6B-5E9B-304F-981F-FAC9971AEC67}" type="slidenum">
              <a:rPr lang="en-US" smtClean="0"/>
              <a:pPr>
                <a:defRPr/>
              </a:pPr>
              <a:t>46</a:t>
            </a:fld>
            <a:endParaRPr lang="en-US"/>
          </a:p>
        </p:txBody>
      </p:sp>
    </p:spTree>
    <p:extLst>
      <p:ext uri="{BB962C8B-B14F-4D97-AF65-F5344CB8AC3E}">
        <p14:creationId xmlns:p14="http://schemas.microsoft.com/office/powerpoint/2010/main" val="2016977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cs typeface="Osaka" charset="0"/>
              </a:defRPr>
            </a:lvl1pPr>
            <a:lvl2pPr marL="37931725" indent="-37474525" eaLnBrk="0" hangingPunct="0">
              <a:defRPr sz="1200">
                <a:solidFill>
                  <a:srgbClr val="000000"/>
                </a:solidFill>
                <a:latin typeface="Arial" charset="0"/>
                <a:ea typeface="Osaka" charset="0"/>
                <a:cs typeface="Osaka" charset="0"/>
              </a:defRPr>
            </a:lvl2pPr>
            <a:lvl3pPr eaLnBrk="0" hangingPunct="0">
              <a:defRPr sz="1200">
                <a:solidFill>
                  <a:srgbClr val="000000"/>
                </a:solidFill>
                <a:latin typeface="Arial" charset="0"/>
                <a:ea typeface="Osaka" charset="0"/>
                <a:cs typeface="Osaka" charset="0"/>
              </a:defRPr>
            </a:lvl3pPr>
            <a:lvl4pPr eaLnBrk="0" hangingPunct="0">
              <a:defRPr sz="1200">
                <a:solidFill>
                  <a:srgbClr val="000000"/>
                </a:solidFill>
                <a:latin typeface="Arial" charset="0"/>
                <a:ea typeface="Osaka" charset="0"/>
                <a:cs typeface="Osaka" charset="0"/>
              </a:defRPr>
            </a:lvl4pPr>
            <a:lvl5pPr eaLnBrk="0" hangingPunct="0">
              <a:defRPr sz="1200">
                <a:solidFill>
                  <a:srgbClr val="000000"/>
                </a:solidFill>
                <a:latin typeface="Arial" charset="0"/>
                <a:ea typeface="Osaka" charset="0"/>
                <a:cs typeface="Osaka" charset="0"/>
              </a:defRPr>
            </a:lvl5pPr>
            <a:lvl6pPr marL="457200" eaLnBrk="0" fontAlgn="base" hangingPunct="0">
              <a:spcBef>
                <a:spcPct val="0"/>
              </a:spcBef>
              <a:spcAft>
                <a:spcPct val="0"/>
              </a:spcAft>
              <a:defRPr sz="1200">
                <a:solidFill>
                  <a:srgbClr val="000000"/>
                </a:solidFill>
                <a:latin typeface="Arial" charset="0"/>
                <a:ea typeface="Osaka" charset="0"/>
                <a:cs typeface="Osaka" charset="0"/>
              </a:defRPr>
            </a:lvl6pPr>
            <a:lvl7pPr marL="914400" eaLnBrk="0" fontAlgn="base" hangingPunct="0">
              <a:spcBef>
                <a:spcPct val="0"/>
              </a:spcBef>
              <a:spcAft>
                <a:spcPct val="0"/>
              </a:spcAft>
              <a:defRPr sz="1200">
                <a:solidFill>
                  <a:srgbClr val="000000"/>
                </a:solidFill>
                <a:latin typeface="Arial" charset="0"/>
                <a:ea typeface="Osaka" charset="0"/>
                <a:cs typeface="Osaka" charset="0"/>
              </a:defRPr>
            </a:lvl7pPr>
            <a:lvl8pPr marL="1371600" eaLnBrk="0" fontAlgn="base" hangingPunct="0">
              <a:spcBef>
                <a:spcPct val="0"/>
              </a:spcBef>
              <a:spcAft>
                <a:spcPct val="0"/>
              </a:spcAft>
              <a:defRPr sz="1200">
                <a:solidFill>
                  <a:srgbClr val="000000"/>
                </a:solidFill>
                <a:latin typeface="Arial" charset="0"/>
                <a:ea typeface="Osaka" charset="0"/>
                <a:cs typeface="Osaka" charset="0"/>
              </a:defRPr>
            </a:lvl8pPr>
            <a:lvl9pPr marL="1828800" eaLnBrk="0" fontAlgn="base" hangingPunct="0">
              <a:spcBef>
                <a:spcPct val="0"/>
              </a:spcBef>
              <a:spcAft>
                <a:spcPct val="0"/>
              </a:spcAft>
              <a:defRPr sz="1200">
                <a:solidFill>
                  <a:srgbClr val="000000"/>
                </a:solidFill>
                <a:latin typeface="Arial" charset="0"/>
                <a:ea typeface="Osaka" charset="0"/>
                <a:cs typeface="Osaka" charset="0"/>
              </a:defRPr>
            </a:lvl9pPr>
          </a:lstStyle>
          <a:p>
            <a:pPr eaLnBrk="1" hangingPunct="1"/>
            <a:fld id="{10389308-F512-E344-9636-7C83E5EB8B6E}" type="slidenum">
              <a:rPr lang="en-US">
                <a:latin typeface="Helvetica Neue"/>
              </a:rPr>
              <a:pPr eaLnBrk="1" hangingPunct="1"/>
              <a:t>47</a:t>
            </a:fld>
            <a:endParaRPr lang="en-US">
              <a:latin typeface="Helvetica Neue"/>
            </a:endParaRPr>
          </a:p>
        </p:txBody>
      </p:sp>
      <p:sp>
        <p:nvSpPr>
          <p:cNvPr id="27651"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Helvetica Neue"/>
            </a:endParaRPr>
          </a:p>
        </p:txBody>
      </p:sp>
      <p:sp>
        <p:nvSpPr>
          <p:cNvPr id="27652"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9050" tIns="0" rIns="19050" bIns="0" anchor="b"/>
          <a:lstStyle/>
          <a:p>
            <a:pPr algn="r"/>
            <a:r>
              <a:rPr lang="en-US" sz="1000" i="1">
                <a:solidFill>
                  <a:schemeClr val="tx1"/>
                </a:solidFill>
                <a:latin typeface="Times New Roman" charset="0"/>
              </a:rPr>
              <a:t>7</a:t>
            </a:r>
          </a:p>
        </p:txBody>
      </p:sp>
      <p:sp>
        <p:nvSpPr>
          <p:cNvPr id="27653"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Helvetica Neue"/>
            </a:endParaRPr>
          </a:p>
        </p:txBody>
      </p:sp>
      <p:sp>
        <p:nvSpPr>
          <p:cNvPr id="27654"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Helvetica Neue"/>
            </a:endParaRPr>
          </a:p>
        </p:txBody>
      </p:sp>
      <p:sp>
        <p:nvSpPr>
          <p:cNvPr id="27655" name="Rectangle 6"/>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27656" name="Rectangle 7"/>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8" tIns="44450" rIns="90488" bIns="44450"/>
          <a:lstStyle/>
          <a:p>
            <a:pPr marL="228600" indent="-228600">
              <a:buAutoNum type="arabicPeriod"/>
            </a:pPr>
            <a:r>
              <a:rPr lang="zh-CN" altLang="en-US" dirty="0" smtClean="0">
                <a:ea typeface="ＭＳ Ｐゴシック" charset="0"/>
                <a:cs typeface="ＭＳ Ｐゴシック" charset="0"/>
              </a:rPr>
              <a:t>现在，让我们从双向合并排序过渡到更通用，更有效的外部合并排序，其基本思想是更好地利用我们已指定的</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内存缓冲区</a:t>
            </a:r>
          </a:p>
          <a:p>
            <a:pPr marL="228600" indent="-228600">
              <a:buAutoNum type="arabicPeriod"/>
            </a:pPr>
            <a:r>
              <a:rPr lang="zh-CN" altLang="en-US" dirty="0" smtClean="0">
                <a:ea typeface="ＭＳ Ｐゴシック" charset="0"/>
                <a:cs typeface="ＭＳ Ｐゴシック" charset="0"/>
              </a:rPr>
              <a:t>当</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大于</a:t>
            </a:r>
            <a:r>
              <a:rPr lang="en-US" altLang="zh-CN" dirty="0" smtClean="0">
                <a:ea typeface="ＭＳ Ｐゴシック" charset="0"/>
                <a:cs typeface="ＭＳ Ｐゴシック" charset="0"/>
              </a:rPr>
              <a:t>3</a:t>
            </a:r>
            <a:r>
              <a:rPr lang="zh-CN" altLang="en-US" dirty="0" smtClean="0">
                <a:ea typeface="ＭＳ Ｐゴシック" charset="0"/>
                <a:cs typeface="ＭＳ Ｐゴシック" charset="0"/>
              </a:rPr>
              <a:t>时，我们如何利用它？在通行证</a:t>
            </a:r>
            <a:r>
              <a:rPr lang="en-US" altLang="zh-CN" dirty="0" smtClean="0">
                <a:ea typeface="ＭＳ Ｐゴシック" charset="0"/>
                <a:cs typeface="ＭＳ Ｐゴシック" charset="0"/>
              </a:rPr>
              <a:t>0</a:t>
            </a:r>
            <a:r>
              <a:rPr lang="zh-CN" altLang="en-US" dirty="0" smtClean="0">
                <a:ea typeface="ＭＳ Ｐゴシック" charset="0"/>
                <a:cs typeface="ＭＳ Ｐゴシック" charset="0"/>
              </a:rPr>
              <a:t>中，我们将处理更大的批次，在通行证</a:t>
            </a:r>
            <a:r>
              <a:rPr lang="en-US" altLang="zh-CN" dirty="0" smtClean="0">
                <a:ea typeface="ＭＳ Ｐゴシック" charset="0"/>
                <a:cs typeface="ＭＳ Ｐゴシック" charset="0"/>
              </a:rPr>
              <a:t>1</a:t>
            </a:r>
            <a:r>
              <a:rPr lang="zh-CN" altLang="en-US" dirty="0" smtClean="0">
                <a:ea typeface="ＭＳ Ｐゴシック" charset="0"/>
                <a:cs typeface="ＭＳ Ｐゴシック" charset="0"/>
              </a:rPr>
              <a:t>中，我们将同时合并多个流，所以让我们看看如何工作</a:t>
            </a:r>
          </a:p>
          <a:p>
            <a:pPr marL="228600" indent="-228600">
              <a:buAutoNum type="arabicPeriod"/>
            </a:pPr>
            <a:r>
              <a:rPr lang="zh-CN" altLang="en-US" dirty="0" smtClean="0">
                <a:ea typeface="ＭＳ Ｐゴシック" charset="0"/>
                <a:cs typeface="ＭＳ Ｐゴシック" charset="0"/>
              </a:rPr>
              <a:t>要使用</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个缓冲页对</a:t>
            </a:r>
            <a:r>
              <a:rPr lang="en-US" altLang="zh-CN" dirty="0" smtClean="0">
                <a:ea typeface="ＭＳ Ｐゴシック" charset="0"/>
                <a:cs typeface="ＭＳ Ｐゴシック" charset="0"/>
              </a:rPr>
              <a:t>N</a:t>
            </a:r>
            <a:r>
              <a:rPr lang="zh-CN" altLang="en-US" dirty="0" smtClean="0">
                <a:ea typeface="ＭＳ Ｐゴシック" charset="0"/>
                <a:cs typeface="ＭＳ Ｐゴシック" charset="0"/>
              </a:rPr>
              <a:t>页的文件进行排序，在第</a:t>
            </a:r>
            <a:r>
              <a:rPr lang="en-US" altLang="zh-CN" dirty="0" smtClean="0">
                <a:ea typeface="ＭＳ Ｐゴシック" charset="0"/>
                <a:cs typeface="ＭＳ Ｐゴシック" charset="0"/>
              </a:rPr>
              <a:t>0</a:t>
            </a:r>
            <a:r>
              <a:rPr lang="zh-CN" altLang="en-US" dirty="0" smtClean="0">
                <a:ea typeface="ＭＳ Ｐゴシック" charset="0"/>
                <a:cs typeface="ＭＳ Ｐゴシック" charset="0"/>
              </a:rPr>
              <a:t>遍中，我们一次使用</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个缓冲页，因此您从输入磁盘读取</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页。您在内存中的该缓冲区上运行快速排序，以生成可以写入输出的运行，该运行在输出中经过排序且长度为</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个块。</a:t>
            </a:r>
          </a:p>
          <a:p>
            <a:pPr marL="228600" indent="-228600">
              <a:buAutoNum type="arabicPeriod"/>
            </a:pPr>
            <a:r>
              <a:rPr lang="zh-CN" altLang="en-US" dirty="0" smtClean="0">
                <a:ea typeface="ＭＳ Ｐゴシック" charset="0"/>
                <a:cs typeface="ＭＳ Ｐゴシック" charset="0"/>
              </a:rPr>
              <a:t>因此，在对整个输入文件执行此操作后，我们将进行</a:t>
            </a:r>
            <a:r>
              <a:rPr lang="en-US" altLang="zh-CN" dirty="0" smtClean="0">
                <a:ea typeface="ＭＳ Ｐゴシック" charset="0"/>
                <a:cs typeface="ＭＳ Ｐゴシック" charset="0"/>
              </a:rPr>
              <a:t>[N / B]</a:t>
            </a:r>
            <a:r>
              <a:rPr lang="zh-CN" altLang="en-US" dirty="0" smtClean="0">
                <a:ea typeface="ＭＳ Ｐゴシック" charset="0"/>
                <a:cs typeface="ＭＳ Ｐゴシック" charset="0"/>
              </a:rPr>
              <a:t>个上限，排序的运行，每个运行时长为</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页，最后一个运行时除外，后者可能会短一些</a:t>
            </a:r>
          </a:p>
          <a:p>
            <a:pPr marL="228600" indent="-228600">
              <a:buAutoNum type="arabicPeriod"/>
            </a:pPr>
            <a:r>
              <a:rPr lang="zh-CN" altLang="en-US" dirty="0" smtClean="0">
                <a:ea typeface="ＭＳ Ｐゴシック" charset="0"/>
                <a:cs typeface="ＭＳ Ｐゴシック" charset="0"/>
              </a:rPr>
              <a:t>现在通过</a:t>
            </a:r>
            <a:r>
              <a:rPr lang="en-US" altLang="zh-CN" dirty="0" smtClean="0">
                <a:ea typeface="ＭＳ Ｐゴシック" charset="0"/>
                <a:cs typeface="ＭＳ Ｐゴシック" charset="0"/>
              </a:rPr>
              <a:t>N</a:t>
            </a:r>
            <a:r>
              <a:rPr lang="zh-CN" altLang="en-US" dirty="0" smtClean="0">
                <a:ea typeface="ＭＳ Ｐゴシック" charset="0"/>
                <a:cs typeface="ＭＳ Ｐゴシック" charset="0"/>
              </a:rPr>
              <a:t>传递</a:t>
            </a:r>
            <a:r>
              <a:rPr lang="en-US" altLang="zh-CN" dirty="0" smtClean="0">
                <a:ea typeface="ＭＳ Ｐゴシック" charset="0"/>
                <a:cs typeface="ＭＳ Ｐゴシック" charset="0"/>
              </a:rPr>
              <a:t>1</a:t>
            </a:r>
            <a:r>
              <a:rPr lang="zh-CN" altLang="en-US" dirty="0" smtClean="0">
                <a:ea typeface="ＭＳ Ｐゴシック" charset="0"/>
                <a:cs typeface="ＭＳ Ｐゴシック" charset="0"/>
              </a:rPr>
              <a:t>，我们要做的是合并</a:t>
            </a:r>
            <a:r>
              <a:rPr lang="en-US" altLang="zh-CN" dirty="0" smtClean="0">
                <a:ea typeface="ＭＳ Ｐゴシック" charset="0"/>
                <a:cs typeface="ＭＳ Ｐゴシック" charset="0"/>
              </a:rPr>
              <a:t>B -1</a:t>
            </a:r>
            <a:r>
              <a:rPr lang="zh-CN" altLang="en-US" dirty="0" smtClean="0">
                <a:ea typeface="ＭＳ Ｐゴシック" charset="0"/>
                <a:cs typeface="ＭＳ Ｐゴシック" charset="0"/>
              </a:rPr>
              <a:t>运行，使用内存中的</a:t>
            </a:r>
            <a:r>
              <a:rPr lang="en-US" altLang="zh-CN" dirty="0" smtClean="0">
                <a:ea typeface="ＭＳ Ｐゴシック" charset="0"/>
                <a:cs typeface="ＭＳ Ｐゴシック" charset="0"/>
              </a:rPr>
              <a:t>B-1</a:t>
            </a:r>
            <a:r>
              <a:rPr lang="zh-CN" altLang="en-US" dirty="0" smtClean="0">
                <a:ea typeface="ＭＳ Ｐゴシック" charset="0"/>
                <a:cs typeface="ＭＳ Ｐゴシック" charset="0"/>
              </a:rPr>
              <a:t>缓冲区作为输入，使用</a:t>
            </a:r>
            <a:r>
              <a:rPr lang="en-US" altLang="zh-CN" dirty="0" smtClean="0">
                <a:ea typeface="ＭＳ Ｐゴシック" charset="0"/>
                <a:cs typeface="ＭＳ Ｐゴシック" charset="0"/>
              </a:rPr>
              <a:t>1</a:t>
            </a:r>
            <a:r>
              <a:rPr lang="zh-CN" altLang="en-US" dirty="0" smtClean="0">
                <a:ea typeface="ＭＳ Ｐゴシック" charset="0"/>
                <a:cs typeface="ＭＳ Ｐゴシック" charset="0"/>
              </a:rPr>
              <a:t>缓冲区作为输出</a:t>
            </a:r>
          </a:p>
          <a:p>
            <a:pPr marL="228600" indent="-228600">
              <a:buAutoNum type="arabicPeriod"/>
            </a:pPr>
            <a:r>
              <a:rPr lang="zh-CN" altLang="en-US" dirty="0" smtClean="0">
                <a:ea typeface="ＭＳ Ｐゴシック" charset="0"/>
                <a:cs typeface="ＭＳ Ｐゴシック" charset="0"/>
              </a:rPr>
              <a:t>因此，从第</a:t>
            </a:r>
            <a:r>
              <a:rPr lang="en-US" altLang="zh-CN" dirty="0" smtClean="0">
                <a:ea typeface="ＭＳ Ｐゴシック" charset="0"/>
                <a:cs typeface="ＭＳ Ｐゴシック" charset="0"/>
              </a:rPr>
              <a:t>1</a:t>
            </a:r>
            <a:r>
              <a:rPr lang="zh-CN" altLang="en-US" dirty="0" smtClean="0">
                <a:ea typeface="ＭＳ Ｐゴシック" charset="0"/>
                <a:cs typeface="ＭＳ Ｐゴシック" charset="0"/>
              </a:rPr>
              <a:t>步开始的基本思想是，我们将</a:t>
            </a:r>
            <a:r>
              <a:rPr lang="en-US" altLang="zh-CN" dirty="0" smtClean="0">
                <a:ea typeface="ＭＳ Ｐゴシック" charset="0"/>
                <a:cs typeface="ＭＳ Ｐゴシック" charset="0"/>
              </a:rPr>
              <a:t>B-1</a:t>
            </a:r>
            <a:r>
              <a:rPr lang="zh-CN" altLang="en-US" dirty="0" smtClean="0">
                <a:ea typeface="ＭＳ Ｐゴシック" charset="0"/>
                <a:cs typeface="ＭＳ Ｐゴシック" charset="0"/>
              </a:rPr>
              <a:t>的第一页加载到内存中，因此此处输入的每个内存缓冲区都与一个不同的运行关联。</a:t>
            </a:r>
          </a:p>
          <a:p>
            <a:pPr marL="228600" indent="-228600">
              <a:buAutoNum type="arabicPeriod"/>
            </a:pPr>
            <a:r>
              <a:rPr lang="zh-CN" altLang="en-US" dirty="0" smtClean="0">
                <a:ea typeface="ＭＳ Ｐゴシック" charset="0"/>
                <a:cs typeface="ＭＳ Ｐゴシック" charset="0"/>
              </a:rPr>
              <a:t>然后，我们在所有这些缓冲区页面中取最小值，然后将其移至输出缓冲区。</a:t>
            </a:r>
          </a:p>
          <a:p>
            <a:pPr marL="228600" indent="-228600">
              <a:buAutoNum type="arabicPeriod"/>
            </a:pPr>
            <a:r>
              <a:rPr lang="zh-CN" altLang="en-US" dirty="0" smtClean="0">
                <a:ea typeface="ＭＳ Ｐゴシック" charset="0"/>
                <a:cs typeface="ＭＳ Ｐゴシック" charset="0"/>
              </a:rPr>
              <a:t>我们一直这样做，直到输出缓冲区已满，然后将其写入磁盘，或者这些输入缓冲区之一为空，然后从其组成运行中读取另一页，</a:t>
            </a:r>
          </a:p>
          <a:p>
            <a:pPr marL="228600" indent="-228600">
              <a:buAutoNum type="arabicPeriod"/>
            </a:pPr>
            <a:r>
              <a:rPr lang="zh-CN" altLang="en-US" dirty="0" smtClean="0">
                <a:ea typeface="ＭＳ Ｐゴシック" charset="0"/>
                <a:cs typeface="ＭＳ Ｐゴシック" charset="0"/>
              </a:rPr>
              <a:t>因此，我们通过这些缓冲区将这些输入页面流式传输到输出，并且一次对</a:t>
            </a:r>
            <a:r>
              <a:rPr lang="en-US" altLang="zh-CN" dirty="0" smtClean="0">
                <a:ea typeface="ＭＳ Ｐゴシック" charset="0"/>
                <a:cs typeface="ＭＳ Ｐゴシック" charset="0"/>
              </a:rPr>
              <a:t>B-1</a:t>
            </a:r>
            <a:r>
              <a:rPr lang="zh-CN" altLang="en-US" dirty="0" smtClean="0">
                <a:ea typeface="ＭＳ Ｐゴシック" charset="0"/>
                <a:cs typeface="ＭＳ Ｐゴシック" charset="0"/>
              </a:rPr>
              <a:t>缓冲区执行此操作</a:t>
            </a:r>
          </a:p>
          <a:p>
            <a:pPr marL="228600" indent="-228600">
              <a:buAutoNum type="arabicPeriod"/>
            </a:pPr>
            <a:r>
              <a:rPr lang="zh-CN" altLang="en-US" dirty="0" smtClean="0">
                <a:ea typeface="ＭＳ Ｐゴシック" charset="0"/>
                <a:cs typeface="ＭＳ Ｐゴシック" charset="0"/>
              </a:rPr>
              <a:t>当然，由于这些游程中的每个游程都比上一次通过的路程长</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，因此在第</a:t>
            </a:r>
            <a:r>
              <a:rPr lang="en-US" altLang="zh-CN" dirty="0" smtClean="0">
                <a:ea typeface="ＭＳ Ｐゴシック" charset="0"/>
                <a:cs typeface="ＭＳ Ｐゴシック" charset="0"/>
              </a:rPr>
              <a:t>1</a:t>
            </a:r>
            <a:r>
              <a:rPr lang="zh-CN" altLang="en-US" dirty="0" smtClean="0">
                <a:ea typeface="ＭＳ Ｐゴシック" charset="0"/>
                <a:cs typeface="ＭＳ Ｐゴシック" charset="0"/>
              </a:rPr>
              <a:t>步结束时排序的游程的长度将为</a:t>
            </a:r>
            <a:r>
              <a:rPr lang="en-US" altLang="zh-CN" dirty="0" smtClean="0">
                <a:ea typeface="ＭＳ Ｐゴシック" charset="0"/>
                <a:cs typeface="ＭＳ Ｐゴシック" charset="0"/>
              </a:rPr>
              <a:t>B *</a:t>
            </a:r>
            <a:r>
              <a:rPr lang="zh-CN" altLang="en-US" dirty="0" smtClean="0">
                <a:ea typeface="ＭＳ Ｐゴシック" charset="0"/>
                <a:cs typeface="ＭＳ Ｐゴシック" charset="0"/>
              </a:rPr>
              <a:t>（</a:t>
            </a:r>
            <a:r>
              <a:rPr lang="en-US" altLang="zh-CN" dirty="0" smtClean="0">
                <a:ea typeface="ＭＳ Ｐゴシック" charset="0"/>
                <a:cs typeface="ＭＳ Ｐゴシック" charset="0"/>
              </a:rPr>
              <a:t>B-1</a:t>
            </a:r>
            <a:r>
              <a:rPr lang="zh-CN" altLang="en-US" dirty="0" smtClean="0">
                <a:ea typeface="ＭＳ Ｐゴシック" charset="0"/>
                <a:cs typeface="ＭＳ Ｐゴシック" charset="0"/>
              </a:rPr>
              <a:t>），因为那里的</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较长，我们将它们合并为</a:t>
            </a:r>
            <a:r>
              <a:rPr lang="en-US" altLang="zh-CN" dirty="0" smtClean="0">
                <a:ea typeface="ＭＳ Ｐゴシック" charset="0"/>
                <a:cs typeface="ＭＳ Ｐゴシック" charset="0"/>
              </a:rPr>
              <a:t>B</a:t>
            </a:r>
            <a:r>
              <a:rPr lang="zh-CN" altLang="en-US" dirty="0" smtClean="0">
                <a:ea typeface="ＭＳ Ｐゴシック" charset="0"/>
                <a:cs typeface="ＭＳ Ｐゴシック" charset="0"/>
              </a:rPr>
              <a:t>一次</a:t>
            </a:r>
            <a:r>
              <a:rPr lang="en-US" altLang="zh-CN" dirty="0" smtClean="0">
                <a:ea typeface="ＭＳ Ｐゴシック" charset="0"/>
                <a:cs typeface="ＭＳ Ｐゴシック" charset="0"/>
              </a:rPr>
              <a:t>-1</a:t>
            </a:r>
            <a:endParaRPr lang="en-US" dirty="0" smtClean="0">
              <a:ea typeface="ＭＳ Ｐゴシック" charset="0"/>
              <a:cs typeface="ＭＳ Ｐゴシック" charset="0"/>
            </a:endParaRPr>
          </a:p>
          <a:p>
            <a:pPr marL="0" indent="0">
              <a:buNone/>
            </a:pPr>
            <a:endParaRPr lang="en-US" dirty="0" smtClean="0">
              <a:ea typeface="ＭＳ Ｐゴシック" charset="0"/>
              <a:cs typeface="ＭＳ Ｐゴシック" charset="0"/>
            </a:endParaRPr>
          </a:p>
          <a:p>
            <a:pPr marL="228600" indent="-228600">
              <a:buAutoNum type="arabicPeriod"/>
            </a:pPr>
            <a:r>
              <a:rPr lang="en-US" dirty="0" smtClean="0">
                <a:ea typeface="ＭＳ Ｐゴシック" charset="0"/>
                <a:cs typeface="ＭＳ Ｐゴシック" charset="0"/>
              </a:rPr>
              <a:t>Now let us transition</a:t>
            </a:r>
            <a:r>
              <a:rPr lang="en-US" baseline="0" dirty="0" smtClean="0">
                <a:ea typeface="ＭＳ Ｐゴシック" charset="0"/>
                <a:cs typeface="ＭＳ Ｐゴシック" charset="0"/>
              </a:rPr>
              <a:t> from our two-way merge-sort to a more general and more efficient external merge-sort, and the basic idea is to use better use of the B buffers of memory that we have been given</a:t>
            </a:r>
          </a:p>
          <a:p>
            <a:pPr marL="228600" indent="-228600">
              <a:buAutoNum type="arabicPeriod"/>
            </a:pPr>
            <a:r>
              <a:rPr lang="en-US" baseline="0" dirty="0" smtClean="0">
                <a:ea typeface="ＭＳ Ｐゴシック" charset="0"/>
                <a:cs typeface="ＭＳ Ｐゴシック" charset="0"/>
              </a:rPr>
              <a:t>When B is bigger than 3, how can we utilize that? In pass 0, we are </a:t>
            </a:r>
            <a:r>
              <a:rPr lang="en-US" baseline="0" dirty="0" err="1" smtClean="0">
                <a:ea typeface="ＭＳ Ｐゴシック" charset="0"/>
                <a:cs typeface="ＭＳ Ｐゴシック" charset="0"/>
              </a:rPr>
              <a:t>gonna</a:t>
            </a:r>
            <a:r>
              <a:rPr lang="en-US" baseline="0" dirty="0" smtClean="0">
                <a:ea typeface="ＭＳ Ｐゴシック" charset="0"/>
                <a:cs typeface="ＭＳ Ｐゴシック" charset="0"/>
              </a:rPr>
              <a:t> work on much bigger batches, and in pass 1 we are going to merge many streams together at the same time, so let us see how that work</a:t>
            </a:r>
          </a:p>
          <a:p>
            <a:pPr marL="228600" indent="-228600">
              <a:buAutoNum type="arabicPeriod"/>
            </a:pPr>
            <a:r>
              <a:rPr lang="en-US" baseline="0" dirty="0" smtClean="0">
                <a:ea typeface="ＭＳ Ｐゴシック" charset="0"/>
                <a:cs typeface="ＭＳ Ｐゴシック" charset="0"/>
              </a:rPr>
              <a:t>To sort a file with N pages using B buffer pages, in pass 0 we use B buffer pages at a time, so you read in B pages from the input disk. You run quick-sort on that buffer in memory to generate a run that you can write to the output, that runs in the output is sorted and it is B blocks long. </a:t>
            </a:r>
          </a:p>
          <a:p>
            <a:pPr marL="228600" indent="-228600">
              <a:buAutoNum type="arabicPeriod"/>
            </a:pPr>
            <a:r>
              <a:rPr lang="en-US" baseline="0" dirty="0" smtClean="0">
                <a:ea typeface="ＭＳ Ｐゴシック" charset="0"/>
                <a:cs typeface="ＭＳ Ｐゴシック" charset="0"/>
              </a:rPr>
              <a:t>And so at the end of doing that to the entire input file, we will have [N/B]ceiling, sorted runs, each of which is B pages long, except for the last one, which might be a little bit shorter</a:t>
            </a:r>
          </a:p>
          <a:p>
            <a:pPr marL="228600" indent="-228600">
              <a:buAutoNum type="arabicPeriod"/>
            </a:pPr>
            <a:r>
              <a:rPr lang="en-US" baseline="0" dirty="0" smtClean="0">
                <a:ea typeface="ＭＳ Ｐゴシック" charset="0"/>
                <a:cs typeface="ＭＳ Ｐゴシック" charset="0"/>
              </a:rPr>
              <a:t>Now in pass 1 through N, what we are going to be doing is merging B -1 runs at once, using B-1 buffers in memory for inputs, and 1 buffer for output</a:t>
            </a:r>
          </a:p>
          <a:p>
            <a:pPr marL="228600" indent="-228600">
              <a:buAutoNum type="arabicPeriod"/>
            </a:pPr>
            <a:r>
              <a:rPr lang="en-US" baseline="0" dirty="0" smtClean="0">
                <a:ea typeface="ＭＳ Ｐゴシック" charset="0"/>
                <a:cs typeface="ＭＳ Ｐゴシック" charset="0"/>
              </a:rPr>
              <a:t>So the basic idea in pass 1 to start with is we load the first page of B-1 runs into memory, so each memory buffer for input here is associated with a different run. </a:t>
            </a:r>
          </a:p>
          <a:p>
            <a:pPr marL="228600" indent="-228600">
              <a:buAutoNum type="arabicPeriod"/>
            </a:pPr>
            <a:r>
              <a:rPr lang="en-US" baseline="0" dirty="0" smtClean="0">
                <a:ea typeface="ＭＳ Ｐゴシック" charset="0"/>
                <a:cs typeface="ＭＳ Ｐゴシック" charset="0"/>
              </a:rPr>
              <a:t>And then we take the lowest value on any one of those buffer pages, and we move it to an output buffer. </a:t>
            </a:r>
          </a:p>
          <a:p>
            <a:pPr marL="228600" indent="-228600">
              <a:buAutoNum type="arabicPeriod"/>
            </a:pPr>
            <a:r>
              <a:rPr lang="en-US" baseline="0" dirty="0" smtClean="0">
                <a:ea typeface="ＭＳ Ｐゴシック" charset="0"/>
                <a:cs typeface="ＭＳ Ｐゴシック" charset="0"/>
              </a:rPr>
              <a:t>We keep doing that, until the output buffer is full, and we write it to disk, or one of these input buffers is empty, and we read another page from its constituent run, </a:t>
            </a:r>
          </a:p>
          <a:p>
            <a:pPr marL="228600" indent="-228600">
              <a:buAutoNum type="arabicPeriod"/>
            </a:pPr>
            <a:r>
              <a:rPr lang="en-US" baseline="0" dirty="0" smtClean="0">
                <a:ea typeface="ＭＳ Ｐゴシック" charset="0"/>
                <a:cs typeface="ＭＳ Ｐゴシック" charset="0"/>
              </a:rPr>
              <a:t>So we are streaming these input pages through these buffers to the output, and we do this for B-1 buffers at a time</a:t>
            </a:r>
          </a:p>
          <a:p>
            <a:pPr marL="228600" indent="-228600">
              <a:buAutoNum type="arabicPeriod"/>
            </a:pPr>
            <a:r>
              <a:rPr lang="en-US" baseline="0" dirty="0" smtClean="0">
                <a:ea typeface="ＭＳ Ｐゴシック" charset="0"/>
                <a:cs typeface="ＭＳ Ｐゴシック" charset="0"/>
              </a:rPr>
              <a:t>And of course, since each one of these runs was B long from our previous pass, the sorted runs at the end of pass 1 will be of length B*(B-1), because there B long, and we have merged them B-1 at a time together</a:t>
            </a:r>
          </a:p>
          <a:p>
            <a:pPr marL="228600" indent="-228600">
              <a:buAutoNum type="arabicPeriod"/>
            </a:pPr>
            <a:endParaRPr lang="en-US" dirty="0">
              <a:ea typeface="ＭＳ Ｐゴシック" charset="0"/>
              <a:cs typeface="ＭＳ Ｐゴシック" charset="0"/>
            </a:endParaRPr>
          </a:p>
        </p:txBody>
      </p:sp>
    </p:spTree>
    <p:extLst>
      <p:ext uri="{BB962C8B-B14F-4D97-AF65-F5344CB8AC3E}">
        <p14:creationId xmlns:p14="http://schemas.microsoft.com/office/powerpoint/2010/main" val="311582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让我们看一下在第一划分阶段如何使用内存中的缓冲区来实现这两个阶段的示意图，</a:t>
            </a:r>
          </a:p>
          <a:p>
            <a:pPr marL="228600" indent="-228600">
              <a:buAutoNum type="arabicPeriod"/>
            </a:pPr>
            <a:r>
              <a:rPr lang="zh-CN" altLang="en-US" dirty="0" smtClean="0"/>
              <a:t>我们正在形成分区，所以我们要做的是采用左侧的原始关系（黄色），然后一次从磁盘上读取一页。</a:t>
            </a:r>
          </a:p>
          <a:p>
            <a:pPr marL="228600" indent="-228600">
              <a:buAutoNum type="arabicPeriod"/>
            </a:pPr>
            <a:r>
              <a:rPr lang="zh-CN" altLang="en-US" dirty="0" smtClean="0"/>
              <a:t>我们将使用内存中的单个输入缓冲区来一次保存输入文件的一页，并且我们将使用内存中的</a:t>
            </a:r>
            <a:r>
              <a:rPr lang="en-US" altLang="zh-CN" dirty="0" smtClean="0"/>
              <a:t>B-1</a:t>
            </a:r>
            <a:r>
              <a:rPr lang="zh-CN" altLang="en-US" dirty="0" smtClean="0"/>
              <a:t>缓冲区来保存输出缓冲区，这将在临时创建</a:t>
            </a:r>
            <a:r>
              <a:rPr lang="en-US" altLang="zh-CN" dirty="0" smtClean="0"/>
              <a:t>B-1</a:t>
            </a:r>
            <a:r>
              <a:rPr lang="zh-CN" altLang="en-US" dirty="0" smtClean="0"/>
              <a:t>分区。磁碟</a:t>
            </a:r>
          </a:p>
          <a:p>
            <a:pPr marL="228600" indent="-228600">
              <a:buAutoNum type="arabicPeriod"/>
            </a:pPr>
            <a:r>
              <a:rPr lang="zh-CN" altLang="en-US" dirty="0" smtClean="0"/>
              <a:t>所以这是怎么回事，您从输入中读取了一个页面，对于该页面上的每个记录，我们运行哈希函数</a:t>
            </a:r>
            <a:r>
              <a:rPr lang="en-US" altLang="zh-CN" dirty="0" err="1" smtClean="0"/>
              <a:t>Hp</a:t>
            </a:r>
            <a:r>
              <a:rPr lang="zh-CN" altLang="en-US" dirty="0" smtClean="0"/>
              <a:t>决定将其放入哪个输出缓冲区，因此</a:t>
            </a:r>
            <a:r>
              <a:rPr lang="en-US" altLang="zh-CN" dirty="0" err="1" smtClean="0"/>
              <a:t>Hp</a:t>
            </a:r>
            <a:r>
              <a:rPr lang="zh-CN" altLang="en-US" dirty="0" smtClean="0"/>
              <a:t>是模块</a:t>
            </a:r>
            <a:r>
              <a:rPr lang="en-US" altLang="zh-CN" dirty="0" smtClean="0"/>
              <a:t>B-1</a:t>
            </a:r>
            <a:r>
              <a:rPr lang="zh-CN" altLang="en-US" dirty="0" smtClean="0"/>
              <a:t>，每个记录基于其值将进入特定的输出分区，并且具有相同值的所有记录将进入同一分区，这是此哈希算法的关键属性</a:t>
            </a:r>
          </a:p>
          <a:p>
            <a:pPr marL="228600" indent="-228600">
              <a:buAutoNum type="arabicPeriod"/>
            </a:pPr>
            <a:r>
              <a:rPr lang="zh-CN" altLang="en-US" dirty="0" smtClean="0"/>
              <a:t>这是一种流式实现，因此，当输出缓冲区填满时，我们将其写入磁盘，而输入缓冲区为空时，我们将从磁盘读取新页面，因此通过输入的原始关系流被划分为输出缓冲区，并溢出到磁盘上顺序排列的这些输出分区中</a:t>
            </a:r>
            <a:endParaRPr lang="en-US" dirty="0" smtClean="0"/>
          </a:p>
          <a:p>
            <a:pPr marL="0" indent="0">
              <a:buNone/>
            </a:pPr>
            <a:endParaRPr lang="en-US" dirty="0" smtClean="0"/>
          </a:p>
          <a:p>
            <a:pPr marL="228600" indent="-228600">
              <a:buAutoNum type="arabicPeriod"/>
            </a:pPr>
            <a:r>
              <a:rPr lang="en-US" dirty="0" smtClean="0"/>
              <a:t>Let</a:t>
            </a:r>
            <a:r>
              <a:rPr lang="en-US" baseline="0" dirty="0" smtClean="0"/>
              <a:t> us look at a schematic of how this uses buffers in memory to achieve these two phases in the first divide phase, </a:t>
            </a:r>
          </a:p>
          <a:p>
            <a:pPr marL="228600" indent="-228600">
              <a:buAutoNum type="arabicPeriod"/>
            </a:pPr>
            <a:r>
              <a:rPr lang="en-US" baseline="0" dirty="0" smtClean="0"/>
              <a:t>We are forming the partitions, and so what we do is we take the original relation on the left, which is in yellow, and we read it off the disk one page at a time. </a:t>
            </a:r>
          </a:p>
          <a:p>
            <a:pPr marL="228600" indent="-228600">
              <a:buAutoNum type="arabicPeriod"/>
            </a:pPr>
            <a:r>
              <a:rPr lang="en-US" baseline="0" dirty="0" smtClean="0"/>
              <a:t>We are going to use a single input buffer in memory to hold one page of the input file at a time, and we are going to use B-1 buffers in memory to hold output buffers, that will generate B-1 partitions on a scratch disk</a:t>
            </a:r>
          </a:p>
          <a:p>
            <a:pPr marL="228600" indent="-228600">
              <a:buAutoNum type="arabicPeriod"/>
            </a:pPr>
            <a:r>
              <a:rPr lang="en-US" baseline="0" dirty="0" smtClean="0"/>
              <a:t>So here is how this goes, you read a page in from the input, for each record on that page, we run the hash function </a:t>
            </a:r>
            <a:r>
              <a:rPr lang="en-US" baseline="0" dirty="0" err="1" smtClean="0"/>
              <a:t>Hp</a:t>
            </a:r>
            <a:r>
              <a:rPr lang="en-US" baseline="0" dirty="0" smtClean="0"/>
              <a:t> to decide which output buffer to put it into, so </a:t>
            </a:r>
            <a:r>
              <a:rPr lang="en-US" baseline="0" dirty="0" err="1" smtClean="0"/>
              <a:t>Hp</a:t>
            </a:r>
            <a:r>
              <a:rPr lang="en-US" baseline="0" dirty="0" smtClean="0"/>
              <a:t> is modulo B-1, and each record based on its value will go to a particular output partition, and all records with that same value will go in the same partition, which is a key property of this hashing algorithm</a:t>
            </a:r>
          </a:p>
          <a:p>
            <a:pPr marL="228600" indent="-228600">
              <a:buAutoNum type="arabicPeriod"/>
            </a:pPr>
            <a:r>
              <a:rPr lang="en-US" baseline="0" dirty="0" smtClean="0"/>
              <a:t>It is a streaming implementation, so as an output buffer fills, we write it to the disk, as the input buffer empties, we read a new page from the disk, and so the original relation streams through the input is partitioned into output buffers, and spills into these output partitions that are sequential on the disk</a:t>
            </a:r>
          </a:p>
        </p:txBody>
      </p:sp>
      <p:sp>
        <p:nvSpPr>
          <p:cNvPr id="4" name="Slide Number Placeholder 3"/>
          <p:cNvSpPr>
            <a:spLocks noGrp="1"/>
          </p:cNvSpPr>
          <p:nvPr>
            <p:ph type="sldNum" sz="quarter" idx="10"/>
          </p:nvPr>
        </p:nvSpPr>
        <p:spPr/>
        <p:txBody>
          <a:bodyPr/>
          <a:lstStyle/>
          <a:p>
            <a:fld id="{95DA6495-08A5-4780-AF01-64577BB694EC}" type="slidenum">
              <a:rPr lang="en-US" smtClean="0"/>
              <a:t>48</a:t>
            </a:fld>
            <a:endParaRPr lang="en-US"/>
          </a:p>
        </p:txBody>
      </p:sp>
    </p:spTree>
    <p:extLst>
      <p:ext uri="{BB962C8B-B14F-4D97-AF65-F5344CB8AC3E}">
        <p14:creationId xmlns:p14="http://schemas.microsoft.com/office/powerpoint/2010/main" val="2985326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我们在数据库系统中的查询执行程序是模块运行关系运算符</a:t>
            </a:r>
          </a:p>
          <a:p>
            <a:pPr marL="228600" indent="-228600">
              <a:buAutoNum type="arabicPeriod"/>
            </a:pPr>
            <a:r>
              <a:rPr lang="zh-CN" altLang="en-US" dirty="0" smtClean="0"/>
              <a:t>优化器选择要运行的这些运算符，然后执行程序将执行这些运算符</a:t>
            </a:r>
          </a:p>
          <a:p>
            <a:pPr marL="228600" indent="-228600">
              <a:buAutoNum type="arabicPeriod"/>
            </a:pPr>
            <a:r>
              <a:rPr lang="zh-CN" altLang="en-US" dirty="0" smtClean="0"/>
              <a:t>运算符的实例将实现一个</a:t>
            </a:r>
            <a:r>
              <a:rPr lang="zh-CN" altLang="en-US" b="1" dirty="0" smtClean="0"/>
              <a:t>迭代器接口</a:t>
            </a:r>
            <a:r>
              <a:rPr lang="zh-CN" altLang="en-US" dirty="0" smtClean="0"/>
              <a:t>，该接口负责有效地执行</a:t>
            </a:r>
            <a:r>
              <a:rPr lang="zh-CN" altLang="en-US" b="1" dirty="0" smtClean="0"/>
              <a:t>运算符逻辑</a:t>
            </a:r>
            <a:r>
              <a:rPr lang="zh-CN" altLang="en-US" dirty="0" smtClean="0"/>
              <a:t>，以数据流方式将</a:t>
            </a:r>
            <a:r>
              <a:rPr lang="zh-CN" altLang="en-US" b="1" dirty="0" smtClean="0"/>
              <a:t>元组</a:t>
            </a:r>
            <a:r>
              <a:rPr lang="zh-CN" altLang="en-US" dirty="0" smtClean="0"/>
              <a:t>转发给下一个运算符</a:t>
            </a:r>
          </a:p>
          <a:p>
            <a:pPr marL="228600" indent="-228600">
              <a:buAutoNum type="arabicPeriod"/>
            </a:pPr>
            <a:r>
              <a:rPr lang="zh-CN" altLang="en-US" dirty="0" smtClean="0"/>
              <a:t>因此，您想到了这棵树和这些运算符实例中的每一个，</a:t>
            </a:r>
            <a:r>
              <a:rPr lang="zh-CN" altLang="en-US" b="1" dirty="0" smtClean="0"/>
              <a:t>这些关系运算符中的每一个都实现了该迭代器接口</a:t>
            </a:r>
          </a:p>
          <a:p>
            <a:pPr marL="228600" indent="-228600">
              <a:buAutoNum type="arabicPeriod"/>
            </a:pPr>
            <a:r>
              <a:rPr lang="zh-CN" altLang="en-US" dirty="0" smtClean="0"/>
              <a:t>因此，例如，在这棵树中，我们有</a:t>
            </a:r>
            <a:r>
              <a:rPr lang="zh-CN" altLang="en-US" b="1" dirty="0" smtClean="0"/>
              <a:t>许多接口的不同实现</a:t>
            </a:r>
            <a:r>
              <a:rPr lang="zh-CN" altLang="en-US" dirty="0" smtClean="0"/>
              <a:t>，我们在底部使用索引编制了一些扫描，在选择和项目上有了一些即时迭代器，然后 也有一些实现为迭代器的连接算法。 我们将很快介绍所有这些技术</a:t>
            </a:r>
            <a:endParaRPr lang="en-US" dirty="0" smtClean="0"/>
          </a:p>
          <a:p>
            <a:pPr marL="0" indent="0">
              <a:buNone/>
            </a:pPr>
            <a:endParaRPr lang="en-US" dirty="0" smtClean="0"/>
          </a:p>
          <a:p>
            <a:pPr marL="228600" indent="-228600">
              <a:buAutoNum type="arabicPeriod"/>
            </a:pPr>
            <a:r>
              <a:rPr lang="en-US" dirty="0" smtClean="0"/>
              <a:t>Our query executors in the database system</a:t>
            </a:r>
            <a:r>
              <a:rPr lang="en-US" baseline="0" dirty="0" smtClean="0"/>
              <a:t> is the module runs the relational operators</a:t>
            </a:r>
          </a:p>
          <a:p>
            <a:pPr marL="228600" indent="-228600">
              <a:buAutoNum type="arabicPeriod"/>
            </a:pPr>
            <a:r>
              <a:rPr lang="en-US" baseline="0" dirty="0" smtClean="0"/>
              <a:t>The optimizer selects these operators to run, and then the executor is going to execute those operators </a:t>
            </a:r>
          </a:p>
          <a:p>
            <a:pPr marL="228600" indent="-228600">
              <a:buAutoNum type="arabicPeriod"/>
            </a:pPr>
            <a:r>
              <a:rPr lang="en-US" baseline="0" dirty="0" smtClean="0"/>
              <a:t>And instance of the operators is going to implement an iterator interface, which is responsible for efficiently executing the operator logic forwarding tuples to the next operator in a data flow fashion</a:t>
            </a:r>
          </a:p>
          <a:p>
            <a:pPr marL="228600" indent="-228600">
              <a:buAutoNum type="arabicPeriod"/>
            </a:pPr>
            <a:r>
              <a:rPr lang="en-US" baseline="0" dirty="0" smtClean="0"/>
              <a:t>So you think of this tree and each one of those operator instances, each one of those relational operators implements that iterator interface</a:t>
            </a:r>
          </a:p>
          <a:p>
            <a:pPr marL="228600" indent="-228600">
              <a:buAutoNum type="arabicPeriod"/>
            </a:pPr>
            <a:r>
              <a:rPr lang="en-US" baseline="0" dirty="0" smtClean="0"/>
              <a:t>So for example, in this tree we have got a number of different implementations of interfaces, we have got some scans at the bottom that are implemented using indexing, we have got some on-the-fly iterators for select and project, and then we have got some join algorithm implemented as iterators as well. And we will look at all of these techniques very shortly</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50</a:t>
            </a:fld>
            <a:endParaRPr lang="en-US"/>
          </a:p>
        </p:txBody>
      </p:sp>
    </p:spTree>
    <p:extLst>
      <p:ext uri="{BB962C8B-B14F-4D97-AF65-F5344CB8AC3E}">
        <p14:creationId xmlns:p14="http://schemas.microsoft.com/office/powerpoint/2010/main" val="2849521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现在您可以想像一下，如果我们可以一次在一个页面上执行某项操作，那么我们一次可以</a:t>
            </a:r>
            <a:r>
              <a:rPr lang="zh-CN" altLang="en-US" b="1" baseline="0" dirty="0" smtClean="0"/>
              <a:t>在内存块中执行某项操作</a:t>
            </a:r>
            <a:r>
              <a:rPr lang="zh-CN" altLang="en-US"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还有一种算法，通常称为</a:t>
            </a:r>
            <a:r>
              <a:rPr lang="zh-CN" altLang="en-US" b="1" baseline="0" dirty="0" smtClean="0"/>
              <a:t>块嵌套循环联接</a:t>
            </a:r>
            <a:r>
              <a:rPr lang="zh-CN" altLang="en-US" baseline="0" dirty="0" smtClean="0"/>
              <a:t>，我们将其称为块嵌套循环联接，因为我们之前所说的被阻塞的工作与页面，块和带有同义词的页面的大小相同</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因此，即使文献中经常将这种块称为嵌套循环联接，我们也将其称为块，因为您可以想到的块可以包含许多页面或块，</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因此，我们实际上将要使用</a:t>
            </a:r>
            <a:r>
              <a:rPr lang="en-US" altLang="zh-CN" baseline="0" dirty="0" smtClean="0"/>
              <a:t>B-2</a:t>
            </a:r>
            <a:r>
              <a:rPr lang="zh-CN" altLang="en-US" baseline="0" dirty="0" smtClean="0"/>
              <a:t>页，我们将使用</a:t>
            </a:r>
            <a:r>
              <a:rPr lang="en-US" altLang="zh-CN" baseline="0" dirty="0" smtClean="0"/>
              <a:t>R</a:t>
            </a:r>
            <a:r>
              <a:rPr lang="zh-CN" altLang="en-US" baseline="0" dirty="0" smtClean="0"/>
              <a:t>的</a:t>
            </a:r>
            <a:r>
              <a:rPr lang="en-US" altLang="zh-CN" baseline="0" dirty="0" smtClean="0"/>
              <a:t>B-2</a:t>
            </a:r>
            <a:r>
              <a:rPr lang="zh-CN" altLang="en-US" baseline="0" dirty="0" smtClean="0"/>
              <a:t>页，我们将其称为一个块，因此对于</a:t>
            </a:r>
            <a:r>
              <a:rPr lang="en-US" altLang="zh-CN" baseline="0" dirty="0" smtClean="0"/>
              <a:t>R</a:t>
            </a:r>
            <a:r>
              <a:rPr lang="zh-CN" altLang="en-US" baseline="0" dirty="0" smtClean="0"/>
              <a:t>的</a:t>
            </a:r>
            <a:r>
              <a:rPr lang="en-US" altLang="zh-CN" baseline="0" dirty="0" smtClean="0"/>
              <a:t>B-2</a:t>
            </a:r>
            <a:r>
              <a:rPr lang="zh-CN" altLang="en-US" baseline="0" dirty="0" smtClean="0"/>
              <a:t>页的每个</a:t>
            </a:r>
            <a:r>
              <a:rPr lang="en-US" altLang="zh-CN" baseline="0" dirty="0" err="1" smtClean="0"/>
              <a:t>rchunk</a:t>
            </a:r>
            <a:r>
              <a:rPr lang="zh-CN" altLang="en-US" baseline="0" dirty="0" smtClean="0"/>
              <a:t>，我们将扫描</a:t>
            </a:r>
            <a:r>
              <a:rPr lang="en-US" altLang="zh-CN" baseline="0" dirty="0" smtClean="0"/>
              <a:t>s</a:t>
            </a:r>
            <a:r>
              <a:rPr lang="zh-CN" altLang="en-US"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因此，我们要说的是，每</a:t>
            </a:r>
            <a:r>
              <a:rPr lang="en-US" altLang="zh-CN" baseline="0" dirty="0" smtClean="0"/>
              <a:t>S</a:t>
            </a:r>
            <a:r>
              <a:rPr lang="zh-CN" altLang="en-US" baseline="0" dirty="0" smtClean="0"/>
              <a:t>页面的</a:t>
            </a:r>
            <a:r>
              <a:rPr lang="en-US" altLang="zh-CN" baseline="0" dirty="0" smtClean="0"/>
              <a:t>B-2</a:t>
            </a:r>
            <a:r>
              <a:rPr lang="zh-CN" altLang="en-US" baseline="0" dirty="0" smtClean="0"/>
              <a:t>页面的每个块都将在内存中形成所有匹配的元组，</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所以看起来像这样，这里</a:t>
            </a:r>
            <a:r>
              <a:rPr lang="en-US" altLang="zh-CN" baseline="0" dirty="0" err="1" smtClean="0"/>
              <a:t>rchunk</a:t>
            </a:r>
            <a:r>
              <a:rPr lang="zh-CN" altLang="en-US" baseline="0" dirty="0" smtClean="0"/>
              <a:t>的大小为</a:t>
            </a:r>
            <a:r>
              <a:rPr lang="en-US" altLang="zh-CN" baseline="0" dirty="0" smtClean="0"/>
              <a:t>2</a:t>
            </a:r>
            <a:r>
              <a:rPr lang="zh-CN" altLang="en-US" baseline="0" dirty="0" smtClean="0"/>
              <a:t>页，因此非常小，然后对于</a:t>
            </a:r>
            <a:r>
              <a:rPr lang="en-US" altLang="zh-CN" baseline="0" dirty="0" smtClean="0"/>
              <a:t>S</a:t>
            </a:r>
            <a:r>
              <a:rPr lang="zh-CN" altLang="en-US" baseline="0" dirty="0" smtClean="0"/>
              <a:t>的每一页，我们在内存中形成对，并检查谓词是否匹配</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因此，从本质上讲，我们现在遍历计划空间，一次跨</a:t>
            </a:r>
            <a:r>
              <a:rPr lang="en-US" altLang="zh-CN" baseline="0" dirty="0" smtClean="0"/>
              <a:t>S</a:t>
            </a:r>
            <a:r>
              <a:rPr lang="zh-CN" altLang="en-US" baseline="0" dirty="0" smtClean="0"/>
              <a:t>遍历一个块，而不是一次跨</a:t>
            </a:r>
            <a:r>
              <a:rPr lang="en-US" altLang="zh-CN" baseline="0" dirty="0" smtClean="0"/>
              <a:t>S</a:t>
            </a:r>
            <a:r>
              <a:rPr lang="zh-CN" altLang="en-US" baseline="0" dirty="0" smtClean="0"/>
              <a:t>遍历一页，所以现在的成本是</a:t>
            </a:r>
            <a:r>
              <a:rPr lang="en-US" altLang="zh-CN" baseline="0" dirty="0" smtClean="0"/>
              <a:t>[R]</a:t>
            </a:r>
            <a:r>
              <a:rPr lang="zh-CN" altLang="en-US" baseline="0" dirty="0" smtClean="0"/>
              <a:t>加⌈</a:t>
            </a:r>
            <a:r>
              <a:rPr lang="en-US" altLang="zh-CN" baseline="0" dirty="0" smtClean="0"/>
              <a:t>[R] /</a:t>
            </a:r>
            <a:r>
              <a:rPr lang="zh-CN" altLang="en-US" baseline="0" dirty="0" smtClean="0"/>
              <a:t>（</a:t>
            </a:r>
            <a:r>
              <a:rPr lang="en-US" altLang="zh-CN" baseline="0" dirty="0" smtClean="0"/>
              <a:t>B- 2</a:t>
            </a:r>
            <a:r>
              <a:rPr lang="zh-CN" altLang="en-US" baseline="0" dirty="0" smtClean="0"/>
              <a:t>）⌉，即这些粗线的数量，写出</a:t>
            </a:r>
            <a:r>
              <a:rPr lang="en-US" altLang="zh-CN" baseline="0" dirty="0" smtClean="0"/>
              <a:t>R</a:t>
            </a:r>
            <a:r>
              <a:rPr lang="zh-CN" altLang="en-US" baseline="0" dirty="0" smtClean="0"/>
              <a:t>的块分区数量乘以</a:t>
            </a:r>
            <a:r>
              <a:rPr lang="en-US" altLang="zh-CN" baseline="0" dirty="0" smtClean="0"/>
              <a:t>[R]</a:t>
            </a:r>
            <a:r>
              <a:rPr lang="zh-CN" altLang="en-US"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如果您认为</a:t>
            </a:r>
            <a:r>
              <a:rPr lang="en-US" altLang="zh-CN" baseline="0" dirty="0" smtClean="0"/>
              <a:t>B</a:t>
            </a:r>
            <a:r>
              <a:rPr lang="zh-CN" altLang="en-US" baseline="0" dirty="0" smtClean="0"/>
              <a:t>大约是</a:t>
            </a:r>
            <a:r>
              <a:rPr lang="en-US" altLang="zh-CN" baseline="0" dirty="0" smtClean="0"/>
              <a:t>102</a:t>
            </a:r>
            <a:r>
              <a:rPr lang="zh-CN" altLang="en-US" baseline="0" dirty="0" smtClean="0"/>
              <a:t>，这是一个适中的数字，那么我们的性能将比以前提高</a:t>
            </a:r>
            <a:r>
              <a:rPr lang="en-US" altLang="zh-CN" baseline="0" dirty="0" smtClean="0"/>
              <a:t>100</a:t>
            </a:r>
            <a:r>
              <a:rPr lang="zh-CN" altLang="en-US" baseline="0" dirty="0" smtClean="0"/>
              <a:t>倍，总共只有</a:t>
            </a:r>
            <a:r>
              <a:rPr lang="en-US" altLang="zh-CN" baseline="0" dirty="0" smtClean="0"/>
              <a:t>6000</a:t>
            </a:r>
            <a:r>
              <a:rPr lang="zh-CN" altLang="en-US" baseline="0" dirty="0" smtClean="0"/>
              <a:t>个</a:t>
            </a:r>
            <a:r>
              <a:rPr lang="en-US" altLang="zh-CN" baseline="0" dirty="0" smtClean="0"/>
              <a:t>I / O</a:t>
            </a:r>
            <a:r>
              <a:rPr lang="zh-CN" altLang="en-US" baseline="0" dirty="0" smtClean="0"/>
              <a:t>，比数十亿个</a:t>
            </a:r>
            <a:r>
              <a:rPr lang="en-US" altLang="zh-CN" baseline="0" dirty="0" smtClean="0"/>
              <a:t>I / O</a:t>
            </a:r>
            <a:r>
              <a:rPr lang="zh-CN" altLang="en-US" baseline="0" dirty="0" smtClean="0"/>
              <a:t>好很多，我们在做简单的嵌套循环连接</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因此，您应该考虑将此块嵌套循环连接作为执行嵌套循环连接的默认方法，如果没有很多内存，显然可以向下拨</a:t>
            </a:r>
            <a:r>
              <a:rPr lang="en-US" altLang="zh-CN" baseline="0" dirty="0" smtClean="0"/>
              <a:t>B</a:t>
            </a:r>
            <a:r>
              <a:rPr lang="zh-CN" altLang="en-US" baseline="0" dirty="0" smtClean="0"/>
              <a:t>，或者如果有很多内存，可以向上拨</a:t>
            </a:r>
            <a:r>
              <a:rPr lang="en-US" altLang="zh-CN" baseline="0" dirty="0" smtClean="0"/>
              <a:t>B</a:t>
            </a:r>
            <a:r>
              <a:rPr lang="zh-CN" altLang="en-US" baseline="0" dirty="0" smtClean="0"/>
              <a:t>的内存，您可以节省很多</a:t>
            </a:r>
            <a:r>
              <a:rPr lang="en-US" altLang="zh-CN" baseline="0" dirty="0" smtClean="0"/>
              <a:t>I / 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aseline="0" dirty="0" smtClean="0"/>
              <a:t>因此，块嵌套循环连接实际上是一种非常可行的算法，尤其是当我们没有相等谓词并且我们必须比较所有成对的元组时</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Now you can imagine if we can do things a page at a time, we can do things sort of a memory chunk at a time,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And there is an algorithm that is typically called block nested loops join, we are </a:t>
            </a:r>
            <a:r>
              <a:rPr lang="en-US" baseline="0" dirty="0" err="1" smtClean="0"/>
              <a:t>gonna</a:t>
            </a:r>
            <a:r>
              <a:rPr lang="en-US" baseline="0" dirty="0" smtClean="0"/>
              <a:t> call it chunk nested loop join, because it is the work blocked we said before was the same size as page, block and page with synonyms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And so even though the literature often calls this block nested loop join, we will call it chunk because a chunk you can think of as many </a:t>
            </a:r>
            <a:r>
              <a:rPr lang="en-US" baseline="0" dirty="0" err="1" smtClean="0"/>
              <a:t>many</a:t>
            </a:r>
            <a:r>
              <a:rPr lang="en-US" baseline="0" dirty="0" smtClean="0"/>
              <a:t> pages or blocks,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And so we are </a:t>
            </a:r>
            <a:r>
              <a:rPr lang="en-US" baseline="0" dirty="0" err="1" smtClean="0"/>
              <a:t>gonna</a:t>
            </a:r>
            <a:r>
              <a:rPr lang="en-US" baseline="0" dirty="0" smtClean="0"/>
              <a:t> actually have B-2 pages to work with here, we are going to take B-2 pages of R, we will call that a chunk, so for each </a:t>
            </a:r>
            <a:r>
              <a:rPr lang="en-US" baseline="0" dirty="0" err="1" smtClean="0"/>
              <a:t>rchunk</a:t>
            </a:r>
            <a:r>
              <a:rPr lang="en-US" baseline="0" dirty="0" smtClean="0"/>
              <a:t> of B-2 pages of R, we are </a:t>
            </a:r>
            <a:r>
              <a:rPr lang="en-US" baseline="0" dirty="0" err="1" smtClean="0"/>
              <a:t>gonna</a:t>
            </a:r>
            <a:r>
              <a:rPr lang="en-US" baseline="0" dirty="0" smtClean="0"/>
              <a:t> scan through 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And so we are </a:t>
            </a:r>
            <a:r>
              <a:rPr lang="en-US" baseline="0" dirty="0" err="1" smtClean="0"/>
              <a:t>gonna</a:t>
            </a:r>
            <a:r>
              <a:rPr lang="en-US" baseline="0" dirty="0" smtClean="0"/>
              <a:t> say for each </a:t>
            </a:r>
            <a:r>
              <a:rPr lang="en-US" baseline="0" dirty="0" err="1" smtClean="0"/>
              <a:t>rchunk</a:t>
            </a:r>
            <a:r>
              <a:rPr lang="en-US" baseline="0" dirty="0" smtClean="0"/>
              <a:t> of B-2 pages for each </a:t>
            </a:r>
            <a:r>
              <a:rPr lang="en-US" baseline="0" dirty="0" err="1" smtClean="0"/>
              <a:t>spage</a:t>
            </a:r>
            <a:r>
              <a:rPr lang="en-US" baseline="0" dirty="0" smtClean="0"/>
              <a:t> of S. we are </a:t>
            </a:r>
            <a:r>
              <a:rPr lang="en-US" baseline="0" dirty="0" err="1" smtClean="0"/>
              <a:t>gonna</a:t>
            </a:r>
            <a:r>
              <a:rPr lang="en-US" baseline="0" dirty="0" smtClean="0"/>
              <a:t> form all the matching tuples in memory,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So to look a bit like this, here </a:t>
            </a:r>
            <a:r>
              <a:rPr lang="en-US" baseline="0" dirty="0" err="1" smtClean="0"/>
              <a:t>rchunk</a:t>
            </a:r>
            <a:r>
              <a:rPr lang="en-US" baseline="0" dirty="0" smtClean="0"/>
              <a:t> is size 2 pages, so it is pretty small, and then for each page of S, we form the pairs in memory and check the predicate to see if they match</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And so in essence, we are traversing the plan space now, one chunk at a time across S, instead of one page at a time across S, and so now the cost is [R], plus ⌈[R]/(B-2)⌉, that is the number of these fat lines, write the number of chunk partitions of R, times [R],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If you imagine B is something like 102, which is a modest number, then we get a 100 times improvement over what we had before, for a total only of 6000 I/</a:t>
            </a:r>
            <a:r>
              <a:rPr lang="en-US" baseline="0" dirty="0" err="1" smtClean="0"/>
              <a:t>Os</a:t>
            </a:r>
            <a:r>
              <a:rPr lang="en-US" baseline="0" dirty="0" smtClean="0"/>
              <a:t>, quite a bit better than the billions of I/</a:t>
            </a:r>
            <a:r>
              <a:rPr lang="en-US" baseline="0" dirty="0" err="1" smtClean="0"/>
              <a:t>Os</a:t>
            </a:r>
            <a:r>
              <a:rPr lang="en-US" baseline="0" dirty="0" smtClean="0"/>
              <a:t>, we were doing with our simple nested loops join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So you should think about this chunk nested loop join as being your default way to do nested loops join, you can obviously dial B down, if you don’t have a lot of memory, or you can dial B way up if you have lots of memory, and you can save quite a few I/</a:t>
            </a:r>
            <a:r>
              <a:rPr lang="en-US" baseline="0" dirty="0" err="1" smtClean="0"/>
              <a:t>Os</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So chunk nested loop join is actually a very viable algorithm, particularly when we don’t have an equality predicate and we have to actually compare all pairs of tuples</a:t>
            </a:r>
            <a:endParaRPr lang="en-US" dirty="0" smtClean="0"/>
          </a:p>
          <a:p>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51</a:t>
            </a:fld>
            <a:endParaRPr lang="en-US"/>
          </a:p>
        </p:txBody>
      </p:sp>
    </p:spTree>
    <p:extLst>
      <p:ext uri="{BB962C8B-B14F-4D97-AF65-F5344CB8AC3E}">
        <p14:creationId xmlns:p14="http://schemas.microsoft.com/office/powerpoint/2010/main" val="116675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5</a:t>
            </a:fld>
            <a:endParaRPr lang="en-US"/>
          </a:p>
        </p:txBody>
      </p:sp>
    </p:spTree>
    <p:extLst>
      <p:ext uri="{BB962C8B-B14F-4D97-AF65-F5344CB8AC3E}">
        <p14:creationId xmlns:p14="http://schemas.microsoft.com/office/powerpoint/2010/main" val="1537880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如果我们在一个表的联接列上有索引，那么优化器可以选择另一种算法，称为</a:t>
            </a:r>
            <a:r>
              <a:rPr lang="zh-CN" altLang="en-US" b="1" dirty="0" smtClean="0"/>
              <a:t>索引嵌套循环联接</a:t>
            </a:r>
            <a:r>
              <a:rPr lang="zh-CN" altLang="en-US" dirty="0" smtClean="0"/>
              <a:t>。 让我们在这里看看</a:t>
            </a:r>
          </a:p>
          <a:p>
            <a:pPr marL="228600" indent="-228600">
              <a:buAutoNum type="arabicPeriod"/>
            </a:pPr>
            <a:r>
              <a:rPr lang="zh-CN" altLang="en-US" dirty="0" smtClean="0"/>
              <a:t>基本上，使用索引嵌套循环龙的想法，我们采用嵌套循环联接的内部循环，并用索引查找替换它，对于</a:t>
            </a:r>
            <a:r>
              <a:rPr lang="en-US" altLang="zh-CN" dirty="0" smtClean="0"/>
              <a:t>R do</a:t>
            </a:r>
            <a:r>
              <a:rPr lang="zh-CN" altLang="en-US" dirty="0" smtClean="0"/>
              <a:t>中的每个元组</a:t>
            </a:r>
            <a:r>
              <a:rPr lang="en-US" altLang="zh-CN" dirty="0" smtClean="0"/>
              <a:t>r</a:t>
            </a:r>
            <a:r>
              <a:rPr lang="zh-CN" altLang="en-US" dirty="0" smtClean="0"/>
              <a:t>，对于</a:t>
            </a:r>
            <a:r>
              <a:rPr lang="en-US" altLang="zh-CN" dirty="0" smtClean="0"/>
              <a:t>S</a:t>
            </a:r>
            <a:r>
              <a:rPr lang="zh-CN" altLang="en-US" dirty="0" smtClean="0"/>
              <a:t>中的每个元组</a:t>
            </a:r>
            <a:r>
              <a:rPr lang="en-US" altLang="zh-CN" dirty="0" smtClean="0"/>
              <a:t>s</a:t>
            </a:r>
            <a:r>
              <a:rPr lang="zh-CN" altLang="en-US" dirty="0" smtClean="0"/>
              <a:t>，它看起来都像这样 做，返回对的结果</a:t>
            </a:r>
          </a:p>
          <a:p>
            <a:pPr marL="228600" indent="-228600">
              <a:buAutoNum type="arabicPeriod"/>
            </a:pPr>
            <a:r>
              <a:rPr lang="zh-CN" altLang="en-US" dirty="0" smtClean="0"/>
              <a:t>现在，魔力当然在那个</a:t>
            </a:r>
            <a:r>
              <a:rPr lang="zh-CN" altLang="en-US" b="1" dirty="0" smtClean="0"/>
              <a:t>内部循环</a:t>
            </a:r>
            <a:r>
              <a:rPr lang="zh-CN" altLang="en-US" dirty="0" smtClean="0"/>
              <a:t>中，在这里我们</a:t>
            </a:r>
            <a:r>
              <a:rPr lang="zh-CN" altLang="en-US" b="1" dirty="0" smtClean="0"/>
              <a:t>只看匹配的元组</a:t>
            </a:r>
            <a:r>
              <a:rPr lang="zh-CN" altLang="en-US" dirty="0" smtClean="0"/>
              <a:t>，我们该怎么做？</a:t>
            </a:r>
          </a:p>
          <a:p>
            <a:pPr marL="228600" indent="-228600">
              <a:buAutoNum type="arabicPeriod"/>
            </a:pPr>
            <a:r>
              <a:rPr lang="zh-CN" altLang="en-US" dirty="0" smtClean="0"/>
              <a:t>我们通过在索引中查找来实现，所以对于每个元组</a:t>
            </a:r>
            <a:r>
              <a:rPr lang="en-US" altLang="zh-CN" dirty="0" smtClean="0"/>
              <a:t>r</a:t>
            </a:r>
            <a:r>
              <a:rPr lang="zh-CN" altLang="en-US" dirty="0" smtClean="0"/>
              <a:t>，我们取其联合值</a:t>
            </a:r>
            <a:r>
              <a:rPr lang="en-US" altLang="zh-CN" dirty="0" err="1" smtClean="0"/>
              <a:t>ri</a:t>
            </a:r>
            <a:r>
              <a:rPr lang="zh-CN" altLang="en-US" dirty="0" smtClean="0"/>
              <a:t>，然后在</a:t>
            </a:r>
            <a:r>
              <a:rPr lang="en-US" altLang="zh-CN" dirty="0" err="1" smtClean="0"/>
              <a:t>sj</a:t>
            </a:r>
            <a:r>
              <a:rPr lang="zh-CN" altLang="en-US" dirty="0" smtClean="0"/>
              <a:t>的索引中进行查找以找到匹配项，</a:t>
            </a:r>
            <a:r>
              <a:rPr lang="en-US" altLang="zh-CN" dirty="0" smtClean="0"/>
              <a:t>R</a:t>
            </a:r>
            <a:r>
              <a:rPr lang="zh-CN" altLang="en-US" dirty="0" smtClean="0"/>
              <a:t>的每个元组可能有很多匹配项，因此 嵌套循环</a:t>
            </a:r>
            <a:endParaRPr lang="en-US" dirty="0" smtClean="0"/>
          </a:p>
          <a:p>
            <a:pPr marL="0" indent="0">
              <a:buNone/>
            </a:pPr>
            <a:endParaRPr lang="en-US" dirty="0" smtClean="0"/>
          </a:p>
          <a:p>
            <a:pPr marL="228600" indent="-228600">
              <a:buAutoNum type="arabicPeriod"/>
            </a:pPr>
            <a:r>
              <a:rPr lang="en-US" dirty="0" smtClean="0"/>
              <a:t>If we have an index on the join columns of one of our tables, so the optimizer</a:t>
            </a:r>
            <a:r>
              <a:rPr lang="en-US" baseline="0" dirty="0" smtClean="0"/>
              <a:t> has the option of choosing another algorithm, called index nested loops join. Let us look at it here</a:t>
            </a:r>
          </a:p>
          <a:p>
            <a:pPr marL="228600" indent="-228600">
              <a:buAutoNum type="arabicPeriod"/>
            </a:pPr>
            <a:r>
              <a:rPr lang="en-US" baseline="0" dirty="0" smtClean="0"/>
              <a:t>Basically, the idea with index nested loops dragons, we take the inner loop of nested loops join, and we replace it with an index lookup it kind of looks like this for each tuple r in R do, for each tuple s in S that matches do, return the result of the pair</a:t>
            </a:r>
          </a:p>
          <a:p>
            <a:pPr marL="228600" indent="-228600">
              <a:buAutoNum type="arabicPeriod"/>
            </a:pPr>
            <a:r>
              <a:rPr lang="en-US" baseline="0" dirty="0" smtClean="0"/>
              <a:t>Now the magic of course is in that inner loop, where we only look at tuples s that match, how do we do that? </a:t>
            </a:r>
          </a:p>
          <a:p>
            <a:pPr marL="228600" indent="-228600">
              <a:buAutoNum type="arabicPeriod"/>
            </a:pPr>
            <a:r>
              <a:rPr lang="en-US" baseline="0" dirty="0" smtClean="0"/>
              <a:t>We do that via lookup in an index, so for every tuple r, we take its joint value </a:t>
            </a:r>
            <a:r>
              <a:rPr lang="en-US" baseline="0" dirty="0" err="1" smtClean="0"/>
              <a:t>ri</a:t>
            </a:r>
            <a:r>
              <a:rPr lang="en-US" baseline="0" dirty="0" smtClean="0"/>
              <a:t>, and we do a lookup in the index on </a:t>
            </a:r>
            <a:r>
              <a:rPr lang="en-US" baseline="0" dirty="0" err="1" smtClean="0"/>
              <a:t>sj</a:t>
            </a:r>
            <a:r>
              <a:rPr lang="en-US" baseline="0" dirty="0" smtClean="0"/>
              <a:t> to find the matches, there may be many matches per tuple of R, so it is a nested loop</a:t>
            </a:r>
          </a:p>
        </p:txBody>
      </p:sp>
      <p:sp>
        <p:nvSpPr>
          <p:cNvPr id="4" name="Slide Number Placeholder 3"/>
          <p:cNvSpPr>
            <a:spLocks noGrp="1"/>
          </p:cNvSpPr>
          <p:nvPr>
            <p:ph type="sldNum" sz="quarter" idx="10"/>
          </p:nvPr>
        </p:nvSpPr>
        <p:spPr/>
        <p:txBody>
          <a:bodyPr/>
          <a:lstStyle/>
          <a:p>
            <a:fld id="{95DA6495-08A5-4780-AF01-64577BB694EC}" type="slidenum">
              <a:rPr lang="en-US" smtClean="0"/>
              <a:t>52</a:t>
            </a:fld>
            <a:endParaRPr lang="en-US"/>
          </a:p>
        </p:txBody>
      </p:sp>
    </p:spTree>
    <p:extLst>
      <p:ext uri="{BB962C8B-B14F-4D97-AF65-F5344CB8AC3E}">
        <p14:creationId xmlns:p14="http://schemas.microsoft.com/office/powerpoint/2010/main" val="4169706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Shape 1176"/>
          <p:cNvSpPr>
            <a:spLocks noGrp="1" noRot="1" noChangeAspect="1"/>
          </p:cNvSpPr>
          <p:nvPr>
            <p:ph type="sldImg"/>
          </p:nvPr>
        </p:nvSpPr>
        <p:spPr>
          <a:prstGeom prst="rect">
            <a:avLst/>
          </a:prstGeom>
        </p:spPr>
        <p:txBody>
          <a:bodyPr/>
          <a:lstStyle/>
          <a:p>
            <a:endParaRPr/>
          </a:p>
        </p:txBody>
      </p:sp>
      <p:sp>
        <p:nvSpPr>
          <p:cNvPr id="1177" name="Shape 1177"/>
          <p:cNvSpPr>
            <a:spLocks noGrp="1"/>
          </p:cNvSpPr>
          <p:nvPr>
            <p:ph type="body" sz="quarter" idx="1"/>
          </p:nvPr>
        </p:nvSpPr>
        <p:spPr>
          <a:prstGeom prst="rect">
            <a:avLst/>
          </a:prstGeom>
        </p:spPr>
        <p:txBody>
          <a:bodyPr/>
          <a:lstStyle/>
          <a:p>
            <a:pPr marL="228600" indent="-228600">
              <a:buAutoNum type="arabicPeriod"/>
            </a:pPr>
            <a:r>
              <a:rPr lang="zh-CN" altLang="en-US" dirty="0" smtClean="0"/>
              <a:t>现在，我们如何评估排序合并联接的成本。</a:t>
            </a:r>
          </a:p>
          <a:p>
            <a:pPr marL="228600" indent="-228600">
              <a:buAutoNum type="arabicPeriod"/>
            </a:pPr>
            <a:r>
              <a:rPr lang="zh-CN" altLang="en-US" dirty="0" smtClean="0"/>
              <a:t>我们将对</a:t>
            </a:r>
            <a:r>
              <a:rPr lang="en-US" altLang="zh-CN" dirty="0" smtClean="0"/>
              <a:t>R</a:t>
            </a:r>
            <a:r>
              <a:rPr lang="zh-CN" altLang="en-US" dirty="0" smtClean="0"/>
              <a:t>和</a:t>
            </a:r>
            <a:r>
              <a:rPr lang="en-US" altLang="zh-CN" dirty="0" smtClean="0"/>
              <a:t>S</a:t>
            </a:r>
            <a:r>
              <a:rPr lang="zh-CN" altLang="en-US" dirty="0" smtClean="0"/>
              <a:t>进行排序，然后我们将扫描</a:t>
            </a:r>
            <a:r>
              <a:rPr lang="en-US" altLang="zh-CN" dirty="0" smtClean="0"/>
              <a:t>R</a:t>
            </a:r>
            <a:r>
              <a:rPr lang="zh-CN" altLang="en-US" dirty="0" smtClean="0"/>
              <a:t>和</a:t>
            </a:r>
            <a:r>
              <a:rPr lang="en-US" altLang="zh-CN" dirty="0" smtClean="0"/>
              <a:t>S</a:t>
            </a:r>
            <a:r>
              <a:rPr lang="zh-CN" altLang="en-US" dirty="0" smtClean="0"/>
              <a:t>，并将它们合并到内存中</a:t>
            </a:r>
          </a:p>
          <a:p>
            <a:pPr marL="228600" indent="-228600">
              <a:buAutoNum type="arabicPeriod"/>
            </a:pPr>
            <a:r>
              <a:rPr lang="zh-CN" altLang="en-US" dirty="0" smtClean="0"/>
              <a:t>因此，成本基本上是对</a:t>
            </a:r>
            <a:r>
              <a:rPr lang="en-US" altLang="zh-CN" dirty="0" smtClean="0"/>
              <a:t>R</a:t>
            </a:r>
            <a:r>
              <a:rPr lang="zh-CN" altLang="en-US" dirty="0" smtClean="0"/>
              <a:t>进行分类，对</a:t>
            </a:r>
            <a:r>
              <a:rPr lang="en-US" altLang="zh-CN" dirty="0" smtClean="0"/>
              <a:t>S</a:t>
            </a:r>
            <a:r>
              <a:rPr lang="zh-CN" altLang="en-US" dirty="0" smtClean="0"/>
              <a:t>进行分类以及对</a:t>
            </a:r>
            <a:r>
              <a:rPr lang="en-US" altLang="zh-CN" dirty="0" smtClean="0"/>
              <a:t>R</a:t>
            </a:r>
            <a:r>
              <a:rPr lang="zh-CN" altLang="en-US" dirty="0" smtClean="0"/>
              <a:t>和</a:t>
            </a:r>
            <a:r>
              <a:rPr lang="en-US" altLang="zh-CN" dirty="0" smtClean="0"/>
              <a:t>S</a:t>
            </a:r>
            <a:r>
              <a:rPr lang="zh-CN" altLang="en-US" dirty="0" smtClean="0"/>
              <a:t>进行扫描的成本</a:t>
            </a:r>
          </a:p>
          <a:p>
            <a:pPr marL="228600" indent="-228600">
              <a:buAutoNum type="arabicPeriod"/>
            </a:pPr>
            <a:r>
              <a:rPr lang="zh-CN" altLang="en-US" dirty="0" smtClean="0"/>
              <a:t>现在，在最坏的情况下，实际上</a:t>
            </a:r>
            <a:r>
              <a:rPr lang="en-US" altLang="zh-CN" dirty="0" smtClean="0"/>
              <a:t>R</a:t>
            </a:r>
            <a:r>
              <a:rPr lang="zh-CN" altLang="en-US" dirty="0" smtClean="0"/>
              <a:t>的所有连接值和</a:t>
            </a:r>
            <a:r>
              <a:rPr lang="en-US" altLang="zh-CN" dirty="0" smtClean="0"/>
              <a:t>S</a:t>
            </a:r>
            <a:r>
              <a:rPr lang="zh-CN" altLang="en-US" dirty="0" smtClean="0"/>
              <a:t>的所有连接值都完全相同，这是最坏的情况。在这种情况下，输出是</a:t>
            </a:r>
            <a:r>
              <a:rPr lang="en-US" altLang="zh-CN" dirty="0" smtClean="0"/>
              <a:t>R</a:t>
            </a:r>
            <a:r>
              <a:rPr lang="zh-CN" altLang="en-US" dirty="0" smtClean="0"/>
              <a:t>和</a:t>
            </a:r>
            <a:r>
              <a:rPr lang="en-US" altLang="zh-CN" dirty="0" smtClean="0"/>
              <a:t>S</a:t>
            </a:r>
            <a:r>
              <a:rPr lang="zh-CN" altLang="en-US" dirty="0" smtClean="0"/>
              <a:t>中所有元组的叉积，因为所有匹配</a:t>
            </a:r>
          </a:p>
          <a:p>
            <a:pPr marL="228600" indent="-228600">
              <a:buAutoNum type="arabicPeriod"/>
            </a:pPr>
            <a:r>
              <a:rPr lang="zh-CN" altLang="en-US" dirty="0" smtClean="0"/>
              <a:t>因此，我们对标记进行了处理，它退化为嵌套循环字符串，实际上是简单的嵌套循环联接，即简单的嵌套循环联接。这样的代价可能会非常糟糕，</a:t>
            </a:r>
          </a:p>
          <a:p>
            <a:pPr marL="228600" indent="-228600">
              <a:buAutoNum type="arabicPeriod"/>
            </a:pPr>
            <a:r>
              <a:rPr lang="zh-CN" altLang="en-US" dirty="0" smtClean="0"/>
              <a:t>但这是极不可能的，这是一种事情，优化程序会密切注意并避免它</a:t>
            </a:r>
          </a:p>
          <a:p>
            <a:pPr marL="228600" indent="-228600">
              <a:buAutoNum type="arabicPeriod"/>
            </a:pPr>
            <a:r>
              <a:rPr lang="zh-CN" altLang="en-US" dirty="0" smtClean="0"/>
              <a:t>因此，您通常可以假设在排序合并联接中，联接列中有很多不同的值，以及那些小的微型叉乘积，其中我们在</a:t>
            </a:r>
            <a:r>
              <a:rPr lang="en-US" altLang="zh-CN" dirty="0" smtClean="0"/>
              <a:t>R</a:t>
            </a:r>
            <a:r>
              <a:rPr lang="zh-CN" altLang="en-US" dirty="0" smtClean="0"/>
              <a:t>上采用多个联接键，在</a:t>
            </a:r>
            <a:r>
              <a:rPr lang="en-US" altLang="zh-CN" dirty="0" smtClean="0"/>
              <a:t>S</a:t>
            </a:r>
            <a:r>
              <a:rPr lang="zh-CN" altLang="en-US" dirty="0" smtClean="0"/>
              <a:t>上采用多个联接键，而在我们形成了仅在少数元组上出现的所有对，如我们在示例中看到的</a:t>
            </a:r>
          </a:p>
          <a:p>
            <a:pPr marL="228600" indent="-228600">
              <a:buAutoNum type="arabicPeriod"/>
            </a:pPr>
            <a:r>
              <a:rPr lang="zh-CN" altLang="en-US" dirty="0" smtClean="0"/>
              <a:t>因此，假设是这种情况，那么我们就不会为这些重复的小小的交叉产品支付额外的</a:t>
            </a:r>
            <a:r>
              <a:rPr lang="en-US" altLang="zh-CN" dirty="0" smtClean="0"/>
              <a:t>I / O</a:t>
            </a:r>
          </a:p>
          <a:p>
            <a:pPr marL="228600" indent="-228600">
              <a:buAutoNum type="arabicPeriod"/>
            </a:pPr>
            <a:r>
              <a:rPr lang="zh-CN" altLang="en-US" dirty="0" smtClean="0"/>
              <a:t>缓冲区必须有多大，每个缓冲区要经过两次</a:t>
            </a:r>
          </a:p>
          <a:p>
            <a:pPr marL="228600" indent="-228600">
              <a:buAutoNum type="arabicPeriod"/>
            </a:pPr>
            <a:r>
              <a:rPr lang="zh-CN" altLang="en-US" dirty="0" smtClean="0"/>
              <a:t>假设缓冲区大于</a:t>
            </a:r>
            <a:r>
              <a:rPr lang="en-US" altLang="zh-CN" dirty="0" smtClean="0"/>
              <a:t>R</a:t>
            </a:r>
            <a:r>
              <a:rPr lang="zh-CN" altLang="en-US" dirty="0" smtClean="0"/>
              <a:t>和</a:t>
            </a:r>
            <a:r>
              <a:rPr lang="en-US" altLang="zh-CN" dirty="0" smtClean="0"/>
              <a:t>S</a:t>
            </a:r>
            <a:r>
              <a:rPr lang="zh-CN" altLang="en-US" dirty="0" smtClean="0"/>
              <a:t>中较大值的平方根，那么</a:t>
            </a:r>
            <a:r>
              <a:rPr lang="en-US" altLang="zh-CN" dirty="0" smtClean="0"/>
              <a:t>R</a:t>
            </a:r>
            <a:r>
              <a:rPr lang="zh-CN" altLang="en-US" dirty="0" smtClean="0"/>
              <a:t>和</a:t>
            </a:r>
            <a:r>
              <a:rPr lang="en-US" altLang="zh-CN" dirty="0" smtClean="0"/>
              <a:t>S</a:t>
            </a:r>
            <a:r>
              <a:rPr lang="zh-CN" altLang="en-US" dirty="0" smtClean="0"/>
              <a:t>都可以分两遍进行排序，</a:t>
            </a:r>
          </a:p>
          <a:p>
            <a:pPr marL="228600" indent="-228600">
              <a:buAutoNum type="arabicPeriod"/>
            </a:pPr>
            <a:r>
              <a:rPr lang="zh-CN" altLang="en-US" dirty="0" smtClean="0"/>
              <a:t>既然我们现在可以在输入上计算算法的成本，则</a:t>
            </a:r>
            <a:r>
              <a:rPr lang="en-US" altLang="zh-CN" dirty="0" smtClean="0"/>
              <a:t>R</a:t>
            </a:r>
            <a:r>
              <a:rPr lang="zh-CN" altLang="en-US" dirty="0" smtClean="0"/>
              <a:t>为</a:t>
            </a:r>
            <a:r>
              <a:rPr lang="en-US" altLang="zh-CN" dirty="0" smtClean="0"/>
              <a:t>1000</a:t>
            </a:r>
            <a:r>
              <a:rPr lang="zh-CN" altLang="en-US" dirty="0" smtClean="0"/>
              <a:t>页，并且我们知道排序是</a:t>
            </a:r>
            <a:r>
              <a:rPr lang="en-US" altLang="zh-CN" dirty="0" smtClean="0"/>
              <a:t>R</a:t>
            </a:r>
            <a:r>
              <a:rPr lang="zh-CN" altLang="en-US" dirty="0" smtClean="0"/>
              <a:t>的两次通过，因此是两次读</a:t>
            </a:r>
            <a:r>
              <a:rPr lang="en-US" altLang="zh-CN" dirty="0" smtClean="0"/>
              <a:t>/​​</a:t>
            </a:r>
            <a:r>
              <a:rPr lang="zh-CN" altLang="en-US" dirty="0" smtClean="0"/>
              <a:t>写通过，因此是</a:t>
            </a:r>
            <a:r>
              <a:rPr lang="en-US" altLang="zh-CN" dirty="0" smtClean="0"/>
              <a:t>4 x 1000</a:t>
            </a:r>
          </a:p>
          <a:p>
            <a:pPr marL="228600" indent="-228600">
              <a:buAutoNum type="arabicPeriod"/>
            </a:pPr>
            <a:r>
              <a:rPr lang="zh-CN" altLang="en-US" dirty="0" smtClean="0"/>
              <a:t>再次将</a:t>
            </a:r>
            <a:r>
              <a:rPr lang="en-US" altLang="zh-CN" dirty="0" smtClean="0"/>
              <a:t>S</a:t>
            </a:r>
            <a:r>
              <a:rPr lang="zh-CN" altLang="en-US" dirty="0" smtClean="0"/>
              <a:t>排序两次，两次读取</a:t>
            </a:r>
            <a:r>
              <a:rPr lang="en-US" altLang="zh-CN" dirty="0" smtClean="0"/>
              <a:t>/</a:t>
            </a:r>
            <a:r>
              <a:rPr lang="zh-CN" altLang="en-US" dirty="0" smtClean="0"/>
              <a:t>写入遍历，即</a:t>
            </a:r>
            <a:r>
              <a:rPr lang="en-US" altLang="zh-CN" dirty="0" smtClean="0"/>
              <a:t>4 x 500</a:t>
            </a:r>
            <a:r>
              <a:rPr lang="zh-CN" altLang="en-US" dirty="0" smtClean="0"/>
              <a:t>，</a:t>
            </a:r>
          </a:p>
          <a:p>
            <a:pPr marL="228600" indent="-228600">
              <a:buAutoNum type="arabicPeriod"/>
            </a:pPr>
            <a:r>
              <a:rPr lang="zh-CN" altLang="en-US" dirty="0" smtClean="0"/>
              <a:t>然后以流方式读取</a:t>
            </a:r>
            <a:r>
              <a:rPr lang="en-US" altLang="zh-CN" dirty="0" smtClean="0"/>
              <a:t>R</a:t>
            </a:r>
            <a:r>
              <a:rPr lang="zh-CN" altLang="en-US" dirty="0" smtClean="0"/>
              <a:t>，读取</a:t>
            </a:r>
            <a:r>
              <a:rPr lang="en-US" altLang="zh-CN" dirty="0" smtClean="0"/>
              <a:t>S</a:t>
            </a:r>
            <a:r>
              <a:rPr lang="zh-CN" altLang="en-US" dirty="0" smtClean="0"/>
              <a:t>并将它们合并的最后一遍是</a:t>
            </a:r>
            <a:r>
              <a:rPr lang="en-US" altLang="zh-CN" dirty="0" smtClean="0"/>
              <a:t>1000</a:t>
            </a:r>
            <a:r>
              <a:rPr lang="zh-CN" altLang="en-US" dirty="0" smtClean="0"/>
              <a:t>加</a:t>
            </a:r>
            <a:r>
              <a:rPr lang="en-US" altLang="zh-CN" dirty="0" smtClean="0"/>
              <a:t>500</a:t>
            </a:r>
            <a:r>
              <a:rPr lang="zh-CN" altLang="en-US" dirty="0" smtClean="0"/>
              <a:t>，此排序合并联接总共有</a:t>
            </a:r>
            <a:r>
              <a:rPr lang="en-US" altLang="zh-CN" dirty="0" smtClean="0"/>
              <a:t>7500</a:t>
            </a:r>
            <a:r>
              <a:rPr lang="zh-CN" altLang="en-US" dirty="0" smtClean="0"/>
              <a:t>个</a:t>
            </a:r>
            <a:r>
              <a:rPr lang="en-US" altLang="zh-CN" dirty="0" smtClean="0"/>
              <a:t>I / O</a:t>
            </a:r>
            <a:r>
              <a:rPr lang="zh-CN" altLang="en-US" dirty="0" smtClean="0"/>
              <a:t>。</a:t>
            </a:r>
            <a:endParaRPr lang="en-US" dirty="0" smtClean="0"/>
          </a:p>
          <a:p>
            <a:pPr marL="0" indent="0">
              <a:buNone/>
            </a:pPr>
            <a:endParaRPr lang="en-US" dirty="0" smtClean="0"/>
          </a:p>
          <a:p>
            <a:pPr marL="228600" indent="-228600">
              <a:buAutoNum type="arabicPeriod"/>
            </a:pPr>
            <a:r>
              <a:rPr lang="en-US" dirty="0" smtClean="0"/>
              <a:t>Now how</a:t>
            </a:r>
            <a:r>
              <a:rPr lang="en-US" baseline="0" dirty="0" smtClean="0"/>
              <a:t> do we evaluate the cost of the sort-merge join. </a:t>
            </a:r>
          </a:p>
          <a:p>
            <a:pPr marL="228600" indent="-228600">
              <a:buAutoNum type="arabicPeriod"/>
            </a:pPr>
            <a:r>
              <a:rPr lang="en-US" baseline="0" dirty="0" smtClean="0"/>
              <a:t>We are going to sort R and S, and then we are </a:t>
            </a:r>
            <a:r>
              <a:rPr lang="en-US" baseline="0" dirty="0" err="1" smtClean="0"/>
              <a:t>gonna</a:t>
            </a:r>
            <a:r>
              <a:rPr lang="en-US" baseline="0" dirty="0" smtClean="0"/>
              <a:t> scan R and S, and merge them in memory</a:t>
            </a:r>
          </a:p>
          <a:p>
            <a:pPr marL="228600" indent="-228600">
              <a:buAutoNum type="arabicPeriod"/>
            </a:pPr>
            <a:r>
              <a:rPr lang="en-US" baseline="0" dirty="0" smtClean="0"/>
              <a:t>So the cost is basically the cost of sorting R, sorting S, and the scan of R and S</a:t>
            </a:r>
          </a:p>
          <a:p>
            <a:pPr marL="228600" indent="-228600">
              <a:buAutoNum type="arabicPeriod"/>
            </a:pPr>
            <a:r>
              <a:rPr lang="en-US" baseline="0" dirty="0" smtClean="0"/>
              <a:t>Now in the worst case, actually all the join values of R and all the join values of S are exactly the same, that is the worst case. And in that case, the output is the cross-product of all the tuples in R and S, because everything matches</a:t>
            </a:r>
          </a:p>
          <a:p>
            <a:pPr marL="228600" indent="-228600">
              <a:buAutoNum type="arabicPeriod"/>
            </a:pPr>
            <a:r>
              <a:rPr lang="en-US" baseline="0" dirty="0" smtClean="0"/>
              <a:t>So that thing we do with the mark, it degenerates into a nested loop string and actually a simple nested loop join, a naïve nested loop join. So that cost could be very bad, </a:t>
            </a:r>
          </a:p>
          <a:p>
            <a:pPr marL="228600" indent="-228600">
              <a:buAutoNum type="arabicPeriod"/>
            </a:pPr>
            <a:r>
              <a:rPr lang="en-US" baseline="0" dirty="0" smtClean="0"/>
              <a:t>But that is extremely unlikely, and it is the kind of thing, an optimizer would keep an eye out for and avoid it</a:t>
            </a:r>
          </a:p>
          <a:p>
            <a:pPr marL="228600" indent="-228600">
              <a:buAutoNum type="arabicPeriod"/>
            </a:pPr>
            <a:r>
              <a:rPr lang="en-US" baseline="0" dirty="0" smtClean="0"/>
              <a:t>So you can usually assume that in a sort-merge join, there is plenty of distinct values in the join columns, and those little mini cross products, where we take multiple join keys on R, multiple to the same join key on S, and we form all pairs that  only happens on a handful of tuples like we saw in our example</a:t>
            </a:r>
          </a:p>
          <a:p>
            <a:pPr marL="228600" indent="-228600">
              <a:buAutoNum type="arabicPeriod"/>
            </a:pPr>
            <a:r>
              <a:rPr lang="en-US" baseline="0" dirty="0" smtClean="0"/>
              <a:t>So assuming that that is the case, and we don’t pay extra I/</a:t>
            </a:r>
            <a:r>
              <a:rPr lang="en-US" baseline="0" dirty="0" err="1" smtClean="0"/>
              <a:t>Os</a:t>
            </a:r>
            <a:r>
              <a:rPr lang="en-US" baseline="0" dirty="0" smtClean="0"/>
              <a:t> for those little mini cross-products of duplicates</a:t>
            </a:r>
          </a:p>
          <a:p>
            <a:pPr marL="228600" indent="-228600">
              <a:buAutoNum type="arabicPeriod"/>
            </a:pPr>
            <a:r>
              <a:rPr lang="en-US" baseline="0" dirty="0" smtClean="0"/>
              <a:t>How big does the buffer have to be, to do this in two passes each</a:t>
            </a:r>
          </a:p>
          <a:p>
            <a:pPr marL="228600" indent="-228600">
              <a:buAutoNum type="arabicPeriod"/>
            </a:pPr>
            <a:r>
              <a:rPr lang="en-US" dirty="0" smtClean="0"/>
              <a:t>Suppose that the buffer is bigger than the square root of the larger of R and S, so then both R and S can be sorted in two passes, </a:t>
            </a:r>
          </a:p>
          <a:p>
            <a:pPr marL="228600" indent="-228600">
              <a:buAutoNum type="arabicPeriod"/>
            </a:pPr>
            <a:r>
              <a:rPr lang="en-US" dirty="0" smtClean="0"/>
              <a:t>And given that we can now compute the cost of our algorithm on our</a:t>
            </a:r>
            <a:r>
              <a:rPr lang="en-US" baseline="0" dirty="0" smtClean="0"/>
              <a:t> inputs, R is 1000 pages and we know that sorting is two passes of R, so that is two read/write passes, so that is 4 x 1000</a:t>
            </a:r>
          </a:p>
          <a:p>
            <a:pPr marL="228600" indent="-228600">
              <a:buAutoNum type="arabicPeriod"/>
            </a:pPr>
            <a:r>
              <a:rPr lang="en-US" baseline="0" dirty="0" smtClean="0"/>
              <a:t>Sorting S again two read/write passes, so that is 4 x 500, </a:t>
            </a:r>
          </a:p>
          <a:p>
            <a:pPr marL="228600" indent="-228600">
              <a:buAutoNum type="arabicPeriod"/>
            </a:pPr>
            <a:r>
              <a:rPr lang="en-US" baseline="0" dirty="0" smtClean="0"/>
              <a:t>And then that final pass to read R, read S, and merge them in a streaming fashion is 1000 plus 500, for a total of 7500 I/</a:t>
            </a:r>
            <a:r>
              <a:rPr lang="en-US" baseline="0" dirty="0" err="1" smtClean="0"/>
              <a:t>Os</a:t>
            </a:r>
            <a:r>
              <a:rPr lang="en-US" baseline="0" dirty="0" smtClean="0"/>
              <a:t> for this sort-merge join</a:t>
            </a:r>
            <a:endParaRPr lang="en-US" dirty="0" smtClean="0"/>
          </a:p>
          <a:p>
            <a:endParaRPr lang="en-US" dirty="0" smtClean="0"/>
          </a:p>
          <a:p>
            <a:endParaRPr lang="en-US" dirty="0" smtClean="0"/>
          </a:p>
          <a:p>
            <a:endParaRPr lang="en-US" dirty="0" smtClean="0"/>
          </a:p>
          <a:p>
            <a:r>
              <a:rPr dirty="0" smtClean="0"/>
              <a:t>Assume </a:t>
            </a:r>
            <a:r>
              <a:rPr dirty="0"/>
              <a:t>memory is greater than  </a:t>
            </a:r>
            <a:r>
              <a:rPr dirty="0" err="1"/>
              <a:t>Sqrt</a:t>
            </a:r>
            <a:r>
              <a:rPr dirty="0"/>
              <a:t>(R) and </a:t>
            </a:r>
            <a:r>
              <a:rPr dirty="0" err="1"/>
              <a:t>Sqrt</a:t>
            </a:r>
            <a:r>
              <a:rPr dirty="0"/>
              <a:t>(S)  1 read of input </a:t>
            </a:r>
            <a:r>
              <a:rPr dirty="0">
                <a:latin typeface="Wingdings"/>
                <a:ea typeface="Wingdings"/>
                <a:cs typeface="Wingdings"/>
                <a:sym typeface="Wingdings"/>
              </a:rPr>
              <a:t> </a:t>
            </a:r>
            <a:r>
              <a:rPr dirty="0"/>
              <a:t>1 write of runs </a:t>
            </a:r>
            <a:r>
              <a:rPr dirty="0">
                <a:latin typeface="Wingdings"/>
                <a:ea typeface="Wingdings"/>
                <a:cs typeface="Wingdings"/>
                <a:sym typeface="Wingdings"/>
              </a:rPr>
              <a:t> </a:t>
            </a:r>
            <a:r>
              <a:rPr dirty="0"/>
              <a:t>1 read for merge of runs so 3R + 3S</a:t>
            </a:r>
          </a:p>
          <a:p>
            <a:endParaRPr dirty="0"/>
          </a:p>
          <a:p>
            <a:r>
              <a:rPr dirty="0"/>
              <a:t>Worst case is due to nested loop</a:t>
            </a:r>
          </a:p>
        </p:txBody>
      </p:sp>
    </p:spTree>
    <p:extLst>
      <p:ext uri="{BB962C8B-B14F-4D97-AF65-F5344CB8AC3E}">
        <p14:creationId xmlns:p14="http://schemas.microsoft.com/office/powerpoint/2010/main" val="857515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aseline="0" dirty="0" smtClean="0"/>
              <a:t>加上我们将具有探测关系，这将在我们继续处理这些哈希表的同时</a:t>
            </a:r>
          </a:p>
          <a:p>
            <a:pPr marL="228600" indent="-228600">
              <a:buAutoNum type="arabicPeriod"/>
            </a:pPr>
            <a:r>
              <a:rPr lang="zh-CN" altLang="en-US" baseline="0" dirty="0" smtClean="0"/>
              <a:t>探测关系也将通过相同的哈希函数</a:t>
            </a:r>
            <a:r>
              <a:rPr lang="en-US" altLang="zh-CN" baseline="0" dirty="0" err="1" smtClean="0"/>
              <a:t>hp</a:t>
            </a:r>
            <a:r>
              <a:rPr lang="zh-CN" altLang="en-US" baseline="0" dirty="0" smtClean="0"/>
              <a:t>进行分区，然后我们从构建关系中获取每个分区</a:t>
            </a:r>
            <a:r>
              <a:rPr lang="en-US" altLang="zh-CN" baseline="0" dirty="0" smtClean="0"/>
              <a:t>B</a:t>
            </a:r>
            <a:r>
              <a:rPr lang="zh-CN" altLang="en-US" baseline="0" dirty="0" smtClean="0"/>
              <a:t>，</a:t>
            </a:r>
            <a:r>
              <a:rPr lang="en-US" altLang="zh-CN" baseline="0" dirty="0" smtClean="0"/>
              <a:t>1</a:t>
            </a:r>
            <a:r>
              <a:rPr lang="zh-CN" altLang="en-US" baseline="0" dirty="0" smtClean="0"/>
              <a:t>、</a:t>
            </a:r>
            <a:r>
              <a:rPr lang="en-US" altLang="zh-CN" baseline="0" dirty="0" smtClean="0"/>
              <a:t>2</a:t>
            </a:r>
            <a:r>
              <a:rPr lang="zh-CN" altLang="en-US" baseline="0" dirty="0" smtClean="0"/>
              <a:t>，</a:t>
            </a:r>
            <a:r>
              <a:rPr lang="en-US" altLang="zh-CN" baseline="0" dirty="0" smtClean="0"/>
              <a:t>...</a:t>
            </a:r>
            <a:r>
              <a:rPr lang="zh-CN" altLang="en-US" baseline="0" dirty="0" smtClean="0"/>
              <a:t>，</a:t>
            </a:r>
            <a:r>
              <a:rPr lang="en-US" altLang="zh-CN" baseline="0" dirty="0" smtClean="0"/>
              <a:t>B-1</a:t>
            </a:r>
            <a:r>
              <a:rPr lang="zh-CN" altLang="en-US" baseline="0" dirty="0" smtClean="0"/>
              <a:t>，然后我们将以此构建一个哈希表</a:t>
            </a:r>
          </a:p>
          <a:p>
            <a:pPr marL="228600" indent="-228600">
              <a:buAutoNum type="arabicPeriod"/>
            </a:pPr>
            <a:r>
              <a:rPr lang="zh-CN" altLang="en-US" baseline="0" dirty="0" smtClean="0"/>
              <a:t>然后，我们将从探测关系中获取匹配的分区，并进行幼稚的哈希联接，我们将扫描该分区，在内存中查找匹配项并将其发送到输出</a:t>
            </a:r>
          </a:p>
          <a:p>
            <a:pPr marL="228600" indent="-228600">
              <a:buAutoNum type="arabicPeriod"/>
            </a:pPr>
            <a:r>
              <a:rPr lang="zh-CN" altLang="en-US" baseline="0" dirty="0" smtClean="0"/>
              <a:t>再次注意，就像天真的哈希联接中一样，探测分区可能真的非常大，因此我们真正关心的是，是否可以在不递归划分建筑关系的情况下完成</a:t>
            </a:r>
            <a:r>
              <a:rPr lang="en-US" altLang="zh-CN" baseline="0" dirty="0" smtClean="0"/>
              <a:t>R</a:t>
            </a:r>
            <a:endParaRPr lang="en-US" baseline="0" dirty="0" smtClean="0"/>
          </a:p>
          <a:p>
            <a:pPr marL="0" indent="0">
              <a:buNone/>
            </a:pPr>
            <a:endParaRPr lang="en-US" baseline="0" dirty="0" smtClean="0"/>
          </a:p>
          <a:p>
            <a:pPr marL="228600" indent="-228600">
              <a:buAutoNum type="arabicPeriod"/>
            </a:pPr>
            <a:r>
              <a:rPr lang="en-US" baseline="0" dirty="0" smtClean="0"/>
              <a:t>With the addition that we are going to have a probing relation, that is going to work on those hash tables as we go </a:t>
            </a:r>
          </a:p>
          <a:p>
            <a:pPr marL="228600" indent="-228600">
              <a:buAutoNum type="arabicPeriod"/>
            </a:pPr>
            <a:r>
              <a:rPr lang="en-US" baseline="0" dirty="0" smtClean="0"/>
              <a:t>The probing relation is also going  to be partitioned via the same hash function </a:t>
            </a:r>
            <a:r>
              <a:rPr lang="en-US" baseline="0" dirty="0" err="1" smtClean="0"/>
              <a:t>hp</a:t>
            </a:r>
            <a:r>
              <a:rPr lang="en-US" baseline="0" dirty="0" smtClean="0"/>
              <a:t>, and then we are going to take each partition, 1, 2, …, B-1, from the building relation, and we will build a hash table with it</a:t>
            </a:r>
          </a:p>
          <a:p>
            <a:pPr marL="228600" indent="-228600">
              <a:buAutoNum type="arabicPeriod"/>
            </a:pPr>
            <a:r>
              <a:rPr lang="en-US" baseline="0" dirty="0" smtClean="0"/>
              <a:t>And then we will take the matching partition from the probing relation, and do naïve hash join, we will scan that partition, looking for matches in memory and sending them to the output</a:t>
            </a:r>
          </a:p>
          <a:p>
            <a:pPr marL="228600" indent="-228600">
              <a:buAutoNum type="arabicPeriod"/>
            </a:pPr>
            <a:r>
              <a:rPr lang="en-US" baseline="0" dirty="0" smtClean="0"/>
              <a:t>Note again that the probing partitions just like in naïve hash join, can be really </a:t>
            </a:r>
            <a:r>
              <a:rPr lang="en-US" baseline="0" dirty="0" err="1" smtClean="0"/>
              <a:t>really</a:t>
            </a:r>
            <a:r>
              <a:rPr lang="en-US" baseline="0" dirty="0" smtClean="0"/>
              <a:t> big, and so all we really care about is whether R can be done without recursive partitioning the building relation</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54</a:t>
            </a:fld>
            <a:endParaRPr lang="en-US"/>
          </a:p>
        </p:txBody>
      </p:sp>
    </p:spTree>
    <p:extLst>
      <p:ext uri="{BB962C8B-B14F-4D97-AF65-F5344CB8AC3E}">
        <p14:creationId xmlns:p14="http://schemas.microsoft.com/office/powerpoint/2010/main" val="392787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因此，总结宽限哈希连接，需要进行分区，以将内容分解为</a:t>
            </a:r>
            <a:r>
              <a:rPr lang="en-US" altLang="zh-CN" dirty="0" smtClean="0"/>
              <a:t>B-1</a:t>
            </a:r>
            <a:r>
              <a:rPr lang="zh-CN" altLang="en-US" dirty="0" smtClean="0"/>
              <a:t>分区</a:t>
            </a:r>
          </a:p>
          <a:p>
            <a:pPr marL="228600" indent="-228600">
              <a:buAutoNum type="arabicPeriod"/>
            </a:pPr>
            <a:r>
              <a:rPr lang="zh-CN" altLang="en-US" dirty="0" smtClean="0"/>
              <a:t>然后进入构建和探测阶段，我们假设</a:t>
            </a:r>
            <a:r>
              <a:rPr lang="en-US" altLang="zh-CN" dirty="0" smtClean="0"/>
              <a:t>R</a:t>
            </a:r>
            <a:r>
              <a:rPr lang="zh-CN" altLang="en-US" dirty="0" smtClean="0"/>
              <a:t>的每个分区都适合</a:t>
            </a:r>
            <a:r>
              <a:rPr lang="en-US" altLang="zh-CN" dirty="0" smtClean="0"/>
              <a:t>B-2</a:t>
            </a:r>
            <a:r>
              <a:rPr lang="zh-CN" altLang="en-US" dirty="0" smtClean="0"/>
              <a:t>的存储空间</a:t>
            </a:r>
          </a:p>
          <a:p>
            <a:pPr marL="228600" indent="-228600">
              <a:buAutoNum type="arabicPeriod"/>
            </a:pPr>
            <a:r>
              <a:rPr lang="zh-CN" altLang="en-US" dirty="0" smtClean="0"/>
              <a:t>然后，我们进行简单的哈希联接，在此我们对</a:t>
            </a:r>
            <a:r>
              <a:rPr lang="en-US" altLang="zh-CN" dirty="0" smtClean="0"/>
              <a:t>S</a:t>
            </a:r>
            <a:r>
              <a:rPr lang="zh-CN" altLang="en-US" dirty="0" smtClean="0"/>
              <a:t>的分区进行流处理，并探查</a:t>
            </a:r>
            <a:r>
              <a:rPr lang="en-US" altLang="zh-CN" dirty="0" smtClean="0"/>
              <a:t>R</a:t>
            </a:r>
            <a:r>
              <a:rPr lang="zh-CN" altLang="en-US" dirty="0" smtClean="0"/>
              <a:t>，以寻找匹配</a:t>
            </a:r>
          </a:p>
          <a:p>
            <a:pPr marL="228600" indent="-228600">
              <a:buAutoNum type="arabicPeriod"/>
            </a:pPr>
            <a:r>
              <a:rPr lang="zh-CN" altLang="en-US" dirty="0" smtClean="0"/>
              <a:t>因此，让我们分析一下</a:t>
            </a:r>
            <a:endParaRPr lang="en-US" dirty="0" smtClean="0"/>
          </a:p>
          <a:p>
            <a:pPr marL="0" indent="0">
              <a:buNone/>
            </a:pPr>
            <a:endParaRPr lang="en-US" dirty="0" smtClean="0"/>
          </a:p>
          <a:p>
            <a:pPr marL="228600" indent="-228600">
              <a:buAutoNum type="arabicPeriod"/>
            </a:pPr>
            <a:r>
              <a:rPr lang="en-US" dirty="0" smtClean="0"/>
              <a:t>So to summarize grace hash join, it is got partitioning phases to break</a:t>
            </a:r>
            <a:r>
              <a:rPr lang="en-US" baseline="0" dirty="0" smtClean="0"/>
              <a:t> things into B-1 partitions</a:t>
            </a:r>
          </a:p>
          <a:p>
            <a:pPr marL="228600" indent="-228600">
              <a:buAutoNum type="arabicPeriod"/>
            </a:pPr>
            <a:r>
              <a:rPr lang="en-US" baseline="0" dirty="0" smtClean="0"/>
              <a:t>And then it is got a build and probe phase, where each partition of R, we assume fits in a memory space of B-2</a:t>
            </a:r>
          </a:p>
          <a:p>
            <a:pPr marL="228600" indent="-228600">
              <a:buAutoNum type="arabicPeriod"/>
            </a:pPr>
            <a:r>
              <a:rPr lang="en-US" baseline="0" dirty="0" smtClean="0"/>
              <a:t>And then we do essentially naïve hash join, where we stream partitions of S, and probe R, looking for matches</a:t>
            </a:r>
          </a:p>
          <a:p>
            <a:pPr marL="228600" indent="-228600">
              <a:buAutoNum type="arabicPeriod"/>
            </a:pPr>
            <a:r>
              <a:rPr lang="en-US" baseline="0" dirty="0" smtClean="0"/>
              <a:t>So let’s analyze the cost of that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55</a:t>
            </a:fld>
            <a:endParaRPr lang="en-US"/>
          </a:p>
        </p:txBody>
      </p:sp>
    </p:spTree>
    <p:extLst>
      <p:ext uri="{BB962C8B-B14F-4D97-AF65-F5344CB8AC3E}">
        <p14:creationId xmlns:p14="http://schemas.microsoft.com/office/powerpoint/2010/main" val="514264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嵌套循环连接适用于任意</a:t>
            </a:r>
            <a:r>
              <a:rPr lang="en-US" altLang="zh-CN" dirty="0" smtClean="0"/>
              <a:t>theta</a:t>
            </a:r>
            <a:r>
              <a:rPr lang="zh-CN" altLang="en-US" dirty="0" smtClean="0"/>
              <a:t>，因此，例如，当我们没有等式时，必须使用嵌套循环连接</a:t>
            </a:r>
          </a:p>
          <a:p>
            <a:pPr marL="228600" indent="-228600">
              <a:buAutoNum type="arabicPeriod"/>
            </a:pPr>
            <a:r>
              <a:rPr lang="zh-CN" altLang="en-US" dirty="0" smtClean="0"/>
              <a:t>而且，如果我们要使用此嵌套循环联接，请使用内存或</a:t>
            </a:r>
            <a:r>
              <a:rPr lang="en-US" altLang="zh-CN" dirty="0" smtClean="0"/>
              <a:t>B-2</a:t>
            </a:r>
            <a:r>
              <a:rPr lang="zh-CN" altLang="en-US" dirty="0" smtClean="0"/>
              <a:t>大小的大块，使用块或块嵌套循环联接</a:t>
            </a:r>
          </a:p>
          <a:p>
            <a:pPr marL="228600" indent="-228600">
              <a:buAutoNum type="arabicPeriod"/>
            </a:pPr>
            <a:endParaRPr lang="zh-CN" altLang="en-US" dirty="0" smtClean="0"/>
          </a:p>
          <a:p>
            <a:pPr marL="228600" indent="-228600">
              <a:buAutoNum type="arabicPeriod"/>
            </a:pPr>
            <a:r>
              <a:rPr lang="zh-CN" altLang="en-US" dirty="0" smtClean="0"/>
              <a:t>索引嵌套循环联接仅适用于等联接，如果您在联接属性的一侧有一个索引，那就很好了，</a:t>
            </a:r>
          </a:p>
          <a:p>
            <a:pPr marL="228600" indent="-228600">
              <a:buAutoNum type="arabicPeriod"/>
            </a:pPr>
            <a:r>
              <a:rPr lang="zh-CN" altLang="en-US" dirty="0" smtClean="0"/>
              <a:t>当连接对输出的每个元组具有高度选择性，输入上只有一个或几个匹配项，或者索引是聚集的时，这特别好</a:t>
            </a:r>
          </a:p>
          <a:p>
            <a:pPr marL="228600" indent="-228600">
              <a:buAutoNum type="arabicPeriod"/>
            </a:pPr>
            <a:r>
              <a:rPr lang="zh-CN" altLang="en-US" dirty="0" smtClean="0"/>
              <a:t>请记住，尽管索引遍历是随机</a:t>
            </a:r>
            <a:r>
              <a:rPr lang="en-US" altLang="zh-CN" dirty="0" smtClean="0"/>
              <a:t>I / O</a:t>
            </a:r>
            <a:r>
              <a:rPr lang="zh-CN" altLang="en-US" dirty="0" smtClean="0"/>
              <a:t>，但有时如果您将随机</a:t>
            </a:r>
            <a:r>
              <a:rPr lang="en-US" altLang="zh-CN" dirty="0" smtClean="0"/>
              <a:t>I / O</a:t>
            </a:r>
            <a:r>
              <a:rPr lang="zh-CN" altLang="en-US" dirty="0" smtClean="0"/>
              <a:t>与顺序</a:t>
            </a:r>
            <a:r>
              <a:rPr lang="en-US" altLang="zh-CN" dirty="0" smtClean="0"/>
              <a:t>I / O</a:t>
            </a:r>
            <a:r>
              <a:rPr lang="zh-CN" altLang="en-US" dirty="0" smtClean="0"/>
              <a:t>进行比较，您甚至根本不想做随机</a:t>
            </a:r>
            <a:r>
              <a:rPr lang="en-US" altLang="zh-CN" dirty="0" smtClean="0"/>
              <a:t>I / O</a:t>
            </a:r>
            <a:r>
              <a:rPr lang="zh-CN" altLang="en-US" dirty="0" smtClean="0"/>
              <a:t>。</a:t>
            </a:r>
          </a:p>
          <a:p>
            <a:pPr marL="228600" indent="-228600">
              <a:buAutoNum type="arabicPeriod"/>
            </a:pPr>
            <a:r>
              <a:rPr lang="zh-CN" altLang="en-US" dirty="0" smtClean="0"/>
              <a:t>请记住，随机</a:t>
            </a:r>
            <a:r>
              <a:rPr lang="en-US" altLang="zh-CN" dirty="0" smtClean="0"/>
              <a:t>I / O</a:t>
            </a:r>
            <a:r>
              <a:rPr lang="zh-CN" altLang="en-US" dirty="0" smtClean="0"/>
              <a:t>通常位于磁盘上，比顺序</a:t>
            </a:r>
            <a:r>
              <a:rPr lang="en-US" altLang="zh-CN" dirty="0" smtClean="0"/>
              <a:t>I / O</a:t>
            </a:r>
            <a:r>
              <a:rPr lang="zh-CN" altLang="en-US" dirty="0" smtClean="0"/>
              <a:t>慢</a:t>
            </a:r>
            <a:r>
              <a:rPr lang="en-US" altLang="zh-CN" dirty="0" smtClean="0"/>
              <a:t>100</a:t>
            </a:r>
            <a:r>
              <a:rPr lang="zh-CN" altLang="en-US" dirty="0" smtClean="0"/>
              <a:t>倍，</a:t>
            </a:r>
          </a:p>
          <a:p>
            <a:pPr marL="228600" indent="-228600">
              <a:buAutoNum type="arabicPeriod"/>
            </a:pPr>
            <a:r>
              <a:rPr lang="zh-CN" altLang="en-US" dirty="0" smtClean="0"/>
              <a:t>因此，您必须对下一个嵌套循环的连接成本进行建模，并考虑到随机</a:t>
            </a:r>
            <a:r>
              <a:rPr lang="en-US" altLang="zh-CN" dirty="0" smtClean="0"/>
              <a:t>I / O</a:t>
            </a:r>
            <a:r>
              <a:rPr lang="zh-CN" altLang="en-US" dirty="0" smtClean="0"/>
              <a:t>成本</a:t>
            </a:r>
          </a:p>
          <a:p>
            <a:pPr marL="228600" indent="-228600">
              <a:buAutoNum type="arabicPeriod"/>
            </a:pPr>
            <a:endParaRPr lang="zh-CN" altLang="en-US" dirty="0" smtClean="0"/>
          </a:p>
          <a:p>
            <a:pPr marL="228600" indent="-228600">
              <a:buAutoNum type="arabicPeriod"/>
            </a:pPr>
            <a:r>
              <a:rPr lang="zh-CN" altLang="en-US" dirty="0" smtClean="0"/>
              <a:t>对等联接也进行排序和哈希处理，只是它们在某种意义上不需要索引，如果您需要特殊类型的联接索引，则哈希联接可以动态建立索引</a:t>
            </a:r>
          </a:p>
          <a:p>
            <a:pPr marL="228600" indent="-228600">
              <a:buAutoNum type="arabicPeriod"/>
            </a:pPr>
            <a:r>
              <a:rPr lang="zh-CN" altLang="en-US" dirty="0" smtClean="0"/>
              <a:t>散列效果更好，如果一个关系比另一个关系小得多，则不必对较大的关系进行排序或对较大的关系进行哈希处理，而对排序则必须对两种关系进行排序</a:t>
            </a:r>
          </a:p>
          <a:p>
            <a:pPr marL="228600" indent="-228600">
              <a:buAutoNum type="arabicPeriod"/>
            </a:pPr>
            <a:endParaRPr lang="zh-CN" altLang="en-US" dirty="0" smtClean="0"/>
          </a:p>
          <a:p>
            <a:pPr marL="228600" indent="-228600">
              <a:buAutoNum type="arabicPeriod"/>
            </a:pPr>
            <a:r>
              <a:rPr lang="zh-CN" altLang="en-US" dirty="0" smtClean="0"/>
              <a:t>在所有这些之中，没有明显的赢家，我们知道在嵌套循环联接算法中，块嵌套循环联接是最好的</a:t>
            </a:r>
          </a:p>
          <a:p>
            <a:pPr marL="228600" indent="-228600">
              <a:buAutoNum type="arabicPeriod"/>
            </a:pPr>
            <a:r>
              <a:rPr lang="zh-CN" altLang="en-US" dirty="0" smtClean="0"/>
              <a:t>但是在嵌套循环，索引嵌套循环以及排序和散列之间，尚不清楚可以丢弃其中一种，因此您可能要实现所有这些，许多系统都可以</a:t>
            </a:r>
          </a:p>
          <a:p>
            <a:pPr marL="228600" indent="-228600">
              <a:buAutoNum type="arabicPeriod"/>
            </a:pPr>
            <a:r>
              <a:rPr lang="zh-CN" altLang="en-US" dirty="0" smtClean="0"/>
              <a:t>最后，您将要了解这些算法中每一种的成本模型，如果您不使用它，则查询优化器应编写，</a:t>
            </a:r>
          </a:p>
          <a:p>
            <a:pPr marL="228600" indent="-228600">
              <a:buAutoNum type="arabicPeriod"/>
            </a:pPr>
            <a:r>
              <a:rPr lang="zh-CN" altLang="en-US" dirty="0" smtClean="0"/>
              <a:t>因此，您的查询优化器最终将是它会根据对连接关系的了解而在其中选择的算法</a:t>
            </a:r>
          </a:p>
          <a:p>
            <a:pPr marL="228600" indent="-228600">
              <a:buAutoNum type="arabicPeriod"/>
            </a:pPr>
            <a:r>
              <a:rPr lang="zh-CN" altLang="en-US" dirty="0" smtClean="0"/>
              <a:t>因此，您必须了解成本模型，才能了解我们将如何进行查询优化，这将很快在讲座中介绍</a:t>
            </a:r>
            <a:endParaRPr lang="en-US" dirty="0" smtClean="0"/>
          </a:p>
          <a:p>
            <a:pPr marL="0" indent="0">
              <a:buNone/>
            </a:pPr>
            <a:endParaRPr lang="en-US" dirty="0" smtClean="0"/>
          </a:p>
          <a:p>
            <a:pPr marL="0" indent="0">
              <a:buNone/>
            </a:pPr>
            <a:endParaRPr lang="en-US" dirty="0" smtClean="0"/>
          </a:p>
          <a:p>
            <a:pPr marL="228600" indent="-228600">
              <a:buAutoNum type="arabicPeriod"/>
            </a:pPr>
            <a:r>
              <a:rPr lang="en-US" dirty="0" smtClean="0"/>
              <a:t>Nested</a:t>
            </a:r>
            <a:r>
              <a:rPr lang="en-US" baseline="0" dirty="0" smtClean="0"/>
              <a:t> loop join works for arbitrary theta, so when we don’t have an equality, for example, we must use nested loops join</a:t>
            </a:r>
          </a:p>
          <a:p>
            <a:pPr marL="228600" indent="-228600">
              <a:buAutoNum type="arabicPeriod"/>
            </a:pPr>
            <a:r>
              <a:rPr lang="en-US" baseline="0" dirty="0" smtClean="0"/>
              <a:t>And if we are </a:t>
            </a:r>
            <a:r>
              <a:rPr lang="en-US" baseline="0" dirty="0" err="1" smtClean="0"/>
              <a:t>gonna</a:t>
            </a:r>
            <a:r>
              <a:rPr lang="en-US" baseline="0" dirty="0" smtClean="0"/>
              <a:t> use this nested loops join, let’s use our chunk or block nested loops join, utilizing memory and big blocks of size B-2</a:t>
            </a:r>
          </a:p>
          <a:p>
            <a:pPr marL="228600" indent="-228600">
              <a:buAutoNum type="arabicPeriod"/>
            </a:pPr>
            <a:endParaRPr lang="en-US" baseline="0" dirty="0" smtClean="0"/>
          </a:p>
          <a:p>
            <a:pPr marL="228600" indent="-228600">
              <a:buAutoNum type="arabicPeriod"/>
            </a:pPr>
            <a:r>
              <a:rPr lang="en-US" baseline="0" dirty="0" smtClean="0"/>
              <a:t>Index nested loops join only works for </a:t>
            </a:r>
            <a:r>
              <a:rPr lang="en-US" baseline="0" dirty="0" err="1" smtClean="0"/>
              <a:t>equi</a:t>
            </a:r>
            <a:r>
              <a:rPr lang="en-US" baseline="0" dirty="0" smtClean="0"/>
              <a:t>-join, it is very nice, if you have an index on one side of the join attributes, </a:t>
            </a:r>
          </a:p>
          <a:p>
            <a:pPr marL="228600" indent="-228600">
              <a:buAutoNum type="arabicPeriod"/>
            </a:pPr>
            <a:r>
              <a:rPr lang="en-US" baseline="0" dirty="0" smtClean="0"/>
              <a:t>It is particularly good when the join is highly selective for each tuple of the output, there is only one or a few matches on the input, or if the index is clustered</a:t>
            </a:r>
          </a:p>
          <a:p>
            <a:pPr marL="228600" indent="-228600">
              <a:buAutoNum type="arabicPeriod"/>
            </a:pPr>
            <a:r>
              <a:rPr lang="en-US" baseline="0" dirty="0" smtClean="0"/>
              <a:t>Remember though that index walking is random I/O, and sometimes if you are comparing random to sequential I/O, you don’t really even want to do random I/</a:t>
            </a:r>
            <a:r>
              <a:rPr lang="en-US" baseline="0" dirty="0" err="1" smtClean="0"/>
              <a:t>Os</a:t>
            </a:r>
            <a:endParaRPr lang="en-US" baseline="0" dirty="0" smtClean="0"/>
          </a:p>
          <a:p>
            <a:pPr marL="228600" indent="-228600">
              <a:buAutoNum type="arabicPeriod"/>
            </a:pPr>
            <a:r>
              <a:rPr lang="en-US" baseline="0" dirty="0" smtClean="0"/>
              <a:t>Remember random I/</a:t>
            </a:r>
            <a:r>
              <a:rPr lang="en-US" baseline="0" dirty="0" err="1" smtClean="0"/>
              <a:t>Os</a:t>
            </a:r>
            <a:r>
              <a:rPr lang="en-US" baseline="0" dirty="0" smtClean="0"/>
              <a:t> are often on magnetic disks, 100 times slower than sequential I/</a:t>
            </a:r>
            <a:r>
              <a:rPr lang="en-US" baseline="0" dirty="0" err="1" smtClean="0"/>
              <a:t>Os</a:t>
            </a:r>
            <a:r>
              <a:rPr lang="en-US" baseline="0" dirty="0" smtClean="0"/>
              <a:t>, </a:t>
            </a:r>
          </a:p>
          <a:p>
            <a:pPr marL="228600" indent="-228600">
              <a:buAutoNum type="arabicPeriod"/>
            </a:pPr>
            <a:r>
              <a:rPr lang="en-US" baseline="0" dirty="0" smtClean="0"/>
              <a:t>So you have to model your next nested loops join costs take into account the random I/O cost</a:t>
            </a:r>
          </a:p>
          <a:p>
            <a:pPr marL="228600" indent="-228600">
              <a:buAutoNum type="arabicPeriod"/>
            </a:pPr>
            <a:endParaRPr lang="en-US" baseline="0" dirty="0" smtClean="0"/>
          </a:p>
          <a:p>
            <a:pPr marL="228600" indent="-228600">
              <a:buAutoNum type="arabicPeriod"/>
            </a:pPr>
            <a:r>
              <a:rPr lang="en-US" baseline="0" dirty="0" smtClean="0"/>
              <a:t>Sorting and hashing work for </a:t>
            </a:r>
            <a:r>
              <a:rPr lang="en-US" baseline="0" dirty="0" err="1" smtClean="0"/>
              <a:t>equi</a:t>
            </a:r>
            <a:r>
              <a:rPr lang="en-US" baseline="0" dirty="0" smtClean="0"/>
              <a:t>-joins as well, only they don’t require an index in some sense hash join builds an index on the fly, if you will special kind of join index</a:t>
            </a:r>
          </a:p>
          <a:p>
            <a:pPr marL="228600" indent="-228600">
              <a:buAutoNum type="arabicPeriod"/>
            </a:pPr>
            <a:r>
              <a:rPr lang="en-US" baseline="0" dirty="0" smtClean="0"/>
              <a:t>Hashing is better, if one relation is much smaller than the other, you don’t have to sort the bigger relation or hash the bigger relation with hashing, whereas with sorting you have to sort of both relations</a:t>
            </a:r>
          </a:p>
          <a:p>
            <a:pPr marL="228600" indent="-228600">
              <a:buAutoNum type="arabicPeriod"/>
            </a:pPr>
            <a:endParaRPr lang="en-US" baseline="0" dirty="0" smtClean="0"/>
          </a:p>
          <a:p>
            <a:pPr marL="228600" indent="-228600">
              <a:buAutoNum type="arabicPeriod"/>
            </a:pPr>
            <a:r>
              <a:rPr lang="en-US" baseline="0" dirty="0" smtClean="0"/>
              <a:t>Amongst all of these, there are no clear winners, we don know among the nested loop join algorithms, that block nested loops join is the best</a:t>
            </a:r>
          </a:p>
          <a:p>
            <a:pPr marL="228600" indent="-228600">
              <a:buAutoNum type="arabicPeriod"/>
            </a:pPr>
            <a:r>
              <a:rPr lang="en-US" baseline="0" dirty="0" smtClean="0"/>
              <a:t>But between nested loops, index nested loops, and sorting and hashing, it is not clear that there is one of those that you can discard, and so you may want to implement all of them, and many systems do</a:t>
            </a:r>
          </a:p>
          <a:p>
            <a:pPr marL="228600" indent="-228600">
              <a:buAutoNum type="arabicPeriod"/>
            </a:pPr>
            <a:r>
              <a:rPr lang="en-US" baseline="0" dirty="0" smtClean="0"/>
              <a:t>Finally, you are going to want to know the cost model for each one of these algorithms, and if you don’t use it, then your query optimizer should write, </a:t>
            </a:r>
          </a:p>
          <a:p>
            <a:pPr marL="228600" indent="-228600">
              <a:buAutoNum type="arabicPeriod"/>
            </a:pPr>
            <a:r>
              <a:rPr lang="en-US" baseline="0" dirty="0" smtClean="0"/>
              <a:t>So your query optimizer eventually is the algorithm it is going to choose among these, based on what it knows about the input relations to be joined </a:t>
            </a:r>
          </a:p>
          <a:p>
            <a:pPr marL="228600" indent="-228600">
              <a:buAutoNum type="arabicPeriod"/>
            </a:pPr>
            <a:r>
              <a:rPr lang="en-US" baseline="0" dirty="0" smtClean="0"/>
              <a:t>So you have to understand the cost model, in order to understand how we are going to do query optimization, which is coming up in a lecture very soon</a:t>
            </a:r>
          </a:p>
        </p:txBody>
      </p:sp>
      <p:sp>
        <p:nvSpPr>
          <p:cNvPr id="4" name="Slide Number Placeholder 3"/>
          <p:cNvSpPr>
            <a:spLocks noGrp="1"/>
          </p:cNvSpPr>
          <p:nvPr>
            <p:ph type="sldNum" sz="quarter" idx="10"/>
          </p:nvPr>
        </p:nvSpPr>
        <p:spPr/>
        <p:txBody>
          <a:bodyPr/>
          <a:lstStyle/>
          <a:p>
            <a:fld id="{95DA6495-08A5-4780-AF01-64577BB694EC}" type="slidenum">
              <a:rPr lang="en-US" smtClean="0"/>
              <a:t>56</a:t>
            </a:fld>
            <a:endParaRPr lang="en-US"/>
          </a:p>
        </p:txBody>
      </p:sp>
    </p:spTree>
    <p:extLst>
      <p:ext uri="{BB962C8B-B14F-4D97-AF65-F5344CB8AC3E}">
        <p14:creationId xmlns:p14="http://schemas.microsoft.com/office/powerpoint/2010/main" val="1200118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buAutoNum type="arabicPeriod"/>
            </a:pPr>
            <a:r>
              <a:rPr lang="zh-CN" altLang="en-US" dirty="0" smtClean="0"/>
              <a:t>因此，整个查询分析和优化的大盒子可以</a:t>
            </a:r>
            <a:r>
              <a:rPr lang="zh-CN" altLang="en-US" b="1" dirty="0" smtClean="0"/>
              <a:t>分解</a:t>
            </a:r>
            <a:r>
              <a:rPr lang="zh-CN" altLang="en-US" dirty="0" smtClean="0"/>
              <a:t>成小块，让我们现在仔细研究一下</a:t>
            </a:r>
          </a:p>
          <a:p>
            <a:pPr marL="228600" indent="-228600">
              <a:buAutoNum type="arabicPeriod"/>
            </a:pPr>
            <a:r>
              <a:rPr lang="zh-CN" altLang="en-US" dirty="0" smtClean="0"/>
              <a:t>我们从左上角的一个</a:t>
            </a:r>
            <a:r>
              <a:rPr lang="en-US" altLang="zh-CN" b="1" dirty="0" smtClean="0"/>
              <a:t>SQL</a:t>
            </a:r>
            <a:r>
              <a:rPr lang="zh-CN" altLang="en-US" b="1" dirty="0" smtClean="0"/>
              <a:t>查询</a:t>
            </a:r>
            <a:r>
              <a:rPr lang="zh-CN" altLang="en-US" dirty="0" smtClean="0"/>
              <a:t>输入开始，这里将其传递到</a:t>
            </a:r>
            <a:r>
              <a:rPr lang="zh-CN" altLang="en-US" b="1" dirty="0" smtClean="0"/>
              <a:t>查询解析器</a:t>
            </a:r>
            <a:r>
              <a:rPr lang="zh-CN" altLang="en-US" dirty="0" smtClean="0"/>
              <a:t>中，该查询解析器</a:t>
            </a:r>
            <a:r>
              <a:rPr lang="zh-CN" altLang="en-US" b="1" dirty="0" smtClean="0"/>
              <a:t>将查询的语法转换为某种抽象语法树</a:t>
            </a:r>
            <a:r>
              <a:rPr lang="zh-CN" altLang="en-US" dirty="0" smtClean="0"/>
              <a:t>，文本的内部表示形式，并将其传递给</a:t>
            </a:r>
            <a:r>
              <a:rPr lang="zh-CN" altLang="en-US" b="1" dirty="0" smtClean="0"/>
              <a:t>查询重写器</a:t>
            </a:r>
            <a:r>
              <a:rPr lang="zh-CN" altLang="en-US" dirty="0" smtClean="0"/>
              <a:t>，将查询转换为</a:t>
            </a:r>
            <a:r>
              <a:rPr lang="zh-CN" altLang="en-US" b="1" dirty="0" smtClean="0"/>
              <a:t>规范形式</a:t>
            </a:r>
          </a:p>
          <a:p>
            <a:pPr marL="228600" indent="-228600">
              <a:buAutoNum type="arabicPeriod"/>
            </a:pPr>
            <a:r>
              <a:rPr lang="zh-CN" altLang="en-US" dirty="0" smtClean="0"/>
              <a:t>然后，该查询重写器将重写后的抽象语法树传递到查询优化器中，现在，</a:t>
            </a:r>
            <a:r>
              <a:rPr lang="zh-CN" altLang="en-US" b="1" dirty="0" smtClean="0"/>
              <a:t>查询优化器</a:t>
            </a:r>
            <a:r>
              <a:rPr lang="zh-CN" altLang="en-US" dirty="0" smtClean="0"/>
              <a:t>的工作就是</a:t>
            </a:r>
            <a:r>
              <a:rPr lang="zh-CN" altLang="en-US" b="1" dirty="0" smtClean="0"/>
              <a:t>将查询的抽象表示形式转换为有效的计划</a:t>
            </a:r>
          </a:p>
          <a:p>
            <a:pPr marL="228600" indent="-228600">
              <a:buAutoNum type="arabicPeriod"/>
            </a:pPr>
            <a:r>
              <a:rPr lang="zh-CN" altLang="en-US" dirty="0" smtClean="0"/>
              <a:t>因此，工艺错误者可以用一部分来</a:t>
            </a:r>
            <a:r>
              <a:rPr lang="zh-CN" altLang="en-US" b="1" dirty="0" smtClean="0"/>
              <a:t>生成替代计划</a:t>
            </a:r>
            <a:r>
              <a:rPr lang="zh-CN" altLang="en-US" dirty="0" smtClean="0"/>
              <a:t>，用一部分来</a:t>
            </a:r>
            <a:r>
              <a:rPr lang="zh-CN" altLang="en-US" b="1" dirty="0" smtClean="0"/>
              <a:t>估算每个计划的成本</a:t>
            </a:r>
            <a:r>
              <a:rPr lang="zh-CN" altLang="en-US" dirty="0" smtClean="0"/>
              <a:t>，因为我们将要</a:t>
            </a:r>
            <a:r>
              <a:rPr lang="zh-CN" altLang="en-US" b="1" dirty="0" smtClean="0"/>
              <a:t>选择似乎最的计划</a:t>
            </a:r>
            <a:r>
              <a:rPr lang="zh-CN" altLang="en-US" dirty="0" smtClean="0"/>
              <a:t>。</a:t>
            </a:r>
          </a:p>
          <a:p>
            <a:pPr marL="228600" indent="-228600">
              <a:buAutoNum type="arabicPeriod"/>
            </a:pPr>
            <a:r>
              <a:rPr lang="zh-CN" altLang="en-US" dirty="0" smtClean="0"/>
              <a:t>该</a:t>
            </a:r>
            <a:r>
              <a:rPr lang="zh-CN" altLang="en-US" b="1" dirty="0" smtClean="0"/>
              <a:t>计划成本估算器</a:t>
            </a:r>
            <a:r>
              <a:rPr lang="zh-CN" altLang="en-US" dirty="0" smtClean="0"/>
              <a:t>将查看数据库的</a:t>
            </a:r>
            <a:r>
              <a:rPr lang="zh-CN" altLang="en-US" b="1" dirty="0" smtClean="0"/>
              <a:t>目录管理器</a:t>
            </a:r>
            <a:r>
              <a:rPr lang="zh-CN" altLang="en-US" dirty="0" smtClean="0"/>
              <a:t>，</a:t>
            </a:r>
            <a:r>
              <a:rPr lang="zh-CN" altLang="en-US" b="1" dirty="0" smtClean="0"/>
              <a:t>以获取有关查询中不同表的统计信息，以帮助计算成本</a:t>
            </a:r>
            <a:r>
              <a:rPr lang="zh-CN" altLang="en-US" dirty="0" smtClean="0"/>
              <a:t>，</a:t>
            </a:r>
          </a:p>
          <a:p>
            <a:pPr marL="228600" indent="-228600">
              <a:buAutoNum type="arabicPeriod"/>
            </a:pPr>
            <a:r>
              <a:rPr lang="zh-CN" altLang="en-US" b="1" dirty="0" smtClean="0"/>
              <a:t>计划生成器</a:t>
            </a:r>
            <a:r>
              <a:rPr lang="zh-CN" altLang="en-US" dirty="0" smtClean="0"/>
              <a:t>将使用目录管理器获取表的模式，以准确</a:t>
            </a:r>
            <a:r>
              <a:rPr lang="zh-CN" altLang="en-US" b="1" dirty="0" smtClean="0"/>
              <a:t>确定什么是合法的查询计划</a:t>
            </a:r>
            <a:r>
              <a:rPr lang="zh-CN" altLang="en-US" dirty="0" smtClean="0"/>
              <a:t>，什么不是</a:t>
            </a:r>
          </a:p>
          <a:p>
            <a:pPr marL="228600" indent="-228600">
              <a:buAutoNum type="arabicPeriod"/>
            </a:pPr>
            <a:r>
              <a:rPr lang="zh-CN" altLang="en-US" dirty="0" smtClean="0"/>
              <a:t>一旦查询优化器选择了一个最佳计划，它将把它传递给</a:t>
            </a:r>
            <a:r>
              <a:rPr lang="zh-CN" altLang="en-US" b="1" dirty="0" smtClean="0"/>
              <a:t>查询执行器</a:t>
            </a:r>
            <a:r>
              <a:rPr lang="zh-CN" altLang="en-US" dirty="0" smtClean="0"/>
              <a:t>，然后执行者使用</a:t>
            </a:r>
            <a:r>
              <a:rPr lang="zh-CN" altLang="en-US" b="1" dirty="0" smtClean="0"/>
              <a:t>迭代器</a:t>
            </a:r>
            <a:r>
              <a:rPr lang="zh-CN" altLang="en-US" dirty="0" smtClean="0"/>
              <a:t>和</a:t>
            </a:r>
            <a:r>
              <a:rPr lang="zh-CN" altLang="en-US" b="1" dirty="0" smtClean="0"/>
              <a:t>关系运算符</a:t>
            </a:r>
            <a:r>
              <a:rPr lang="zh-CN" altLang="en-US" dirty="0" smtClean="0"/>
              <a:t>执行该计划以及我们之前所看到的方式</a:t>
            </a:r>
            <a:endParaRPr lang="en-US" altLang="x-none" dirty="0" smtClean="0"/>
          </a:p>
          <a:p>
            <a:pPr marL="0" indent="0">
              <a:buNone/>
            </a:pPr>
            <a:endParaRPr lang="en-US" altLang="x-none" dirty="0" smtClean="0"/>
          </a:p>
          <a:p>
            <a:pPr marL="228600" indent="-228600">
              <a:buAutoNum type="arabicPeriod"/>
            </a:pPr>
            <a:r>
              <a:rPr lang="en-US" altLang="x-none" dirty="0" smtClean="0"/>
              <a:t>So the whole big</a:t>
            </a:r>
            <a:r>
              <a:rPr lang="en-US" altLang="x-none" baseline="0" dirty="0" smtClean="0"/>
              <a:t> box of query parsing and optimization can be broken down into pieces, and let’s go through those pieces right now</a:t>
            </a:r>
          </a:p>
          <a:p>
            <a:pPr marL="228600" indent="-228600">
              <a:buAutoNum type="arabicPeriod"/>
            </a:pPr>
            <a:r>
              <a:rPr lang="en-US" altLang="x-none" baseline="0" dirty="0" smtClean="0"/>
              <a:t>We start with some input which is an SQL query up on the upper left, here it is passed into a query parser, that query parser turns the syntax of the query into some abstract syntax tree, internal representation of the text, and passes it to a query rewriter that put the query into canonical form</a:t>
            </a:r>
          </a:p>
          <a:p>
            <a:pPr marL="228600" indent="-228600">
              <a:buAutoNum type="arabicPeriod"/>
            </a:pPr>
            <a:r>
              <a:rPr lang="en-US" altLang="x-none" baseline="0" dirty="0" smtClean="0"/>
              <a:t>That query rewriter then passes the rewritten abstract syntax tree into the query optimizer, and it is the job of the query optimizer now to turn that abstract representation of the query into an efficient plan</a:t>
            </a:r>
          </a:p>
          <a:p>
            <a:pPr marL="228600" indent="-228600">
              <a:buAutoNum type="arabicPeriod"/>
            </a:pPr>
            <a:r>
              <a:rPr lang="en-US" altLang="x-none" baseline="0" dirty="0" smtClean="0"/>
              <a:t>And so the craft miser has a piece to generate alternative plans and a piece to estimate the cost of each plan, because we are going to want to pick the generated plan that seems to be the cheapest</a:t>
            </a:r>
          </a:p>
          <a:p>
            <a:pPr marL="228600" indent="-228600">
              <a:buAutoNum type="arabicPeriod"/>
            </a:pPr>
            <a:r>
              <a:rPr lang="en-US" altLang="x-none" baseline="0" dirty="0" smtClean="0"/>
              <a:t>That plan cost estimator is going to look at the catalog manager of the database to get statistics about the different tables in the query, to help compute what the costs are, </a:t>
            </a:r>
          </a:p>
          <a:p>
            <a:pPr marL="228600" indent="-228600">
              <a:buAutoNum type="arabicPeriod"/>
            </a:pPr>
            <a:r>
              <a:rPr lang="en-US" altLang="x-none" baseline="0" dirty="0" smtClean="0"/>
              <a:t>And the plan generator is going to use the catalog manager to get the schemas of the tables to figure out exactly what is a legal query plan, and what is not</a:t>
            </a:r>
          </a:p>
          <a:p>
            <a:pPr marL="228600" indent="-228600">
              <a:buAutoNum type="arabicPeriod"/>
            </a:pPr>
            <a:r>
              <a:rPr lang="en-US" altLang="x-none" baseline="0" dirty="0" smtClean="0"/>
              <a:t>Once the query optimizer has chosen an optimal plan, it passes it to the query executor, which then execute the plan and the way we have seen before, using iterators and relational operators</a:t>
            </a:r>
            <a:endParaRPr lang="x-none" altLang="x-none" dirty="0"/>
          </a:p>
        </p:txBody>
      </p:sp>
    </p:spTree>
    <p:extLst>
      <p:ext uri="{BB962C8B-B14F-4D97-AF65-F5344CB8AC3E}">
        <p14:creationId xmlns:p14="http://schemas.microsoft.com/office/powerpoint/2010/main" val="3127230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ChangeArrowheads="1"/>
          </p:cNvSpPr>
          <p:nvPr/>
        </p:nvSpPr>
        <p:spPr bwMode="auto">
          <a:xfrm>
            <a:off x="3914775"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24578" name="Rectangle 3"/>
          <p:cNvSpPr>
            <a:spLocks noChangeArrowheads="1"/>
          </p:cNvSpPr>
          <p:nvPr/>
        </p:nvSpPr>
        <p:spPr bwMode="auto">
          <a:xfrm>
            <a:off x="3914775"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25" tIns="0" rIns="19425" bIns="0" anchor="b"/>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r"/>
            <a:r>
              <a:rPr lang="en-US" altLang="x-none" sz="1000" i="1">
                <a:solidFill>
                  <a:schemeClr val="tx1"/>
                </a:solidFill>
                <a:latin typeface="Times New Roman" charset="0"/>
              </a:rPr>
              <a:t>2</a:t>
            </a:r>
          </a:p>
        </p:txBody>
      </p:sp>
      <p:sp>
        <p:nvSpPr>
          <p:cNvPr id="24579" name="Rectangle 4"/>
          <p:cNvSpPr>
            <a:spLocks noChangeArrowheads="1"/>
          </p:cNvSpPr>
          <p:nvPr/>
        </p:nvSpPr>
        <p:spPr bwMode="auto">
          <a:xfrm>
            <a:off x="0"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24580" name="Rectangle 5"/>
          <p:cNvSpPr>
            <a:spLocks noChangeArrowheads="1"/>
          </p:cNvSpPr>
          <p:nvPr/>
        </p:nvSpPr>
        <p:spPr bwMode="auto">
          <a:xfrm>
            <a:off x="0"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24581" name="Rectangle 6"/>
          <p:cNvSpPr>
            <a:spLocks noGrp="1" noRot="1" noChangeAspect="1" noChangeArrowheads="1" noTextEdit="1"/>
          </p:cNvSpPr>
          <p:nvPr>
            <p:ph type="sldImg"/>
          </p:nvPr>
        </p:nvSpPr>
        <p:spPr>
          <a:ln cap="flat"/>
        </p:spPr>
      </p:sp>
      <p:sp>
        <p:nvSpPr>
          <p:cNvPr id="24582"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228600" indent="-228600">
              <a:buAutoNum type="arabicPeriod"/>
            </a:pPr>
            <a:r>
              <a:rPr lang="zh-CN" altLang="en-US" dirty="0" smtClean="0"/>
              <a:t>查询优化的核心由</a:t>
            </a:r>
            <a:r>
              <a:rPr lang="zh-CN" altLang="en-US" b="1" dirty="0" smtClean="0"/>
              <a:t>三个组成部分</a:t>
            </a:r>
            <a:r>
              <a:rPr lang="zh-CN" altLang="en-US" dirty="0" smtClean="0"/>
              <a:t>组成，它们</a:t>
            </a:r>
            <a:r>
              <a:rPr lang="zh-CN" altLang="en-US" b="1" dirty="0" smtClean="0"/>
              <a:t>完美地正交</a:t>
            </a:r>
            <a:r>
              <a:rPr lang="zh-CN" altLang="en-US" dirty="0" smtClean="0"/>
              <a:t>，这些关注点</a:t>
            </a:r>
            <a:r>
              <a:rPr lang="zh-CN" altLang="en-US" b="1" dirty="0" smtClean="0"/>
              <a:t>彼此独立</a:t>
            </a:r>
            <a:r>
              <a:rPr lang="zh-CN" altLang="en-US" dirty="0" smtClean="0"/>
              <a:t>，</a:t>
            </a:r>
          </a:p>
          <a:p>
            <a:pPr marL="228600" indent="-228600">
              <a:buAutoNum type="arabicPeriod"/>
            </a:pPr>
            <a:r>
              <a:rPr lang="zh-CN" altLang="en-US" dirty="0" smtClean="0"/>
              <a:t>这意味着我们可以独立地创新和改善这些问题，并且随着我们不断完善，它</a:t>
            </a:r>
            <a:r>
              <a:rPr lang="zh-CN" altLang="en-US" b="1" dirty="0" smtClean="0"/>
              <a:t>不会影响我们做出的其他决定</a:t>
            </a:r>
            <a:r>
              <a:rPr lang="zh-CN" altLang="en-US" dirty="0" smtClean="0"/>
              <a:t>。</a:t>
            </a:r>
          </a:p>
          <a:p>
            <a:pPr marL="228600" indent="-228600">
              <a:buAutoNum type="arabicPeriod"/>
            </a:pPr>
            <a:r>
              <a:rPr lang="zh-CN" altLang="en-US" dirty="0" smtClean="0"/>
              <a:t>因此，这三个问题中的第一个是我们要考虑的是要</a:t>
            </a:r>
            <a:r>
              <a:rPr lang="zh-CN" altLang="en-US" b="1" dirty="0" smtClean="0"/>
              <a:t>搜索的计划空间是多少</a:t>
            </a:r>
            <a:r>
              <a:rPr lang="zh-CN" altLang="en-US" dirty="0" smtClean="0"/>
              <a:t>，以及</a:t>
            </a:r>
            <a:r>
              <a:rPr lang="zh-CN" altLang="en-US" b="1" dirty="0" smtClean="0"/>
              <a:t>实现此查询的所有可能方式是什么</a:t>
            </a:r>
            <a:r>
              <a:rPr lang="zh-CN" altLang="en-US" dirty="0" smtClean="0"/>
              <a:t>？</a:t>
            </a:r>
          </a:p>
          <a:p>
            <a:pPr marL="228600" indent="-228600">
              <a:buAutoNum type="arabicPeriod"/>
            </a:pPr>
            <a:r>
              <a:rPr lang="zh-CN" altLang="en-US" dirty="0" smtClean="0"/>
              <a:t>一旦我们列举了所有可能的方式，我们便可以实施它，然后在其中进行选择，</a:t>
            </a:r>
          </a:p>
          <a:p>
            <a:pPr marL="228600" indent="-228600">
              <a:buAutoNum type="arabicPeriod"/>
            </a:pPr>
            <a:r>
              <a:rPr lang="zh-CN" altLang="en-US" dirty="0" smtClean="0"/>
              <a:t>因此</a:t>
            </a:r>
            <a:r>
              <a:rPr lang="zh-CN" altLang="en-US" b="1" dirty="0" smtClean="0"/>
              <a:t>计划空间可能很大</a:t>
            </a:r>
            <a:r>
              <a:rPr lang="zh-CN" altLang="en-US" dirty="0" smtClean="0"/>
              <a:t>，例如，通过引入新的联接算法或组合运算符的新方法，我们可以增加计划空间</a:t>
            </a:r>
          </a:p>
          <a:p>
            <a:pPr marL="228600" indent="-228600">
              <a:buAutoNum type="arabicPeriod"/>
            </a:pPr>
            <a:r>
              <a:rPr lang="zh-CN" altLang="en-US" dirty="0" smtClean="0"/>
              <a:t>第二个问题是</a:t>
            </a:r>
            <a:r>
              <a:rPr lang="zh-CN" altLang="en-US" b="1" dirty="0" smtClean="0"/>
              <a:t>成本估算</a:t>
            </a:r>
            <a:r>
              <a:rPr lang="zh-CN" altLang="en-US" dirty="0" smtClean="0"/>
              <a:t>，如果我们有一个特定的计划，我们认为这可能是此查询的一个好选择，那么我们如何估算该计划的成本？我们如何才能弄清楚我们</a:t>
            </a:r>
            <a:r>
              <a:rPr lang="zh-CN" altLang="en-US" b="1" dirty="0" smtClean="0"/>
              <a:t>实际需要多长时间才能运行</a:t>
            </a:r>
          </a:p>
          <a:p>
            <a:pPr marL="228600" indent="-228600">
              <a:buAutoNum type="arabicPeriod"/>
            </a:pPr>
            <a:r>
              <a:rPr lang="zh-CN" altLang="en-US" dirty="0" smtClean="0"/>
              <a:t>当然，因为我们要做的是选择我们认为</a:t>
            </a:r>
            <a:r>
              <a:rPr lang="zh-CN" altLang="en-US" b="1" dirty="0" smtClean="0"/>
              <a:t>最快运行的计划</a:t>
            </a:r>
            <a:r>
              <a:rPr lang="zh-CN" altLang="en-US" dirty="0" smtClean="0"/>
              <a:t>，然后运行它</a:t>
            </a:r>
          </a:p>
          <a:p>
            <a:pPr marL="228600" indent="-228600">
              <a:buAutoNum type="arabicPeriod"/>
            </a:pPr>
            <a:r>
              <a:rPr lang="zh-CN" altLang="en-US" dirty="0" smtClean="0"/>
              <a:t>然后，我们的第三个关注点是</a:t>
            </a:r>
            <a:r>
              <a:rPr lang="zh-CN" altLang="en-US" b="1" dirty="0" smtClean="0"/>
              <a:t>搜索策略</a:t>
            </a:r>
            <a:r>
              <a:rPr lang="zh-CN" altLang="en-US" dirty="0" smtClean="0"/>
              <a:t>，因为我们有这么大的计划空间，并且鉴于我们可以估算每个计划的成本，我们如何</a:t>
            </a:r>
            <a:r>
              <a:rPr lang="zh-CN" altLang="en-US" b="1" dirty="0" smtClean="0"/>
              <a:t>有效地找到该计划空间中成本估算最低的计划</a:t>
            </a:r>
          </a:p>
          <a:p>
            <a:pPr marL="228600" indent="-228600">
              <a:buAutoNum type="arabicPeriod"/>
            </a:pPr>
            <a:r>
              <a:rPr lang="zh-CN" altLang="en-US" dirty="0" smtClean="0"/>
              <a:t>这就是查询优化的三个部分，在接下来的一系列讲座中，我们将逐一进行研究。</a:t>
            </a:r>
            <a:endParaRPr lang="en-US" altLang="x-none" dirty="0" smtClean="0"/>
          </a:p>
          <a:p>
            <a:pPr marL="0" indent="0">
              <a:buNone/>
            </a:pPr>
            <a:endParaRPr lang="en-US" altLang="x-none" dirty="0" smtClean="0"/>
          </a:p>
          <a:p>
            <a:pPr marL="228600" indent="-228600">
              <a:buAutoNum type="arabicPeriod"/>
            </a:pPr>
            <a:r>
              <a:rPr lang="en-US" altLang="x-none" dirty="0" smtClean="0"/>
              <a:t>The core of query optimization consists of three</a:t>
            </a:r>
            <a:r>
              <a:rPr lang="en-US" altLang="x-none" baseline="0" dirty="0" smtClean="0"/>
              <a:t> components, that are beautifully orthogonal, each one of these concerns is separate from the other, </a:t>
            </a:r>
          </a:p>
          <a:p>
            <a:pPr marL="228600" indent="-228600">
              <a:buAutoNum type="arabicPeriod"/>
            </a:pPr>
            <a:r>
              <a:rPr lang="en-US" altLang="x-none" baseline="0" dirty="0" smtClean="0"/>
              <a:t>Which means that we can innovate and improve each of these concerns independently, and as we get better at one, it doesn’t affect our decisions on the other</a:t>
            </a:r>
          </a:p>
          <a:p>
            <a:pPr marL="228600" indent="-228600">
              <a:buAutoNum type="arabicPeriod"/>
            </a:pPr>
            <a:r>
              <a:rPr lang="en-US" altLang="x-none" baseline="0" dirty="0" smtClean="0"/>
              <a:t>So the first of these three concerns is our consideration of what is the space of plans that we are going to search, what are all the different possible ways to implement this query</a:t>
            </a:r>
          </a:p>
          <a:p>
            <a:pPr marL="228600" indent="-228600">
              <a:buAutoNum type="arabicPeriod"/>
            </a:pPr>
            <a:r>
              <a:rPr lang="en-US" altLang="x-none" baseline="0" dirty="0" smtClean="0"/>
              <a:t>And once we enumerate all the possible ways, we can implement it, we choose among them, </a:t>
            </a:r>
          </a:p>
          <a:p>
            <a:pPr marL="228600" indent="-228600">
              <a:buAutoNum type="arabicPeriod"/>
            </a:pPr>
            <a:r>
              <a:rPr lang="en-US" altLang="x-none" baseline="0" dirty="0" smtClean="0"/>
              <a:t>So that plan space can be very large, and by introducing, for example, new join algorithms or new ways to combine operators, we can increase that plan space</a:t>
            </a:r>
          </a:p>
          <a:p>
            <a:pPr marL="228600" indent="-228600">
              <a:buAutoNum type="arabicPeriod"/>
            </a:pPr>
            <a:r>
              <a:rPr lang="en-US" altLang="x-none" baseline="0" dirty="0" smtClean="0"/>
              <a:t>The second concern is cost estimation, if we have a particular plan, that we are thinking might be a good one for this query, how do we estimate the cost of that plan? How can we figure out how long we think it will actually take to run</a:t>
            </a:r>
          </a:p>
          <a:p>
            <a:pPr marL="228600" indent="-228600">
              <a:buAutoNum type="arabicPeriod"/>
            </a:pPr>
            <a:r>
              <a:rPr lang="en-US" altLang="x-none" baseline="0" dirty="0" smtClean="0"/>
              <a:t>Because of course what we are going to want to do is pick the plan that we think is going to be the fastest to run, and then run it</a:t>
            </a:r>
          </a:p>
          <a:p>
            <a:pPr marL="228600" indent="-228600">
              <a:buAutoNum type="arabicPeriod"/>
            </a:pPr>
            <a:r>
              <a:rPr lang="en-US" altLang="x-none" baseline="0" dirty="0" smtClean="0"/>
              <a:t>And then our third concern is a search strategy, given that we have this big plan space, and given that we can estimate the cost of each plan, how do we efficiently find the plan with the cheapest cost estimate in that plan space</a:t>
            </a:r>
          </a:p>
          <a:p>
            <a:pPr marL="228600" indent="-228600">
              <a:buAutoNum type="arabicPeriod"/>
            </a:pPr>
            <a:r>
              <a:rPr lang="en-US" altLang="x-none" baseline="0" dirty="0" smtClean="0"/>
              <a:t>So those are the three pieces of query optimization, and we are going to look through them one by one, as we go through this next sequence of lectures</a:t>
            </a:r>
          </a:p>
          <a:p>
            <a:pPr marL="228600" indent="-228600">
              <a:buAutoNum type="arabicPeriod"/>
            </a:pPr>
            <a:endParaRPr lang="x-none" altLang="x-none" dirty="0"/>
          </a:p>
        </p:txBody>
      </p:sp>
    </p:spTree>
    <p:extLst>
      <p:ext uri="{BB962C8B-B14F-4D97-AF65-F5344CB8AC3E}">
        <p14:creationId xmlns:p14="http://schemas.microsoft.com/office/powerpoint/2010/main" val="808240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因此，让我们回顾一下计划空间，对于一个</a:t>
            </a:r>
            <a:r>
              <a:rPr lang="en-US" altLang="zh-CN" dirty="0" smtClean="0"/>
              <a:t>SQL</a:t>
            </a:r>
            <a:r>
              <a:rPr lang="zh-CN" altLang="en-US" dirty="0" smtClean="0"/>
              <a:t>查询，完整的计划空间就是</a:t>
            </a:r>
            <a:r>
              <a:rPr lang="zh-CN" altLang="en-US" b="1" dirty="0" smtClean="0"/>
              <a:t>所有等效的关系代数表达式</a:t>
            </a:r>
            <a:r>
              <a:rPr lang="zh-CN" altLang="en-US" dirty="0" smtClean="0"/>
              <a:t>，这是基于我们了解的等价规则以及将查询分解为查询块以及这些代数的</a:t>
            </a:r>
            <a:r>
              <a:rPr lang="zh-CN" altLang="en-US" b="1" dirty="0" smtClean="0"/>
              <a:t>物理实现的所有组合</a:t>
            </a:r>
            <a:r>
              <a:rPr lang="zh-CN" altLang="en-US" dirty="0" smtClean="0"/>
              <a:t>的表达式。</a:t>
            </a:r>
          </a:p>
          <a:p>
            <a:pPr marL="228600" indent="-228600">
              <a:buAutoNum type="arabicPeriod"/>
            </a:pPr>
            <a:r>
              <a:rPr lang="zh-CN" altLang="en-US" dirty="0" smtClean="0"/>
              <a:t>而且我们可能会使用</a:t>
            </a:r>
            <a:r>
              <a:rPr lang="zh-CN" altLang="en-US" b="1" dirty="0" smtClean="0"/>
              <a:t>启发式方法修剪空间</a:t>
            </a:r>
            <a:r>
              <a:rPr lang="zh-CN" altLang="en-US" dirty="0" smtClean="0"/>
              <a:t>，例如，我们可能总是尽可能地进行选择和投影下推，这是在系统</a:t>
            </a:r>
            <a:r>
              <a:rPr lang="en-US" altLang="zh-CN" dirty="0" smtClean="0"/>
              <a:t>R</a:t>
            </a:r>
            <a:r>
              <a:rPr lang="zh-CN" altLang="en-US" dirty="0" smtClean="0"/>
              <a:t>中完成的，这很典型</a:t>
            </a:r>
          </a:p>
          <a:p>
            <a:pPr marL="228600" indent="-228600">
              <a:buAutoNum type="arabicPeriod"/>
            </a:pPr>
            <a:r>
              <a:rPr lang="zh-CN" altLang="en-US" dirty="0" smtClean="0"/>
              <a:t>我们可能会使用仅在系统</a:t>
            </a:r>
            <a:r>
              <a:rPr lang="en-US" altLang="zh-CN" dirty="0" smtClean="0"/>
              <a:t>R</a:t>
            </a:r>
            <a:r>
              <a:rPr lang="zh-CN" altLang="en-US" dirty="0" smtClean="0"/>
              <a:t>中完成的仅左深树，并且可能会尽可能避免使用笛卡尔积，这又是在系统</a:t>
            </a:r>
            <a:r>
              <a:rPr lang="en-US" altLang="zh-CN" dirty="0" smtClean="0"/>
              <a:t>R</a:t>
            </a:r>
            <a:r>
              <a:rPr lang="zh-CN" altLang="en-US" dirty="0" smtClean="0"/>
              <a:t>中完成的事情</a:t>
            </a:r>
          </a:p>
          <a:p>
            <a:pPr marL="228600" indent="-228600">
              <a:buAutoNum type="arabicPeriod"/>
            </a:pPr>
            <a:r>
              <a:rPr lang="zh-CN" altLang="en-US" dirty="0" smtClean="0"/>
              <a:t>在此过程中，我们关心诸如排序之类的</a:t>
            </a:r>
            <a:r>
              <a:rPr lang="zh-CN" altLang="en-US" b="1" dirty="0" smtClean="0"/>
              <a:t>物理属性</a:t>
            </a:r>
            <a:r>
              <a:rPr lang="zh-CN" altLang="en-US" dirty="0" smtClean="0"/>
              <a:t>，因为</a:t>
            </a:r>
            <a:r>
              <a:rPr lang="zh-CN" altLang="en-US" b="1" dirty="0" smtClean="0"/>
              <a:t>下游运算符可能取决于上游运算符的物理属性</a:t>
            </a:r>
            <a:r>
              <a:rPr lang="zh-CN" altLang="en-US" dirty="0" smtClean="0"/>
              <a:t>，并且强制执行这些属性（例如，对输入进行显式排序可能会非常昂贵），因此，如果您对输入进行了排序是免费的，这是它的计算方式，您想利用它，我们将看到如何做到这一点</a:t>
            </a:r>
            <a:endParaRPr lang="en-US" dirty="0" smtClean="0"/>
          </a:p>
          <a:p>
            <a:pPr marL="0" indent="0">
              <a:buNone/>
            </a:pPr>
            <a:endParaRPr lang="en-US" dirty="0" smtClean="0"/>
          </a:p>
          <a:p>
            <a:pPr marL="228600" indent="-228600">
              <a:buAutoNum type="arabicPeriod"/>
            </a:pPr>
            <a:r>
              <a:rPr lang="en-US" dirty="0" smtClean="0"/>
              <a:t>So let’s review the</a:t>
            </a:r>
            <a:r>
              <a:rPr lang="en-US" baseline="0" dirty="0" smtClean="0"/>
              <a:t> plan space, for a SQL query, the full plan space is all the equivalent relational algebra expressions, based on the equivalence rules we learned and the breakdown of queries into query blocks, along with all mixes of physical implementations of those algebra expressions.</a:t>
            </a:r>
          </a:p>
          <a:p>
            <a:pPr marL="228600" indent="-228600">
              <a:buAutoNum type="arabicPeriod"/>
            </a:pPr>
            <a:r>
              <a:rPr lang="en-US" baseline="0" dirty="0" smtClean="0"/>
              <a:t>And we might prune the space with heuristics, so for instance we might always do selection and projection pushdown as far as we can, that is done in system R, it is pretty typical </a:t>
            </a:r>
          </a:p>
          <a:p>
            <a:pPr marL="228600" indent="-228600">
              <a:buAutoNum type="arabicPeriod"/>
            </a:pPr>
            <a:r>
              <a:rPr lang="en-US" baseline="0" dirty="0" smtClean="0"/>
              <a:t>We might use left deep only trees, that is done in system R, and we might avoid Cartesian products as much as possible, again something that is done in system R</a:t>
            </a:r>
          </a:p>
          <a:p>
            <a:pPr marL="228600" indent="-228600">
              <a:buAutoNum type="arabicPeriod"/>
            </a:pPr>
            <a:r>
              <a:rPr lang="en-US" baseline="0" dirty="0" smtClean="0"/>
              <a:t>Along the way we are care about physical properties like sorting, because downstream operators may depend on the physical properties of upstream operators, and enforcing those properties, for example explicitly sorting an input can be pretty expensive, so if you have an input that is sorted for free, that is the way it was computed, you would like to take advantage of that, we will see how to do that along the way</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60</a:t>
            </a:fld>
            <a:endParaRPr lang="en-US"/>
          </a:p>
        </p:txBody>
      </p:sp>
    </p:spTree>
    <p:extLst>
      <p:ext uri="{BB962C8B-B14F-4D97-AF65-F5344CB8AC3E}">
        <p14:creationId xmlns:p14="http://schemas.microsoft.com/office/powerpoint/2010/main" val="2984444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3914775"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53250" name="Rectangle 3"/>
          <p:cNvSpPr>
            <a:spLocks noChangeArrowheads="1"/>
          </p:cNvSpPr>
          <p:nvPr/>
        </p:nvSpPr>
        <p:spPr bwMode="auto">
          <a:xfrm>
            <a:off x="3914775"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25" tIns="0" rIns="19425" bIns="0" anchor="b"/>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r"/>
            <a:r>
              <a:rPr lang="en-US" altLang="x-none" sz="1000" i="1" dirty="0">
                <a:solidFill>
                  <a:schemeClr val="tx1"/>
                </a:solidFill>
                <a:latin typeface="Times New Roman" charset="0"/>
              </a:rPr>
              <a:t>2</a:t>
            </a:r>
          </a:p>
        </p:txBody>
      </p:sp>
      <p:sp>
        <p:nvSpPr>
          <p:cNvPr id="53251" name="Rectangle 4"/>
          <p:cNvSpPr>
            <a:spLocks noChangeArrowheads="1"/>
          </p:cNvSpPr>
          <p:nvPr/>
        </p:nvSpPr>
        <p:spPr bwMode="auto">
          <a:xfrm>
            <a:off x="0"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53252" name="Rectangle 5"/>
          <p:cNvSpPr>
            <a:spLocks noChangeArrowheads="1"/>
          </p:cNvSpPr>
          <p:nvPr/>
        </p:nvSpPr>
        <p:spPr bwMode="auto">
          <a:xfrm>
            <a:off x="0"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53253" name="Rectangle 6"/>
          <p:cNvSpPr>
            <a:spLocks noGrp="1" noRot="1" noChangeAspect="1" noChangeArrowheads="1" noTextEdit="1"/>
          </p:cNvSpPr>
          <p:nvPr>
            <p:ph type="sldImg"/>
          </p:nvPr>
        </p:nvSpPr>
        <p:spPr>
          <a:ln cap="flat"/>
        </p:spPr>
      </p:sp>
      <p:sp>
        <p:nvSpPr>
          <p:cNvPr id="5325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a:buAutoNum type="arabicPeriod"/>
            </a:pPr>
            <a:r>
              <a:rPr lang="zh-CN" altLang="en-US" baseline="0" dirty="0" smtClean="0"/>
              <a:t>系统</a:t>
            </a:r>
            <a:r>
              <a:rPr lang="en-US" altLang="zh-CN" baseline="0" dirty="0" smtClean="0"/>
              <a:t>R</a:t>
            </a:r>
            <a:r>
              <a:rPr lang="zh-CN" altLang="en-US" baseline="0" dirty="0" smtClean="0"/>
              <a:t>优化器的概况，它运行良好，但最多只能进行</a:t>
            </a:r>
            <a:r>
              <a:rPr lang="en-US" altLang="zh-CN" baseline="0" dirty="0" smtClean="0"/>
              <a:t>10</a:t>
            </a:r>
            <a:r>
              <a:rPr lang="zh-CN" altLang="en-US" baseline="0" dirty="0" smtClean="0"/>
              <a:t>到</a:t>
            </a:r>
            <a:r>
              <a:rPr lang="en-US" altLang="zh-CN" baseline="0" dirty="0" smtClean="0"/>
              <a:t>15</a:t>
            </a:r>
            <a:r>
              <a:rPr lang="zh-CN" altLang="en-US" baseline="0" dirty="0" smtClean="0"/>
              <a:t>个连接</a:t>
            </a:r>
          </a:p>
          <a:p>
            <a:pPr marL="228600" indent="-228600">
              <a:buAutoNum type="arabicPeriod"/>
            </a:pPr>
            <a:r>
              <a:rPr lang="zh-CN" altLang="en-US" baseline="0" dirty="0" smtClean="0"/>
              <a:t>考虑到这一点，这可能是您可以想象的最大的</a:t>
            </a:r>
            <a:r>
              <a:rPr lang="en-US" altLang="zh-CN" baseline="0" dirty="0" smtClean="0"/>
              <a:t>SQL</a:t>
            </a:r>
            <a:r>
              <a:rPr lang="zh-CN" altLang="en-US" baseline="0" dirty="0" smtClean="0"/>
              <a:t>查询，而考虑编写一个包含</a:t>
            </a:r>
            <a:r>
              <a:rPr lang="en-US" altLang="zh-CN" baseline="0" dirty="0" smtClean="0"/>
              <a:t>15</a:t>
            </a:r>
            <a:r>
              <a:rPr lang="zh-CN" altLang="en-US" baseline="0" dirty="0" smtClean="0"/>
              <a:t>个以上表的查询很奇怪</a:t>
            </a:r>
          </a:p>
          <a:p>
            <a:pPr marL="228600" indent="-228600">
              <a:buAutoNum type="arabicPeriod"/>
            </a:pPr>
            <a:r>
              <a:rPr lang="zh-CN" altLang="en-US" baseline="0" dirty="0" smtClean="0"/>
              <a:t>但这确实会发生，并且通常会发生在工具，生成查询的可视化工具中，然后您会收到非常大的</a:t>
            </a:r>
            <a:r>
              <a:rPr lang="en-US" altLang="zh-CN" baseline="0" dirty="0" smtClean="0"/>
              <a:t>SQL</a:t>
            </a:r>
            <a:r>
              <a:rPr lang="zh-CN" altLang="en-US" baseline="0" dirty="0" smtClean="0"/>
              <a:t>查询，</a:t>
            </a:r>
          </a:p>
          <a:p>
            <a:pPr marL="228600" indent="-228600">
              <a:buAutoNum type="arabicPeriod"/>
            </a:pPr>
            <a:r>
              <a:rPr lang="zh-CN" altLang="en-US" baseline="0" dirty="0" smtClean="0"/>
              <a:t>因此，那时系统</a:t>
            </a:r>
            <a:r>
              <a:rPr lang="en-US" altLang="zh-CN" baseline="0" dirty="0" smtClean="0"/>
              <a:t>R</a:t>
            </a:r>
            <a:r>
              <a:rPr lang="zh-CN" altLang="en-US" baseline="0" dirty="0" smtClean="0"/>
              <a:t>优化器确实无法使用，那么您就不得不依靠启发式</a:t>
            </a:r>
          </a:p>
          <a:p>
            <a:pPr marL="228600" indent="-228600">
              <a:buAutoNum type="arabicPeriod"/>
            </a:pPr>
            <a:r>
              <a:rPr lang="zh-CN" altLang="en-US" baseline="0" dirty="0" smtClean="0"/>
              <a:t>但是今天，我们将</a:t>
            </a:r>
            <a:r>
              <a:rPr lang="zh-CN" altLang="en-US" b="1" baseline="0" dirty="0" smtClean="0"/>
              <a:t>重点讨论可使用</a:t>
            </a:r>
            <a:r>
              <a:rPr lang="en-US" altLang="zh-CN" b="1" baseline="0" dirty="0" smtClean="0"/>
              <a:t>System R</a:t>
            </a:r>
            <a:r>
              <a:rPr lang="zh-CN" altLang="en-US" b="1" baseline="0" dirty="0" smtClean="0"/>
              <a:t>优化器的方式</a:t>
            </a:r>
            <a:r>
              <a:rPr lang="zh-CN" altLang="en-US" baseline="0" dirty="0" smtClean="0"/>
              <a:t>，这是大多数情况下您在数据库中获得的基本工作负载</a:t>
            </a:r>
          </a:p>
          <a:p>
            <a:pPr marL="228600" indent="-228600">
              <a:buAutoNum type="arabicPeriod"/>
            </a:pPr>
            <a:r>
              <a:rPr lang="zh-CN" altLang="en-US" baseline="0" dirty="0" smtClean="0"/>
              <a:t>这些查询的</a:t>
            </a:r>
            <a:r>
              <a:rPr lang="zh-CN" altLang="en-US" b="1" baseline="0" dirty="0" smtClean="0"/>
              <a:t>计划空间甚至太大了，无法详尽搜索，我们现在需要修剪一下</a:t>
            </a:r>
          </a:p>
          <a:p>
            <a:pPr marL="228600" indent="-228600">
              <a:buAutoNum type="arabicPeriod"/>
            </a:pPr>
            <a:r>
              <a:rPr lang="zh-CN" altLang="en-US" baseline="0" dirty="0" smtClean="0"/>
              <a:t>我们要指出的第一件事是算法洞察力，这是系统</a:t>
            </a:r>
            <a:r>
              <a:rPr lang="en-US" altLang="zh-CN" baseline="0" dirty="0" smtClean="0"/>
              <a:t>R</a:t>
            </a:r>
            <a:r>
              <a:rPr lang="zh-CN" altLang="en-US" baseline="0" dirty="0" smtClean="0"/>
              <a:t>论文的关键，该论文指出，</a:t>
            </a:r>
            <a:r>
              <a:rPr lang="zh-CN" altLang="en-US" b="1" baseline="0" dirty="0" smtClean="0"/>
              <a:t>许多计划中可能包含相同的定价过高的子树</a:t>
            </a:r>
            <a:r>
              <a:rPr lang="zh-CN" altLang="en-US" baseline="0" dirty="0" smtClean="0"/>
              <a:t>。</a:t>
            </a:r>
          </a:p>
          <a:p>
            <a:pPr marL="228600" indent="-228600">
              <a:buAutoNum type="arabicPeriod"/>
            </a:pPr>
            <a:r>
              <a:rPr lang="zh-CN" altLang="en-US" baseline="0" dirty="0" smtClean="0"/>
              <a:t>该空间中可能存在子计划，这确实非常昂贵，并且有更好的方法可以执行该子计划</a:t>
            </a:r>
          </a:p>
          <a:p>
            <a:pPr marL="228600" indent="-228600">
              <a:buAutoNum type="arabicPeriod"/>
            </a:pPr>
            <a:r>
              <a:rPr lang="zh-CN" altLang="en-US" baseline="0" dirty="0" smtClean="0"/>
              <a:t>因此，</a:t>
            </a:r>
            <a:r>
              <a:rPr lang="zh-CN" altLang="en-US" b="1" baseline="0" dirty="0" smtClean="0"/>
              <a:t>任何包含该子计划的树本身就是一个坏计划，因此我们将忽略任何包含定价过高的子树的计划</a:t>
            </a:r>
            <a:r>
              <a:rPr lang="zh-CN" altLang="en-US" baseline="0" dirty="0" smtClean="0"/>
              <a:t>，即子计划</a:t>
            </a:r>
          </a:p>
          <a:p>
            <a:pPr marL="228600" indent="-228600">
              <a:buAutoNum type="arabicPeriod"/>
            </a:pPr>
            <a:r>
              <a:rPr lang="zh-CN" altLang="en-US" baseline="0" dirty="0" smtClean="0"/>
              <a:t>然后，在这种算法洞察力的顶部（这只是一个真实的陈述），有很多</a:t>
            </a:r>
            <a:r>
              <a:rPr lang="zh-CN" altLang="en-US" b="1" baseline="0" dirty="0" smtClean="0"/>
              <a:t>启发式方法</a:t>
            </a:r>
            <a:r>
              <a:rPr lang="zh-CN" altLang="en-US" baseline="0" dirty="0" smtClean="0"/>
              <a:t>，它们是启发式方法，有时它们是一个好主意，有时却发现它们不是</a:t>
            </a:r>
          </a:p>
          <a:p>
            <a:pPr marL="228600" indent="-228600">
              <a:buAutoNum type="arabicPeriod"/>
            </a:pPr>
            <a:r>
              <a:rPr lang="zh-CN" altLang="en-US" baseline="0" dirty="0" smtClean="0"/>
              <a:t>但是它们很常见，并且在大多数时间都起作用，因此一种常见的启发式方法是</a:t>
            </a:r>
            <a:r>
              <a:rPr lang="zh-CN" altLang="en-US" b="1" baseline="0" dirty="0" smtClean="0"/>
              <a:t>仅查看左侧的深层计划</a:t>
            </a:r>
            <a:r>
              <a:rPr lang="zh-CN" altLang="en-US" baseline="0" dirty="0" smtClean="0"/>
              <a:t>，我们将在今天讨论这意味着什么</a:t>
            </a:r>
          </a:p>
          <a:p>
            <a:pPr marL="228600" indent="-228600">
              <a:buAutoNum type="arabicPeriod"/>
            </a:pPr>
            <a:r>
              <a:rPr lang="zh-CN" altLang="en-US" baseline="0" dirty="0" smtClean="0"/>
              <a:t>另一个是只看我们上次谈到的</a:t>
            </a:r>
            <a:r>
              <a:rPr lang="zh-CN" altLang="en-US" b="1" baseline="0" dirty="0" smtClean="0"/>
              <a:t>笛卡尔乘积</a:t>
            </a:r>
            <a:r>
              <a:rPr lang="zh-CN" altLang="en-US" baseline="0" dirty="0" smtClean="0"/>
              <a:t>，今天我们将向您确切展示它们如何适合搜索策略</a:t>
            </a:r>
          </a:p>
          <a:p>
            <a:pPr marL="228600" indent="-228600">
              <a:buAutoNum type="arabicPeriod"/>
            </a:pPr>
            <a:r>
              <a:rPr lang="zh-CN" altLang="en-US" baseline="0" dirty="0" smtClean="0"/>
              <a:t>其次，我们需要研究</a:t>
            </a:r>
            <a:r>
              <a:rPr lang="zh-CN" altLang="en-US" b="1" baseline="0" dirty="0" smtClean="0"/>
              <a:t>成本估算</a:t>
            </a:r>
            <a:r>
              <a:rPr lang="zh-CN" altLang="en-US" baseline="0" dirty="0" smtClean="0"/>
              <a:t>，今天我们将花费大量时间，这</a:t>
            </a:r>
            <a:r>
              <a:rPr lang="zh-CN" altLang="en-US" b="1" baseline="0" dirty="0" smtClean="0"/>
              <a:t>在系统</a:t>
            </a:r>
            <a:r>
              <a:rPr lang="en-US" altLang="zh-CN" b="1" baseline="0" dirty="0" smtClean="0"/>
              <a:t>R</a:t>
            </a:r>
            <a:r>
              <a:rPr lang="zh-CN" altLang="en-US" b="1" baseline="0" dirty="0" smtClean="0"/>
              <a:t>优化器中是非常不精确的</a:t>
            </a:r>
            <a:r>
              <a:rPr lang="zh-CN" altLang="en-US" baseline="0" dirty="0" smtClean="0"/>
              <a:t>，特别是原始论文非常准确，</a:t>
            </a:r>
          </a:p>
          <a:p>
            <a:pPr marL="228600" indent="-228600">
              <a:buAutoNum type="arabicPeriod"/>
            </a:pPr>
            <a:r>
              <a:rPr lang="zh-CN" altLang="en-US" b="1" baseline="0" dirty="0" smtClean="0"/>
              <a:t>在实践中</a:t>
            </a:r>
            <a:r>
              <a:rPr lang="zh-CN" altLang="en-US" baseline="0" dirty="0" smtClean="0"/>
              <a:t>，它可以正常运行，尽管它经常</a:t>
            </a:r>
            <a:r>
              <a:rPr lang="zh-CN" altLang="en-US" b="1" baseline="0" dirty="0" smtClean="0"/>
              <a:t>使我们能够找到不错的计划，而避免真正糟糕的计划，因此它不一定是完美的</a:t>
            </a:r>
          </a:p>
          <a:p>
            <a:pPr marL="228600" indent="-228600">
              <a:buAutoNum type="arabicPeriod"/>
            </a:pPr>
            <a:r>
              <a:rPr lang="zh-CN" altLang="en-US" b="1" baseline="0" dirty="0" smtClean="0"/>
              <a:t>统计信息和系统目录</a:t>
            </a:r>
            <a:r>
              <a:rPr lang="zh-CN" altLang="en-US" baseline="0" dirty="0" smtClean="0"/>
              <a:t>通常很好，它们是使用的测试，它们确定了基表的大小，因此使这些表的操作成本</a:t>
            </a:r>
          </a:p>
          <a:p>
            <a:pPr marL="228600" indent="-228600">
              <a:buAutoNum type="arabicPeriod"/>
            </a:pPr>
            <a:r>
              <a:rPr lang="zh-CN" altLang="en-US" baseline="0" dirty="0" smtClean="0"/>
              <a:t>系统</a:t>
            </a:r>
            <a:r>
              <a:rPr lang="en-US" altLang="zh-CN" baseline="0" dirty="0" smtClean="0"/>
              <a:t>R</a:t>
            </a:r>
            <a:r>
              <a:rPr lang="zh-CN" altLang="en-US" baseline="0" dirty="0" smtClean="0"/>
              <a:t>论文中的成本估算同</a:t>
            </a:r>
            <a:r>
              <a:rPr lang="zh-CN" altLang="en-US" b="1" baseline="0" dirty="0" smtClean="0"/>
              <a:t>时考虑了</a:t>
            </a:r>
            <a:r>
              <a:rPr lang="en-US" altLang="zh-CN" b="1" baseline="0" dirty="0" smtClean="0"/>
              <a:t>CPU</a:t>
            </a:r>
            <a:r>
              <a:rPr lang="zh-CN" altLang="en-US" b="1" baseline="0" dirty="0" smtClean="0"/>
              <a:t>和</a:t>
            </a:r>
            <a:r>
              <a:rPr lang="en-US" altLang="zh-CN" b="1" baseline="0" dirty="0" smtClean="0"/>
              <a:t>I / O</a:t>
            </a:r>
            <a:r>
              <a:rPr lang="zh-CN" altLang="en-US" b="1" baseline="0" dirty="0" smtClean="0"/>
              <a:t>成本</a:t>
            </a:r>
            <a:r>
              <a:rPr lang="zh-CN" altLang="en-US" baseline="0" dirty="0" smtClean="0"/>
              <a:t>，</a:t>
            </a:r>
          </a:p>
          <a:p>
            <a:pPr marL="228600" indent="-228600">
              <a:buAutoNum type="arabicPeriod"/>
            </a:pPr>
            <a:r>
              <a:rPr lang="zh-CN" altLang="en-US" baseline="0" dirty="0" smtClean="0"/>
              <a:t>今天，为简单起见，我们将</a:t>
            </a:r>
            <a:r>
              <a:rPr lang="zh-CN" altLang="en-US" b="1" baseline="0" dirty="0" smtClean="0"/>
              <a:t>主要讨论</a:t>
            </a:r>
            <a:r>
              <a:rPr lang="en-US" altLang="zh-CN" b="1" baseline="0" dirty="0" smtClean="0"/>
              <a:t>I / O</a:t>
            </a:r>
            <a:r>
              <a:rPr lang="zh-CN" altLang="en-US" b="1" baseline="0" dirty="0" smtClean="0"/>
              <a:t>成本</a:t>
            </a:r>
            <a:r>
              <a:rPr lang="zh-CN" altLang="en-US" baseline="0" dirty="0" smtClean="0"/>
              <a:t>，而</a:t>
            </a:r>
            <a:r>
              <a:rPr lang="en-US" altLang="zh-CN" b="1" baseline="0" dirty="0" smtClean="0"/>
              <a:t>CPU</a:t>
            </a:r>
            <a:r>
              <a:rPr lang="zh-CN" altLang="en-US" b="1" baseline="0" dirty="0" smtClean="0"/>
              <a:t>成本通常只是其中的一小部分</a:t>
            </a:r>
          </a:p>
          <a:p>
            <a:pPr marL="228600" indent="-228600">
              <a:buAutoNum type="arabicPeriod"/>
            </a:pPr>
            <a:r>
              <a:rPr lang="zh-CN" altLang="en-US" baseline="0" dirty="0" smtClean="0"/>
              <a:t>我会说，随着时间的推移，用于成本估算的系统</a:t>
            </a:r>
            <a:r>
              <a:rPr lang="en-US" altLang="zh-CN" baseline="0" dirty="0" smtClean="0"/>
              <a:t>R</a:t>
            </a:r>
            <a:r>
              <a:rPr lang="zh-CN" altLang="en-US" baseline="0" dirty="0" smtClean="0"/>
              <a:t>方案已经得到改进，今天我们将沿着这些思路进行一次改进，</a:t>
            </a:r>
            <a:r>
              <a:rPr lang="zh-CN" altLang="en-US" b="1" baseline="0" dirty="0" smtClean="0"/>
              <a:t>即使用直方图而不是仅使用简单的统计数据</a:t>
            </a:r>
            <a:r>
              <a:rPr lang="zh-CN" altLang="en-US" baseline="0" dirty="0" smtClean="0"/>
              <a:t>，您会明白我的意思。我们到达那里</a:t>
            </a:r>
          </a:p>
          <a:p>
            <a:pPr marL="228600" indent="-228600">
              <a:buAutoNum type="arabicPeriod"/>
            </a:pPr>
            <a:r>
              <a:rPr lang="zh-CN" altLang="en-US" baseline="0" dirty="0" smtClean="0"/>
              <a:t>最终组件是</a:t>
            </a:r>
            <a:r>
              <a:rPr lang="zh-CN" altLang="en-US" b="1" baseline="0" dirty="0" smtClean="0"/>
              <a:t>搜索算法</a:t>
            </a:r>
            <a:r>
              <a:rPr lang="zh-CN" altLang="en-US" baseline="0" dirty="0" smtClean="0"/>
              <a:t>，系统</a:t>
            </a:r>
            <a:r>
              <a:rPr lang="en-US" altLang="zh-CN" baseline="0" dirty="0" smtClean="0"/>
              <a:t>R</a:t>
            </a:r>
            <a:r>
              <a:rPr lang="zh-CN" altLang="en-US" baseline="0" dirty="0" smtClean="0"/>
              <a:t>开发了基于</a:t>
            </a:r>
            <a:r>
              <a:rPr lang="zh-CN" altLang="en-US" b="1" baseline="0" dirty="0" smtClean="0"/>
              <a:t>动态编程</a:t>
            </a:r>
            <a:r>
              <a:rPr lang="zh-CN" altLang="en-US" baseline="0" dirty="0" smtClean="0"/>
              <a:t>的搜索算法来进行查询优化</a:t>
            </a:r>
          </a:p>
          <a:p>
            <a:pPr marL="228600" indent="-228600">
              <a:buAutoNum type="arabicPeriod"/>
            </a:pPr>
            <a:r>
              <a:rPr lang="zh-CN" altLang="en-US" baseline="0" dirty="0" smtClean="0"/>
              <a:t>您以前可能已经学习过动态编程，在这种情况下您可能没有学习过动态编程，那很好</a:t>
            </a:r>
          </a:p>
          <a:p>
            <a:pPr marL="228600" indent="-228600">
              <a:buAutoNum type="arabicPeriod"/>
            </a:pPr>
            <a:r>
              <a:rPr lang="zh-CN" altLang="en-US" baseline="0" dirty="0" smtClean="0"/>
              <a:t>我将指出动态编程，这是</a:t>
            </a:r>
            <a:r>
              <a:rPr lang="zh-CN" altLang="en-US" b="1" baseline="0" dirty="0" smtClean="0"/>
              <a:t>计算机科学中用于优化问题的一种典型技术</a:t>
            </a:r>
            <a:r>
              <a:rPr lang="zh-CN" altLang="en-US" baseline="0" dirty="0" smtClean="0"/>
              <a:t>，其中我们将在此处进行此类子组件的优化</a:t>
            </a:r>
          </a:p>
          <a:p>
            <a:pPr marL="228600" indent="-228600">
              <a:buAutoNum type="arabicPeriod"/>
            </a:pPr>
            <a:r>
              <a:rPr lang="zh-CN" altLang="en-US" baseline="0" dirty="0" smtClean="0"/>
              <a:t>它在现代</a:t>
            </a:r>
            <a:r>
              <a:rPr lang="en-US" altLang="zh-CN" baseline="0" dirty="0" smtClean="0"/>
              <a:t>AI</a:t>
            </a:r>
            <a:r>
              <a:rPr lang="zh-CN" altLang="en-US" baseline="0" dirty="0" smtClean="0"/>
              <a:t>中得到了广泛的使用，而且我猜想尽管查询优化器是在数据库社区中开发的，但它却是自动化智能代码生成的一个例子</a:t>
            </a:r>
            <a:endParaRPr lang="en-US" altLang="x-none" baseline="0" dirty="0" smtClean="0"/>
          </a:p>
          <a:p>
            <a:pPr marL="0" indent="0">
              <a:buNone/>
            </a:pPr>
            <a:endParaRPr lang="en-US" altLang="x-none" baseline="0" dirty="0" smtClean="0"/>
          </a:p>
          <a:p>
            <a:pPr marL="228600" indent="-228600">
              <a:buAutoNum type="arabicPeriod"/>
            </a:pPr>
            <a:r>
              <a:rPr lang="en-US" altLang="x-none" baseline="0" dirty="0" smtClean="0"/>
              <a:t>The big picture of the system R optimizer, it works pretty well, but only up to 10  to 15 joins</a:t>
            </a:r>
          </a:p>
          <a:p>
            <a:pPr marL="228600" indent="-228600">
              <a:buAutoNum type="arabicPeriod"/>
            </a:pPr>
            <a:r>
              <a:rPr lang="en-US" altLang="x-none" baseline="0" dirty="0" smtClean="0"/>
              <a:t>And when you think about that, that is probably the biggest SQL query you can imagine, it is weird to think about writing a query with more than 15 tables in it</a:t>
            </a:r>
          </a:p>
          <a:p>
            <a:pPr marL="228600" indent="-228600">
              <a:buAutoNum type="arabicPeriod"/>
            </a:pPr>
            <a:r>
              <a:rPr lang="en-US" altLang="x-none" baseline="0" dirty="0" smtClean="0"/>
              <a:t>But it does happen, and it often happens from tools, from visual tools that generate queries, and then you get very large SQL queries,</a:t>
            </a:r>
          </a:p>
          <a:p>
            <a:pPr marL="228600" indent="-228600">
              <a:buAutoNum type="arabicPeriod"/>
            </a:pPr>
            <a:r>
              <a:rPr lang="en-US" altLang="x-none" baseline="0" dirty="0" smtClean="0"/>
              <a:t>So at that point the system R optimizer really can’t be used, then you have to fall back to heuristics</a:t>
            </a:r>
          </a:p>
          <a:p>
            <a:pPr marL="228600" indent="-228600">
              <a:buAutoNum type="arabicPeriod"/>
            </a:pPr>
            <a:r>
              <a:rPr lang="en-US" altLang="x-none" baseline="0" dirty="0" smtClean="0"/>
              <a:t>But today we will focus on the case of way we can use the system R optimizer, which is kind of a meat-and-potatoes workloads you get in databases most of the time</a:t>
            </a:r>
          </a:p>
          <a:p>
            <a:pPr marL="228600" indent="-228600">
              <a:buAutoNum type="arabicPeriod"/>
            </a:pPr>
            <a:r>
              <a:rPr lang="en-US" altLang="x-none" baseline="0" dirty="0" smtClean="0"/>
              <a:t>The plan space is even for these queries pretty much too big to search exhaustively, and we need to prune it now</a:t>
            </a:r>
          </a:p>
          <a:p>
            <a:pPr marL="228600" indent="-228600">
              <a:buAutoNum type="arabicPeriod"/>
            </a:pPr>
            <a:r>
              <a:rPr lang="en-US" altLang="x-none" dirty="0" smtClean="0"/>
              <a:t>The</a:t>
            </a:r>
            <a:r>
              <a:rPr lang="en-US" altLang="x-none" baseline="0" dirty="0" smtClean="0"/>
              <a:t> first thing we can point out is there is an algorithmic insight, that is key to the system R paper, which says that many plans could have the same overpriced subtree in them</a:t>
            </a:r>
          </a:p>
          <a:p>
            <a:pPr marL="228600" indent="-228600">
              <a:buAutoNum type="arabicPeriod"/>
            </a:pPr>
            <a:r>
              <a:rPr lang="en-US" altLang="x-none" baseline="0" dirty="0" smtClean="0"/>
              <a:t>There might be sub plan in the space, that is just really </a:t>
            </a:r>
            <a:r>
              <a:rPr lang="en-US" altLang="x-none" baseline="0" dirty="0" err="1" smtClean="0"/>
              <a:t>really</a:t>
            </a:r>
            <a:r>
              <a:rPr lang="en-US" altLang="x-none" baseline="0" dirty="0" smtClean="0"/>
              <a:t> expensive, and there is a better way to do that sub plan</a:t>
            </a:r>
          </a:p>
          <a:p>
            <a:pPr marL="228600" indent="-228600">
              <a:buAutoNum type="arabicPeriod"/>
            </a:pPr>
            <a:r>
              <a:rPr lang="en-US" altLang="x-none" baseline="0" dirty="0" smtClean="0"/>
              <a:t>So any tree that contains that sub plan is itself a bad plan, so we are </a:t>
            </a:r>
            <a:r>
              <a:rPr lang="en-US" altLang="x-none" baseline="0" dirty="0" err="1" smtClean="0"/>
              <a:t>gonna</a:t>
            </a:r>
            <a:r>
              <a:rPr lang="en-US" altLang="x-none" baseline="0" dirty="0" smtClean="0"/>
              <a:t> ignore any plan that contains an overpriced sub tree, sub plan</a:t>
            </a:r>
          </a:p>
          <a:p>
            <a:pPr marL="228600" indent="-228600">
              <a:buAutoNum type="arabicPeriod"/>
            </a:pPr>
            <a:r>
              <a:rPr lang="en-US" altLang="x-none" baseline="0" dirty="0" smtClean="0"/>
              <a:t>And then on the top of that algorithmic insight, which is just a true statement, there is a bunch of heuristics, which are heuristics, sometimes they are a good idea, and sometimes it turns out they are not</a:t>
            </a:r>
          </a:p>
          <a:p>
            <a:pPr marL="228600" indent="-228600">
              <a:buAutoNum type="arabicPeriod"/>
            </a:pPr>
            <a:r>
              <a:rPr lang="en-US" altLang="x-none" baseline="0" dirty="0" smtClean="0"/>
              <a:t>But they are common, and they work most of the time, so one common heuristic is to look only at left deep plans, and we will talk about what that means today</a:t>
            </a:r>
          </a:p>
          <a:p>
            <a:pPr marL="228600" indent="-228600">
              <a:buAutoNum type="arabicPeriod"/>
            </a:pPr>
            <a:r>
              <a:rPr lang="en-US" altLang="x-none" baseline="0" dirty="0" smtClean="0"/>
              <a:t>Another is to look only at Cartesian products as we talked about last time, and we will show you today exactly how that fits into the search strategy</a:t>
            </a:r>
          </a:p>
          <a:p>
            <a:pPr marL="228600" indent="-228600">
              <a:buAutoNum type="arabicPeriod"/>
            </a:pPr>
            <a:r>
              <a:rPr lang="en-US" altLang="x-none" baseline="0" dirty="0" smtClean="0"/>
              <a:t>Secondarily, we need to look at cost estimation, we will spend much time on this today, it is very inexact in that system R optimizer, in particular the original paper is quite an exact, </a:t>
            </a:r>
          </a:p>
          <a:p>
            <a:pPr marL="228600" indent="-228600">
              <a:buAutoNum type="arabicPeriod"/>
            </a:pPr>
            <a:r>
              <a:rPr lang="en-US" altLang="x-none" baseline="0" dirty="0" smtClean="0"/>
              <a:t>It works OK in practice, though it often allows us to find pretty good plans and avoid really bad ones, so it doesn’t have to be perfect</a:t>
            </a:r>
          </a:p>
          <a:p>
            <a:pPr marL="228600" indent="-228600">
              <a:buAutoNum type="arabicPeriod"/>
            </a:pPr>
            <a:r>
              <a:rPr lang="en-US" altLang="x-none" baseline="0" dirty="0" smtClean="0"/>
              <a:t>The statistics and system catalogs are usually fine, they are used tests, they make the sizes of the base table, and therefore the costs of operations on those tables</a:t>
            </a:r>
          </a:p>
          <a:p>
            <a:pPr marL="228600" indent="-228600">
              <a:buAutoNum type="arabicPeriod"/>
            </a:pPr>
            <a:r>
              <a:rPr lang="en-US" altLang="x-none" baseline="0" dirty="0" smtClean="0"/>
              <a:t>The cost estimation in the system R paper considered both CPU and I/O costs, </a:t>
            </a:r>
          </a:p>
          <a:p>
            <a:pPr marL="228600" indent="-228600">
              <a:buAutoNum type="arabicPeriod"/>
            </a:pPr>
            <a:r>
              <a:rPr lang="en-US" altLang="x-none" baseline="0" dirty="0" smtClean="0"/>
              <a:t>Today for simplicity we will mostly talk about I/O cost, and CPU cost are usually just a small fraction on the top of that</a:t>
            </a:r>
          </a:p>
          <a:p>
            <a:pPr marL="228600" indent="-228600">
              <a:buAutoNum type="arabicPeriod"/>
            </a:pPr>
            <a:r>
              <a:rPr lang="en-US" altLang="x-none" baseline="0" dirty="0" smtClean="0"/>
              <a:t>And I will say that system R schemes for cost estimation have been improved over time, and today we will look at one improvement along those lines, which is in terms of using histograms instead of just using simple statistics, you will see what I mean when we get there</a:t>
            </a:r>
          </a:p>
          <a:p>
            <a:pPr marL="228600" indent="-228600">
              <a:buAutoNum type="arabicPeriod"/>
            </a:pPr>
            <a:r>
              <a:rPr lang="en-US" altLang="x-none" baseline="0" dirty="0" smtClean="0"/>
              <a:t>The final component is search algorithm, and system R developed a dynamic programming based search algorithm for doing query optimization</a:t>
            </a:r>
          </a:p>
          <a:p>
            <a:pPr marL="228600" indent="-228600">
              <a:buAutoNum type="arabicPeriod"/>
            </a:pPr>
            <a:r>
              <a:rPr lang="en-US" altLang="x-none" baseline="0" dirty="0" smtClean="0"/>
              <a:t>You have probably learned dynamic programming before, you may not have in which case you will learn it here, and that is fine</a:t>
            </a:r>
          </a:p>
          <a:p>
            <a:pPr marL="228600" indent="-228600">
              <a:buAutoNum type="arabicPeriod"/>
            </a:pPr>
            <a:r>
              <a:rPr lang="en-US" altLang="x-none" baseline="0" dirty="0" smtClean="0"/>
              <a:t>I will point out the dynamic programming a typical technique used in computer science for optimization problem with sub components of the sort that we are going to do here</a:t>
            </a:r>
          </a:p>
          <a:p>
            <a:pPr marL="228600" indent="-228600">
              <a:buAutoNum type="arabicPeriod"/>
            </a:pPr>
            <a:r>
              <a:rPr lang="en-US" altLang="x-none" baseline="0" dirty="0" smtClean="0"/>
              <a:t>It is widely used in modern AI, and yet another connection I guess between the fact that query optimizers although developed in the database community are an example of sort of automated intelligent generation of code</a:t>
            </a:r>
            <a:endParaRPr lang="x-none" altLang="x-none" dirty="0"/>
          </a:p>
        </p:txBody>
      </p:sp>
    </p:spTree>
    <p:extLst>
      <p:ext uri="{BB962C8B-B14F-4D97-AF65-F5344CB8AC3E}">
        <p14:creationId xmlns:p14="http://schemas.microsoft.com/office/powerpoint/2010/main" val="2429592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ChangeArrowheads="1"/>
          </p:cNvSpPr>
          <p:nvPr/>
        </p:nvSpPr>
        <p:spPr bwMode="auto">
          <a:xfrm>
            <a:off x="3914775"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78850" name="Rectangle 3"/>
          <p:cNvSpPr>
            <a:spLocks noChangeArrowheads="1"/>
          </p:cNvSpPr>
          <p:nvPr/>
        </p:nvSpPr>
        <p:spPr bwMode="auto">
          <a:xfrm>
            <a:off x="3914775"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22" tIns="0" rIns="19422" bIns="0" anchor="b"/>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r"/>
            <a:r>
              <a:rPr lang="en-US" altLang="x-none" sz="1000" i="1">
                <a:solidFill>
                  <a:schemeClr val="tx1"/>
                </a:solidFill>
                <a:latin typeface="Times New Roman" charset="0"/>
              </a:rPr>
              <a:t>9</a:t>
            </a:r>
          </a:p>
        </p:txBody>
      </p:sp>
      <p:sp>
        <p:nvSpPr>
          <p:cNvPr id="78851" name="Rectangle 4"/>
          <p:cNvSpPr>
            <a:spLocks noChangeArrowheads="1"/>
          </p:cNvSpPr>
          <p:nvPr/>
        </p:nvSpPr>
        <p:spPr bwMode="auto">
          <a:xfrm>
            <a:off x="0" y="894080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78852" name="Rectangle 5"/>
          <p:cNvSpPr>
            <a:spLocks noChangeArrowheads="1"/>
          </p:cNvSpPr>
          <p:nvPr/>
        </p:nvSpPr>
        <p:spPr bwMode="auto">
          <a:xfrm>
            <a:off x="0" y="0"/>
            <a:ext cx="29940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251" tIns="46625" rIns="93251" bIns="46625"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p>
        </p:txBody>
      </p:sp>
      <p:sp>
        <p:nvSpPr>
          <p:cNvPr id="78853" name="Rectangle 6"/>
          <p:cNvSpPr>
            <a:spLocks noGrp="1" noRot="1" noChangeAspect="1" noChangeArrowheads="1" noTextEdit="1"/>
          </p:cNvSpPr>
          <p:nvPr>
            <p:ph type="sldImg"/>
          </p:nvPr>
        </p:nvSpPr>
        <p:spPr>
          <a:ln cap="flat"/>
        </p:spPr>
      </p:sp>
      <p:sp>
        <p:nvSpPr>
          <p:cNvPr id="7885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2261" tIns="45322" rIns="92261" bIns="45322"/>
          <a:lstStyle/>
          <a:p>
            <a:pPr marL="228600" indent="-228600">
              <a:buAutoNum type="arabicPeriod"/>
            </a:pPr>
            <a:endParaRPr lang="x-none" altLang="x-none" dirty="0"/>
          </a:p>
        </p:txBody>
      </p:sp>
    </p:spTree>
    <p:extLst>
      <p:ext uri="{BB962C8B-B14F-4D97-AF65-F5344CB8AC3E}">
        <p14:creationId xmlns:p14="http://schemas.microsoft.com/office/powerpoint/2010/main" val="190547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DA6495-08A5-4780-AF01-64577BB694EC}" type="slidenum">
              <a:rPr lang="en-US" smtClean="0"/>
              <a:t>6</a:t>
            </a:fld>
            <a:endParaRPr lang="en-US"/>
          </a:p>
        </p:txBody>
      </p:sp>
    </p:spTree>
    <p:extLst>
      <p:ext uri="{BB962C8B-B14F-4D97-AF65-F5344CB8AC3E}">
        <p14:creationId xmlns:p14="http://schemas.microsoft.com/office/powerpoint/2010/main" val="3656977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64</a:t>
            </a:fld>
            <a:endParaRPr lang="en-US"/>
          </a:p>
        </p:txBody>
      </p:sp>
    </p:spTree>
    <p:extLst>
      <p:ext uri="{BB962C8B-B14F-4D97-AF65-F5344CB8AC3E}">
        <p14:creationId xmlns:p14="http://schemas.microsoft.com/office/powerpoint/2010/main" val="3543276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smtClean="0"/>
              <a:t>Atomicity, Consistency, Isolation, Durability</a:t>
            </a:r>
            <a:r>
              <a:rPr lang="en-US" altLang="zh-CN" baseline="0" dirty="0" smtClean="0"/>
              <a:t> (</a:t>
            </a:r>
            <a:r>
              <a:rPr lang="zh-CN" altLang="en-US" dirty="0" smtClean="0"/>
              <a:t>原子性，一致性，隔离性，耐久性</a:t>
            </a:r>
            <a:r>
              <a:rPr lang="en-US" altLang="zh-CN" dirty="0" smtClean="0"/>
              <a:t>)</a:t>
            </a:r>
          </a:p>
          <a:p>
            <a:pPr marL="228600" indent="-228600">
              <a:buAutoNum type="arabicPeriod"/>
            </a:pPr>
            <a:r>
              <a:rPr lang="zh-CN" altLang="en-US" dirty="0" smtClean="0"/>
              <a:t>现在我们知道了事务管理器可以看到的内容，即</a:t>
            </a:r>
            <a:r>
              <a:rPr lang="en-US" altLang="zh-CN" dirty="0" err="1" smtClean="0"/>
              <a:t>Xact</a:t>
            </a:r>
            <a:r>
              <a:rPr lang="zh-CN" altLang="en-US" dirty="0" smtClean="0"/>
              <a:t>将开始和结束，并进行读写</a:t>
            </a:r>
          </a:p>
          <a:p>
            <a:pPr marL="228600" indent="-228600">
              <a:buAutoNum type="arabicPeriod"/>
            </a:pPr>
            <a:r>
              <a:rPr lang="zh-CN" altLang="en-US" dirty="0" smtClean="0"/>
              <a:t>让我们谈谈</a:t>
            </a:r>
            <a:r>
              <a:rPr lang="en-US" altLang="zh-CN" b="1" dirty="0" err="1" smtClean="0"/>
              <a:t>Xact</a:t>
            </a:r>
            <a:r>
              <a:rPr lang="zh-CN" altLang="en-US" b="1" dirty="0" smtClean="0"/>
              <a:t>管理器需要保证</a:t>
            </a:r>
            <a:r>
              <a:rPr lang="zh-CN" altLang="en-US" dirty="0" smtClean="0"/>
              <a:t>的内容：</a:t>
            </a:r>
            <a:r>
              <a:rPr lang="zh-CN" altLang="en-US" b="1" dirty="0" smtClean="0"/>
              <a:t>四个基本属性</a:t>
            </a:r>
            <a:r>
              <a:rPr lang="zh-CN" altLang="en-US" dirty="0" smtClean="0"/>
              <a:t>，即</a:t>
            </a:r>
            <a:r>
              <a:rPr lang="en-US" altLang="zh-CN" dirty="0" smtClean="0"/>
              <a:t>ACID</a:t>
            </a:r>
            <a:r>
              <a:rPr lang="zh-CN" altLang="en-US" dirty="0" smtClean="0"/>
              <a:t>属性：</a:t>
            </a:r>
            <a:r>
              <a:rPr lang="en-US" altLang="zh-CN" dirty="0" smtClean="0"/>
              <a:t>A</a:t>
            </a:r>
            <a:r>
              <a:rPr lang="zh-CN" altLang="en-US" dirty="0" smtClean="0"/>
              <a:t>，</a:t>
            </a:r>
            <a:r>
              <a:rPr lang="en-US" altLang="zh-CN" dirty="0" smtClean="0"/>
              <a:t>C</a:t>
            </a:r>
            <a:r>
              <a:rPr lang="zh-CN" altLang="en-US" dirty="0" smtClean="0"/>
              <a:t>，</a:t>
            </a:r>
            <a:r>
              <a:rPr lang="en-US" altLang="zh-CN" dirty="0" smtClean="0"/>
              <a:t>I</a:t>
            </a:r>
            <a:r>
              <a:rPr lang="zh-CN" altLang="en-US" dirty="0" smtClean="0"/>
              <a:t>，</a:t>
            </a:r>
            <a:r>
              <a:rPr lang="en-US" altLang="zh-CN" dirty="0" smtClean="0"/>
              <a:t>D</a:t>
            </a:r>
          </a:p>
          <a:p>
            <a:pPr marL="228600" indent="-228600">
              <a:buAutoNum type="arabicPeriod"/>
            </a:pPr>
            <a:r>
              <a:rPr lang="zh-CN" altLang="en-US" dirty="0" smtClean="0"/>
              <a:t>在我们深入探讨它们之前，我想强调指出，它们共同记住我们需要了解的有关交易的方式，它们是一种助记符</a:t>
            </a:r>
          </a:p>
          <a:p>
            <a:pPr marL="228600" indent="-228600">
              <a:buAutoNum type="arabicPeriod"/>
            </a:pPr>
            <a:r>
              <a:rPr lang="zh-CN" altLang="en-US" dirty="0" smtClean="0"/>
              <a:t>实际上，它们绝不是某种形式的公式，因此，例如，它们不是某些公理系统中的公理，就像阿姆斯特朗所说的公理是</a:t>
            </a:r>
          </a:p>
          <a:p>
            <a:pPr marL="228600" indent="-228600">
              <a:buAutoNum type="arabicPeriod"/>
            </a:pPr>
            <a:r>
              <a:rPr lang="zh-CN" altLang="en-US" dirty="0" smtClean="0"/>
              <a:t>这些只是我们记住要通过交易担保的基本思想的一种方式，不久将对某些交易担保具有形式主义</a:t>
            </a:r>
          </a:p>
          <a:p>
            <a:pPr marL="228600" indent="-228600">
              <a:buAutoNum type="arabicPeriod"/>
            </a:pPr>
            <a:r>
              <a:rPr lang="zh-CN" altLang="en-US" dirty="0" smtClean="0"/>
              <a:t>通过这些过程，让我们从原子性开始。</a:t>
            </a:r>
          </a:p>
          <a:p>
            <a:pPr marL="228600" indent="-228600">
              <a:buAutoNum type="arabicPeriod"/>
            </a:pPr>
            <a:r>
              <a:rPr lang="zh-CN" altLang="en-US" b="1" dirty="0" smtClean="0"/>
              <a:t>原子性</a:t>
            </a:r>
            <a:r>
              <a:rPr lang="zh-CN" altLang="en-US" dirty="0" smtClean="0"/>
              <a:t>是全有或全无的属性，事务的所有动作应该发生，或者都不应该发生。至少这是该交易之外的任何人应该看到的样子</a:t>
            </a:r>
          </a:p>
          <a:p>
            <a:pPr marL="228600" indent="-228600">
              <a:buAutoNum type="arabicPeriod"/>
            </a:pPr>
            <a:r>
              <a:rPr lang="zh-CN" altLang="en-US" b="1" dirty="0" smtClean="0"/>
              <a:t>一致性</a:t>
            </a:r>
            <a:r>
              <a:rPr lang="zh-CN" altLang="en-US" dirty="0" smtClean="0"/>
              <a:t>是这样的属性：如果数据库以某种我们定义为一致的状态开始，，则它需要以我们定义为一致的另一种状态结束</a:t>
            </a:r>
          </a:p>
          <a:p>
            <a:pPr marL="228600" indent="-228600">
              <a:buAutoNum type="arabicPeriod"/>
            </a:pPr>
            <a:r>
              <a:rPr lang="zh-CN" altLang="en-US" b="1" dirty="0" smtClean="0"/>
              <a:t>隔离</a:t>
            </a:r>
            <a:r>
              <a:rPr lang="zh-CN" altLang="en-US" dirty="0" smtClean="0"/>
              <a:t>是每个</a:t>
            </a:r>
            <a:r>
              <a:rPr lang="en-US" altLang="zh-CN" dirty="0" err="1" smtClean="0"/>
              <a:t>Xact</a:t>
            </a:r>
            <a:r>
              <a:rPr lang="zh-CN" altLang="en-US" dirty="0" smtClean="0"/>
              <a:t>的执行与其他执行隔离的属性。如果您是为一个</a:t>
            </a:r>
            <a:r>
              <a:rPr lang="en-US" altLang="zh-CN" dirty="0" err="1" smtClean="0"/>
              <a:t>Xact</a:t>
            </a:r>
            <a:r>
              <a:rPr lang="zh-CN" altLang="en-US" dirty="0" smtClean="0"/>
              <a:t>编写代码的程序员，则不必考虑系统中正在运行的任何其他</a:t>
            </a:r>
            <a:r>
              <a:rPr lang="en-US" altLang="zh-CN" dirty="0" err="1" smtClean="0"/>
              <a:t>Xact</a:t>
            </a:r>
            <a:r>
              <a:rPr lang="zh-CN" altLang="en-US" dirty="0" smtClean="0"/>
              <a:t>。</a:t>
            </a:r>
          </a:p>
          <a:p>
            <a:pPr marL="228600" indent="-228600">
              <a:buAutoNum type="arabicPeriod"/>
            </a:pPr>
            <a:r>
              <a:rPr lang="zh-CN" altLang="en-US" dirty="0" smtClean="0"/>
              <a:t>基本上，我们</a:t>
            </a:r>
            <a:r>
              <a:rPr lang="zh-CN" altLang="en-US" b="1" dirty="0" smtClean="0"/>
              <a:t>向程序员隐藏了并发性</a:t>
            </a:r>
            <a:r>
              <a:rPr lang="zh-CN" altLang="en-US" dirty="0" smtClean="0"/>
              <a:t>，这就是隔离的想法</a:t>
            </a:r>
          </a:p>
          <a:p>
            <a:pPr marL="228600" indent="-228600">
              <a:buAutoNum type="arabicPeriod"/>
            </a:pPr>
            <a:r>
              <a:rPr lang="zh-CN" altLang="en-US" dirty="0" smtClean="0"/>
              <a:t>最后是</a:t>
            </a:r>
            <a:r>
              <a:rPr lang="zh-CN" altLang="en-US" b="1" dirty="0" smtClean="0"/>
              <a:t>持久性</a:t>
            </a:r>
            <a:r>
              <a:rPr lang="zh-CN" altLang="en-US" dirty="0" smtClean="0"/>
              <a:t>，如果提交了</a:t>
            </a:r>
            <a:r>
              <a:rPr lang="en-US" altLang="zh-CN" dirty="0" err="1" smtClean="0"/>
              <a:t>Xact</a:t>
            </a:r>
            <a:r>
              <a:rPr lang="zh-CN" altLang="en-US" dirty="0" smtClean="0"/>
              <a:t>，则其影响应保留在数据库中。因此，如果</a:t>
            </a:r>
            <a:r>
              <a:rPr lang="en-US" altLang="zh-CN" dirty="0" smtClean="0"/>
              <a:t>DBMS</a:t>
            </a:r>
            <a:r>
              <a:rPr lang="zh-CN" altLang="en-US" dirty="0" smtClean="0"/>
              <a:t>告诉您已提交，则可以保证在</a:t>
            </a:r>
            <a:r>
              <a:rPr lang="en-US" altLang="zh-CN" dirty="0" err="1" smtClean="0"/>
              <a:t>Xact</a:t>
            </a:r>
            <a:r>
              <a:rPr lang="zh-CN" altLang="en-US" dirty="0" smtClean="0"/>
              <a:t>中执行的操作将持续存在</a:t>
            </a:r>
          </a:p>
          <a:p>
            <a:pPr marL="228600" indent="-228600">
              <a:buAutoNum type="arabicPeriod"/>
            </a:pPr>
            <a:r>
              <a:rPr lang="zh-CN" altLang="en-US" dirty="0" smtClean="0"/>
              <a:t>让我们更详细地介绍每一个</a:t>
            </a:r>
            <a:endParaRPr lang="en-US" dirty="0" smtClean="0"/>
          </a:p>
          <a:p>
            <a:pPr marL="0" indent="0">
              <a:buNone/>
            </a:pPr>
            <a:endParaRPr lang="en-US" dirty="0" smtClean="0"/>
          </a:p>
          <a:p>
            <a:pPr marL="228600" indent="-228600">
              <a:buAutoNum type="arabicPeriod"/>
            </a:pPr>
            <a:r>
              <a:rPr lang="en-US" dirty="0" smtClean="0"/>
              <a:t>Now</a:t>
            </a:r>
            <a:r>
              <a:rPr lang="en-US" baseline="0" dirty="0" smtClean="0"/>
              <a:t> that we know what the transaction manager can see, namely </a:t>
            </a:r>
            <a:r>
              <a:rPr lang="en-US" baseline="0" dirty="0" err="1" smtClean="0"/>
              <a:t>Xact</a:t>
            </a:r>
            <a:r>
              <a:rPr lang="en-US" baseline="0" dirty="0" smtClean="0"/>
              <a:t> will begin and end, and read and write</a:t>
            </a:r>
          </a:p>
          <a:p>
            <a:pPr marL="228600" indent="-228600">
              <a:buAutoNum type="arabicPeriod"/>
            </a:pPr>
            <a:r>
              <a:rPr lang="en-US" baseline="0" dirty="0" smtClean="0"/>
              <a:t>Let us talk about what the </a:t>
            </a:r>
            <a:r>
              <a:rPr lang="en-US" baseline="0" dirty="0" err="1" smtClean="0"/>
              <a:t>Xact</a:t>
            </a:r>
            <a:r>
              <a:rPr lang="en-US" baseline="0" dirty="0" smtClean="0"/>
              <a:t> manager needs to guarantee: four basic properties, which is known as the ACID properties: A, C, I, D</a:t>
            </a:r>
          </a:p>
          <a:p>
            <a:pPr marL="228600" indent="-228600">
              <a:buAutoNum type="arabicPeriod"/>
            </a:pPr>
            <a:r>
              <a:rPr lang="en-US" baseline="0" dirty="0" smtClean="0"/>
              <a:t>Before we go into each of them, I want to emphasize that together their way of remembering what we need to know about transactions, they are a mnemonic device</a:t>
            </a:r>
          </a:p>
          <a:p>
            <a:pPr marL="228600" indent="-228600">
              <a:buAutoNum type="arabicPeriod"/>
            </a:pPr>
            <a:r>
              <a:rPr lang="en-US" baseline="0" dirty="0" smtClean="0"/>
              <a:t>They are actually not in any way of formulism, so they are not for instance axioms in some axiom system, the way Armstrong said axioms were </a:t>
            </a:r>
          </a:p>
          <a:p>
            <a:pPr marL="228600" indent="-228600">
              <a:buAutoNum type="arabicPeriod"/>
            </a:pPr>
            <a:r>
              <a:rPr lang="en-US" baseline="0" dirty="0" smtClean="0"/>
              <a:t>These are just sort of ways for us to remember the basic ideas that we want to guarantee with transactions, will have formalisms for some of the transactional guarantees shortly</a:t>
            </a:r>
          </a:p>
          <a:p>
            <a:pPr marL="228600" indent="-228600">
              <a:buAutoNum type="arabicPeriod"/>
            </a:pPr>
            <a:r>
              <a:rPr lang="en-US" baseline="0" dirty="0" smtClean="0"/>
              <a:t>Going through these, let’s begin with Atomicity.</a:t>
            </a:r>
          </a:p>
          <a:p>
            <a:pPr marL="228600" indent="-228600">
              <a:buAutoNum type="arabicPeriod"/>
            </a:pPr>
            <a:r>
              <a:rPr lang="en-US" baseline="0" dirty="0" smtClean="0"/>
              <a:t>Atomicity is the all-or-nothing property, all the actions of a transaction should occur or none of them should occur. At least that is how it should appear to anyone who is outside of that transaction</a:t>
            </a:r>
          </a:p>
          <a:p>
            <a:pPr marL="228600" indent="-228600">
              <a:buAutoNum type="arabicPeriod"/>
            </a:pPr>
            <a:r>
              <a:rPr lang="en-US" baseline="0" dirty="0" smtClean="0"/>
              <a:t>Consistency is the property that if the DB starts out in some state, we define as consistent, it ends up in another state that we define is consistent at the end of the transaction</a:t>
            </a:r>
          </a:p>
          <a:p>
            <a:pPr marL="228600" indent="-228600">
              <a:buAutoNum type="arabicPeriod"/>
            </a:pPr>
            <a:r>
              <a:rPr lang="en-US" baseline="0" dirty="0" smtClean="0"/>
              <a:t>Isolation is the property that execution of each </a:t>
            </a:r>
            <a:r>
              <a:rPr lang="en-US" baseline="0" dirty="0" err="1" smtClean="0"/>
              <a:t>Xact</a:t>
            </a:r>
            <a:r>
              <a:rPr lang="en-US" baseline="0" dirty="0" smtClean="0"/>
              <a:t> is isolated from that of others. If you are a programmer who is composing the code for one </a:t>
            </a:r>
            <a:r>
              <a:rPr lang="en-US" baseline="0" dirty="0" err="1" smtClean="0"/>
              <a:t>Xact</a:t>
            </a:r>
            <a:r>
              <a:rPr lang="en-US" baseline="0" dirty="0" smtClean="0"/>
              <a:t>, you don’t have to think about any other </a:t>
            </a:r>
            <a:r>
              <a:rPr lang="en-US" baseline="0" dirty="0" err="1" smtClean="0"/>
              <a:t>Xact</a:t>
            </a:r>
            <a:r>
              <a:rPr lang="en-US" baseline="0" dirty="0" smtClean="0"/>
              <a:t> running in the system.</a:t>
            </a:r>
          </a:p>
          <a:p>
            <a:pPr marL="228600" indent="-228600">
              <a:buAutoNum type="arabicPeriod"/>
            </a:pPr>
            <a:r>
              <a:rPr lang="en-US" baseline="0" dirty="0" smtClean="0"/>
              <a:t>Basically we hide concurrency from the programmer and that is the idea of isolation</a:t>
            </a:r>
          </a:p>
          <a:p>
            <a:pPr marL="228600" indent="-228600">
              <a:buAutoNum type="arabicPeriod"/>
            </a:pPr>
            <a:r>
              <a:rPr lang="en-US" baseline="0" dirty="0" smtClean="0"/>
              <a:t>And finally durability, if a </a:t>
            </a:r>
            <a:r>
              <a:rPr lang="en-US" baseline="0" dirty="0" err="1" smtClean="0"/>
              <a:t>Xact</a:t>
            </a:r>
            <a:r>
              <a:rPr lang="en-US" baseline="0" dirty="0" smtClean="0"/>
              <a:t> commits, its effects should persist in the DB. So if the DBMS tells you that it commits, then you can be guaranteed that the actions you took in that </a:t>
            </a:r>
            <a:r>
              <a:rPr lang="en-US" baseline="0" dirty="0" err="1" smtClean="0"/>
              <a:t>Xact</a:t>
            </a:r>
            <a:r>
              <a:rPr lang="en-US" baseline="0" dirty="0" smtClean="0"/>
              <a:t> will persist</a:t>
            </a:r>
          </a:p>
          <a:p>
            <a:pPr marL="228600" indent="-228600">
              <a:buAutoNum type="arabicPeriod"/>
            </a:pPr>
            <a:r>
              <a:rPr lang="en-US" baseline="0" dirty="0" smtClean="0"/>
              <a:t>Let’s go through each of these in a bit more detail</a:t>
            </a:r>
          </a:p>
        </p:txBody>
      </p:sp>
      <p:sp>
        <p:nvSpPr>
          <p:cNvPr id="4" name="Slide Number Placeholder 3"/>
          <p:cNvSpPr>
            <a:spLocks noGrp="1"/>
          </p:cNvSpPr>
          <p:nvPr>
            <p:ph type="sldNum" sz="quarter" idx="10"/>
          </p:nvPr>
        </p:nvSpPr>
        <p:spPr/>
        <p:txBody>
          <a:bodyPr/>
          <a:lstStyle/>
          <a:p>
            <a:fld id="{EDCBDC78-7E38-40A1-BA4E-B0A1F110EDAD}" type="slidenum">
              <a:rPr lang="en-US" smtClean="0"/>
              <a:t>65</a:t>
            </a:fld>
            <a:endParaRPr lang="en-US" dirty="0"/>
          </a:p>
        </p:txBody>
      </p:sp>
    </p:spTree>
    <p:extLst>
      <p:ext uri="{BB962C8B-B14F-4D97-AF65-F5344CB8AC3E}">
        <p14:creationId xmlns:p14="http://schemas.microsoft.com/office/powerpoint/2010/main" val="2783493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给定一个时间表的定义，我们仍然需要一个</a:t>
            </a:r>
            <a:r>
              <a:rPr lang="zh-CN" altLang="en-US" b="1" dirty="0" smtClean="0"/>
              <a:t>正确的行为的试金石概念</a:t>
            </a:r>
            <a:r>
              <a:rPr lang="zh-CN" altLang="en-US" dirty="0" smtClean="0"/>
              <a:t>，并且因为我们作为程序员很熟悉，所以我们可以使用的概念是</a:t>
            </a:r>
            <a:r>
              <a:rPr lang="zh-CN" altLang="en-US" b="1" dirty="0" smtClean="0"/>
              <a:t>串行调度</a:t>
            </a:r>
            <a:r>
              <a:rPr lang="zh-CN" altLang="en-US" dirty="0" smtClean="0"/>
              <a:t>的概念。</a:t>
            </a:r>
          </a:p>
          <a:p>
            <a:pPr marL="228600" indent="-228600">
              <a:buAutoNum type="arabicPeriod"/>
            </a:pPr>
            <a:r>
              <a:rPr lang="zh-CN" altLang="en-US" dirty="0" smtClean="0"/>
              <a:t>因此，串行时间表看起来像右图，其中每个</a:t>
            </a:r>
            <a:r>
              <a:rPr lang="en-US" altLang="zh-CN" dirty="0" err="1" smtClean="0"/>
              <a:t>Xact</a:t>
            </a:r>
            <a:r>
              <a:rPr lang="zh-CN" altLang="en-US" dirty="0" smtClean="0"/>
              <a:t>从头到尾运行，而其他</a:t>
            </a:r>
            <a:r>
              <a:rPr lang="en-US" altLang="zh-CN" dirty="0" err="1" smtClean="0"/>
              <a:t>Xact</a:t>
            </a:r>
            <a:r>
              <a:rPr lang="zh-CN" altLang="en-US" dirty="0" smtClean="0"/>
              <a:t>没有任何干预动作</a:t>
            </a:r>
          </a:p>
          <a:p>
            <a:pPr marL="228600" indent="-228600">
              <a:buAutoNum type="arabicPeriod"/>
            </a:pPr>
            <a:r>
              <a:rPr lang="zh-CN" altLang="en-US" dirty="0" smtClean="0"/>
              <a:t>这是我们早就知道如何在计算机中编程的行为。就像让自己的计算机完全隔离一样</a:t>
            </a:r>
          </a:p>
          <a:p>
            <a:pPr marL="228600" indent="-228600">
              <a:buAutoNum type="arabicPeriod"/>
            </a:pPr>
            <a:r>
              <a:rPr lang="zh-CN" altLang="en-US" dirty="0" smtClean="0"/>
              <a:t>得到了串行时间表的定义之后，我们来谈谈</a:t>
            </a:r>
            <a:r>
              <a:rPr lang="zh-CN" altLang="en-US" b="1" dirty="0" smtClean="0"/>
              <a:t>两个时间表的定义是等效的</a:t>
            </a:r>
          </a:p>
          <a:p>
            <a:pPr marL="228600" indent="-228600">
              <a:buAutoNum type="arabicPeriod"/>
            </a:pPr>
            <a:r>
              <a:rPr lang="zh-CN" altLang="en-US" dirty="0" smtClean="0"/>
              <a:t>因此，如果满足以下</a:t>
            </a:r>
            <a:r>
              <a:rPr lang="zh-CN" altLang="en-US" b="1" dirty="0" smtClean="0"/>
              <a:t>三个属性</a:t>
            </a:r>
            <a:r>
              <a:rPr lang="zh-CN" altLang="en-US" dirty="0" smtClean="0"/>
              <a:t>，我们将说两个计划是等效的</a:t>
            </a:r>
          </a:p>
          <a:p>
            <a:pPr marL="228600" indent="-228600">
              <a:buAutoNum type="arabicPeriod"/>
            </a:pPr>
            <a:r>
              <a:rPr lang="zh-CN" altLang="en-US" dirty="0" smtClean="0"/>
              <a:t>它们涉及相同的</a:t>
            </a:r>
            <a:r>
              <a:rPr lang="en-US" altLang="zh-CN" dirty="0" err="1" smtClean="0"/>
              <a:t>Xact</a:t>
            </a:r>
            <a:r>
              <a:rPr lang="zh-CN" altLang="en-US" dirty="0" smtClean="0"/>
              <a:t>，因此这两个不同的计划在同一列中具有相同的列，并且每个列中的操作相同，</a:t>
            </a:r>
          </a:p>
          <a:p>
            <a:pPr marL="228600" indent="-228600">
              <a:buAutoNum type="arabicPeriod"/>
            </a:pPr>
            <a:r>
              <a:rPr lang="zh-CN" altLang="en-US" dirty="0" smtClean="0"/>
              <a:t>而且每个</a:t>
            </a:r>
            <a:r>
              <a:rPr lang="en-US" altLang="zh-CN" dirty="0" err="1" smtClean="0"/>
              <a:t>Xact</a:t>
            </a:r>
            <a:r>
              <a:rPr lang="zh-CN" altLang="en-US" dirty="0" smtClean="0"/>
              <a:t>动作的顺序都相同，因此当您进入一列时，可以在两个不同的时间表中看到相同的动作序列</a:t>
            </a:r>
          </a:p>
          <a:p>
            <a:pPr marL="228600" indent="-228600">
              <a:buAutoNum type="arabicPeriod"/>
            </a:pPr>
            <a:r>
              <a:rPr lang="zh-CN" altLang="en-US" dirty="0" smtClean="0"/>
              <a:t>然后，这两个调度都使数据库处于相同的最终状态，因此在这两个不同的交错中以一种或另一种方式运行这些</a:t>
            </a:r>
            <a:r>
              <a:rPr lang="en-US" altLang="zh-CN" dirty="0" err="1" smtClean="0"/>
              <a:t>Xact</a:t>
            </a:r>
            <a:r>
              <a:rPr lang="zh-CN" altLang="en-US" dirty="0" smtClean="0"/>
              <a:t>，会使数据库处于相同的状态</a:t>
            </a:r>
          </a:p>
          <a:p>
            <a:pPr marL="228600" indent="-228600">
              <a:buAutoNum type="arabicPeriod"/>
            </a:pPr>
            <a:r>
              <a:rPr lang="zh-CN" altLang="en-US" dirty="0" smtClean="0"/>
              <a:t>如果是这样，我们将说两个时间表是相同的</a:t>
            </a:r>
            <a:endParaRPr lang="en-US" dirty="0" smtClean="0"/>
          </a:p>
          <a:p>
            <a:pPr marL="0" indent="0">
              <a:buNone/>
            </a:pPr>
            <a:endParaRPr lang="en-US" dirty="0" smtClean="0"/>
          </a:p>
          <a:p>
            <a:pPr marL="228600" indent="-228600">
              <a:buAutoNum type="arabicPeriod"/>
            </a:pPr>
            <a:r>
              <a:rPr lang="en-US" dirty="0" smtClean="0"/>
              <a:t>Given</a:t>
            </a:r>
            <a:r>
              <a:rPr lang="en-US" baseline="0" dirty="0" smtClean="0"/>
              <a:t> a definition of a schedule, we still need a touchstone concept for correct behavior and the one that we can work with, because we are familiar with it as programmers, is the notion of a serial schedule </a:t>
            </a:r>
          </a:p>
          <a:p>
            <a:pPr marL="228600" indent="-228600">
              <a:buAutoNum type="arabicPeriod"/>
            </a:pPr>
            <a:r>
              <a:rPr lang="en-US" baseline="0" dirty="0" smtClean="0"/>
              <a:t>So a serial schedule looks something like this picture on the right, in which each </a:t>
            </a:r>
            <a:r>
              <a:rPr lang="en-US" baseline="0" dirty="0" err="1" smtClean="0"/>
              <a:t>Xact</a:t>
            </a:r>
            <a:r>
              <a:rPr lang="en-US" baseline="0" dirty="0" smtClean="0"/>
              <a:t> runs from start to finish without any intervening actions from other </a:t>
            </a:r>
            <a:r>
              <a:rPr lang="en-US" baseline="0" dirty="0" err="1" smtClean="0"/>
              <a:t>Xacts</a:t>
            </a:r>
            <a:endParaRPr lang="en-US" baseline="0" dirty="0" smtClean="0"/>
          </a:p>
          <a:p>
            <a:pPr marL="228600" indent="-228600">
              <a:buAutoNum type="arabicPeriod"/>
            </a:pPr>
            <a:r>
              <a:rPr lang="en-US" baseline="0" dirty="0" smtClean="0"/>
              <a:t>This is the behavior that we have long know how to program in a computer. It is like having the computer to yourself complete isolation </a:t>
            </a:r>
          </a:p>
          <a:p>
            <a:pPr marL="228600" indent="-228600">
              <a:buAutoNum type="arabicPeriod"/>
            </a:pPr>
            <a:r>
              <a:rPr lang="en-US" baseline="0" dirty="0" smtClean="0"/>
              <a:t>Having gotten a definition of a serial schedule, let’s talk about a definition of two schedules being equivalent</a:t>
            </a:r>
          </a:p>
          <a:p>
            <a:pPr marL="228600" indent="-228600">
              <a:buAutoNum type="arabicPeriod"/>
            </a:pPr>
            <a:r>
              <a:rPr lang="en-US" baseline="0" dirty="0" smtClean="0"/>
              <a:t>So we will say the two schedules are equivalent, if they satisfy the following three properties</a:t>
            </a:r>
          </a:p>
          <a:p>
            <a:pPr marL="228600" indent="-228600">
              <a:buAutoNum type="arabicPeriod"/>
            </a:pPr>
            <a:r>
              <a:rPr lang="en-US" baseline="0" dirty="0" smtClean="0"/>
              <a:t>They involve the same </a:t>
            </a:r>
            <a:r>
              <a:rPr lang="en-US" baseline="0" dirty="0" err="1" smtClean="0"/>
              <a:t>Xacts</a:t>
            </a:r>
            <a:r>
              <a:rPr lang="en-US" baseline="0" dirty="0" smtClean="0"/>
              <a:t>, so these two different schedules have the same columns with the same actions in each column, </a:t>
            </a:r>
          </a:p>
          <a:p>
            <a:pPr marL="228600" indent="-228600">
              <a:buAutoNum type="arabicPeriod"/>
            </a:pPr>
            <a:r>
              <a:rPr lang="en-US" baseline="0" dirty="0" smtClean="0"/>
              <a:t>And each individual </a:t>
            </a:r>
            <a:r>
              <a:rPr lang="en-US" baseline="0" dirty="0" err="1" smtClean="0"/>
              <a:t>Xact</a:t>
            </a:r>
            <a:r>
              <a:rPr lang="en-US" baseline="0" dirty="0" smtClean="0"/>
              <a:t> actions are ordered the same, so as you go down a column, you see the same sequence of actions in the two different schedules</a:t>
            </a:r>
          </a:p>
          <a:p>
            <a:pPr marL="228600" indent="-228600">
              <a:buAutoNum type="arabicPeriod"/>
            </a:pPr>
            <a:r>
              <a:rPr lang="en-US" baseline="0" dirty="0" smtClean="0"/>
              <a:t>And then both schedules leave the DB in the same final state, so one way or another running these </a:t>
            </a:r>
            <a:r>
              <a:rPr lang="en-US" baseline="0" dirty="0" err="1" smtClean="0"/>
              <a:t>Xacts</a:t>
            </a:r>
            <a:r>
              <a:rPr lang="en-US" baseline="0" dirty="0" smtClean="0"/>
              <a:t> in these two different </a:t>
            </a:r>
            <a:r>
              <a:rPr lang="en-US" baseline="0" dirty="0" err="1" smtClean="0"/>
              <a:t>interleavings</a:t>
            </a:r>
            <a:r>
              <a:rPr lang="en-US" baseline="0" dirty="0" smtClean="0"/>
              <a:t>, leaves the DB in the same state</a:t>
            </a:r>
          </a:p>
          <a:p>
            <a:pPr marL="228600" indent="-228600">
              <a:buAutoNum type="arabicPeriod"/>
            </a:pPr>
            <a:r>
              <a:rPr lang="en-US" baseline="0" dirty="0" smtClean="0"/>
              <a:t>If that is true, we will say that the two schedules are equivalent </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66</a:t>
            </a:fld>
            <a:endParaRPr lang="en-US"/>
          </a:p>
        </p:txBody>
      </p:sp>
    </p:spTree>
    <p:extLst>
      <p:ext uri="{BB962C8B-B14F-4D97-AF65-F5344CB8AC3E}">
        <p14:creationId xmlns:p14="http://schemas.microsoft.com/office/powerpoint/2010/main" val="209783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利用这种直觉，让我们对之前看到的事物进行一些重新定义，用稍微不同的名称</a:t>
            </a:r>
          </a:p>
          <a:p>
            <a:pPr marL="228600" indent="-228600">
              <a:buAutoNum type="arabicPeriod"/>
            </a:pPr>
            <a:r>
              <a:rPr lang="zh-CN" altLang="en-US" dirty="0" smtClean="0"/>
              <a:t>因此，如果两个计划以相同的顺序包含相同</a:t>
            </a:r>
            <a:r>
              <a:rPr lang="en-US" altLang="zh-CN" dirty="0" err="1" smtClean="0"/>
              <a:t>Xact</a:t>
            </a:r>
            <a:r>
              <a:rPr lang="zh-CN" altLang="en-US" dirty="0" smtClean="0"/>
              <a:t>的相同动作，并且在</a:t>
            </a:r>
            <a:r>
              <a:rPr lang="zh-CN" altLang="en-US" b="1" dirty="0" smtClean="0"/>
              <a:t>两个不同的计划中以相同的方式对每对冲突动作进行排序</a:t>
            </a:r>
            <a:r>
              <a:rPr lang="zh-CN" altLang="en-US" dirty="0" smtClean="0"/>
              <a:t>，那么我们将说两个计划是</a:t>
            </a:r>
            <a:r>
              <a:rPr lang="zh-CN" altLang="en-US" b="1" dirty="0" smtClean="0"/>
              <a:t>冲突等效</a:t>
            </a:r>
            <a:r>
              <a:rPr lang="zh-CN" altLang="en-US" dirty="0" smtClean="0"/>
              <a:t>的，不是等效的而是冲突等效的</a:t>
            </a:r>
          </a:p>
          <a:p>
            <a:pPr marL="228600" indent="-228600">
              <a:buAutoNum type="arabicPeriod"/>
            </a:pPr>
            <a:r>
              <a:rPr lang="zh-CN" altLang="en-US" dirty="0" smtClean="0"/>
              <a:t>我们将说，如果时间表</a:t>
            </a:r>
            <a:r>
              <a:rPr lang="en-US" altLang="zh-CN" dirty="0" smtClean="0"/>
              <a:t>S</a:t>
            </a:r>
            <a:r>
              <a:rPr lang="zh-CN" altLang="en-US" dirty="0" smtClean="0"/>
              <a:t>与某些串行时间表冲突，则它可以</a:t>
            </a:r>
            <a:r>
              <a:rPr lang="zh-CN" altLang="en-US" b="1" dirty="0" smtClean="0"/>
              <a:t>冲突串行化</a:t>
            </a:r>
          </a:p>
          <a:p>
            <a:pPr marL="228600" indent="-228600">
              <a:buAutoNum type="arabicPeriod"/>
            </a:pPr>
            <a:r>
              <a:rPr lang="zh-CN" altLang="en-US" dirty="0" smtClean="0"/>
              <a:t>如果</a:t>
            </a:r>
            <a:r>
              <a:rPr lang="en-US" altLang="zh-CN" dirty="0" smtClean="0"/>
              <a:t>S</a:t>
            </a:r>
            <a:r>
              <a:rPr lang="zh-CN" altLang="en-US" dirty="0" smtClean="0"/>
              <a:t>是可序列化的，那么我们就知道它也是可序列化的，因为如果可以证明它是冲突可序列化的，</a:t>
            </a:r>
            <a:r>
              <a:rPr lang="zh-CN" altLang="en-US" b="1" dirty="0" smtClean="0"/>
              <a:t>这意味着它与串行计划之间的唯一区别是非冲突操作的顺序</a:t>
            </a:r>
            <a:r>
              <a:rPr lang="zh-CN" altLang="en-US" dirty="0" smtClean="0"/>
              <a:t>，我们说过</a:t>
            </a:r>
            <a:r>
              <a:rPr lang="zh-CN" altLang="en-US" b="1" dirty="0" smtClean="0"/>
              <a:t>没有对最终状态的影响</a:t>
            </a:r>
          </a:p>
          <a:p>
            <a:pPr marL="228600" indent="-228600">
              <a:buAutoNum type="arabicPeriod"/>
            </a:pPr>
            <a:r>
              <a:rPr lang="zh-CN" altLang="en-US" dirty="0" smtClean="0"/>
              <a:t>因此，</a:t>
            </a:r>
            <a:r>
              <a:rPr lang="zh-CN" altLang="en-US" b="1" dirty="0" smtClean="0"/>
              <a:t>冲突可串行化性是对可串行化性的保守测试</a:t>
            </a:r>
          </a:p>
          <a:p>
            <a:pPr marL="228600" indent="-228600">
              <a:buAutoNum type="arabicPeriod"/>
            </a:pPr>
            <a:r>
              <a:rPr lang="zh-CN" altLang="en-US" dirty="0" smtClean="0"/>
              <a:t>请注意，这是保守的，这意味着某些可序列化的时间表不会冲突可序列化，因此冲突可序列化性可能会给我们带来一些假否定，以测试可序列化性</a:t>
            </a:r>
          </a:p>
          <a:p>
            <a:pPr marL="228600" indent="-228600">
              <a:buAutoNum type="arabicPeriod"/>
            </a:pPr>
            <a:r>
              <a:rPr lang="zh-CN" altLang="en-US" dirty="0" smtClean="0"/>
              <a:t>这就是保守测试的成本，这是我们为实现更容易实施而付出的代价，即冲突可序列化将为我们提供</a:t>
            </a:r>
            <a:endParaRPr lang="en-US" dirty="0" smtClean="0"/>
          </a:p>
          <a:p>
            <a:pPr marL="0" indent="0">
              <a:buNone/>
            </a:pPr>
            <a:endParaRPr lang="en-US" dirty="0" smtClean="0"/>
          </a:p>
          <a:p>
            <a:pPr marL="228600" indent="-228600">
              <a:buAutoNum type="arabicPeriod"/>
            </a:pPr>
            <a:r>
              <a:rPr lang="en-US" dirty="0" smtClean="0"/>
              <a:t>Using this intuition, let’s do some redefinitions</a:t>
            </a:r>
            <a:r>
              <a:rPr lang="en-US" baseline="0" dirty="0" smtClean="0"/>
              <a:t> of the things we have seen before with slightly different names</a:t>
            </a:r>
          </a:p>
          <a:p>
            <a:pPr marL="228600" indent="-228600">
              <a:buAutoNum type="arabicPeriod"/>
            </a:pPr>
            <a:r>
              <a:rPr lang="en-US" baseline="0" dirty="0" smtClean="0"/>
              <a:t>So we will say two schedules are conflict equivalent, not equivalent but conflict equivalent, if they involve the same actions of the same </a:t>
            </a:r>
            <a:r>
              <a:rPr lang="en-US" baseline="0" dirty="0" err="1" smtClean="0"/>
              <a:t>Xacts</a:t>
            </a:r>
            <a:r>
              <a:rPr lang="en-US" baseline="0" dirty="0" smtClean="0"/>
              <a:t> in the same order, and every pair of conflicting actions is ordered the same way in the two different schedules</a:t>
            </a:r>
          </a:p>
          <a:p>
            <a:pPr marL="228600" indent="-228600">
              <a:buAutoNum type="arabicPeriod"/>
            </a:pPr>
            <a:r>
              <a:rPr lang="en-US" baseline="0" dirty="0" smtClean="0"/>
              <a:t>And we will say that a schedule S is conflict serializable if it is conflict equivalent to some serial schedule</a:t>
            </a:r>
          </a:p>
          <a:p>
            <a:pPr marL="228600" indent="-228600">
              <a:buAutoNum type="arabicPeriod"/>
            </a:pPr>
            <a:r>
              <a:rPr lang="en-US" baseline="0" dirty="0" smtClean="0"/>
              <a:t>And if S is serializable, then we know it is also serializable, because if it can be shown to be conflict serializable, that means the only difference between it and a serial schedule is the order of non-conflicting operations, which we said have no effect on the final state</a:t>
            </a:r>
          </a:p>
          <a:p>
            <a:pPr marL="228600" indent="-228600">
              <a:buAutoNum type="arabicPeriod"/>
            </a:pPr>
            <a:r>
              <a:rPr lang="en-US" baseline="0" dirty="0" smtClean="0"/>
              <a:t>So conflict </a:t>
            </a:r>
            <a:r>
              <a:rPr lang="en-US" baseline="0" dirty="0" err="1" smtClean="0"/>
              <a:t>serializability</a:t>
            </a:r>
            <a:r>
              <a:rPr lang="en-US" baseline="0" dirty="0" smtClean="0"/>
              <a:t> is a conservative test for </a:t>
            </a:r>
            <a:r>
              <a:rPr lang="en-US" baseline="0" dirty="0" err="1" smtClean="0"/>
              <a:t>serializability</a:t>
            </a:r>
            <a:endParaRPr lang="en-US" baseline="0" dirty="0" smtClean="0"/>
          </a:p>
          <a:p>
            <a:pPr marL="228600" indent="-228600">
              <a:buAutoNum type="arabicPeriod"/>
            </a:pPr>
            <a:r>
              <a:rPr lang="en-US" baseline="0" dirty="0" smtClean="0"/>
              <a:t>Note that it is conservative, which means that some serializable schedules are not conflict serializable, so conflict </a:t>
            </a:r>
            <a:r>
              <a:rPr lang="en-US" baseline="0" dirty="0" err="1" smtClean="0"/>
              <a:t>serializability</a:t>
            </a:r>
            <a:r>
              <a:rPr lang="en-US" baseline="0" dirty="0" smtClean="0"/>
              <a:t> can give us some false negative as a test for </a:t>
            </a:r>
            <a:r>
              <a:rPr lang="en-US" baseline="0" dirty="0" err="1" smtClean="0"/>
              <a:t>serializability</a:t>
            </a:r>
            <a:endParaRPr lang="en-US" baseline="0" dirty="0" smtClean="0"/>
          </a:p>
          <a:p>
            <a:pPr marL="228600" indent="-228600">
              <a:buAutoNum type="arabicPeriod"/>
            </a:pPr>
            <a:r>
              <a:rPr lang="en-US" baseline="0" dirty="0" smtClean="0"/>
              <a:t>That is the cost of a conservative test, the price we pay to achieve the easier enforcement that conflict </a:t>
            </a:r>
            <a:r>
              <a:rPr lang="en-US" baseline="0" dirty="0" err="1" smtClean="0"/>
              <a:t>serializability</a:t>
            </a:r>
            <a:r>
              <a:rPr lang="en-US" baseline="0" dirty="0" smtClean="0"/>
              <a:t> is going to give us</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67</a:t>
            </a:fld>
            <a:endParaRPr lang="en-US" dirty="0"/>
          </a:p>
        </p:txBody>
      </p:sp>
    </p:spTree>
    <p:extLst>
      <p:ext uri="{BB962C8B-B14F-4D97-AF65-F5344CB8AC3E}">
        <p14:creationId xmlns:p14="http://schemas.microsoft.com/office/powerpoint/2010/main" val="3773195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作为对冲突可序列化性的测试，我们将构建一个称为</a:t>
            </a:r>
            <a:r>
              <a:rPr lang="zh-CN" altLang="en-US" b="1" dirty="0" smtClean="0"/>
              <a:t>冲突依赖图</a:t>
            </a:r>
            <a:r>
              <a:rPr lang="zh-CN" altLang="en-US" dirty="0" smtClean="0"/>
              <a:t>的数据结构。</a:t>
            </a:r>
          </a:p>
          <a:p>
            <a:pPr marL="228600" indent="-228600">
              <a:buAutoNum type="arabicPeriod"/>
            </a:pPr>
            <a:r>
              <a:rPr lang="zh-CN" altLang="en-US" dirty="0" smtClean="0"/>
              <a:t>在此依赖关系图中，系统中每个</a:t>
            </a:r>
            <a:r>
              <a:rPr lang="en-US" altLang="zh-CN" dirty="0" err="1" smtClean="0"/>
              <a:t>Xact</a:t>
            </a:r>
            <a:r>
              <a:rPr lang="zh-CN" altLang="en-US" dirty="0" smtClean="0"/>
              <a:t>将有一个节点</a:t>
            </a:r>
          </a:p>
          <a:p>
            <a:pPr marL="228600" indent="-228600">
              <a:buAutoNum type="arabicPeriod"/>
            </a:pPr>
            <a:r>
              <a:rPr lang="zh-CN" altLang="en-US" dirty="0" smtClean="0"/>
              <a:t>如果存在</a:t>
            </a:r>
            <a:r>
              <a:rPr lang="en-US" altLang="zh-CN" dirty="0" err="1" smtClean="0"/>
              <a:t>Ti</a:t>
            </a:r>
            <a:r>
              <a:rPr lang="zh-CN" altLang="en-US" dirty="0" smtClean="0"/>
              <a:t>的操作</a:t>
            </a:r>
            <a:r>
              <a:rPr lang="en-US" altLang="zh-CN" dirty="0" smtClean="0"/>
              <a:t>Oi</a:t>
            </a:r>
            <a:r>
              <a:rPr lang="zh-CN" altLang="en-US" dirty="0" smtClean="0"/>
              <a:t>与</a:t>
            </a:r>
            <a:r>
              <a:rPr lang="en-US" altLang="zh-CN" dirty="0" err="1" smtClean="0"/>
              <a:t>Tj</a:t>
            </a:r>
            <a:r>
              <a:rPr lang="zh-CN" altLang="en-US" dirty="0" smtClean="0"/>
              <a:t>的操作</a:t>
            </a:r>
            <a:r>
              <a:rPr lang="en-US" altLang="zh-CN" dirty="0" err="1" smtClean="0"/>
              <a:t>Oj</a:t>
            </a:r>
            <a:r>
              <a:rPr lang="zh-CN" altLang="en-US" dirty="0" smtClean="0"/>
              <a:t>冲突，则从</a:t>
            </a:r>
            <a:r>
              <a:rPr lang="en-US" altLang="zh-CN" dirty="0" err="1" smtClean="0"/>
              <a:t>Xact</a:t>
            </a:r>
            <a:r>
              <a:rPr lang="en-US" altLang="zh-CN" dirty="0" smtClean="0"/>
              <a:t> </a:t>
            </a:r>
            <a:r>
              <a:rPr lang="en-US" altLang="zh-CN" dirty="0" err="1" smtClean="0"/>
              <a:t>Ti</a:t>
            </a:r>
            <a:r>
              <a:rPr lang="zh-CN" altLang="en-US" dirty="0" smtClean="0"/>
              <a:t>到</a:t>
            </a:r>
            <a:r>
              <a:rPr lang="en-US" altLang="zh-CN" dirty="0" err="1" smtClean="0"/>
              <a:t>Xact</a:t>
            </a:r>
            <a:r>
              <a:rPr lang="en-US" altLang="zh-CN" dirty="0" smtClean="0"/>
              <a:t> </a:t>
            </a:r>
            <a:r>
              <a:rPr lang="en-US" altLang="zh-CN" dirty="0" err="1" smtClean="0"/>
              <a:t>Tj</a:t>
            </a:r>
            <a:r>
              <a:rPr lang="zh-CN" altLang="en-US" dirty="0" smtClean="0"/>
              <a:t>会有一条边缘，即有序边缘</a:t>
            </a:r>
          </a:p>
          <a:p>
            <a:pPr marL="228600" indent="-228600">
              <a:buAutoNum type="arabicPeriod"/>
            </a:pPr>
            <a:r>
              <a:rPr lang="zh-CN" altLang="en-US" dirty="0" smtClean="0"/>
              <a:t>而且</a:t>
            </a:r>
            <a:r>
              <a:rPr lang="en-US" altLang="zh-CN" dirty="0" smtClean="0"/>
              <a:t>Oi</a:t>
            </a:r>
            <a:r>
              <a:rPr lang="zh-CN" altLang="en-US" dirty="0" smtClean="0"/>
              <a:t>在排程中的出现时间早于</a:t>
            </a:r>
            <a:r>
              <a:rPr lang="en-US" altLang="zh-CN" dirty="0" err="1" smtClean="0"/>
              <a:t>Oj</a:t>
            </a:r>
            <a:endParaRPr lang="en-US" altLang="zh-CN" dirty="0" smtClean="0"/>
          </a:p>
          <a:p>
            <a:pPr marL="228600" indent="-228600">
              <a:buAutoNum type="arabicPeriod"/>
            </a:pPr>
            <a:r>
              <a:rPr lang="zh-CN" altLang="en-US" dirty="0" smtClean="0"/>
              <a:t>因此它是有序的边，按时间有序，并且在两个</a:t>
            </a:r>
            <a:r>
              <a:rPr lang="en-US" altLang="zh-CN" dirty="0" err="1" smtClean="0"/>
              <a:t>Xact</a:t>
            </a:r>
            <a:r>
              <a:rPr lang="zh-CN" altLang="en-US" dirty="0" smtClean="0"/>
              <a:t>之间具有冲突的动作</a:t>
            </a:r>
          </a:p>
          <a:p>
            <a:pPr marL="228600" indent="-228600">
              <a:buAutoNum type="arabicPeriod"/>
            </a:pPr>
            <a:r>
              <a:rPr lang="zh-CN" altLang="en-US" dirty="0" smtClean="0"/>
              <a:t>定理说，当且仅当它的依赖图</a:t>
            </a:r>
            <a:r>
              <a:rPr lang="zh-CN" altLang="en-US" b="1" dirty="0" smtClean="0"/>
              <a:t>是非循环</a:t>
            </a:r>
            <a:r>
              <a:rPr lang="zh-CN" altLang="en-US" dirty="0" smtClean="0"/>
              <a:t>的，它没有周期时，该调度才是可序列化的冲突</a:t>
            </a:r>
          </a:p>
          <a:p>
            <a:pPr marL="228600" indent="-228600">
              <a:buAutoNum type="arabicPeriod"/>
            </a:pPr>
            <a:r>
              <a:rPr lang="zh-CN" altLang="en-US" dirty="0" smtClean="0"/>
              <a:t>作为证明的草图，请考虑一下，无法对冲突的操作进行重新排序，请记住在上一张幻灯片中，我们可以交换非冲突的操作，但是不能对冲突的操作进行重新排序</a:t>
            </a:r>
          </a:p>
          <a:p>
            <a:pPr marL="228600" indent="-228600">
              <a:buAutoNum type="arabicPeriod"/>
            </a:pPr>
            <a:r>
              <a:rPr lang="zh-CN" altLang="en-US" dirty="0" smtClean="0"/>
              <a:t>这使我们无法将计划中的操作与非循环冲突依赖图交换来获取串行计划</a:t>
            </a:r>
          </a:p>
          <a:p>
            <a:pPr marL="228600" indent="-228600">
              <a:buAutoNum type="arabicPeriod"/>
            </a:pPr>
            <a:r>
              <a:rPr lang="zh-CN" altLang="en-US" dirty="0" smtClean="0"/>
              <a:t>因此，让我们看一个例子，以使这一点更加清楚</a:t>
            </a:r>
            <a:endParaRPr lang="en-US" dirty="0" smtClean="0"/>
          </a:p>
          <a:p>
            <a:pPr marL="0" indent="0">
              <a:buNone/>
            </a:pPr>
            <a:endParaRPr lang="en-US" dirty="0" smtClean="0"/>
          </a:p>
          <a:p>
            <a:pPr marL="228600" indent="-228600">
              <a:buAutoNum type="arabicPeriod"/>
            </a:pPr>
            <a:r>
              <a:rPr lang="en-US" dirty="0" smtClean="0"/>
              <a:t>As a test</a:t>
            </a:r>
            <a:r>
              <a:rPr lang="en-US" baseline="0" dirty="0" smtClean="0"/>
              <a:t> for conflict </a:t>
            </a:r>
            <a:r>
              <a:rPr lang="en-US" baseline="0" dirty="0" err="1" smtClean="0"/>
              <a:t>serializability</a:t>
            </a:r>
            <a:r>
              <a:rPr lang="en-US" baseline="0" dirty="0" smtClean="0"/>
              <a:t>, we are going to construct a data structure called a conflict dependency graph</a:t>
            </a:r>
          </a:p>
          <a:p>
            <a:pPr marL="228600" indent="-228600">
              <a:buAutoNum type="arabicPeriod"/>
            </a:pPr>
            <a:r>
              <a:rPr lang="en-US" baseline="0" dirty="0" smtClean="0"/>
              <a:t>And in this dependency graph, there is going to be one node for every </a:t>
            </a:r>
            <a:r>
              <a:rPr lang="en-US" baseline="0" dirty="0" err="1" smtClean="0"/>
              <a:t>Xact</a:t>
            </a:r>
            <a:r>
              <a:rPr lang="en-US" baseline="0" dirty="0" smtClean="0"/>
              <a:t> in the system</a:t>
            </a:r>
          </a:p>
          <a:p>
            <a:pPr marL="228600" indent="-228600">
              <a:buAutoNum type="arabicPeriod"/>
            </a:pPr>
            <a:r>
              <a:rPr lang="en-US" baseline="0" dirty="0" smtClean="0"/>
              <a:t>And there is going to be an edge from </a:t>
            </a:r>
            <a:r>
              <a:rPr lang="en-US" baseline="0" dirty="0" err="1" smtClean="0"/>
              <a:t>Xact</a:t>
            </a:r>
            <a:r>
              <a:rPr lang="en-US" baseline="0" dirty="0" smtClean="0"/>
              <a:t> </a:t>
            </a:r>
            <a:r>
              <a:rPr lang="en-US" baseline="0" dirty="0" err="1" smtClean="0"/>
              <a:t>Ti</a:t>
            </a:r>
            <a:r>
              <a:rPr lang="en-US" baseline="0" dirty="0" smtClean="0"/>
              <a:t> to </a:t>
            </a:r>
            <a:r>
              <a:rPr lang="en-US" baseline="0" dirty="0" err="1" smtClean="0"/>
              <a:t>Xact</a:t>
            </a:r>
            <a:r>
              <a:rPr lang="en-US" baseline="0" dirty="0" smtClean="0"/>
              <a:t> </a:t>
            </a:r>
            <a:r>
              <a:rPr lang="en-US" baseline="0" dirty="0" err="1" smtClean="0"/>
              <a:t>Tj</a:t>
            </a:r>
            <a:r>
              <a:rPr lang="en-US" baseline="0" dirty="0" smtClean="0"/>
              <a:t>, an ordered edge, if there is an operation Oi of </a:t>
            </a:r>
            <a:r>
              <a:rPr lang="en-US" baseline="0" dirty="0" err="1" smtClean="0"/>
              <a:t>Ti</a:t>
            </a:r>
            <a:r>
              <a:rPr lang="en-US" baseline="0" dirty="0" smtClean="0"/>
              <a:t> that conflicts with an operation </a:t>
            </a:r>
            <a:r>
              <a:rPr lang="en-US" baseline="0" dirty="0" err="1" smtClean="0"/>
              <a:t>Oj</a:t>
            </a:r>
            <a:r>
              <a:rPr lang="en-US" baseline="0" dirty="0" smtClean="0"/>
              <a:t> of </a:t>
            </a:r>
            <a:r>
              <a:rPr lang="en-US" baseline="0" dirty="0" err="1" smtClean="0"/>
              <a:t>Tj</a:t>
            </a:r>
            <a:endParaRPr lang="en-US" baseline="0" dirty="0" smtClean="0"/>
          </a:p>
          <a:p>
            <a:pPr marL="228600" indent="-228600">
              <a:buAutoNum type="arabicPeriod"/>
            </a:pPr>
            <a:r>
              <a:rPr lang="en-US" dirty="0" smtClean="0"/>
              <a:t>And Oi appears earlier in the schedule than </a:t>
            </a:r>
            <a:r>
              <a:rPr lang="en-US" dirty="0" err="1" smtClean="0"/>
              <a:t>Oj</a:t>
            </a:r>
            <a:endParaRPr lang="en-US" dirty="0" smtClean="0"/>
          </a:p>
          <a:p>
            <a:pPr marL="228600" indent="-228600">
              <a:buAutoNum type="arabicPeriod"/>
            </a:pPr>
            <a:r>
              <a:rPr lang="en-US" dirty="0" smtClean="0"/>
              <a:t>So it</a:t>
            </a:r>
            <a:r>
              <a:rPr lang="en-US" baseline="0" dirty="0" smtClean="0"/>
              <a:t> is an ordered edge, it is ordered by time, and it is between two </a:t>
            </a:r>
            <a:r>
              <a:rPr lang="en-US" baseline="0" dirty="0" err="1" smtClean="0"/>
              <a:t>Xacts</a:t>
            </a:r>
            <a:r>
              <a:rPr lang="en-US" baseline="0" dirty="0" smtClean="0"/>
              <a:t> with conflicting actions</a:t>
            </a:r>
          </a:p>
          <a:p>
            <a:pPr marL="228600" indent="-228600">
              <a:buAutoNum type="arabicPeriod"/>
            </a:pPr>
            <a:r>
              <a:rPr lang="en-US" baseline="0" dirty="0" smtClean="0"/>
              <a:t>And the theorem says that the schedule is conflict serializable if and only if its dependency graph is acyclic, it has no cycles</a:t>
            </a:r>
          </a:p>
          <a:p>
            <a:pPr marL="228600" indent="-228600">
              <a:buAutoNum type="arabicPeriod"/>
            </a:pPr>
            <a:r>
              <a:rPr lang="en-US" baseline="0" dirty="0" smtClean="0"/>
              <a:t>As a sketch of a proof, think about this, conflicting operations can not be reordered, remember on the previous slide, we could swap non-conflicting operations, but conflicting operations cannot be reordered</a:t>
            </a:r>
          </a:p>
          <a:p>
            <a:pPr marL="228600" indent="-228600">
              <a:buAutoNum type="arabicPeriod"/>
            </a:pPr>
            <a:r>
              <a:rPr lang="en-US" baseline="0" dirty="0" smtClean="0"/>
              <a:t>That prevents us from swapping the operations in a schedule with acyclic conflict dependency graph to get a serial schedule</a:t>
            </a:r>
          </a:p>
          <a:p>
            <a:pPr marL="228600" indent="-228600">
              <a:buAutoNum type="arabicPeriod"/>
            </a:pPr>
            <a:r>
              <a:rPr lang="en-US" baseline="0" dirty="0" smtClean="0"/>
              <a:t>So let us see an example of that to make this point more clear</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68</a:t>
            </a:fld>
            <a:endParaRPr lang="en-US" dirty="0"/>
          </a:p>
        </p:txBody>
      </p:sp>
    </p:spTree>
    <p:extLst>
      <p:ext uri="{BB962C8B-B14F-4D97-AF65-F5344CB8AC3E}">
        <p14:creationId xmlns:p14="http://schemas.microsoft.com/office/powerpoint/2010/main" val="21228781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两阶段锁定建立在</a:t>
            </a:r>
            <a:r>
              <a:rPr lang="zh-CN" altLang="en-US" b="1" dirty="0" smtClean="0"/>
              <a:t>两个规则</a:t>
            </a:r>
            <a:r>
              <a:rPr lang="zh-CN" altLang="en-US" dirty="0" smtClean="0"/>
              <a:t>上，第一个规则如下</a:t>
            </a:r>
          </a:p>
          <a:p>
            <a:pPr marL="228600" indent="-228600">
              <a:buAutoNum type="arabicPeriod"/>
            </a:pPr>
            <a:r>
              <a:rPr lang="en-US" altLang="zh-CN" dirty="0" err="1" smtClean="0"/>
              <a:t>Xact</a:t>
            </a:r>
            <a:r>
              <a:rPr lang="zh-CN" altLang="en-US" dirty="0" smtClean="0"/>
              <a:t>在</a:t>
            </a:r>
            <a:r>
              <a:rPr lang="zh-CN" altLang="en-US" b="1" dirty="0" smtClean="0"/>
              <a:t>读取</a:t>
            </a:r>
            <a:r>
              <a:rPr lang="zh-CN" altLang="en-US" dirty="0" smtClean="0"/>
              <a:t>对象之前必须获得</a:t>
            </a:r>
            <a:r>
              <a:rPr lang="en-US" altLang="zh-CN" b="1" dirty="0" smtClean="0"/>
              <a:t>S</a:t>
            </a:r>
            <a:r>
              <a:rPr lang="zh-CN" altLang="en-US" b="1" dirty="0" smtClean="0"/>
              <a:t>锁</a:t>
            </a:r>
            <a:r>
              <a:rPr lang="zh-CN" altLang="en-US" dirty="0" smtClean="0"/>
              <a:t>，这是</a:t>
            </a:r>
            <a:r>
              <a:rPr lang="zh-CN" altLang="en-US" b="1" dirty="0" smtClean="0"/>
              <a:t>共享锁</a:t>
            </a:r>
            <a:r>
              <a:rPr lang="zh-CN" altLang="en-US" dirty="0" smtClean="0"/>
              <a:t>，并且在</a:t>
            </a:r>
            <a:r>
              <a:rPr lang="zh-CN" altLang="en-US" b="1" dirty="0" smtClean="0"/>
              <a:t>写入</a:t>
            </a:r>
            <a:r>
              <a:rPr lang="zh-CN" altLang="en-US" dirty="0" smtClean="0"/>
              <a:t>该对象之前必须获得</a:t>
            </a:r>
            <a:r>
              <a:rPr lang="en-US" altLang="zh-CN" b="1" dirty="0" smtClean="0"/>
              <a:t>X</a:t>
            </a:r>
            <a:r>
              <a:rPr lang="zh-CN" altLang="en-US" b="1" dirty="0" smtClean="0"/>
              <a:t>锁</a:t>
            </a:r>
            <a:r>
              <a:rPr lang="zh-CN" altLang="en-US" dirty="0" smtClean="0"/>
              <a:t>或</a:t>
            </a:r>
            <a:r>
              <a:rPr lang="zh-CN" altLang="en-US" b="1" dirty="0" smtClean="0"/>
              <a:t>排他锁</a:t>
            </a:r>
            <a:r>
              <a:rPr lang="zh-CN" altLang="en-US" dirty="0" smtClean="0"/>
              <a:t>。</a:t>
            </a:r>
          </a:p>
          <a:p>
            <a:pPr marL="228600" indent="-228600">
              <a:buAutoNum type="arabicPeriod"/>
            </a:pPr>
            <a:r>
              <a:rPr lang="en-US" altLang="zh-CN" dirty="0" smtClean="0"/>
              <a:t>S</a:t>
            </a:r>
            <a:r>
              <a:rPr lang="zh-CN" altLang="en-US" dirty="0" smtClean="0"/>
              <a:t>锁和</a:t>
            </a:r>
            <a:r>
              <a:rPr lang="en-US" altLang="zh-CN" dirty="0" smtClean="0"/>
              <a:t>X</a:t>
            </a:r>
            <a:r>
              <a:rPr lang="zh-CN" altLang="en-US" dirty="0" smtClean="0"/>
              <a:t>锁具有一个看起来像此矩阵的</a:t>
            </a:r>
            <a:r>
              <a:rPr lang="zh-CN" altLang="en-US" b="1" dirty="0" smtClean="0"/>
              <a:t>兼容性规则</a:t>
            </a:r>
            <a:r>
              <a:rPr lang="zh-CN" altLang="en-US" dirty="0" smtClean="0"/>
              <a:t>，因此您可以将此表的行视为一个对象上一个</a:t>
            </a:r>
            <a:r>
              <a:rPr lang="en-US" altLang="zh-CN" dirty="0" err="1" smtClean="0"/>
              <a:t>Xact</a:t>
            </a:r>
            <a:r>
              <a:rPr lang="zh-CN" altLang="en-US" dirty="0" smtClean="0"/>
              <a:t>的可能请求，并且该表的列是另一个</a:t>
            </a:r>
            <a:r>
              <a:rPr lang="en-US" altLang="zh-CN" dirty="0" err="1" smtClean="0"/>
              <a:t>Xact</a:t>
            </a:r>
            <a:r>
              <a:rPr lang="zh-CN" altLang="en-US" dirty="0" smtClean="0"/>
              <a:t>对同一对象的可能请求</a:t>
            </a:r>
          </a:p>
          <a:p>
            <a:pPr marL="228600" indent="-228600">
              <a:buAutoNum type="arabicPeriod"/>
            </a:pPr>
            <a:r>
              <a:rPr lang="zh-CN" altLang="en-US" dirty="0" smtClean="0"/>
              <a:t>如果他们俩都希望获得一个</a:t>
            </a:r>
            <a:r>
              <a:rPr lang="en-US" altLang="zh-CN" dirty="0" smtClean="0"/>
              <a:t>S</a:t>
            </a:r>
            <a:r>
              <a:rPr lang="zh-CN" altLang="en-US" dirty="0" smtClean="0"/>
              <a:t>锁，那是可以的，那是兼容的，但是如果他们两个都想要</a:t>
            </a:r>
            <a:r>
              <a:rPr lang="en-US" altLang="zh-CN" dirty="0" smtClean="0"/>
              <a:t>X</a:t>
            </a:r>
            <a:r>
              <a:rPr lang="zh-CN" altLang="en-US" dirty="0" smtClean="0"/>
              <a:t>锁，那么一次只能有一个可以拥有它，因此不具有共享锁。 来自两个不同</a:t>
            </a:r>
            <a:r>
              <a:rPr lang="en-US" altLang="zh-CN" dirty="0" err="1" smtClean="0"/>
              <a:t>Xact</a:t>
            </a:r>
            <a:r>
              <a:rPr lang="zh-CN" altLang="en-US" dirty="0" smtClean="0"/>
              <a:t>的同一个对象的互斥锁</a:t>
            </a:r>
          </a:p>
          <a:p>
            <a:pPr marL="228600" indent="-228600">
              <a:buAutoNum type="arabicPeriod"/>
            </a:pPr>
            <a:r>
              <a:rPr lang="zh-CN" altLang="en-US" dirty="0" smtClean="0"/>
              <a:t>这就是两阶段锁定的第一条规则，并且在数据库中逐个对象地应用</a:t>
            </a:r>
          </a:p>
          <a:p>
            <a:pPr marL="228600" indent="-228600">
              <a:buAutoNum type="arabicPeriod"/>
            </a:pPr>
            <a:r>
              <a:rPr lang="zh-CN" altLang="en-US" dirty="0" smtClean="0"/>
              <a:t>两相锁定的第二条规则是两相部分</a:t>
            </a:r>
            <a:r>
              <a:rPr lang="en-US" altLang="zh-CN" dirty="0" smtClean="0"/>
              <a:t>,</a:t>
            </a:r>
            <a:r>
              <a:rPr lang="en-US" altLang="zh-CN" baseline="0" dirty="0" smtClean="0"/>
              <a:t> </a:t>
            </a:r>
            <a:r>
              <a:rPr lang="en-US" altLang="zh-CN" dirty="0" err="1" smtClean="0"/>
              <a:t>Xact</a:t>
            </a:r>
            <a:r>
              <a:rPr lang="zh-CN" altLang="en-US" dirty="0" smtClean="0"/>
              <a:t>释放任何锁后无法获得新锁  </a:t>
            </a:r>
            <a:r>
              <a:rPr lang="en-US" altLang="zh-CN" dirty="0" smtClean="0"/>
              <a:t>(</a:t>
            </a:r>
            <a:r>
              <a:rPr lang="zh-CN" altLang="en-US" sz="1200" b="0" i="0" kern="1200" dirty="0" smtClean="0">
                <a:solidFill>
                  <a:schemeClr val="tx1"/>
                </a:solidFill>
                <a:effectLst/>
                <a:latin typeface="+mn-lt"/>
                <a:ea typeface="+mn-ea"/>
                <a:cs typeface="+mn-cs"/>
              </a:rPr>
              <a:t>如果一个</a:t>
            </a:r>
            <a:r>
              <a:rPr lang="en-US" altLang="zh-CN" sz="1200" b="0" i="0" kern="1200" dirty="0" smtClean="0">
                <a:solidFill>
                  <a:schemeClr val="tx1"/>
                </a:solidFill>
                <a:effectLst/>
                <a:latin typeface="+mn-lt"/>
                <a:ea typeface="+mn-ea"/>
                <a:cs typeface="+mn-cs"/>
              </a:rPr>
              <a:t>transaction</a:t>
            </a:r>
            <a:r>
              <a:rPr lang="zh-CN" altLang="en-US" sz="1200" b="0" i="0" kern="1200" dirty="0" smtClean="0">
                <a:solidFill>
                  <a:schemeClr val="tx1"/>
                </a:solidFill>
                <a:effectLst/>
                <a:latin typeface="+mn-lt"/>
                <a:ea typeface="+mn-ea"/>
                <a:cs typeface="+mn-cs"/>
              </a:rPr>
              <a:t>释放了它所持有的</a:t>
            </a:r>
            <a:r>
              <a:rPr lang="zh-CN" altLang="en-US" sz="1200" b="1" i="0" kern="1200" dirty="0" smtClean="0">
                <a:solidFill>
                  <a:schemeClr val="tx1"/>
                </a:solidFill>
                <a:effectLst/>
                <a:latin typeface="+mn-lt"/>
                <a:ea typeface="+mn-ea"/>
                <a:cs typeface="+mn-cs"/>
              </a:rPr>
              <a:t>任意一个锁</a:t>
            </a:r>
            <a:r>
              <a:rPr lang="zh-CN" altLang="en-US" sz="1200" b="0" i="0" kern="1200" dirty="0" smtClean="0">
                <a:solidFill>
                  <a:schemeClr val="tx1"/>
                </a:solidFill>
                <a:effectLst/>
                <a:latin typeface="+mn-lt"/>
                <a:ea typeface="+mn-ea"/>
                <a:cs typeface="+mn-cs"/>
              </a:rPr>
              <a:t>，那它就</a:t>
            </a:r>
            <a:r>
              <a:rPr lang="zh-CN" altLang="en-US" sz="1200" b="1" i="0" kern="1200" dirty="0" smtClean="0">
                <a:solidFill>
                  <a:schemeClr val="tx1"/>
                </a:solidFill>
                <a:effectLst/>
                <a:latin typeface="+mn-lt"/>
                <a:ea typeface="+mn-ea"/>
                <a:cs typeface="+mn-cs"/>
              </a:rPr>
              <a:t>再也不能获取任何锁</a:t>
            </a:r>
            <a:r>
              <a:rPr lang="zh-CN" altLang="en-US" sz="1200" b="0" i="0" kern="1200" dirty="0" smtClean="0">
                <a:solidFill>
                  <a:schemeClr val="tx1"/>
                </a:solidFill>
                <a:effectLst/>
                <a:latin typeface="+mn-lt"/>
                <a:ea typeface="+mn-ea"/>
                <a:cs typeface="+mn-cs"/>
              </a:rPr>
              <a:t>。</a:t>
            </a:r>
            <a:r>
              <a:rPr lang="en-US" altLang="zh-CN" dirty="0" smtClean="0"/>
              <a:t>)</a:t>
            </a:r>
          </a:p>
          <a:p>
            <a:pPr marL="0" indent="0">
              <a:buNone/>
            </a:pPr>
            <a:r>
              <a:rPr lang="zh-CN" altLang="en-US" sz="1200" b="0" i="0" kern="1200" dirty="0" smtClean="0">
                <a:solidFill>
                  <a:schemeClr val="tx1"/>
                </a:solidFill>
                <a:effectLst/>
                <a:latin typeface="+mn-lt"/>
                <a:ea typeface="+mn-ea"/>
                <a:cs typeface="+mn-cs"/>
              </a:rPr>
              <a:t>明白了这一条规则我们也就明白</a:t>
            </a:r>
            <a:r>
              <a:rPr lang="en-US" altLang="zh-CN" sz="1200" b="0" i="0" kern="1200" dirty="0" smtClean="0">
                <a:solidFill>
                  <a:schemeClr val="tx1"/>
                </a:solidFill>
                <a:effectLst/>
                <a:latin typeface="+mn-lt"/>
                <a:ea typeface="+mn-ea"/>
                <a:cs typeface="+mn-cs"/>
              </a:rPr>
              <a:t>two-phase locking</a:t>
            </a:r>
            <a:r>
              <a:rPr lang="zh-CN" altLang="en-US" sz="1200" b="0" i="0" kern="1200" dirty="0" smtClean="0">
                <a:solidFill>
                  <a:schemeClr val="tx1"/>
                </a:solidFill>
                <a:effectLst/>
                <a:latin typeface="+mn-lt"/>
                <a:ea typeface="+mn-ea"/>
                <a:cs typeface="+mn-cs"/>
              </a:rPr>
              <a:t>名字的由来了：在</a:t>
            </a:r>
            <a:r>
              <a:rPr lang="en-US" altLang="zh-CN" sz="1200" b="0" i="0" kern="1200" dirty="0" smtClean="0">
                <a:solidFill>
                  <a:schemeClr val="tx1"/>
                </a:solidFill>
                <a:effectLst/>
                <a:latin typeface="+mn-lt"/>
                <a:ea typeface="+mn-ea"/>
                <a:cs typeface="+mn-cs"/>
              </a:rPr>
              <a:t>2PL</a:t>
            </a:r>
            <a:r>
              <a:rPr lang="zh-CN" altLang="en-US" sz="1200" b="0" i="0" kern="1200" dirty="0" smtClean="0">
                <a:solidFill>
                  <a:schemeClr val="tx1"/>
                </a:solidFill>
                <a:effectLst/>
                <a:latin typeface="+mn-lt"/>
                <a:ea typeface="+mn-ea"/>
                <a:cs typeface="+mn-cs"/>
              </a:rPr>
              <a:t>协议下，每个</a:t>
            </a:r>
            <a:r>
              <a:rPr lang="en-US" altLang="zh-CN" sz="1200" b="0" i="0" kern="1200" dirty="0" smtClean="0">
                <a:solidFill>
                  <a:schemeClr val="tx1"/>
                </a:solidFill>
                <a:effectLst/>
                <a:latin typeface="+mn-lt"/>
                <a:ea typeface="+mn-ea"/>
                <a:cs typeface="+mn-cs"/>
              </a:rPr>
              <a:t>transaction</a:t>
            </a:r>
            <a:r>
              <a:rPr lang="zh-CN" altLang="en-US" sz="1200" b="0" i="0" kern="1200" dirty="0" smtClean="0">
                <a:solidFill>
                  <a:schemeClr val="tx1"/>
                </a:solidFill>
                <a:effectLst/>
                <a:latin typeface="+mn-lt"/>
                <a:ea typeface="+mn-ea"/>
                <a:cs typeface="+mn-cs"/>
              </a:rPr>
              <a:t>都会经过两个阶段：</a:t>
            </a:r>
            <a:endParaRPr lang="en-US" dirty="0" smtClean="0"/>
          </a:p>
          <a:p>
            <a:pPr marL="0" indent="0">
              <a:buNone/>
            </a:pPr>
            <a:endParaRPr lang="en-US" dirty="0" smtClean="0"/>
          </a:p>
          <a:p>
            <a:pPr marL="228600" indent="-228600">
              <a:buAutoNum type="arabicPeriod"/>
            </a:pPr>
            <a:r>
              <a:rPr lang="en-US" dirty="0" smtClean="0"/>
              <a:t>Two–phase</a:t>
            </a:r>
            <a:r>
              <a:rPr lang="en-US" baseline="0" dirty="0" smtClean="0"/>
              <a:t> locking is built on two rules, the first rule is as follows</a:t>
            </a:r>
          </a:p>
          <a:p>
            <a:pPr marL="228600" indent="-228600">
              <a:buAutoNum type="arabicPeriod"/>
            </a:pPr>
            <a:r>
              <a:rPr lang="en-US" baseline="0" dirty="0" smtClean="0"/>
              <a:t>A </a:t>
            </a:r>
            <a:r>
              <a:rPr lang="en-US" baseline="0" dirty="0" err="1" smtClean="0"/>
              <a:t>Xact</a:t>
            </a:r>
            <a:r>
              <a:rPr lang="en-US" baseline="0" dirty="0" smtClean="0"/>
              <a:t> must obtain a S lock, which is a shared lock, before it reads an object, and it must obtain an X lock, or an exclusive lock, before it writes that object</a:t>
            </a:r>
          </a:p>
          <a:p>
            <a:pPr marL="228600" indent="-228600">
              <a:buAutoNum type="arabicPeriod"/>
            </a:pPr>
            <a:r>
              <a:rPr lang="en-US" baseline="0" dirty="0" smtClean="0"/>
              <a:t>S lock and X lock have a compatibility rule that looks like this matrix, so you can think of the rows of this table as being the possible requests of one </a:t>
            </a:r>
            <a:r>
              <a:rPr lang="en-US" baseline="0" dirty="0" err="1" smtClean="0"/>
              <a:t>Xact</a:t>
            </a:r>
            <a:r>
              <a:rPr lang="en-US" baseline="0" dirty="0" smtClean="0"/>
              <a:t> on an object, and the column of this table as being the possible requests of another </a:t>
            </a:r>
            <a:r>
              <a:rPr lang="en-US" baseline="0" dirty="0" err="1" smtClean="0"/>
              <a:t>Xact</a:t>
            </a:r>
            <a:r>
              <a:rPr lang="en-US" baseline="0" dirty="0" smtClean="0"/>
              <a:t> on the same object</a:t>
            </a:r>
          </a:p>
          <a:p>
            <a:pPr marL="228600" indent="-228600">
              <a:buAutoNum type="arabicPeriod"/>
            </a:pPr>
            <a:r>
              <a:rPr lang="en-US" baseline="0" dirty="0" smtClean="0"/>
              <a:t>If they both want to get an S lock, that is OK, that is compatible, but if either of them wants an X lock, then only one of them can have it at a time, it is not compatible to have a shared lock in an exclusive lock on the same object from two different </a:t>
            </a:r>
            <a:r>
              <a:rPr lang="en-US" baseline="0" dirty="0" err="1" smtClean="0"/>
              <a:t>Xacts</a:t>
            </a:r>
            <a:endParaRPr lang="en-US" baseline="0" dirty="0" smtClean="0"/>
          </a:p>
          <a:p>
            <a:pPr marL="228600" indent="-228600">
              <a:buAutoNum type="arabicPeriod"/>
            </a:pPr>
            <a:r>
              <a:rPr lang="en-US" baseline="0" dirty="0" smtClean="0"/>
              <a:t>So that is the first rule of two-phase locking, and that applied object by object in the DB</a:t>
            </a:r>
          </a:p>
          <a:p>
            <a:pPr marL="228600" indent="-228600">
              <a:buAutoNum type="arabicPeriod"/>
            </a:pPr>
            <a:r>
              <a:rPr lang="en-US" baseline="0" dirty="0" smtClean="0"/>
              <a:t>The second rule for two-phase locking is the two-phase part. A </a:t>
            </a:r>
            <a:r>
              <a:rPr lang="en-US" baseline="0" dirty="0" err="1" smtClean="0"/>
              <a:t>Xact</a:t>
            </a:r>
            <a:r>
              <a:rPr lang="en-US" baseline="0" dirty="0" smtClean="0"/>
              <a:t> cannot get new locks after it releases any lock</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69</a:t>
            </a:fld>
            <a:endParaRPr lang="en-US" dirty="0"/>
          </a:p>
        </p:txBody>
      </p:sp>
    </p:spTree>
    <p:extLst>
      <p:ext uri="{BB962C8B-B14F-4D97-AF65-F5344CB8AC3E}">
        <p14:creationId xmlns:p14="http://schemas.microsoft.com/office/powerpoint/2010/main" val="3570676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因此，我们将使用称为</a:t>
            </a:r>
            <a:r>
              <a:rPr lang="zh-CN" altLang="en-US" b="1" dirty="0" smtClean="0"/>
              <a:t>严格</a:t>
            </a:r>
            <a:r>
              <a:rPr lang="en-US" altLang="zh-CN" b="1" dirty="0" smtClean="0"/>
              <a:t>2PL</a:t>
            </a:r>
            <a:r>
              <a:rPr lang="zh-CN" altLang="en-US" dirty="0" smtClean="0"/>
              <a:t>的方案来避免级联中止</a:t>
            </a:r>
          </a:p>
          <a:p>
            <a:pPr marL="228600" indent="-228600">
              <a:buAutoNum type="arabicPeriod"/>
            </a:pPr>
            <a:r>
              <a:rPr lang="zh-CN" altLang="en-US" dirty="0" smtClean="0"/>
              <a:t>严格的</a:t>
            </a:r>
            <a:r>
              <a:rPr lang="en-US" altLang="zh-CN" dirty="0" smtClean="0"/>
              <a:t>2PL</a:t>
            </a:r>
            <a:r>
              <a:rPr lang="zh-CN" altLang="en-US" dirty="0" smtClean="0"/>
              <a:t>与普通的</a:t>
            </a:r>
            <a:r>
              <a:rPr lang="en-US" altLang="zh-CN" dirty="0" smtClean="0"/>
              <a:t>2PL</a:t>
            </a:r>
            <a:r>
              <a:rPr lang="zh-CN" altLang="en-US" dirty="0" smtClean="0"/>
              <a:t>相同，不同之处在于，</a:t>
            </a:r>
            <a:r>
              <a:rPr lang="zh-CN" altLang="en-US" b="1" dirty="0" smtClean="0"/>
              <a:t>当事务完成时，所有锁将同时自动一起释放</a:t>
            </a:r>
          </a:p>
          <a:p>
            <a:pPr marL="228600" indent="-228600">
              <a:buAutoNum type="arabicPeriod"/>
            </a:pPr>
            <a:r>
              <a:rPr lang="zh-CN" altLang="en-US" dirty="0" smtClean="0"/>
              <a:t>提交</a:t>
            </a:r>
            <a:r>
              <a:rPr lang="en-US" altLang="zh-CN" dirty="0" err="1" smtClean="0"/>
              <a:t>Xact</a:t>
            </a:r>
            <a:r>
              <a:rPr lang="zh-CN" altLang="en-US" dirty="0" smtClean="0"/>
              <a:t>并将其提交记录写入磁盘时，或者</a:t>
            </a:r>
            <a:r>
              <a:rPr lang="en-US" altLang="zh-CN" dirty="0" err="1" smtClean="0"/>
              <a:t>Xact</a:t>
            </a:r>
            <a:r>
              <a:rPr lang="zh-CN" altLang="en-US" dirty="0" smtClean="0"/>
              <a:t>中止并且其所有影响都已撤消时</a:t>
            </a:r>
          </a:p>
          <a:p>
            <a:pPr marL="228600" indent="-228600">
              <a:buAutoNum type="arabicPeriod"/>
            </a:pPr>
            <a:r>
              <a:rPr lang="zh-CN" altLang="en-US" dirty="0" smtClean="0"/>
              <a:t>现在，当我们谈论恢复时，我们将了解</a:t>
            </a:r>
            <a:r>
              <a:rPr lang="zh-CN" altLang="en-US" b="1" dirty="0" smtClean="0"/>
              <a:t>提交记录</a:t>
            </a:r>
            <a:r>
              <a:rPr lang="zh-CN" altLang="en-US" dirty="0" smtClean="0"/>
              <a:t>和</a:t>
            </a:r>
            <a:r>
              <a:rPr lang="zh-CN" altLang="en-US" b="1" dirty="0" smtClean="0"/>
              <a:t>回滚</a:t>
            </a:r>
            <a:r>
              <a:rPr lang="zh-CN" altLang="en-US" dirty="0" smtClean="0"/>
              <a:t>，但是这里的基本思想是，</a:t>
            </a:r>
            <a:r>
              <a:rPr lang="en-US" altLang="zh-CN" b="1" dirty="0" err="1" smtClean="0"/>
              <a:t>Xact</a:t>
            </a:r>
            <a:r>
              <a:rPr lang="zh-CN" altLang="en-US" b="1" dirty="0" smtClean="0"/>
              <a:t>将立即释放所有的锁，无论是提交还是中止</a:t>
            </a:r>
            <a:r>
              <a:rPr lang="zh-CN" altLang="en-US" dirty="0" smtClean="0"/>
              <a:t>，</a:t>
            </a:r>
            <a:r>
              <a:rPr lang="en-US" altLang="zh-CN" b="1" dirty="0" err="1" smtClean="0"/>
              <a:t>Xact</a:t>
            </a:r>
            <a:r>
              <a:rPr lang="zh-CN" altLang="en-US" b="1" dirty="0" smtClean="0"/>
              <a:t>的效果将自动 在数据库中可见</a:t>
            </a:r>
            <a:r>
              <a:rPr lang="zh-CN" altLang="en-US" dirty="0" smtClean="0"/>
              <a:t>。</a:t>
            </a:r>
            <a:endParaRPr lang="en-US" dirty="0" smtClean="0"/>
          </a:p>
          <a:p>
            <a:pPr marL="0" indent="0">
              <a:buNone/>
            </a:pPr>
            <a:endParaRPr lang="en-US" dirty="0" smtClean="0"/>
          </a:p>
          <a:p>
            <a:pPr marL="228600" indent="-228600">
              <a:buAutoNum type="arabicPeriod"/>
            </a:pPr>
            <a:r>
              <a:rPr lang="en-US" dirty="0" smtClean="0"/>
              <a:t>So we will avoid cascading aborts</a:t>
            </a:r>
            <a:r>
              <a:rPr lang="en-US" baseline="0" dirty="0" smtClean="0"/>
              <a:t> using a scheme called strict 2PL</a:t>
            </a:r>
          </a:p>
          <a:p>
            <a:pPr marL="228600" indent="-228600">
              <a:buAutoNum type="arabicPeriod"/>
            </a:pPr>
            <a:r>
              <a:rPr lang="en-US" baseline="0" dirty="0" smtClean="0"/>
              <a:t>And strict 2PL is the same as plain old 2PL with the exception that all locks will be released together at the same time automatically, when transaction completes, </a:t>
            </a:r>
          </a:p>
          <a:p>
            <a:pPr marL="228600" indent="-228600">
              <a:buAutoNum type="arabicPeriod"/>
            </a:pPr>
            <a:r>
              <a:rPr lang="en-US" baseline="0" dirty="0" smtClean="0"/>
              <a:t>Either when the </a:t>
            </a:r>
            <a:r>
              <a:rPr lang="en-US" baseline="0" dirty="0" err="1" smtClean="0"/>
              <a:t>Xact</a:t>
            </a:r>
            <a:r>
              <a:rPr lang="en-US" baseline="0" dirty="0" smtClean="0"/>
              <a:t> is committed and written its commit record to disk, or when the </a:t>
            </a:r>
            <a:r>
              <a:rPr lang="en-US" baseline="0" dirty="0" err="1" smtClean="0"/>
              <a:t>Xact</a:t>
            </a:r>
            <a:r>
              <a:rPr lang="en-US" baseline="0" dirty="0" smtClean="0"/>
              <a:t> has aborted and all of its affects have been undone</a:t>
            </a:r>
          </a:p>
          <a:p>
            <a:pPr marL="228600" indent="-228600">
              <a:buAutoNum type="arabicPeriod"/>
            </a:pPr>
            <a:r>
              <a:rPr lang="en-US" baseline="0" dirty="0" smtClean="0"/>
              <a:t>Now we will learn about commit records and rollback when we talk about recovery, but the basic idea here is that instantaneously, the </a:t>
            </a:r>
            <a:r>
              <a:rPr lang="en-US" baseline="0" dirty="0" err="1" smtClean="0"/>
              <a:t>Xact</a:t>
            </a:r>
            <a:r>
              <a:rPr lang="en-US" baseline="0" dirty="0" smtClean="0"/>
              <a:t> is going to release all of its locks, either at commit or abort, and the effects of the </a:t>
            </a:r>
            <a:r>
              <a:rPr lang="en-US" baseline="0" dirty="0" err="1" smtClean="0"/>
              <a:t>Xact</a:t>
            </a:r>
            <a:r>
              <a:rPr lang="en-US" baseline="0" dirty="0" smtClean="0"/>
              <a:t> will be automatically visible in the DB. </a:t>
            </a: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70</a:t>
            </a:fld>
            <a:endParaRPr lang="en-US" dirty="0"/>
          </a:p>
        </p:txBody>
      </p:sp>
    </p:spTree>
    <p:extLst>
      <p:ext uri="{BB962C8B-B14F-4D97-AF65-F5344CB8AC3E}">
        <p14:creationId xmlns:p14="http://schemas.microsoft.com/office/powerpoint/2010/main" val="1873771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这是基本思路</a:t>
            </a:r>
          </a:p>
          <a:p>
            <a:pPr marL="228600" indent="-228600">
              <a:buAutoNum type="arabicPeriod"/>
            </a:pPr>
            <a:r>
              <a:rPr lang="zh-CN" altLang="en-US" b="1" dirty="0" smtClean="0"/>
              <a:t>锁定</a:t>
            </a:r>
            <a:r>
              <a:rPr lang="zh-CN" altLang="en-US" dirty="0" smtClean="0"/>
              <a:t>和</a:t>
            </a:r>
            <a:r>
              <a:rPr lang="zh-CN" altLang="en-US" b="1" dirty="0" smtClean="0"/>
              <a:t>解锁</a:t>
            </a:r>
            <a:r>
              <a:rPr lang="zh-CN" altLang="en-US" dirty="0" smtClean="0"/>
              <a:t>请求将通过</a:t>
            </a:r>
            <a:r>
              <a:rPr lang="en-US" altLang="zh-CN" dirty="0" smtClean="0"/>
              <a:t>DBMS</a:t>
            </a:r>
            <a:r>
              <a:rPr lang="zh-CN" altLang="en-US" dirty="0" smtClean="0"/>
              <a:t>代码进行提示，并且将由</a:t>
            </a:r>
            <a:r>
              <a:rPr lang="zh-CN" altLang="en-US" b="1" dirty="0" smtClean="0"/>
              <a:t>锁定管理器</a:t>
            </a:r>
            <a:r>
              <a:rPr lang="zh-CN" altLang="en-US" dirty="0" smtClean="0"/>
              <a:t>处理</a:t>
            </a:r>
          </a:p>
          <a:p>
            <a:pPr marL="228600" indent="-228600">
              <a:buAutoNum type="arabicPeriod"/>
            </a:pPr>
            <a:r>
              <a:rPr lang="zh-CN" altLang="en-US" dirty="0" smtClean="0"/>
              <a:t>锁管理器将维护一个</a:t>
            </a:r>
            <a:r>
              <a:rPr lang="zh-CN" altLang="en-US" b="1" dirty="0" smtClean="0"/>
              <a:t>哈希表</a:t>
            </a:r>
            <a:r>
              <a:rPr lang="zh-CN" altLang="en-US" dirty="0" smtClean="0"/>
              <a:t>，该哈希表将被锁定在被锁定对象的名称上，只是</a:t>
            </a:r>
            <a:r>
              <a:rPr lang="zh-CN" altLang="en-US" b="1" dirty="0" smtClean="0"/>
              <a:t>查找表</a:t>
            </a:r>
          </a:p>
          <a:p>
            <a:pPr marL="228600" indent="-228600">
              <a:buAutoNum type="arabicPeriod"/>
            </a:pPr>
            <a:r>
              <a:rPr lang="en-US" altLang="zh-CN" dirty="0" smtClean="0"/>
              <a:t>LM</a:t>
            </a:r>
            <a:r>
              <a:rPr lang="zh-CN" altLang="en-US" dirty="0" smtClean="0"/>
              <a:t>为每个当前持有的锁保留一个条目</a:t>
            </a:r>
          </a:p>
          <a:p>
            <a:pPr marL="228600" indent="-228600">
              <a:buAutoNum type="arabicPeriod"/>
            </a:pPr>
            <a:r>
              <a:rPr lang="zh-CN" altLang="en-US" dirty="0" smtClean="0"/>
              <a:t>这些条目将包含三件事：</a:t>
            </a:r>
          </a:p>
          <a:p>
            <a:pPr marL="685800" lvl="1" indent="-228600">
              <a:buAutoNum type="arabicPeriod"/>
            </a:pPr>
            <a:r>
              <a:rPr lang="zh-CN" altLang="en-US" dirty="0" smtClean="0"/>
              <a:t>授予的集合：当前已授予对锁定的访问权限的</a:t>
            </a:r>
            <a:r>
              <a:rPr lang="en-US" altLang="zh-CN" dirty="0" err="1" smtClean="0"/>
              <a:t>xact</a:t>
            </a:r>
            <a:r>
              <a:rPr lang="zh-CN" altLang="en-US" dirty="0" smtClean="0"/>
              <a:t>的集合，因此这些是成功实现其锁定请求的</a:t>
            </a:r>
            <a:r>
              <a:rPr lang="en-US" altLang="zh-CN" dirty="0" err="1" smtClean="0"/>
              <a:t>Xacts</a:t>
            </a:r>
            <a:endParaRPr lang="en-US" altLang="zh-CN" dirty="0" smtClean="0"/>
          </a:p>
          <a:p>
            <a:pPr marL="685800" lvl="1" indent="-228600">
              <a:buAutoNum type="arabicPeriod"/>
            </a:pPr>
            <a:r>
              <a:rPr lang="zh-CN" altLang="en-US" dirty="0" smtClean="0"/>
              <a:t>锁定模式：告知使用授权组当前持有的锁定类型（共享的或独占的）以及到目前为止我们已经了解的协议</a:t>
            </a:r>
          </a:p>
          <a:p>
            <a:pPr marL="685800" lvl="1" indent="-228600">
              <a:buAutoNum type="arabicPeriod"/>
            </a:pPr>
            <a:r>
              <a:rPr lang="zh-CN" altLang="en-US" dirty="0" smtClean="0"/>
              <a:t>等待队列：这是等待锁定该对象的</a:t>
            </a:r>
            <a:r>
              <a:rPr lang="en-US" altLang="zh-CN" dirty="0" err="1" smtClean="0"/>
              <a:t>Xact</a:t>
            </a:r>
            <a:r>
              <a:rPr lang="zh-CN" altLang="en-US" dirty="0" smtClean="0"/>
              <a:t>队列，以及它们尝试请求的锁定类型</a:t>
            </a:r>
          </a:p>
          <a:p>
            <a:pPr marL="228600" indent="-228600">
              <a:buAutoNum type="arabicPeriod"/>
            </a:pPr>
            <a:r>
              <a:rPr lang="zh-CN" altLang="en-US" dirty="0" smtClean="0"/>
              <a:t>因此，这里有一个示例，我们有一个对象</a:t>
            </a:r>
            <a:r>
              <a:rPr lang="en-US" altLang="zh-CN" dirty="0" smtClean="0"/>
              <a:t>A</a:t>
            </a:r>
            <a:r>
              <a:rPr lang="zh-CN" altLang="en-US" dirty="0" smtClean="0"/>
              <a:t>，它已在模式</a:t>
            </a:r>
            <a:r>
              <a:rPr lang="en-US" altLang="zh-CN" dirty="0" smtClean="0"/>
              <a:t>S</a:t>
            </a:r>
            <a:r>
              <a:rPr lang="zh-CN" altLang="en-US" dirty="0" smtClean="0"/>
              <a:t>下被授予</a:t>
            </a:r>
            <a:r>
              <a:rPr lang="en-US" altLang="zh-CN" dirty="0" err="1" smtClean="0"/>
              <a:t>Xacts</a:t>
            </a:r>
            <a:r>
              <a:rPr lang="en-US" altLang="zh-CN" dirty="0" smtClean="0"/>
              <a:t> T1</a:t>
            </a:r>
            <a:r>
              <a:rPr lang="zh-CN" altLang="en-US" dirty="0" smtClean="0"/>
              <a:t>和</a:t>
            </a:r>
            <a:r>
              <a:rPr lang="en-US" altLang="zh-CN" dirty="0" smtClean="0"/>
              <a:t>T2</a:t>
            </a:r>
            <a:r>
              <a:rPr lang="zh-CN" altLang="en-US" dirty="0" smtClean="0"/>
              <a:t>。</a:t>
            </a:r>
          </a:p>
          <a:p>
            <a:pPr marL="228600" indent="-228600">
              <a:buAutoNum type="arabicPeriod"/>
            </a:pPr>
            <a:r>
              <a:rPr lang="en-US" altLang="zh-CN" dirty="0" smtClean="0"/>
              <a:t>T3</a:t>
            </a:r>
            <a:r>
              <a:rPr lang="zh-CN" altLang="en-US" dirty="0" smtClean="0"/>
              <a:t>和</a:t>
            </a:r>
            <a:r>
              <a:rPr lang="en-US" altLang="zh-CN" dirty="0" smtClean="0"/>
              <a:t>T4</a:t>
            </a:r>
            <a:r>
              <a:rPr lang="zh-CN" altLang="en-US" dirty="0" smtClean="0"/>
              <a:t>都在等待对</a:t>
            </a:r>
            <a:r>
              <a:rPr lang="en-US" altLang="zh-CN" dirty="0" smtClean="0"/>
              <a:t>A</a:t>
            </a:r>
            <a:r>
              <a:rPr lang="zh-CN" altLang="en-US" dirty="0" smtClean="0"/>
              <a:t>的互斥锁定，并且</a:t>
            </a:r>
            <a:r>
              <a:rPr lang="en-US" altLang="zh-CN" dirty="0" smtClean="0"/>
              <a:t>T4</a:t>
            </a:r>
            <a:r>
              <a:rPr lang="zh-CN" altLang="en-US" dirty="0" smtClean="0"/>
              <a:t>在</a:t>
            </a:r>
            <a:r>
              <a:rPr lang="en-US" altLang="zh-CN" dirty="0" smtClean="0"/>
              <a:t>T3</a:t>
            </a:r>
            <a:r>
              <a:rPr lang="zh-CN" altLang="en-US" dirty="0" smtClean="0"/>
              <a:t>后面排队</a:t>
            </a:r>
          </a:p>
          <a:p>
            <a:pPr marL="228600" indent="-228600">
              <a:buAutoNum type="arabicPeriod"/>
            </a:pPr>
            <a:r>
              <a:rPr lang="zh-CN" altLang="en-US" dirty="0" smtClean="0"/>
              <a:t>同样，对于</a:t>
            </a:r>
            <a:r>
              <a:rPr lang="en-US" altLang="zh-CN" dirty="0" smtClean="0"/>
              <a:t>B</a:t>
            </a:r>
            <a:r>
              <a:rPr lang="zh-CN" altLang="en-US" dirty="0" smtClean="0"/>
              <a:t>，授予的集合为</a:t>
            </a:r>
            <a:r>
              <a:rPr lang="en-US" altLang="zh-CN" dirty="0" smtClean="0"/>
              <a:t>T6</a:t>
            </a:r>
            <a:r>
              <a:rPr lang="zh-CN" altLang="en-US" dirty="0" smtClean="0"/>
              <a:t>，它是互斥模式，当然，互斥模式在授予的集合中只能有一个</a:t>
            </a:r>
            <a:r>
              <a:rPr lang="en-US" altLang="zh-CN" dirty="0" err="1" smtClean="0"/>
              <a:t>Xact</a:t>
            </a:r>
            <a:r>
              <a:rPr lang="zh-CN" altLang="en-US" dirty="0" smtClean="0"/>
              <a:t>，因为它是互斥的</a:t>
            </a:r>
          </a:p>
          <a:p>
            <a:pPr marL="228600" indent="-228600">
              <a:buAutoNum type="arabicPeriod"/>
            </a:pPr>
            <a:r>
              <a:rPr lang="zh-CN" altLang="en-US" dirty="0" smtClean="0"/>
              <a:t>然后在等待队列中，我们有</a:t>
            </a:r>
            <a:r>
              <a:rPr lang="en-US" altLang="zh-CN" dirty="0" smtClean="0"/>
              <a:t>T5</a:t>
            </a:r>
            <a:r>
              <a:rPr lang="zh-CN" altLang="en-US" dirty="0" smtClean="0"/>
              <a:t>和</a:t>
            </a:r>
            <a:r>
              <a:rPr lang="en-US" altLang="zh-CN" dirty="0" smtClean="0"/>
              <a:t>T7</a:t>
            </a:r>
            <a:r>
              <a:rPr lang="zh-CN" altLang="en-US" dirty="0" smtClean="0"/>
              <a:t>，请注意</a:t>
            </a:r>
            <a:r>
              <a:rPr lang="en-US" altLang="zh-CN" dirty="0" smtClean="0"/>
              <a:t>T7</a:t>
            </a:r>
            <a:r>
              <a:rPr lang="zh-CN" altLang="en-US" dirty="0" smtClean="0"/>
              <a:t>在</a:t>
            </a:r>
            <a:r>
              <a:rPr lang="en-US" altLang="zh-CN" dirty="0" smtClean="0"/>
              <a:t>T5</a:t>
            </a:r>
            <a:r>
              <a:rPr lang="zh-CN" altLang="en-US" dirty="0" smtClean="0"/>
              <a:t>之后</a:t>
            </a:r>
            <a:endParaRPr lang="en-US" dirty="0" smtClean="0"/>
          </a:p>
          <a:p>
            <a:pPr marL="0" indent="0">
              <a:buNone/>
            </a:pPr>
            <a:endParaRPr lang="en-US" dirty="0" smtClean="0"/>
          </a:p>
          <a:p>
            <a:pPr marL="228600" indent="-228600">
              <a:buAutoNum type="arabicPeriod"/>
            </a:pPr>
            <a:r>
              <a:rPr lang="en-US" dirty="0" smtClean="0"/>
              <a:t>Here is the basic</a:t>
            </a:r>
            <a:r>
              <a:rPr lang="en-US" baseline="0" dirty="0" smtClean="0"/>
              <a:t> idea, </a:t>
            </a:r>
          </a:p>
          <a:p>
            <a:pPr marL="228600" indent="-228600">
              <a:buAutoNum type="arabicPeriod"/>
            </a:pPr>
            <a:r>
              <a:rPr lang="en-US" baseline="0" dirty="0" smtClean="0"/>
              <a:t>Lock and unlock requests will be peppered through the code of DBMS, and they will be handled by the lock manager</a:t>
            </a:r>
          </a:p>
          <a:p>
            <a:pPr marL="228600" indent="-228600">
              <a:buAutoNum type="arabicPeriod"/>
            </a:pPr>
            <a:r>
              <a:rPr lang="en-US" baseline="0" dirty="0" smtClean="0"/>
              <a:t>The lock manager is going to maintain a hash table, that is going to be keyed on the names of the objects being locked, just the lookup table</a:t>
            </a:r>
          </a:p>
          <a:p>
            <a:pPr marL="228600" indent="-228600">
              <a:buAutoNum type="arabicPeriod"/>
            </a:pPr>
            <a:r>
              <a:rPr lang="en-US" dirty="0" smtClean="0"/>
              <a:t>LM keeps an entry for each currently held lock</a:t>
            </a:r>
          </a:p>
          <a:p>
            <a:pPr marL="228600" indent="-228600">
              <a:buAutoNum type="arabicPeriod"/>
            </a:pPr>
            <a:r>
              <a:rPr lang="en-US" dirty="0" smtClean="0"/>
              <a:t>The entries</a:t>
            </a:r>
            <a:r>
              <a:rPr lang="en-US" baseline="0" dirty="0" smtClean="0"/>
              <a:t> are going to contain three things:</a:t>
            </a:r>
          </a:p>
          <a:p>
            <a:pPr marL="685800" lvl="1" indent="-228600">
              <a:buAutoNum type="arabicPeriod"/>
            </a:pPr>
            <a:r>
              <a:rPr lang="en-US" baseline="0" dirty="0" smtClean="0"/>
              <a:t>Granted set: Set of </a:t>
            </a:r>
            <a:r>
              <a:rPr lang="en-US" baseline="0" dirty="0" err="1" smtClean="0"/>
              <a:t>xacts</a:t>
            </a:r>
            <a:r>
              <a:rPr lang="en-US" baseline="0" dirty="0" smtClean="0"/>
              <a:t> currently granted access to the lock, so these are the </a:t>
            </a:r>
            <a:r>
              <a:rPr lang="en-US" baseline="0" dirty="0" err="1" smtClean="0"/>
              <a:t>Xacts</a:t>
            </a:r>
            <a:r>
              <a:rPr lang="en-US" baseline="0" dirty="0" smtClean="0"/>
              <a:t> that have succeeded in getting their lock requests fulfilled</a:t>
            </a:r>
          </a:p>
          <a:p>
            <a:pPr marL="685800" lvl="1" indent="-228600">
              <a:buAutoNum type="arabicPeriod"/>
            </a:pPr>
            <a:r>
              <a:rPr lang="en-US" baseline="0" dirty="0" smtClean="0"/>
              <a:t>Lock mode: that tells use the type of lock currently held by the granted sets, either shared or exclusive, and the protocols we have learned so far</a:t>
            </a:r>
          </a:p>
          <a:p>
            <a:pPr marL="685800" lvl="1" indent="-228600">
              <a:buAutoNum type="arabicPeriod"/>
            </a:pPr>
            <a:r>
              <a:rPr lang="en-US" baseline="0" dirty="0" smtClean="0"/>
              <a:t>Wait queue: which is a queue of </a:t>
            </a:r>
            <a:r>
              <a:rPr lang="en-US" baseline="0" dirty="0" err="1" smtClean="0"/>
              <a:t>Xacts</a:t>
            </a:r>
            <a:r>
              <a:rPr lang="en-US" baseline="0" dirty="0" smtClean="0"/>
              <a:t> that are waiting to lock that object, and the type of lock that they are trying to request</a:t>
            </a:r>
          </a:p>
          <a:p>
            <a:pPr marL="228600" indent="-228600">
              <a:buAutoNum type="arabicPeriod"/>
            </a:pPr>
            <a:r>
              <a:rPr lang="en-US" baseline="0" dirty="0" smtClean="0"/>
              <a:t>So here is an example, we have an object A, it has been granted to </a:t>
            </a:r>
            <a:r>
              <a:rPr lang="en-US" baseline="0" dirty="0" err="1" smtClean="0"/>
              <a:t>Xacts</a:t>
            </a:r>
            <a:r>
              <a:rPr lang="en-US" baseline="0" dirty="0" smtClean="0"/>
              <a:t> T1 and T2 in mode S. </a:t>
            </a:r>
          </a:p>
          <a:p>
            <a:pPr marL="228600" indent="-228600">
              <a:buAutoNum type="arabicPeriod"/>
            </a:pPr>
            <a:r>
              <a:rPr lang="en-US" baseline="0" dirty="0" smtClean="0"/>
              <a:t>T3 and T4 are both waiting for an exclusive lock on A, and T4 is queued up behind T3</a:t>
            </a:r>
          </a:p>
          <a:p>
            <a:pPr marL="228600" indent="-228600">
              <a:buAutoNum type="arabicPeriod"/>
            </a:pPr>
            <a:r>
              <a:rPr lang="en-US" baseline="0" dirty="0" smtClean="0"/>
              <a:t>Similarly for B, the granted set is T6, it is an exclusive mode, and of course, an exclusive mode there can only be one </a:t>
            </a:r>
            <a:r>
              <a:rPr lang="en-US" baseline="0" dirty="0" err="1" smtClean="0"/>
              <a:t>Xact</a:t>
            </a:r>
            <a:r>
              <a:rPr lang="en-US" baseline="0" dirty="0" smtClean="0"/>
              <a:t> in the granted set, because it is exclusive</a:t>
            </a:r>
          </a:p>
          <a:p>
            <a:pPr marL="228600" indent="-228600">
              <a:buAutoNum type="arabicPeriod"/>
            </a:pPr>
            <a:r>
              <a:rPr lang="en-US" baseline="0" dirty="0" smtClean="0"/>
              <a:t>And then in the wait queue, we have T5 and T7, and note that T7 came after T5</a:t>
            </a:r>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71</a:t>
            </a:fld>
            <a:endParaRPr lang="en-US" dirty="0"/>
          </a:p>
        </p:txBody>
      </p:sp>
    </p:spTree>
    <p:extLst>
      <p:ext uri="{BB962C8B-B14F-4D97-AF65-F5344CB8AC3E}">
        <p14:creationId xmlns:p14="http://schemas.microsoft.com/office/powerpoint/2010/main" val="1068633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因此，</a:t>
            </a:r>
            <a:r>
              <a:rPr lang="zh-CN" altLang="en-US" b="1" dirty="0" smtClean="0"/>
              <a:t>死锁</a:t>
            </a:r>
            <a:r>
              <a:rPr lang="zh-CN" altLang="en-US" dirty="0" smtClean="0"/>
              <a:t>是</a:t>
            </a:r>
            <a:r>
              <a:rPr lang="en-US" altLang="zh-CN" dirty="0" err="1" smtClean="0"/>
              <a:t>Xacts</a:t>
            </a:r>
            <a:r>
              <a:rPr lang="zh-CN" altLang="en-US" dirty="0" smtClean="0"/>
              <a:t>的循环，</a:t>
            </a:r>
            <a:r>
              <a:rPr lang="zh-CN" altLang="en-US" b="1" dirty="0" smtClean="0"/>
              <a:t>等待彼此释放锁</a:t>
            </a:r>
          </a:p>
          <a:p>
            <a:pPr marL="228600" indent="-228600">
              <a:buAutoNum type="arabicPeriod"/>
            </a:pPr>
            <a:r>
              <a:rPr lang="zh-CN" altLang="en-US" dirty="0" smtClean="0"/>
              <a:t>这是计算机调度和并发控制中的经典问题</a:t>
            </a:r>
          </a:p>
          <a:p>
            <a:pPr marL="228600" indent="-228600">
              <a:buAutoNum type="arabicPeriod"/>
            </a:pPr>
            <a:r>
              <a:rPr lang="zh-CN" altLang="en-US" dirty="0" smtClean="0"/>
              <a:t>通常有三种处理死锁的方法：</a:t>
            </a:r>
            <a:r>
              <a:rPr lang="zh-CN" altLang="en-US" b="1" dirty="0" smtClean="0"/>
              <a:t>预防，避免，检测和解决</a:t>
            </a:r>
          </a:p>
          <a:p>
            <a:pPr marL="228600" indent="-228600">
              <a:buAutoNum type="arabicPeriod"/>
            </a:pPr>
            <a:r>
              <a:rPr lang="zh-CN" altLang="en-US" dirty="0" smtClean="0"/>
              <a:t>某些系统</a:t>
            </a:r>
            <a:r>
              <a:rPr lang="zh-CN" altLang="en-US" i="0" dirty="0" smtClean="0"/>
              <a:t>不执行任何这些操作</a:t>
            </a:r>
            <a:r>
              <a:rPr lang="zh-CN" altLang="en-US" dirty="0" smtClean="0"/>
              <a:t>，它们仅使用</a:t>
            </a:r>
            <a:r>
              <a:rPr lang="zh-CN" altLang="en-US" b="1" dirty="0" smtClean="0"/>
              <a:t>超时</a:t>
            </a:r>
            <a:r>
              <a:rPr lang="zh-CN" altLang="en-US" dirty="0" smtClean="0"/>
              <a:t>，因此它们</a:t>
            </a:r>
            <a:r>
              <a:rPr lang="zh-CN" altLang="en-US" b="1" dirty="0" smtClean="0"/>
              <a:t>只会让</a:t>
            </a:r>
            <a:r>
              <a:rPr lang="en-US" altLang="zh-CN" b="1" dirty="0" err="1" smtClean="0"/>
              <a:t>Xacts</a:t>
            </a:r>
            <a:r>
              <a:rPr lang="zh-CN" altLang="en-US" b="1" dirty="0" smtClean="0"/>
              <a:t>运行一段时间</a:t>
            </a:r>
            <a:r>
              <a:rPr lang="zh-CN" altLang="en-US" dirty="0" smtClean="0"/>
              <a:t>，如果</a:t>
            </a:r>
            <a:r>
              <a:rPr lang="en-US" altLang="zh-CN" dirty="0" err="1" smtClean="0"/>
              <a:t>Xact</a:t>
            </a:r>
            <a:r>
              <a:rPr lang="zh-CN" altLang="en-US" dirty="0" smtClean="0"/>
              <a:t>在一段时间内不执行任何操作，则假定它只是处于死锁状态 它中止了</a:t>
            </a:r>
            <a:r>
              <a:rPr lang="en-US" altLang="zh-CN" dirty="0" err="1" smtClean="0"/>
              <a:t>Xact</a:t>
            </a:r>
            <a:endParaRPr lang="en-US" altLang="zh-CN" dirty="0" smtClean="0"/>
          </a:p>
          <a:p>
            <a:pPr marL="228600" indent="-228600">
              <a:buAutoNum type="arabicPeriod"/>
            </a:pPr>
            <a:r>
              <a:rPr lang="zh-CN" altLang="en-US" dirty="0" smtClean="0"/>
              <a:t>当然，这种方法的危险是您</a:t>
            </a:r>
            <a:r>
              <a:rPr lang="zh-CN" altLang="en-US" b="1" dirty="0" smtClean="0"/>
              <a:t>放弃不需要放弃的东西</a:t>
            </a:r>
            <a:r>
              <a:rPr lang="zh-CN" altLang="en-US" dirty="0" smtClean="0"/>
              <a:t>，也许它们长时间持有一个锁，因为他们正忙于进行一些计算，而您却放弃了它们，因为您认为 他们只是陷入僵局</a:t>
            </a:r>
          </a:p>
          <a:p>
            <a:pPr marL="228600" indent="-228600">
              <a:buAutoNum type="arabicPeriod"/>
            </a:pPr>
            <a:r>
              <a:rPr lang="zh-CN" altLang="en-US" dirty="0" smtClean="0"/>
              <a:t>所以这是一种草率的做事方式，我们将做一些</a:t>
            </a:r>
            <a:r>
              <a:rPr lang="zh-CN" altLang="en-US" b="1" dirty="0" smtClean="0"/>
              <a:t>更聪明的事</a:t>
            </a:r>
            <a:endParaRPr lang="en-US" b="1" dirty="0" smtClean="0"/>
          </a:p>
          <a:p>
            <a:pPr marL="0" indent="0">
              <a:buNone/>
            </a:pPr>
            <a:endParaRPr lang="en-US" dirty="0" smtClean="0"/>
          </a:p>
          <a:p>
            <a:pPr marL="228600" indent="-228600">
              <a:buAutoNum type="arabicPeriod"/>
            </a:pPr>
            <a:r>
              <a:rPr lang="en-US" dirty="0" smtClean="0"/>
              <a:t>So the deadlock is a cycle of </a:t>
            </a:r>
            <a:r>
              <a:rPr lang="en-US" dirty="0" err="1" smtClean="0"/>
              <a:t>Xacts</a:t>
            </a:r>
            <a:r>
              <a:rPr lang="en-US" dirty="0" smtClean="0"/>
              <a:t>,</a:t>
            </a:r>
            <a:r>
              <a:rPr lang="en-US" baseline="0" dirty="0" smtClean="0"/>
              <a:t> waiting for locks to be released by each other</a:t>
            </a:r>
          </a:p>
          <a:p>
            <a:pPr marL="228600" indent="-228600">
              <a:buAutoNum type="arabicPeriod"/>
            </a:pPr>
            <a:r>
              <a:rPr lang="en-US" baseline="0" dirty="0" smtClean="0"/>
              <a:t>And it is a classic problem in computer scheduling and concurrency control</a:t>
            </a:r>
          </a:p>
          <a:p>
            <a:pPr marL="228600" indent="-228600">
              <a:buAutoNum type="arabicPeriod"/>
            </a:pPr>
            <a:r>
              <a:rPr lang="en-US" dirty="0" smtClean="0"/>
              <a:t>There are typically</a:t>
            </a:r>
            <a:r>
              <a:rPr lang="en-US" baseline="0" dirty="0" smtClean="0"/>
              <a:t> </a:t>
            </a:r>
            <a:r>
              <a:rPr lang="en-US" dirty="0" smtClean="0"/>
              <a:t>three ways of dealing with deadlocks: Prevention,</a:t>
            </a:r>
            <a:r>
              <a:rPr lang="en-US" baseline="0" dirty="0" smtClean="0"/>
              <a:t> </a:t>
            </a:r>
            <a:r>
              <a:rPr lang="en-US" dirty="0" smtClean="0"/>
              <a:t>Avoidance,</a:t>
            </a:r>
            <a:r>
              <a:rPr lang="en-US" baseline="0" dirty="0" smtClean="0"/>
              <a:t> </a:t>
            </a:r>
            <a:r>
              <a:rPr lang="en-US" dirty="0" smtClean="0"/>
              <a:t>Detection and Resolution</a:t>
            </a:r>
          </a:p>
          <a:p>
            <a:pPr marL="228600" indent="-228600">
              <a:buAutoNum type="arabicPeriod"/>
            </a:pPr>
            <a:r>
              <a:rPr lang="en-US" dirty="0" smtClean="0"/>
              <a:t>Some system don’t do any of these</a:t>
            </a:r>
            <a:r>
              <a:rPr lang="en-US" baseline="0" dirty="0" smtClean="0"/>
              <a:t> things, they just use timeouts, so they will just let </a:t>
            </a:r>
            <a:r>
              <a:rPr lang="en-US" baseline="0" dirty="0" err="1" smtClean="0"/>
              <a:t>Xacts</a:t>
            </a:r>
            <a:r>
              <a:rPr lang="en-US" baseline="0" dirty="0" smtClean="0"/>
              <a:t> run for a while, and if the </a:t>
            </a:r>
            <a:r>
              <a:rPr lang="en-US" baseline="0" dirty="0" err="1" smtClean="0"/>
              <a:t>Xact</a:t>
            </a:r>
            <a:r>
              <a:rPr lang="en-US" baseline="0" dirty="0" smtClean="0"/>
              <a:t> doesn’t do anything for a period of time, this assumes it is just in a deadlock and it aborts the </a:t>
            </a:r>
            <a:r>
              <a:rPr lang="en-US" baseline="0" dirty="0" err="1" smtClean="0"/>
              <a:t>Xact</a:t>
            </a:r>
            <a:endParaRPr lang="en-US" baseline="0" dirty="0" smtClean="0"/>
          </a:p>
          <a:p>
            <a:pPr marL="228600" indent="-228600">
              <a:buAutoNum type="arabicPeriod"/>
            </a:pPr>
            <a:r>
              <a:rPr lang="en-US" baseline="0" dirty="0" smtClean="0"/>
              <a:t>And the danger of that approach of course is that you abort things that don’t need to be aborted, maybe they were holding a lock for a long time, because they were busy doing some computation, and instead you aborted them, because you thought they were just in a deadlock</a:t>
            </a:r>
          </a:p>
          <a:p>
            <a:pPr marL="228600" indent="-228600">
              <a:buAutoNum type="arabicPeriod"/>
            </a:pPr>
            <a:r>
              <a:rPr lang="en-US" baseline="0" dirty="0" smtClean="0"/>
              <a:t>So that is a sort of sloppy way of doing things, we are </a:t>
            </a:r>
            <a:r>
              <a:rPr lang="en-US" baseline="0" dirty="0" err="1" smtClean="0"/>
              <a:t>gonna</a:t>
            </a:r>
            <a:r>
              <a:rPr lang="en-US" baseline="0" dirty="0" smtClean="0"/>
              <a:t> do things that are a bit more intelligent</a:t>
            </a:r>
            <a:endParaRPr lang="en-US" dirty="0" smtClean="0"/>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72</a:t>
            </a:fld>
            <a:endParaRPr lang="en-US" dirty="0"/>
          </a:p>
        </p:txBody>
      </p:sp>
    </p:spTree>
    <p:extLst>
      <p:ext uri="{BB962C8B-B14F-4D97-AF65-F5344CB8AC3E}">
        <p14:creationId xmlns:p14="http://schemas.microsoft.com/office/powerpoint/2010/main" val="18615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smtClean="0"/>
              <a:t>Gray</a:t>
            </a:r>
            <a:r>
              <a:rPr lang="zh-CN" altLang="en-US" dirty="0" smtClean="0"/>
              <a:t>的</a:t>
            </a:r>
            <a:r>
              <a:rPr lang="zh-CN" altLang="en-US" b="1" dirty="0" smtClean="0"/>
              <a:t>多粒度锁定协议</a:t>
            </a:r>
            <a:r>
              <a:rPr lang="zh-CN" altLang="en-US" dirty="0" smtClean="0"/>
              <a:t>的工作原理如下</a:t>
            </a:r>
          </a:p>
          <a:p>
            <a:pPr marL="228600" indent="-228600">
              <a:buAutoNum type="arabicPeriod"/>
            </a:pPr>
            <a:r>
              <a:rPr lang="zh-CN" altLang="en-US" dirty="0" smtClean="0"/>
              <a:t>每个</a:t>
            </a:r>
            <a:r>
              <a:rPr lang="en-US" altLang="zh-CN" dirty="0" err="1" smtClean="0"/>
              <a:t>Xact</a:t>
            </a:r>
            <a:r>
              <a:rPr lang="zh-CN" altLang="en-US" dirty="0" smtClean="0"/>
              <a:t>从层次结构的根开始。</a:t>
            </a:r>
          </a:p>
          <a:p>
            <a:pPr marL="228600" indent="-228600">
              <a:buAutoNum type="arabicPeriod"/>
            </a:pPr>
            <a:r>
              <a:rPr lang="zh-CN" altLang="en-US" dirty="0" smtClean="0"/>
              <a:t>要在节点上获得</a:t>
            </a:r>
            <a:r>
              <a:rPr lang="en-US" altLang="zh-CN" dirty="0" smtClean="0"/>
              <a:t>S</a:t>
            </a:r>
            <a:r>
              <a:rPr lang="zh-CN" altLang="en-US" dirty="0" smtClean="0"/>
              <a:t>或</a:t>
            </a:r>
            <a:r>
              <a:rPr lang="en-US" altLang="zh-CN" dirty="0" smtClean="0"/>
              <a:t>IS</a:t>
            </a:r>
            <a:r>
              <a:rPr lang="zh-CN" altLang="en-US" dirty="0" smtClean="0"/>
              <a:t>锁定，必须在父节点上保留</a:t>
            </a:r>
            <a:r>
              <a:rPr lang="en-US" altLang="zh-CN" dirty="0" smtClean="0"/>
              <a:t>IS</a:t>
            </a:r>
            <a:r>
              <a:rPr lang="zh-CN" altLang="en-US" dirty="0" smtClean="0"/>
              <a:t>或</a:t>
            </a:r>
            <a:r>
              <a:rPr lang="en-US" altLang="zh-CN" dirty="0" smtClean="0"/>
              <a:t>IX</a:t>
            </a:r>
            <a:r>
              <a:rPr lang="zh-CN" altLang="en-US" dirty="0" smtClean="0"/>
              <a:t>。</a:t>
            </a:r>
          </a:p>
          <a:p>
            <a:pPr marL="228600" indent="-228600">
              <a:buAutoNum type="arabicPeriod"/>
            </a:pPr>
            <a:r>
              <a:rPr lang="zh-CN" altLang="en-US" dirty="0" smtClean="0"/>
              <a:t>要在节点上获取</a:t>
            </a:r>
            <a:r>
              <a:rPr lang="en-US" altLang="zh-CN" dirty="0" smtClean="0"/>
              <a:t>X</a:t>
            </a:r>
            <a:r>
              <a:rPr lang="zh-CN" altLang="en-US" dirty="0" smtClean="0"/>
              <a:t>或</a:t>
            </a:r>
            <a:r>
              <a:rPr lang="en-US" altLang="zh-CN" dirty="0" smtClean="0"/>
              <a:t>IX</a:t>
            </a:r>
            <a:r>
              <a:rPr lang="zh-CN" altLang="en-US" dirty="0" smtClean="0"/>
              <a:t>或</a:t>
            </a:r>
            <a:r>
              <a:rPr lang="en-US" altLang="zh-CN" dirty="0" smtClean="0"/>
              <a:t>SIX</a:t>
            </a:r>
            <a:r>
              <a:rPr lang="zh-CN" altLang="en-US" dirty="0" smtClean="0"/>
              <a:t>，必须在父节点上保留</a:t>
            </a:r>
            <a:r>
              <a:rPr lang="en-US" altLang="zh-CN" dirty="0" smtClean="0"/>
              <a:t>IX</a:t>
            </a:r>
            <a:r>
              <a:rPr lang="zh-CN" altLang="en-US" dirty="0" smtClean="0"/>
              <a:t>或</a:t>
            </a:r>
            <a:r>
              <a:rPr lang="en-US" altLang="zh-CN" dirty="0" smtClean="0"/>
              <a:t>SIX</a:t>
            </a:r>
            <a:r>
              <a:rPr lang="zh-CN" altLang="en-US" dirty="0" smtClean="0"/>
              <a:t>。</a:t>
            </a:r>
          </a:p>
          <a:p>
            <a:pPr marL="228600" indent="-228600">
              <a:buAutoNum type="arabicPeriod"/>
            </a:pPr>
            <a:r>
              <a:rPr lang="zh-CN" altLang="en-US" dirty="0" smtClean="0"/>
              <a:t>因此，遵循此协议，它是</a:t>
            </a:r>
            <a:r>
              <a:rPr lang="zh-CN" altLang="en-US" b="1" dirty="0" smtClean="0"/>
              <a:t>自上而下锁定</a:t>
            </a:r>
            <a:r>
              <a:rPr lang="zh-CN" altLang="en-US" dirty="0" smtClean="0"/>
              <a:t>的，</a:t>
            </a:r>
          </a:p>
          <a:p>
            <a:pPr marL="228600" indent="-228600">
              <a:buAutoNum type="arabicPeriod"/>
            </a:pPr>
            <a:r>
              <a:rPr lang="zh-CN" altLang="en-US" dirty="0" smtClean="0"/>
              <a:t>然后运行</a:t>
            </a:r>
            <a:r>
              <a:rPr lang="en-US" altLang="zh-CN" dirty="0" err="1" smtClean="0"/>
              <a:t>Xact</a:t>
            </a:r>
            <a:r>
              <a:rPr lang="zh-CN" altLang="en-US" dirty="0" smtClean="0"/>
              <a:t>，最终</a:t>
            </a:r>
            <a:r>
              <a:rPr lang="zh-CN" altLang="en-US" b="1" dirty="0" smtClean="0"/>
              <a:t>以自下而上的顺序释放锁</a:t>
            </a:r>
            <a:r>
              <a:rPr lang="zh-CN" altLang="en-US" dirty="0" smtClean="0"/>
              <a:t>，以确保它以</a:t>
            </a:r>
            <a:r>
              <a:rPr lang="zh-CN" altLang="en-US" b="1" dirty="0" smtClean="0"/>
              <a:t>与锁定相反的顺序解锁</a:t>
            </a:r>
            <a:r>
              <a:rPr lang="zh-CN" altLang="en-US" dirty="0" smtClean="0"/>
              <a:t>。</a:t>
            </a:r>
          </a:p>
          <a:p>
            <a:pPr marL="228600" indent="-228600">
              <a:buAutoNum type="arabicPeriod"/>
            </a:pPr>
            <a:r>
              <a:rPr lang="zh-CN" altLang="en-US" dirty="0" smtClean="0"/>
              <a:t>因此，它在层次结构中锁定了自上而下的锁定，并在层次结构中自下而上的解锁</a:t>
            </a:r>
          </a:p>
          <a:p>
            <a:pPr marL="228600" indent="-228600">
              <a:buAutoNum type="arabicPeriod"/>
            </a:pPr>
            <a:r>
              <a:rPr lang="zh-CN" altLang="en-US" dirty="0" smtClean="0"/>
              <a:t>在所有这些过程中，我们将继续进行</a:t>
            </a:r>
            <a:r>
              <a:rPr lang="en-US" altLang="zh-CN" b="1" dirty="0" smtClean="0"/>
              <a:t>2PL</a:t>
            </a:r>
            <a:r>
              <a:rPr lang="zh-CN" altLang="en-US" dirty="0" smtClean="0"/>
              <a:t>，并且还将强制执行</a:t>
            </a:r>
            <a:r>
              <a:rPr lang="zh-CN" altLang="en-US" b="1" dirty="0" smtClean="0"/>
              <a:t>锁兼容性矩阵规则</a:t>
            </a:r>
            <a:r>
              <a:rPr lang="zh-CN" altLang="en-US" dirty="0" smtClean="0"/>
              <a:t>。我将在稍后展示给您这些意图锁的锁兼容性矩阵</a:t>
            </a:r>
          </a:p>
          <a:p>
            <a:pPr marL="228600" indent="-228600">
              <a:buAutoNum type="arabicPeriod"/>
            </a:pPr>
            <a:r>
              <a:rPr lang="zh-CN" altLang="en-US" dirty="0" smtClean="0"/>
              <a:t>协议在以下方面将是正确的，它</a:t>
            </a:r>
            <a:r>
              <a:rPr lang="zh-CN" altLang="en-US" b="1" dirty="0" smtClean="0"/>
              <a:t>等效于直接在层次结构的叶级别上设置锁定</a:t>
            </a:r>
            <a:r>
              <a:rPr lang="zh-CN" altLang="en-US" dirty="0" smtClean="0"/>
              <a:t>。</a:t>
            </a:r>
          </a:p>
          <a:p>
            <a:pPr marL="228600" indent="-228600">
              <a:buAutoNum type="arabicPeriod"/>
            </a:pPr>
            <a:r>
              <a:rPr lang="zh-CN" altLang="en-US" dirty="0" smtClean="0"/>
              <a:t>因此，这将使我们获得在层次结构的底部设置各种小锁的效果，但是当我们查看大量的小锁时，只需要设置这些较高的粒度锁即可。在一起的对象</a:t>
            </a:r>
            <a:endParaRPr lang="en-US" dirty="0" smtClean="0"/>
          </a:p>
          <a:p>
            <a:pPr marL="0" indent="0">
              <a:buNone/>
            </a:pPr>
            <a:endParaRPr lang="en-US" dirty="0" smtClean="0"/>
          </a:p>
          <a:p>
            <a:pPr marL="228600" indent="-228600">
              <a:buAutoNum type="arabicPeriod"/>
            </a:pPr>
            <a:r>
              <a:rPr lang="en-US" dirty="0" smtClean="0"/>
              <a:t>Gray’s </a:t>
            </a:r>
            <a:r>
              <a:rPr lang="en-US" dirty="0" err="1" smtClean="0"/>
              <a:t>muti</a:t>
            </a:r>
            <a:r>
              <a:rPr lang="en-US" dirty="0" smtClean="0"/>
              <a:t>-granularity locking protocol works like this </a:t>
            </a:r>
          </a:p>
          <a:p>
            <a:pPr marL="228600" indent="-228600">
              <a:buAutoNum type="arabicPeriod"/>
            </a:pPr>
            <a:r>
              <a:rPr lang="en-US" dirty="0" smtClean="0"/>
              <a:t>Each </a:t>
            </a:r>
            <a:r>
              <a:rPr lang="en-US" dirty="0" err="1" smtClean="0"/>
              <a:t>Xact</a:t>
            </a:r>
            <a:r>
              <a:rPr lang="en-US" dirty="0" smtClean="0"/>
              <a:t> starts from the root of the hierarchy.</a:t>
            </a:r>
          </a:p>
          <a:p>
            <a:pPr marL="228600" indent="-228600">
              <a:buAutoNum type="arabicPeriod"/>
            </a:pPr>
            <a:r>
              <a:rPr lang="en-US" dirty="0" smtClean="0"/>
              <a:t>To get S or IS lock on a node, must hold IS or IX on parent node.</a:t>
            </a:r>
          </a:p>
          <a:p>
            <a:pPr marL="228600" indent="-228600">
              <a:buAutoNum type="arabicPeriod"/>
            </a:pPr>
            <a:r>
              <a:rPr lang="en-US" dirty="0" smtClean="0"/>
              <a:t>To get X or IX or SIX on a node, must hold IX or SIX on parent node.</a:t>
            </a:r>
          </a:p>
          <a:p>
            <a:pPr marL="228600" indent="-228600">
              <a:buAutoNum type="arabicPeriod"/>
            </a:pPr>
            <a:r>
              <a:rPr lang="en-US" dirty="0" smtClean="0"/>
              <a:t>So it is</a:t>
            </a:r>
            <a:r>
              <a:rPr lang="en-US" baseline="0" dirty="0" smtClean="0"/>
              <a:t> locking top-down, following this protocol, </a:t>
            </a:r>
          </a:p>
          <a:p>
            <a:pPr marL="228600" indent="-228600">
              <a:buAutoNum type="arabicPeriod"/>
            </a:pPr>
            <a:r>
              <a:rPr lang="en-US" baseline="0" dirty="0" smtClean="0"/>
              <a:t>And then the </a:t>
            </a:r>
            <a:r>
              <a:rPr lang="en-US" baseline="0" dirty="0" err="1" smtClean="0"/>
              <a:t>Xact</a:t>
            </a:r>
            <a:r>
              <a:rPr lang="en-US" baseline="0" dirty="0" smtClean="0"/>
              <a:t> runs, and eventually it releases its locks in bottom-up order, to make sure that it is unlocking in the reverse order than it locked</a:t>
            </a:r>
          </a:p>
          <a:p>
            <a:pPr marL="228600" indent="-228600">
              <a:buAutoNum type="arabicPeriod"/>
            </a:pPr>
            <a:r>
              <a:rPr lang="en-US" baseline="0" dirty="0" smtClean="0"/>
              <a:t>So it locks top-down in the hierarchy, and it unlocks bottom-up in the hierarchy</a:t>
            </a:r>
          </a:p>
          <a:p>
            <a:pPr marL="228600" indent="-228600">
              <a:buAutoNum type="arabicPeriod"/>
            </a:pPr>
            <a:r>
              <a:rPr lang="en-US" baseline="0" dirty="0" smtClean="0"/>
              <a:t>We are </a:t>
            </a:r>
            <a:r>
              <a:rPr lang="en-US" baseline="0" dirty="0" err="1" smtClean="0"/>
              <a:t>gonna</a:t>
            </a:r>
            <a:r>
              <a:rPr lang="en-US" baseline="0" dirty="0" smtClean="0"/>
              <a:t> have 2PL going on during all of this, and we are going to have our lock compatibility matrix rules enforced as well. And I will show you lock compatibility matrix for these intent locks in just a moment</a:t>
            </a:r>
          </a:p>
          <a:p>
            <a:pPr marL="228600" indent="-228600">
              <a:buAutoNum type="arabicPeriod"/>
            </a:pPr>
            <a:r>
              <a:rPr lang="en-US" dirty="0" smtClean="0"/>
              <a:t>Protocol is going to</a:t>
            </a:r>
            <a:r>
              <a:rPr lang="en-US" baseline="0" dirty="0" smtClean="0"/>
              <a:t> be correct in the following sense, </a:t>
            </a:r>
            <a:r>
              <a:rPr lang="en-US" dirty="0" smtClean="0"/>
              <a:t>it is equivalent to directly setting locks at leaf levels of the hierarchy.</a:t>
            </a:r>
          </a:p>
          <a:p>
            <a:pPr marL="228600" indent="-228600">
              <a:buAutoNum type="arabicPeriod"/>
            </a:pPr>
            <a:r>
              <a:rPr lang="en-US" dirty="0" smtClean="0"/>
              <a:t>So it is </a:t>
            </a:r>
            <a:r>
              <a:rPr lang="en-US" dirty="0" err="1" smtClean="0"/>
              <a:t>gonna</a:t>
            </a:r>
            <a:r>
              <a:rPr lang="en-US" baseline="0" dirty="0" smtClean="0"/>
              <a:t> allow us to get the effect that we would have gotten setting all sorts of little locks at the bottom of the hierarchy, but instead we are going to only have to set these higher granularity locks, when we look at large numbers of objects together</a:t>
            </a: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DCBDC78-7E38-40A1-BA4E-B0A1F110EDAD}" type="slidenum">
              <a:rPr lang="en-US" smtClean="0"/>
              <a:t>73</a:t>
            </a:fld>
            <a:endParaRPr lang="en-US" dirty="0"/>
          </a:p>
        </p:txBody>
      </p:sp>
    </p:spTree>
    <p:extLst>
      <p:ext uri="{BB962C8B-B14F-4D97-AF65-F5344CB8AC3E}">
        <p14:creationId xmlns:p14="http://schemas.microsoft.com/office/powerpoint/2010/main" val="117480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uFillTx/>
            </a:endParaRPr>
          </a:p>
        </p:txBody>
      </p:sp>
      <p:sp>
        <p:nvSpPr>
          <p:cNvPr id="4" name="Slide Number Placeholder 3"/>
          <p:cNvSpPr>
            <a:spLocks noGrp="1"/>
          </p:cNvSpPr>
          <p:nvPr>
            <p:ph type="sldNum" sz="quarter" idx="10"/>
          </p:nvPr>
        </p:nvSpPr>
        <p:spPr/>
        <p:txBody>
          <a:bodyPr/>
          <a:lstStyle/>
          <a:p>
            <a:fld id="{95DA6495-08A5-4780-AF01-64577BB694EC}" type="slidenum">
              <a:rPr lang="en-US" smtClean="0">
                <a:uFillTx/>
              </a:rPr>
              <a:t>7</a:t>
            </a:fld>
            <a:endParaRPr lang="en-US">
              <a:uFillTx/>
            </a:endParaRPr>
          </a:p>
        </p:txBody>
      </p:sp>
    </p:spTree>
    <p:extLst>
      <p:ext uri="{BB962C8B-B14F-4D97-AF65-F5344CB8AC3E}">
        <p14:creationId xmlns:p14="http://schemas.microsoft.com/office/powerpoint/2010/main" val="193436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完成后，您将获得一个如下所示的表</a:t>
            </a:r>
          </a:p>
          <a:p>
            <a:pPr marL="228600" indent="-228600">
              <a:buAutoNum type="arabicPeriod"/>
            </a:pPr>
            <a:r>
              <a:rPr lang="zh-CN" altLang="en-US" dirty="0" smtClean="0"/>
              <a:t>因此，我鼓励您在右侧拍摄一张照片，并仔细检查表格中的每个单元格，并说明为什么单元格中的值就是它的值</a:t>
            </a:r>
            <a:endParaRPr lang="en-US" dirty="0" smtClean="0"/>
          </a:p>
          <a:p>
            <a:pPr marL="0" indent="0">
              <a:buNone/>
            </a:pPr>
            <a:endParaRPr lang="en-US" dirty="0" smtClean="0"/>
          </a:p>
          <a:p>
            <a:pPr marL="228600" indent="-228600">
              <a:buAutoNum type="arabicPeriod"/>
            </a:pPr>
            <a:r>
              <a:rPr lang="en-US" dirty="0" smtClean="0"/>
              <a:t>When you are done, you will get a table looks like</a:t>
            </a:r>
            <a:r>
              <a:rPr lang="en-US" baseline="0" dirty="0" smtClean="0"/>
              <a:t> this</a:t>
            </a:r>
          </a:p>
          <a:p>
            <a:pPr marL="228600" indent="-228600">
              <a:buAutoNum type="arabicPeriod"/>
            </a:pPr>
            <a:r>
              <a:rPr lang="en-US" baseline="0" dirty="0" smtClean="0"/>
              <a:t>So I encourage you take a picture on the right and go through every cell in the table, and justify why the value in the cell is what it is</a:t>
            </a:r>
          </a:p>
          <a:p>
            <a:pPr marL="228600" indent="-228600">
              <a:buAutoNum type="arabicPeriod"/>
            </a:pPr>
            <a:endParaRPr lang="en-US" baseline="0" dirty="0" smtClean="0"/>
          </a:p>
          <a:p>
            <a:pPr marL="228600" indent="-228600">
              <a:buAutoNum type="arabicPeriod"/>
            </a:pPr>
            <a:endParaRPr lang="en-US" baseline="0" dirty="0" smtClean="0"/>
          </a:p>
          <a:p>
            <a:r>
              <a:rPr lang="zh-CN" altLang="en-US" dirty="0" smtClean="0"/>
              <a:t>考虑这个例子：</a:t>
            </a:r>
          </a:p>
          <a:p>
            <a:r>
              <a:rPr lang="zh-CN" altLang="en-US" dirty="0" smtClean="0"/>
              <a:t>事务</a:t>
            </a:r>
            <a:r>
              <a:rPr lang="en-US" dirty="0" smtClean="0"/>
              <a:t>A</a:t>
            </a:r>
            <a:r>
              <a:rPr lang="zh-CN" altLang="en-US" dirty="0" smtClean="0"/>
              <a:t>锁住了表中的</a:t>
            </a:r>
            <a:r>
              <a:rPr lang="zh-CN" altLang="en-US" b="1" dirty="0" smtClean="0"/>
              <a:t>一行</a:t>
            </a:r>
            <a:r>
              <a:rPr lang="zh-CN" altLang="en-US" dirty="0" smtClean="0"/>
              <a:t>，让这一行只能读，不能写。</a:t>
            </a:r>
          </a:p>
          <a:p>
            <a:r>
              <a:rPr lang="zh-CN" altLang="en-US" dirty="0" smtClean="0"/>
              <a:t>之后，事务</a:t>
            </a:r>
            <a:r>
              <a:rPr lang="en-US" dirty="0" smtClean="0"/>
              <a:t>B</a:t>
            </a:r>
            <a:r>
              <a:rPr lang="zh-CN" altLang="en-US" dirty="0" smtClean="0"/>
              <a:t>申请</a:t>
            </a:r>
            <a:r>
              <a:rPr lang="zh-CN" altLang="en-US" b="1" dirty="0" smtClean="0"/>
              <a:t>整个表</a:t>
            </a:r>
            <a:r>
              <a:rPr lang="zh-CN" altLang="en-US" dirty="0" smtClean="0"/>
              <a:t>的写锁。</a:t>
            </a:r>
          </a:p>
          <a:p>
            <a:r>
              <a:rPr lang="zh-CN" altLang="en-US" dirty="0" smtClean="0"/>
              <a:t>如果事务</a:t>
            </a:r>
            <a:r>
              <a:rPr lang="en-US" dirty="0" smtClean="0"/>
              <a:t>B</a:t>
            </a:r>
            <a:r>
              <a:rPr lang="zh-CN" altLang="en-US" dirty="0" smtClean="0"/>
              <a:t>申请成功，那么理论上它就能修改表中的任意一行，这与</a:t>
            </a:r>
            <a:r>
              <a:rPr lang="en-US" dirty="0" smtClean="0"/>
              <a:t>A</a:t>
            </a:r>
            <a:r>
              <a:rPr lang="zh-CN" altLang="en-US" dirty="0" smtClean="0"/>
              <a:t>持有的行锁是冲突的。</a:t>
            </a:r>
          </a:p>
          <a:p>
            <a:r>
              <a:rPr lang="zh-CN" altLang="en-US" dirty="0" smtClean="0"/>
              <a:t>数据库需要避免这种冲突，就是说要让</a:t>
            </a:r>
            <a:r>
              <a:rPr lang="en-US" dirty="0" smtClean="0"/>
              <a:t>B</a:t>
            </a:r>
            <a:r>
              <a:rPr lang="zh-CN" altLang="en-US" dirty="0" smtClean="0"/>
              <a:t>的申请被阻塞，直到</a:t>
            </a:r>
            <a:r>
              <a:rPr lang="en-US" dirty="0" smtClean="0"/>
              <a:t>A</a:t>
            </a:r>
            <a:r>
              <a:rPr lang="zh-CN" altLang="en-US" dirty="0" smtClean="0"/>
              <a:t>释放了行锁。</a:t>
            </a:r>
          </a:p>
          <a:p>
            <a:r>
              <a:rPr lang="zh-CN" altLang="en-US" dirty="0" smtClean="0"/>
              <a:t>数据库要怎么判断这个冲突呢？</a:t>
            </a:r>
          </a:p>
          <a:p>
            <a:r>
              <a:rPr lang="en-US" dirty="0" smtClean="0"/>
              <a:t>step1：</a:t>
            </a:r>
            <a:r>
              <a:rPr lang="zh-CN" altLang="en-US" dirty="0" smtClean="0"/>
              <a:t>判断表是否已被其他事务用表锁锁表</a:t>
            </a:r>
            <a:br>
              <a:rPr lang="zh-CN" altLang="en-US" dirty="0" smtClean="0"/>
            </a:br>
            <a:r>
              <a:rPr lang="en-US" dirty="0" smtClean="0"/>
              <a:t>step2：</a:t>
            </a:r>
            <a:r>
              <a:rPr lang="zh-CN" altLang="en-US" dirty="0" smtClean="0"/>
              <a:t>判断表中的每一行是否已被行锁锁住。</a:t>
            </a:r>
          </a:p>
          <a:p>
            <a:r>
              <a:rPr lang="zh-CN" altLang="en-US" dirty="0" smtClean="0"/>
              <a:t>注意</a:t>
            </a:r>
            <a:r>
              <a:rPr lang="en-US" dirty="0" smtClean="0"/>
              <a:t>step2，</a:t>
            </a:r>
            <a:r>
              <a:rPr lang="zh-CN" altLang="en-US" dirty="0" smtClean="0"/>
              <a:t>这样的判断方法效率实在不高，因为需要遍历整个表。</a:t>
            </a:r>
            <a:br>
              <a:rPr lang="zh-CN" altLang="en-US" dirty="0" smtClean="0"/>
            </a:br>
            <a:r>
              <a:rPr lang="zh-CN" altLang="en-US" dirty="0" smtClean="0"/>
              <a:t>于是就有了意向锁。</a:t>
            </a:r>
          </a:p>
          <a:p>
            <a:r>
              <a:rPr lang="zh-CN" altLang="en-US" dirty="0" smtClean="0"/>
              <a:t>在意向锁存在的情况下，事务</a:t>
            </a:r>
            <a:r>
              <a:rPr lang="en-US" dirty="0" smtClean="0"/>
              <a:t>A</a:t>
            </a:r>
            <a:r>
              <a:rPr lang="zh-CN" altLang="en-US" dirty="0" smtClean="0"/>
              <a:t>必须先申请表的意向共享锁，成功后再申请一行的行锁。</a:t>
            </a:r>
          </a:p>
          <a:p>
            <a:r>
              <a:rPr lang="zh-CN" altLang="en-US" dirty="0" smtClean="0"/>
              <a:t>在意向锁存在的情况下，上面的判断可以改成</a:t>
            </a:r>
          </a:p>
          <a:p>
            <a:r>
              <a:rPr lang="en-US" dirty="0" smtClean="0"/>
              <a:t>step1：</a:t>
            </a:r>
            <a:r>
              <a:rPr lang="zh-CN" altLang="en-US" dirty="0" smtClean="0"/>
              <a:t>不变</a:t>
            </a:r>
            <a:br>
              <a:rPr lang="zh-CN" altLang="en-US" dirty="0" smtClean="0"/>
            </a:br>
            <a:r>
              <a:rPr lang="en-US" dirty="0" smtClean="0"/>
              <a:t>step2：</a:t>
            </a:r>
            <a:r>
              <a:rPr lang="zh-CN" altLang="en-US" dirty="0" smtClean="0"/>
              <a:t>发现表上有意向共享锁，说明表中有些行被共享行锁锁住了，因此，事务</a:t>
            </a:r>
            <a:r>
              <a:rPr lang="en-US" dirty="0" smtClean="0"/>
              <a:t>B</a:t>
            </a:r>
            <a:r>
              <a:rPr lang="zh-CN" altLang="en-US" dirty="0" smtClean="0"/>
              <a:t>申请表的写锁会被阻塞。</a:t>
            </a:r>
          </a:p>
        </p:txBody>
      </p:sp>
      <p:sp>
        <p:nvSpPr>
          <p:cNvPr id="4" name="Slide Number Placeholder 3"/>
          <p:cNvSpPr>
            <a:spLocks noGrp="1"/>
          </p:cNvSpPr>
          <p:nvPr>
            <p:ph type="sldNum" sz="quarter" idx="10"/>
          </p:nvPr>
        </p:nvSpPr>
        <p:spPr/>
        <p:txBody>
          <a:bodyPr/>
          <a:lstStyle/>
          <a:p>
            <a:fld id="{EDCBDC78-7E38-40A1-BA4E-B0A1F110EDAD}" type="slidenum">
              <a:rPr lang="en-US" smtClean="0"/>
              <a:t>74</a:t>
            </a:fld>
            <a:endParaRPr lang="en-US" dirty="0"/>
          </a:p>
        </p:txBody>
      </p:sp>
    </p:spTree>
    <p:extLst>
      <p:ext uri="{BB962C8B-B14F-4D97-AF65-F5344CB8AC3E}">
        <p14:creationId xmlns:p14="http://schemas.microsoft.com/office/powerpoint/2010/main" val="965771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75</a:t>
            </a:fld>
            <a:endParaRPr lang="en-US"/>
          </a:p>
        </p:txBody>
      </p:sp>
    </p:spTree>
    <p:extLst>
      <p:ext uri="{BB962C8B-B14F-4D97-AF65-F5344CB8AC3E}">
        <p14:creationId xmlns:p14="http://schemas.microsoft.com/office/powerpoint/2010/main" val="854419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因此，我们首选的策略将是</a:t>
            </a:r>
            <a:r>
              <a:rPr lang="zh-CN" altLang="en-US" b="1" dirty="0" smtClean="0">
                <a:latin typeface="Times New Roman"/>
                <a:ea typeface="Times New Roman"/>
                <a:cs typeface="Times New Roman"/>
                <a:sym typeface="Times New Roman"/>
              </a:rPr>
              <a:t>相反的</a:t>
            </a:r>
            <a:r>
              <a:rPr lang="zh-CN" altLang="en-US" dirty="0" smtClean="0">
                <a:latin typeface="Times New Roman"/>
                <a:ea typeface="Times New Roman"/>
                <a:cs typeface="Times New Roman"/>
                <a:sym typeface="Times New Roman"/>
              </a:rPr>
              <a:t>，它将是</a:t>
            </a:r>
            <a:r>
              <a:rPr lang="en-US" altLang="zh-CN" b="1" dirty="0" smtClean="0">
                <a:latin typeface="Times New Roman"/>
                <a:ea typeface="Times New Roman"/>
                <a:cs typeface="Times New Roman"/>
                <a:sym typeface="Times New Roman"/>
              </a:rPr>
              <a:t>Steal / No-Force</a:t>
            </a:r>
            <a:r>
              <a:rPr lang="zh-CN" altLang="en-US" dirty="0" smtClean="0">
                <a:latin typeface="Times New Roman"/>
                <a:ea typeface="Times New Roman"/>
                <a:cs typeface="Times New Roman"/>
                <a:sym typeface="Times New Roman"/>
              </a:rPr>
              <a:t>，所以让我们在这里看看设计空间</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这是</a:t>
            </a:r>
            <a:r>
              <a:rPr lang="zh-CN" altLang="en-US" b="1" dirty="0" smtClean="0">
                <a:latin typeface="Times New Roman"/>
                <a:ea typeface="Times New Roman"/>
                <a:cs typeface="Times New Roman"/>
                <a:sym typeface="Times New Roman"/>
              </a:rPr>
              <a:t>最复杂但性能最高的</a:t>
            </a:r>
            <a:r>
              <a:rPr lang="zh-CN" altLang="en-US" dirty="0" smtClean="0">
                <a:latin typeface="Times New Roman"/>
                <a:ea typeface="Times New Roman"/>
                <a:cs typeface="Times New Roman"/>
                <a:sym typeface="Times New Roman"/>
              </a:rPr>
              <a:t>选项。因此，我们将在这里努力做到更快</a:t>
            </a:r>
          </a:p>
          <a:p>
            <a:pPr marL="228600" lvl="0" indent="-228600" algn="l" rtl="0">
              <a:spcBef>
                <a:spcPts val="0"/>
              </a:spcBef>
              <a:spcAft>
                <a:spcPts val="0"/>
              </a:spcAft>
              <a:buAutoNum type="arabicPeriod"/>
            </a:pPr>
            <a:r>
              <a:rPr lang="en-US" altLang="zh-CN" b="1" dirty="0" smtClean="0">
                <a:latin typeface="Times New Roman"/>
                <a:ea typeface="Times New Roman"/>
                <a:cs typeface="Times New Roman"/>
                <a:sym typeface="Times New Roman"/>
              </a:rPr>
              <a:t>No-force</a:t>
            </a:r>
            <a:r>
              <a:rPr lang="zh-CN" altLang="en-US" b="1" dirty="0" smtClean="0">
                <a:latin typeface="Times New Roman"/>
                <a:ea typeface="Times New Roman"/>
                <a:cs typeface="Times New Roman"/>
                <a:sym typeface="Times New Roman"/>
              </a:rPr>
              <a:t>策略</a:t>
            </a:r>
            <a:r>
              <a:rPr lang="zh-CN" altLang="en-US" dirty="0" smtClean="0">
                <a:latin typeface="Times New Roman"/>
                <a:ea typeface="Times New Roman"/>
                <a:cs typeface="Times New Roman"/>
                <a:sym typeface="Times New Roman"/>
              </a:rPr>
              <a:t>将使持久性的实施复杂化，问题是在已提交的</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的脏缓冲区页刷新到</a:t>
            </a:r>
            <a:r>
              <a:rPr lang="en-US" altLang="zh-CN" dirty="0" smtClean="0">
                <a:latin typeface="Times New Roman"/>
                <a:ea typeface="Times New Roman"/>
                <a:cs typeface="Times New Roman"/>
                <a:sym typeface="Times New Roman"/>
              </a:rPr>
              <a:t>DB</a:t>
            </a:r>
            <a:r>
              <a:rPr lang="zh-CN" altLang="en-US" dirty="0" smtClean="0">
                <a:latin typeface="Times New Roman"/>
                <a:ea typeface="Times New Roman"/>
                <a:cs typeface="Times New Roman"/>
                <a:sym typeface="Times New Roman"/>
              </a:rPr>
              <a:t>磁盘之前，系统崩溃</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我们在缓冲池中有一个脏页，有一个已提交的</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，但是该脏页尚未写入磁盘，我们如何获得持久性</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解决方案是在某种程度上我们将在提交之前在方便的地方刷新尽可能少的信息的方法，这称为</a:t>
            </a:r>
            <a:r>
              <a:rPr lang="zh-CN" altLang="en-US" b="1" dirty="0" smtClean="0">
                <a:latin typeface="Times New Roman"/>
                <a:ea typeface="Times New Roman"/>
                <a:cs typeface="Times New Roman"/>
                <a:sym typeface="Times New Roman"/>
              </a:rPr>
              <a:t>日志</a:t>
            </a:r>
            <a:r>
              <a:rPr lang="zh-CN" altLang="en-US" dirty="0" smtClean="0">
                <a:latin typeface="Times New Roman"/>
                <a:ea typeface="Times New Roman"/>
                <a:cs typeface="Times New Roman"/>
                <a:sym typeface="Times New Roman"/>
              </a:rPr>
              <a:t>。</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这将使我们能够</a:t>
            </a:r>
            <a:r>
              <a:rPr lang="zh-CN" altLang="en-US" b="1" dirty="0" smtClean="0">
                <a:latin typeface="Times New Roman"/>
                <a:ea typeface="Times New Roman"/>
                <a:cs typeface="Times New Roman"/>
                <a:sym typeface="Times New Roman"/>
              </a:rPr>
              <a:t>在崩溃时重做</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的动作</a:t>
            </a:r>
            <a:r>
              <a:rPr lang="zh-CN" altLang="en-US" dirty="0" smtClean="0">
                <a:latin typeface="Times New Roman"/>
                <a:ea typeface="Times New Roman"/>
                <a:cs typeface="Times New Roman"/>
                <a:sym typeface="Times New Roman"/>
              </a:rPr>
              <a:t>，因此，如果我们说在侧面某个地方提交，我们会记下在该</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期间所做的所有事情，以便我们可以重做它们</a:t>
            </a: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窃取策略</a:t>
            </a:r>
            <a:r>
              <a:rPr lang="zh-CN" altLang="en-US" dirty="0" smtClean="0">
                <a:latin typeface="Times New Roman"/>
                <a:ea typeface="Times New Roman"/>
                <a:cs typeface="Times New Roman"/>
                <a:sym typeface="Times New Roman"/>
              </a:rPr>
              <a:t>具有复杂的强制原子性，如果刷新到数据库磁盘的更新的</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异常终止，或者</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完成之前系统崩溃，并且脏页面已刷新到数据库，该怎么办？</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为此，我们</a:t>
            </a:r>
            <a:r>
              <a:rPr lang="zh-CN" altLang="en-US" b="1" dirty="0" smtClean="0">
                <a:latin typeface="Times New Roman"/>
                <a:ea typeface="Times New Roman"/>
                <a:cs typeface="Times New Roman"/>
                <a:sym typeface="Times New Roman"/>
              </a:rPr>
              <a:t>必须记住刷新页面的旧值，以支持撤消对这些页面的写操作</a:t>
            </a:r>
            <a:r>
              <a:rPr lang="zh-CN" altLang="en-US" dirty="0" smtClean="0">
                <a:latin typeface="Times New Roman"/>
                <a:ea typeface="Times New Roman"/>
                <a:cs typeface="Times New Roman"/>
                <a:sym typeface="Times New Roman"/>
              </a:rPr>
              <a:t>，因此我们需要</a:t>
            </a:r>
            <a:r>
              <a:rPr lang="zh-CN" altLang="en-US" b="1" dirty="0" smtClean="0">
                <a:latin typeface="Times New Roman"/>
                <a:ea typeface="Times New Roman"/>
                <a:cs typeface="Times New Roman"/>
                <a:sym typeface="Times New Roman"/>
              </a:rPr>
              <a:t>在方便的地方写下页面的旧版本，以便我们可以撤消不应删除的更新</a:t>
            </a:r>
            <a:r>
              <a:rPr lang="zh-CN" altLang="en-US" dirty="0" smtClean="0">
                <a:latin typeface="Times New Roman"/>
                <a:ea typeface="Times New Roman"/>
                <a:cs typeface="Times New Roman"/>
                <a:sym typeface="Times New Roman"/>
              </a:rPr>
              <a:t>。已经完成</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因此，正如左下方的音符一直在说的那样，当我们进行此操作时，“这是一张密集的幻灯片</a:t>
            </a:r>
            <a:r>
              <a:rPr lang="en-US" altLang="zh-CN" dirty="0" smtClean="0">
                <a:latin typeface="Times New Roman"/>
                <a:ea typeface="Times New Roman"/>
                <a:cs typeface="Times New Roman"/>
                <a:sym typeface="Times New Roman"/>
              </a:rPr>
              <a:t>……</a:t>
            </a:r>
            <a:r>
              <a:rPr lang="zh-CN" altLang="en-US" dirty="0" smtClean="0">
                <a:latin typeface="Times New Roman"/>
                <a:ea typeface="Times New Roman"/>
                <a:cs typeface="Times New Roman"/>
                <a:sym typeface="Times New Roman"/>
              </a:rPr>
              <a:t>也是演讲的重点。请仔细阅读它，并在研究完所有机制后再返回阅读，并使用值得学习的协议说服自己使我们实现无力</a:t>
            </a:r>
            <a:r>
              <a:rPr lang="en-US" altLang="zh-CN" dirty="0" smtClean="0">
                <a:latin typeface="Times New Roman"/>
                <a:ea typeface="Times New Roman"/>
                <a:cs typeface="Times New Roman"/>
                <a:sym typeface="Times New Roman"/>
              </a:rPr>
              <a:t>/</a:t>
            </a:r>
            <a:r>
              <a:rPr lang="zh-CN" altLang="en-US" dirty="0" smtClean="0">
                <a:latin typeface="Times New Roman"/>
                <a:ea typeface="Times New Roman"/>
                <a:cs typeface="Times New Roman"/>
                <a:sym typeface="Times New Roman"/>
              </a:rPr>
              <a:t>隐匿政策。”</a:t>
            </a:r>
            <a:endParaRPr lang="en-US"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So our preferred policy is going</a:t>
            </a:r>
            <a:r>
              <a:rPr lang="en-US" baseline="0" dirty="0" smtClean="0">
                <a:latin typeface="Times New Roman"/>
                <a:ea typeface="Times New Roman"/>
                <a:cs typeface="Times New Roman"/>
                <a:sym typeface="Times New Roman"/>
              </a:rPr>
              <a:t> to be the opposite, it is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be Steal/No-Force, so let’s look at the design space here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This is the most complicated but highest performance option. So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really go for it here to try to make things fast</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The No-force policy is going to complicate the enforcement of durability, the problem is system crash before a dirty buffer page of a committed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is flushed to the DB disk</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We have a dirty page in the buffer pool, we have a committed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but that dirty page has yet to be written to disk, how do we get durability</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The solution is somewhere somehow we are going to flush as little information as we can in some convenient place prior to commit, this is going to be called the log</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And this is going to allow us to redo the actions of a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upon crash, so if we say commit, somewhere on the side, we have written down all the things we did during that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so we can redo them</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The Steal policy get a complicated forcing atomicity, what if a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that flushed updates to the DB disk aborts, or what if the system crashes before the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finished, and dirty pages have been flushed to the DB</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For this we have to remember the old value of the flush pages, to support undoing the writes to those pages, and so we will need to write down somewhere convenient, the old versions of pages, so that we can undo updates that shouldn’t have been done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So as the note on the lower left has been saying, while we have been going through this, “This is a dense slide … and the crux of the lecture. Read it over carefully, and return to it after we go through all the mechanisms, and convince yourself of how we have achieved a No-force/Steal policy, using the protocol worth you are going to learn”</a:t>
            </a:r>
            <a:endParaRPr dirty="0">
              <a:latin typeface="Times New Roman"/>
              <a:ea typeface="Times New Roman"/>
              <a:cs typeface="Times New Roman"/>
              <a:sym typeface="Times New Roman"/>
            </a:endParaRPr>
          </a:p>
        </p:txBody>
      </p:sp>
      <p:sp>
        <p:nvSpPr>
          <p:cNvPr id="260" name="Google Shape;260;p15: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025299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Write-Ahead Logging </a:t>
            </a:r>
            <a:r>
              <a:rPr lang="zh-CN" altLang="en-US" dirty="0" smtClean="0"/>
              <a:t>预写日志记录协议</a:t>
            </a:r>
            <a:endParaRPr lang="en-US" altLang="zh-CN"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altLang="zh-CN" dirty="0" smtClean="0">
                <a:latin typeface="Times New Roman"/>
                <a:ea typeface="Times New Roman"/>
                <a:cs typeface="Times New Roman"/>
                <a:sym typeface="Times New Roman"/>
              </a:rPr>
              <a:t>WAL</a:t>
            </a:r>
            <a:r>
              <a:rPr lang="zh-CN" altLang="en-US" dirty="0" smtClean="0">
                <a:latin typeface="Times New Roman"/>
                <a:ea typeface="Times New Roman"/>
                <a:cs typeface="Times New Roman"/>
                <a:sym typeface="Times New Roman"/>
              </a:rPr>
              <a:t>有两个部分，人们倾向于记住第一个而忘记第二个</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首先，</a:t>
            </a:r>
            <a:r>
              <a:rPr lang="zh-CN" altLang="en-US" b="1" dirty="0" smtClean="0">
                <a:latin typeface="Times New Roman"/>
                <a:ea typeface="Times New Roman"/>
                <a:cs typeface="Times New Roman"/>
                <a:sym typeface="Times New Roman"/>
              </a:rPr>
              <a:t>必须在相应的数据页到达数据库磁盘之前，强制日志记录进行更新</a:t>
            </a:r>
            <a:r>
              <a:rPr lang="zh-CN" altLang="en-US" dirty="0" smtClean="0">
                <a:latin typeface="Times New Roman"/>
                <a:ea typeface="Times New Roman"/>
                <a:cs typeface="Times New Roman"/>
                <a:sym typeface="Times New Roman"/>
              </a:rPr>
              <a:t>。 因此，我们</a:t>
            </a:r>
            <a:r>
              <a:rPr lang="zh-CN" altLang="en-US" b="1" dirty="0" smtClean="0">
                <a:latin typeface="Times New Roman"/>
                <a:ea typeface="Times New Roman"/>
                <a:cs typeface="Times New Roman"/>
                <a:sym typeface="Times New Roman"/>
              </a:rPr>
              <a:t>每次写入数据库设备之前都要先写入日志设备</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其次，同样重要的是，</a:t>
            </a:r>
            <a:r>
              <a:rPr lang="zh-CN" altLang="en-US" b="1" dirty="0" smtClean="0">
                <a:latin typeface="Times New Roman"/>
                <a:ea typeface="Times New Roman"/>
                <a:cs typeface="Times New Roman"/>
                <a:sym typeface="Times New Roman"/>
              </a:rPr>
              <a:t>在将提交返回给用户之前，必须强制</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的所有日志记录</a:t>
            </a:r>
            <a:r>
              <a:rPr lang="zh-CN" altLang="en-US" dirty="0" smtClean="0">
                <a:latin typeface="Times New Roman"/>
                <a:ea typeface="Times New Roman"/>
                <a:cs typeface="Times New Roman"/>
                <a:sym typeface="Times New Roman"/>
              </a:rPr>
              <a:t>。 直到其所有日志记录（包括其“ </a:t>
            </a:r>
            <a:r>
              <a:rPr lang="en-US" altLang="zh-CN" dirty="0" smtClean="0">
                <a:latin typeface="Times New Roman"/>
                <a:ea typeface="Times New Roman"/>
                <a:cs typeface="Times New Roman"/>
                <a:sym typeface="Times New Roman"/>
              </a:rPr>
              <a:t>commit”</a:t>
            </a:r>
            <a:r>
              <a:rPr lang="zh-CN" altLang="en-US" dirty="0" smtClean="0">
                <a:latin typeface="Times New Roman"/>
                <a:ea typeface="Times New Roman"/>
                <a:cs typeface="Times New Roman"/>
                <a:sym typeface="Times New Roman"/>
              </a:rPr>
              <a:t>记录）都在稳定日志中后，事务才会提交。</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这些属性中的</a:t>
            </a:r>
            <a:r>
              <a:rPr lang="zh-CN" altLang="en-US" b="1" dirty="0" smtClean="0">
                <a:latin typeface="Times New Roman"/>
                <a:ea typeface="Times New Roman"/>
                <a:cs typeface="Times New Roman"/>
                <a:sym typeface="Times New Roman"/>
              </a:rPr>
              <a:t>第一个具有撤消信息，可确保原子性</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这些属性中的</a:t>
            </a:r>
            <a:r>
              <a:rPr lang="zh-CN" altLang="en-US" b="1" dirty="0" smtClean="0">
                <a:latin typeface="Times New Roman"/>
                <a:ea typeface="Times New Roman"/>
                <a:cs typeface="Times New Roman"/>
                <a:sym typeface="Times New Roman"/>
              </a:rPr>
              <a:t>第二个具有重做信息，可确保耐用性</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这使我们能够实施</a:t>
            </a:r>
            <a:r>
              <a:rPr lang="zh-CN" altLang="en-US" b="1" dirty="0" smtClean="0">
                <a:latin typeface="Times New Roman"/>
                <a:ea typeface="Times New Roman"/>
                <a:cs typeface="Times New Roman"/>
                <a:sym typeface="Times New Roman"/>
              </a:rPr>
              <a:t>盗窃</a:t>
            </a:r>
            <a:r>
              <a:rPr lang="en-US" altLang="zh-CN" b="1" dirty="0" smtClean="0">
                <a:latin typeface="Times New Roman"/>
                <a:ea typeface="Times New Roman"/>
                <a:cs typeface="Times New Roman"/>
                <a:sym typeface="Times New Roman"/>
              </a:rPr>
              <a:t>/</a:t>
            </a:r>
            <a:r>
              <a:rPr lang="zh-CN" altLang="en-US" b="1" dirty="0" smtClean="0">
                <a:latin typeface="Times New Roman"/>
                <a:ea typeface="Times New Roman"/>
                <a:cs typeface="Times New Roman"/>
                <a:sym typeface="Times New Roman"/>
              </a:rPr>
              <a:t>非强制</a:t>
            </a:r>
            <a:endParaRPr lang="en-US" b="1"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There</a:t>
            </a:r>
            <a:r>
              <a:rPr lang="en-US" baseline="0" dirty="0" smtClean="0">
                <a:latin typeface="Times New Roman"/>
                <a:ea typeface="Times New Roman"/>
                <a:cs typeface="Times New Roman"/>
                <a:sym typeface="Times New Roman"/>
              </a:rPr>
              <a:t> are two parts to WAL, people tend to remember the first one and forget the second</a:t>
            </a: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First,</a:t>
            </a:r>
            <a:r>
              <a:rPr lang="en-US" baseline="0" dirty="0" smtClean="0">
                <a:latin typeface="Times New Roman"/>
                <a:ea typeface="Times New Roman"/>
                <a:cs typeface="Times New Roman"/>
                <a:sym typeface="Times New Roman"/>
              </a:rPr>
              <a:t> you m</a:t>
            </a:r>
            <a:r>
              <a:rPr lang="en-US" dirty="0" smtClean="0">
                <a:latin typeface="Times New Roman"/>
                <a:ea typeface="Times New Roman"/>
                <a:cs typeface="Times New Roman"/>
                <a:sym typeface="Times New Roman"/>
              </a:rPr>
              <a:t>ust force the log record for an update before the corresponding data page gets to the DB disk. So we write to the log device before</a:t>
            </a:r>
            <a:r>
              <a:rPr lang="en-US" baseline="0" dirty="0" smtClean="0">
                <a:latin typeface="Times New Roman"/>
                <a:ea typeface="Times New Roman"/>
                <a:cs typeface="Times New Roman"/>
                <a:sym typeface="Times New Roman"/>
              </a:rPr>
              <a:t> we write to the DB device every time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Second and equally importantly, we must force all log records for a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before we return a commit to the user. Transaction is not committed until </a:t>
            </a:r>
            <a:br>
              <a:rPr lang="en-US" baseline="0" dirty="0" smtClean="0">
                <a:latin typeface="Times New Roman"/>
                <a:ea typeface="Times New Roman"/>
                <a:cs typeface="Times New Roman"/>
                <a:sym typeface="Times New Roman"/>
              </a:rPr>
            </a:br>
            <a:r>
              <a:rPr lang="en-US" baseline="0" dirty="0" smtClean="0">
                <a:latin typeface="Times New Roman"/>
                <a:ea typeface="Times New Roman"/>
                <a:cs typeface="Times New Roman"/>
                <a:sym typeface="Times New Roman"/>
              </a:rPr>
              <a:t>all of its log records including its “commit” record are on the stable log.</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The first of these properties with undo information, guarantee Atomicity</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latin typeface="Times New Roman"/>
                <a:ea typeface="Times New Roman"/>
                <a:cs typeface="Times New Roman"/>
                <a:sym typeface="Times New Roman"/>
              </a:rPr>
              <a:t>The second of these properties with redo information, guarantee Durability</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This allows us to implement Steal/No-Force</a:t>
            </a:r>
          </a:p>
          <a:p>
            <a:pPr marL="228600" lvl="0" indent="-228600" algn="l" rtl="0">
              <a:spcBef>
                <a:spcPts val="0"/>
              </a:spcBef>
              <a:spcAft>
                <a:spcPts val="0"/>
              </a:spcAft>
              <a:buAutoNum type="arabicPeriod"/>
            </a:pPr>
            <a:endParaRPr lang="en-US" baseline="0"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endParaRPr lang="en-US" baseline="0"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endParaRPr dirty="0">
              <a:latin typeface="Times New Roman"/>
              <a:ea typeface="Times New Roman"/>
              <a:cs typeface="Times New Roman"/>
              <a:sym typeface="Times New Roman"/>
            </a:endParaRPr>
          </a:p>
        </p:txBody>
      </p:sp>
      <p:sp>
        <p:nvSpPr>
          <p:cNvPr id="328" name="Google Shape;328;p18: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25190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但是随着时间的流逝，我们将把日志尾写到磁盘上</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现在您将看到该页面的</a:t>
            </a:r>
            <a:r>
              <a:rPr lang="en-US" altLang="zh-CN" dirty="0" err="1" smtClean="0">
                <a:latin typeface="Times New Roman"/>
                <a:ea typeface="Times New Roman"/>
                <a:cs typeface="Times New Roman"/>
                <a:sym typeface="Times New Roman"/>
              </a:rPr>
              <a:t>pageLSN</a:t>
            </a:r>
            <a:r>
              <a:rPr lang="zh-CN" altLang="en-US" dirty="0" smtClean="0">
                <a:latin typeface="Times New Roman"/>
                <a:ea typeface="Times New Roman"/>
                <a:cs typeface="Times New Roman"/>
                <a:sym typeface="Times New Roman"/>
              </a:rPr>
              <a:t>指向磁盘中的</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，现在它小于或等于</a:t>
            </a:r>
            <a:r>
              <a:rPr lang="en-US" altLang="zh-CN" dirty="0" err="1" smtClean="0">
                <a:latin typeface="Times New Roman"/>
                <a:ea typeface="Times New Roman"/>
                <a:cs typeface="Times New Roman"/>
                <a:sym typeface="Times New Roman"/>
              </a:rPr>
              <a:t>flushedLSN</a:t>
            </a:r>
            <a:endParaRPr lang="en-US"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But as</a:t>
            </a:r>
            <a:r>
              <a:rPr lang="en-US" baseline="0" dirty="0" smtClean="0">
                <a:latin typeface="Times New Roman"/>
                <a:ea typeface="Times New Roman"/>
                <a:cs typeface="Times New Roman"/>
                <a:sym typeface="Times New Roman"/>
              </a:rPr>
              <a:t> time goes on, we will write that log tail to disk</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And now you will see that the </a:t>
            </a:r>
            <a:r>
              <a:rPr lang="en-US" baseline="0" dirty="0" err="1" smtClean="0">
                <a:latin typeface="Times New Roman"/>
                <a:ea typeface="Times New Roman"/>
                <a:cs typeface="Times New Roman"/>
                <a:sym typeface="Times New Roman"/>
              </a:rPr>
              <a:t>pageLSN</a:t>
            </a:r>
            <a:r>
              <a:rPr lang="en-US" baseline="0" dirty="0" smtClean="0">
                <a:latin typeface="Times New Roman"/>
                <a:ea typeface="Times New Roman"/>
                <a:cs typeface="Times New Roman"/>
                <a:sym typeface="Times New Roman"/>
              </a:rPr>
              <a:t> of that page is pointing into an LSN that is in the disk, it is now less than or equal to the </a:t>
            </a:r>
            <a:r>
              <a:rPr lang="en-US" baseline="0" dirty="0" err="1" smtClean="0">
                <a:latin typeface="Times New Roman"/>
                <a:ea typeface="Times New Roman"/>
                <a:cs typeface="Times New Roman"/>
                <a:sym typeface="Times New Roman"/>
              </a:rPr>
              <a:t>flushedLSN</a:t>
            </a:r>
            <a:endParaRPr dirty="0">
              <a:latin typeface="Times New Roman"/>
              <a:ea typeface="Times New Roman"/>
              <a:cs typeface="Times New Roman"/>
              <a:sym typeface="Times New Roman"/>
            </a:endParaRPr>
          </a:p>
        </p:txBody>
      </p:sp>
      <p:sp>
        <p:nvSpPr>
          <p:cNvPr id="560" name="Google Shape;560;p23: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94751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让我们看看</a:t>
            </a:r>
            <a:r>
              <a:rPr lang="en-US" altLang="zh-CN" dirty="0" smtClean="0">
                <a:latin typeface="Times New Roman"/>
                <a:ea typeface="Times New Roman"/>
                <a:cs typeface="Times New Roman"/>
                <a:sym typeface="Times New Roman"/>
              </a:rPr>
              <a:t>ARIES</a:t>
            </a:r>
            <a:r>
              <a:rPr lang="zh-CN" altLang="en-US" dirty="0" smtClean="0">
                <a:latin typeface="Times New Roman"/>
                <a:ea typeface="Times New Roman"/>
                <a:cs typeface="Times New Roman"/>
                <a:sym typeface="Times New Roman"/>
              </a:rPr>
              <a:t>协议中</a:t>
            </a:r>
            <a:r>
              <a:rPr lang="zh-CN" altLang="en-US" b="1" dirty="0" smtClean="0">
                <a:latin typeface="Times New Roman"/>
                <a:ea typeface="Times New Roman"/>
                <a:cs typeface="Times New Roman"/>
                <a:sym typeface="Times New Roman"/>
              </a:rPr>
              <a:t>日志记录的格式</a:t>
            </a:r>
            <a:r>
              <a:rPr lang="zh-CN" altLang="en-US" dirty="0" smtClean="0">
                <a:latin typeface="Times New Roman"/>
                <a:ea typeface="Times New Roman"/>
                <a:cs typeface="Times New Roman"/>
                <a:sym typeface="Times New Roman"/>
              </a:rPr>
              <a:t>，</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我们将希望能够回滚单个</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，这意味着我们将能够</a:t>
            </a:r>
            <a:r>
              <a:rPr lang="zh-CN" altLang="en-US" b="1" dirty="0" smtClean="0">
                <a:latin typeface="Times New Roman"/>
                <a:ea typeface="Times New Roman"/>
                <a:cs typeface="Times New Roman"/>
                <a:sym typeface="Times New Roman"/>
              </a:rPr>
              <a:t>获取单个</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的所有日志记录并将它们连接在一起</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为了实现这一点，我们将在</a:t>
            </a:r>
            <a:r>
              <a:rPr lang="en-US" altLang="zh-CN" dirty="0" smtClean="0">
                <a:latin typeface="Times New Roman"/>
                <a:ea typeface="Times New Roman"/>
                <a:cs typeface="Times New Roman"/>
                <a:sym typeface="Times New Roman"/>
              </a:rPr>
              <a:t>ARIES</a:t>
            </a:r>
            <a:r>
              <a:rPr lang="zh-CN" altLang="en-US" dirty="0" smtClean="0">
                <a:latin typeface="Times New Roman"/>
                <a:ea typeface="Times New Roman"/>
                <a:cs typeface="Times New Roman"/>
                <a:sym typeface="Times New Roman"/>
              </a:rPr>
              <a:t>日志记录中有一个字段，它代表它的名称，即</a:t>
            </a:r>
            <a:r>
              <a:rPr lang="en-US" altLang="zh-CN" b="1" dirty="0" err="1" smtClean="0">
                <a:latin typeface="Times New Roman"/>
                <a:ea typeface="Times New Roman"/>
                <a:cs typeface="Times New Roman"/>
                <a:sym typeface="Times New Roman"/>
              </a:rPr>
              <a:t>prevLSN</a:t>
            </a:r>
            <a:r>
              <a:rPr lang="zh-CN" altLang="en-US" dirty="0" smtClean="0">
                <a:latin typeface="Times New Roman"/>
                <a:ea typeface="Times New Roman"/>
                <a:cs typeface="Times New Roman"/>
                <a:sym typeface="Times New Roman"/>
              </a:rPr>
              <a:t>，即先前的</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，它是此</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编写的先前日志记录的</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这将意味着</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的记录通过日志在时间上向后形成一个链表</a:t>
            </a:r>
            <a:r>
              <a:rPr lang="zh-CN" altLang="en-US" dirty="0" smtClean="0">
                <a:latin typeface="Times New Roman"/>
                <a:ea typeface="Times New Roman"/>
                <a:cs typeface="Times New Roman"/>
                <a:sym typeface="Times New Roman"/>
              </a:rPr>
              <a:t>，如下图所示</a:t>
            </a:r>
            <a:endParaRPr lang="en-US"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Let’s look at the</a:t>
            </a:r>
            <a:r>
              <a:rPr lang="en-US" baseline="0" dirty="0" smtClean="0">
                <a:latin typeface="Times New Roman"/>
                <a:ea typeface="Times New Roman"/>
                <a:cs typeface="Times New Roman"/>
                <a:sym typeface="Times New Roman"/>
              </a:rPr>
              <a:t> format of log records in the ARIES protocol,</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We are going to want to be able to rollback individual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which means we are going to want to be able to get all the log records for a single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and get them connected together</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In order to achieve that, we are going to have a field in our ARIES log records, called the </a:t>
            </a:r>
            <a:r>
              <a:rPr lang="en-US" baseline="0" dirty="0" err="1" smtClean="0">
                <a:latin typeface="Times New Roman"/>
                <a:ea typeface="Times New Roman"/>
                <a:cs typeface="Times New Roman"/>
                <a:sym typeface="Times New Roman"/>
              </a:rPr>
              <a:t>prevLSN</a:t>
            </a:r>
            <a:r>
              <a:rPr lang="en-US" baseline="0" dirty="0" smtClean="0">
                <a:latin typeface="Times New Roman"/>
                <a:ea typeface="Times New Roman"/>
                <a:cs typeface="Times New Roman"/>
                <a:sym typeface="Times New Roman"/>
              </a:rPr>
              <a:t>, previous LSN, is what it stands for, it is the LSN of the previous log record written by this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And it is going to mean that the records of a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form a linked list backwards in time through the log as in this picture</a:t>
            </a:r>
            <a:endParaRPr dirty="0">
              <a:latin typeface="Times New Roman"/>
              <a:ea typeface="Times New Roman"/>
              <a:cs typeface="Times New Roman"/>
              <a:sym typeface="Times New Roman"/>
            </a:endParaRPr>
          </a:p>
        </p:txBody>
      </p:sp>
      <p:sp>
        <p:nvSpPr>
          <p:cNvPr id="865" name="Google Shape;865;p28: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1876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除了日志和日志记录中的内容之外，</a:t>
            </a:r>
            <a:r>
              <a:rPr lang="en-US" altLang="zh-CN" b="1" dirty="0" smtClean="0">
                <a:latin typeface="Times New Roman"/>
                <a:ea typeface="Times New Roman"/>
                <a:cs typeface="Times New Roman"/>
                <a:sym typeface="Times New Roman"/>
              </a:rPr>
              <a:t>AIRES</a:t>
            </a:r>
            <a:r>
              <a:rPr lang="zh-CN" altLang="en-US" b="1" dirty="0" smtClean="0">
                <a:latin typeface="Times New Roman"/>
                <a:ea typeface="Times New Roman"/>
                <a:cs typeface="Times New Roman"/>
                <a:sym typeface="Times New Roman"/>
              </a:rPr>
              <a:t>还将在内存中维护某些状态</a:t>
            </a:r>
            <a:r>
              <a:rPr lang="zh-CN" altLang="en-US" dirty="0" smtClean="0">
                <a:latin typeface="Times New Roman"/>
                <a:ea typeface="Times New Roman"/>
                <a:cs typeface="Times New Roman"/>
                <a:sym typeface="Times New Roman"/>
              </a:rPr>
              <a:t>，因此，由于内存中的状态应该理解为我们可能会丢失它，并且一切都会从内存中重建而来。日志</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从某种意义上讲，它是我们已经在日志中知道的信息缓存，但这将使我们的</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协议或恢复协议的运行变得有意义</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两个内存表：</a:t>
            </a:r>
            <a:r>
              <a:rPr lang="zh-CN" altLang="en-US" b="1" dirty="0" smtClean="0">
                <a:latin typeface="Times New Roman"/>
                <a:ea typeface="Times New Roman"/>
                <a:cs typeface="Times New Roman"/>
                <a:sym typeface="Times New Roman"/>
              </a:rPr>
              <a:t>事务表</a:t>
            </a:r>
            <a:r>
              <a:rPr lang="zh-CN" altLang="en-US" dirty="0" smtClean="0">
                <a:latin typeface="Times New Roman"/>
                <a:ea typeface="Times New Roman"/>
                <a:cs typeface="Times New Roman"/>
                <a:sym typeface="Times New Roman"/>
              </a:rPr>
              <a:t>和脏页表</a:t>
            </a: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事务表每个当前活动的</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都有一行</a:t>
            </a:r>
            <a:r>
              <a:rPr lang="zh-CN" altLang="en-US" dirty="0" smtClean="0">
                <a:latin typeface="Times New Roman"/>
                <a:ea typeface="Times New Roman"/>
                <a:cs typeface="Times New Roman"/>
                <a:sym typeface="Times New Roman"/>
              </a:rPr>
              <a:t>，它具有</a:t>
            </a:r>
            <a:r>
              <a:rPr lang="en-US" altLang="zh-CN" dirty="0" smtClean="0">
                <a:latin typeface="Times New Roman"/>
                <a:ea typeface="Times New Roman"/>
                <a:cs typeface="Times New Roman"/>
                <a:sym typeface="Times New Roman"/>
              </a:rPr>
              <a:t>XID</a:t>
            </a:r>
            <a:r>
              <a:rPr lang="zh-CN" altLang="en-US" dirty="0" smtClean="0">
                <a:latin typeface="Times New Roman"/>
                <a:ea typeface="Times New Roman"/>
                <a:cs typeface="Times New Roman"/>
                <a:sym typeface="Times New Roman"/>
              </a:rPr>
              <a:t>的键，因此可以将其视为哈希表，其中哈希值为</a:t>
            </a:r>
            <a:r>
              <a:rPr lang="en-US" altLang="zh-CN" dirty="0" smtClean="0">
                <a:latin typeface="Times New Roman"/>
                <a:ea typeface="Times New Roman"/>
                <a:cs typeface="Times New Roman"/>
                <a:sym typeface="Times New Roman"/>
              </a:rPr>
              <a:t>XID</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除了</a:t>
            </a:r>
            <a:r>
              <a:rPr lang="en-US" altLang="zh-CN" dirty="0" smtClean="0">
                <a:latin typeface="Times New Roman"/>
                <a:ea typeface="Times New Roman"/>
                <a:cs typeface="Times New Roman"/>
                <a:sym typeface="Times New Roman"/>
              </a:rPr>
              <a:t>XID</a:t>
            </a:r>
            <a:r>
              <a:rPr lang="zh-CN" altLang="en-US" dirty="0" smtClean="0">
                <a:latin typeface="Times New Roman"/>
                <a:ea typeface="Times New Roman"/>
                <a:cs typeface="Times New Roman"/>
                <a:sym typeface="Times New Roman"/>
              </a:rPr>
              <a:t>，我们还保留一个</a:t>
            </a:r>
            <a:r>
              <a:rPr lang="zh-CN" altLang="en-US" b="1" dirty="0" smtClean="0">
                <a:latin typeface="Times New Roman"/>
                <a:ea typeface="Times New Roman"/>
                <a:cs typeface="Times New Roman"/>
                <a:sym typeface="Times New Roman"/>
              </a:rPr>
              <a:t>状态，即</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是否正在运行，正在提交或正在中止，</a:t>
            </a:r>
          </a:p>
          <a:p>
            <a:pPr marL="228600" lvl="0" indent="-228600" algn="l" rtl="0">
              <a:spcBef>
                <a:spcPts val="0"/>
              </a:spcBef>
              <a:spcAft>
                <a:spcPts val="0"/>
              </a:spcAft>
              <a:buAutoNum type="arabicPeriod"/>
            </a:pP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的</a:t>
            </a:r>
            <a:r>
              <a:rPr lang="en-US" altLang="zh-CN" b="1" dirty="0" err="1" smtClean="0">
                <a:latin typeface="Times New Roman"/>
                <a:ea typeface="Times New Roman"/>
                <a:cs typeface="Times New Roman"/>
                <a:sym typeface="Times New Roman"/>
              </a:rPr>
              <a:t>lastLSN</a:t>
            </a:r>
            <a:r>
              <a:rPr lang="zh-CN" altLang="en-US" dirty="0" smtClean="0">
                <a:latin typeface="Times New Roman"/>
                <a:ea typeface="Times New Roman"/>
                <a:cs typeface="Times New Roman"/>
                <a:sym typeface="Times New Roman"/>
              </a:rPr>
              <a:t>，它是</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编写的最新</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，可能在日志尾部仍在内存中，但这只是</a:t>
            </a:r>
            <a:r>
              <a:rPr lang="en-US" altLang="zh-CN" b="1" dirty="0" err="1" smtClean="0">
                <a:latin typeface="Times New Roman"/>
                <a:ea typeface="Times New Roman"/>
                <a:cs typeface="Times New Roman"/>
                <a:sym typeface="Times New Roman"/>
              </a:rPr>
              <a:t>Xact</a:t>
            </a:r>
            <a:r>
              <a:rPr lang="zh-CN" altLang="en-US" b="1" dirty="0" smtClean="0">
                <a:latin typeface="Times New Roman"/>
                <a:ea typeface="Times New Roman"/>
                <a:cs typeface="Times New Roman"/>
                <a:sym typeface="Times New Roman"/>
              </a:rPr>
              <a:t>的最后一个动作</a:t>
            </a:r>
            <a:r>
              <a:rPr lang="zh-CN" altLang="en-US" dirty="0" smtClean="0">
                <a:latin typeface="Times New Roman"/>
                <a:ea typeface="Times New Roman"/>
                <a:cs typeface="Times New Roman"/>
                <a:sym typeface="Times New Roman"/>
              </a:rPr>
              <a:t>，它得到了一个</a:t>
            </a:r>
            <a:r>
              <a:rPr lang="en-US" altLang="zh-CN" dirty="0" smtClean="0">
                <a:latin typeface="Times New Roman"/>
                <a:ea typeface="Times New Roman"/>
                <a:cs typeface="Times New Roman"/>
                <a:sym typeface="Times New Roman"/>
              </a:rPr>
              <a:t>LSN</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这将允许我们从</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的</a:t>
            </a:r>
            <a:r>
              <a:rPr lang="en-US" altLang="zh-CN" dirty="0" err="1" smtClean="0">
                <a:latin typeface="Times New Roman"/>
                <a:ea typeface="Times New Roman"/>
                <a:cs typeface="Times New Roman"/>
                <a:sym typeface="Times New Roman"/>
              </a:rPr>
              <a:t>lastLSN</a:t>
            </a:r>
            <a:r>
              <a:rPr lang="zh-CN" altLang="en-US" dirty="0" smtClean="0">
                <a:latin typeface="Times New Roman"/>
                <a:ea typeface="Times New Roman"/>
                <a:cs typeface="Times New Roman"/>
                <a:sym typeface="Times New Roman"/>
              </a:rPr>
              <a:t>开始向后浏览日志中的</a:t>
            </a:r>
            <a:r>
              <a:rPr lang="en-US" altLang="zh-CN" dirty="0" err="1" smtClean="0">
                <a:latin typeface="Times New Roman"/>
                <a:ea typeface="Times New Roman"/>
                <a:cs typeface="Times New Roman"/>
                <a:sym typeface="Times New Roman"/>
              </a:rPr>
              <a:t>prevLSN</a:t>
            </a:r>
            <a:r>
              <a:rPr lang="zh-CN" altLang="en-US" dirty="0" smtClean="0">
                <a:latin typeface="Times New Roman"/>
                <a:ea typeface="Times New Roman"/>
                <a:cs typeface="Times New Roman"/>
                <a:sym typeface="Times New Roman"/>
              </a:rPr>
              <a:t>，并向后工作</a:t>
            </a: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脏页表当前在缓冲池中每个脏页都有一个条目</a:t>
            </a:r>
            <a:r>
              <a:rPr lang="zh-CN" altLang="en-US" dirty="0" smtClean="0">
                <a:latin typeface="Times New Roman"/>
                <a:ea typeface="Times New Roman"/>
                <a:cs typeface="Times New Roman"/>
                <a:sym typeface="Times New Roman"/>
              </a:rPr>
              <a:t>，因此哈希键或主键是</a:t>
            </a:r>
            <a:r>
              <a:rPr lang="en-US" altLang="zh-CN" dirty="0" err="1" smtClean="0">
                <a:latin typeface="Times New Roman"/>
                <a:ea typeface="Times New Roman"/>
                <a:cs typeface="Times New Roman"/>
                <a:sym typeface="Times New Roman"/>
              </a:rPr>
              <a:t>pageID</a:t>
            </a:r>
            <a:r>
              <a:rPr lang="zh-CN" altLang="en-US" dirty="0" smtClean="0">
                <a:latin typeface="Times New Roman"/>
                <a:ea typeface="Times New Roman"/>
                <a:cs typeface="Times New Roman"/>
                <a:sym typeface="Times New Roman"/>
              </a:rPr>
              <a:t>，在内存中，这又可能是由</a:t>
            </a:r>
            <a:r>
              <a:rPr lang="en-US" altLang="zh-CN" dirty="0" err="1" smtClean="0">
                <a:latin typeface="Times New Roman"/>
                <a:ea typeface="Times New Roman"/>
                <a:cs typeface="Times New Roman"/>
                <a:sym typeface="Times New Roman"/>
              </a:rPr>
              <a:t>pageID</a:t>
            </a:r>
            <a:r>
              <a:rPr lang="zh-CN" altLang="en-US" dirty="0" smtClean="0">
                <a:latin typeface="Times New Roman"/>
                <a:ea typeface="Times New Roman"/>
                <a:cs typeface="Times New Roman"/>
                <a:sym typeface="Times New Roman"/>
              </a:rPr>
              <a:t>哈希的哈希表</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对于缓冲池中每个脏的页面，我们将保留一个</a:t>
            </a:r>
            <a:r>
              <a:rPr lang="en-US" altLang="zh-CN" b="1" dirty="0" err="1" smtClean="0">
                <a:latin typeface="Times New Roman"/>
                <a:ea typeface="Times New Roman"/>
                <a:cs typeface="Times New Roman"/>
                <a:sym typeface="Times New Roman"/>
              </a:rPr>
              <a:t>recLSN</a:t>
            </a:r>
            <a:r>
              <a:rPr lang="zh-CN" altLang="en-US" dirty="0" smtClean="0">
                <a:latin typeface="Times New Roman"/>
                <a:ea typeface="Times New Roman"/>
                <a:cs typeface="Times New Roman"/>
                <a:sym typeface="Times New Roman"/>
              </a:rPr>
              <a:t>，它代表恢复</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，它是日志记录的</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，这首先导致该页面变脏，因为它已被带入内存</a:t>
            </a: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因此，您可以想象缓冲池将一个页面带入内存，该页面当前与磁盘上的页面相同，因此很干净，</a:t>
            </a: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然后执行一些操作，生成日志记录更新，页面并进行设置，在脏页表中针对该</a:t>
            </a:r>
            <a:r>
              <a:rPr lang="en-US" altLang="zh-CN" b="1" dirty="0" err="1" smtClean="0">
                <a:latin typeface="Times New Roman"/>
                <a:ea typeface="Times New Roman"/>
                <a:cs typeface="Times New Roman"/>
                <a:sym typeface="Times New Roman"/>
              </a:rPr>
              <a:t>pageID</a:t>
            </a:r>
            <a:r>
              <a:rPr lang="zh-CN" altLang="en-US" b="1" dirty="0" smtClean="0">
                <a:latin typeface="Times New Roman"/>
                <a:ea typeface="Times New Roman"/>
                <a:cs typeface="Times New Roman"/>
                <a:sym typeface="Times New Roman"/>
              </a:rPr>
              <a:t>的</a:t>
            </a:r>
            <a:r>
              <a:rPr lang="en-US" altLang="zh-CN" b="1" dirty="0" err="1" smtClean="0">
                <a:latin typeface="Times New Roman"/>
                <a:ea typeface="Times New Roman"/>
                <a:cs typeface="Times New Roman"/>
                <a:sym typeface="Times New Roman"/>
              </a:rPr>
              <a:t>recLSN</a:t>
            </a:r>
            <a:r>
              <a:rPr lang="zh-CN" altLang="en-US" b="1" dirty="0" smtClean="0">
                <a:latin typeface="Times New Roman"/>
                <a:ea typeface="Times New Roman"/>
                <a:cs typeface="Times New Roman"/>
                <a:sym typeface="Times New Roman"/>
              </a:rPr>
              <a:t>，现在是脏页，具有</a:t>
            </a:r>
            <a:r>
              <a:rPr lang="en-US" altLang="zh-CN" b="1" dirty="0" err="1" smtClean="0">
                <a:latin typeface="Times New Roman"/>
                <a:ea typeface="Times New Roman"/>
                <a:cs typeface="Times New Roman"/>
                <a:sym typeface="Times New Roman"/>
              </a:rPr>
              <a:t>recLSN</a:t>
            </a:r>
            <a:endParaRPr lang="en-US" altLang="zh-CN" b="1"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zh-CN" altLang="en-US" b="1" dirty="0" smtClean="0">
                <a:latin typeface="Times New Roman"/>
                <a:ea typeface="Times New Roman"/>
                <a:cs typeface="Times New Roman"/>
                <a:sym typeface="Times New Roman"/>
              </a:rPr>
              <a:t>而且该页面可能会在内存中停留一段时间，随后的</a:t>
            </a:r>
            <a:r>
              <a:rPr lang="en-US" altLang="zh-CN" b="1" dirty="0" smtClean="0">
                <a:latin typeface="Times New Roman"/>
                <a:ea typeface="Times New Roman"/>
                <a:cs typeface="Times New Roman"/>
                <a:sym typeface="Times New Roman"/>
              </a:rPr>
              <a:t>LSN</a:t>
            </a:r>
            <a:r>
              <a:rPr lang="zh-CN" altLang="en-US" b="1" dirty="0" smtClean="0">
                <a:latin typeface="Times New Roman"/>
                <a:ea typeface="Times New Roman"/>
                <a:cs typeface="Times New Roman"/>
                <a:sym typeface="Times New Roman"/>
              </a:rPr>
              <a:t>结束可能还会有更多更新，但是</a:t>
            </a:r>
            <a:r>
              <a:rPr lang="en-US" altLang="zh-CN" b="1" dirty="0" err="1" smtClean="0">
                <a:latin typeface="Times New Roman"/>
                <a:ea typeface="Times New Roman"/>
                <a:cs typeface="Times New Roman"/>
                <a:sym typeface="Times New Roman"/>
              </a:rPr>
              <a:t>recLSN</a:t>
            </a:r>
            <a:r>
              <a:rPr lang="zh-CN" altLang="en-US" b="1" dirty="0" smtClean="0">
                <a:latin typeface="Times New Roman"/>
                <a:ea typeface="Times New Roman"/>
                <a:cs typeface="Times New Roman"/>
                <a:sym typeface="Times New Roman"/>
              </a:rPr>
              <a:t>将保持不变</a:t>
            </a:r>
            <a:r>
              <a:rPr lang="zh-CN" altLang="en-US" dirty="0" smtClean="0">
                <a:latin typeface="Times New Roman"/>
                <a:ea typeface="Times New Roman"/>
                <a:cs typeface="Times New Roman"/>
                <a:sym typeface="Times New Roman"/>
              </a:rPr>
              <a:t>，这是第一个操作的结束，因为将页面带入了该页面而使页面变脏了</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然后页面可能被刷新到磁盘中，不仅不在脏页表中，而且甚至不在页表中</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然后该过程可能重新开始，另一个</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可能读取该页面，将其带回到页面表中，另一个</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可能更新该页面，然后</a:t>
            </a:r>
            <a:r>
              <a:rPr lang="en-US" altLang="zh-CN" dirty="0" smtClean="0">
                <a:latin typeface="Times New Roman"/>
                <a:ea typeface="Times New Roman"/>
                <a:cs typeface="Times New Roman"/>
                <a:sym typeface="Times New Roman"/>
              </a:rPr>
              <a:t>LSN</a:t>
            </a:r>
            <a:r>
              <a:rPr lang="zh-CN" altLang="en-US" dirty="0" smtClean="0">
                <a:latin typeface="Times New Roman"/>
                <a:ea typeface="Times New Roman"/>
                <a:cs typeface="Times New Roman"/>
                <a:sym typeface="Times New Roman"/>
              </a:rPr>
              <a:t>重置脏页面表中的</a:t>
            </a:r>
            <a:r>
              <a:rPr lang="en-US" altLang="zh-CN" dirty="0" err="1" smtClean="0">
                <a:latin typeface="Times New Roman"/>
                <a:ea typeface="Times New Roman"/>
                <a:cs typeface="Times New Roman"/>
                <a:sym typeface="Times New Roman"/>
              </a:rPr>
              <a:t>recLSN</a:t>
            </a:r>
            <a:endParaRPr lang="en-US" altLang="zh-CN"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因此，</a:t>
            </a:r>
            <a:r>
              <a:rPr lang="zh-CN" altLang="en-US" b="1" dirty="0" smtClean="0">
                <a:latin typeface="Times New Roman"/>
                <a:ea typeface="Times New Roman"/>
                <a:cs typeface="Times New Roman"/>
                <a:sym typeface="Times New Roman"/>
              </a:rPr>
              <a:t>当第一次在内存中更新页面时，该页面会进入脏页面表。当它刷新到磁盘时，它将离开脏页表，如果再次写入脏页表，它稍后可以返回到脏页表</a:t>
            </a:r>
            <a:r>
              <a:rPr lang="zh-CN" altLang="en-US" dirty="0" smtClean="0">
                <a:latin typeface="Times New Roman"/>
                <a:ea typeface="Times New Roman"/>
                <a:cs typeface="Times New Roman"/>
                <a:sym typeface="Times New Roman"/>
              </a:rPr>
              <a:t>。</a:t>
            </a:r>
            <a:endParaRPr lang="en-US"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In addition</a:t>
            </a:r>
            <a:r>
              <a:rPr lang="en-US" baseline="0" dirty="0" smtClean="0">
                <a:latin typeface="Times New Roman"/>
                <a:ea typeface="Times New Roman"/>
                <a:cs typeface="Times New Roman"/>
                <a:sym typeface="Times New Roman"/>
              </a:rPr>
              <a:t> to what is in the log and the log records, AIRES is going to maintain some state in memory, so because the states in memory you should understand that it is we could lose it, and things will be alright its reconstructed all from the log</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In some sense it is a cache of information that we already know in the log, but it is going to make the running of our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protocol or recovery protocol makes sense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dirty="0" smtClean="0"/>
              <a:t>Two in-memory tables: Transaction Table and Dirty Page Table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dirty="0" smtClean="0"/>
              <a:t>Transaction Table has one row per currently active </a:t>
            </a:r>
            <a:r>
              <a:rPr lang="en-US" sz="1200" dirty="0" err="1" smtClean="0"/>
              <a:t>Xact</a:t>
            </a:r>
            <a:r>
              <a:rPr lang="en-US" sz="1200" dirty="0" smtClean="0"/>
              <a:t>,</a:t>
            </a:r>
            <a:r>
              <a:rPr lang="en-US" sz="1200" baseline="0" dirty="0" smtClean="0"/>
              <a:t> it is got a key of XID, so think of this as a hash table, where the hash value is XID</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In addition to XID, we keep a status, which is whether the </a:t>
            </a:r>
            <a:r>
              <a:rPr lang="en-US" sz="1200" baseline="0" dirty="0" err="1" smtClean="0"/>
              <a:t>Xact</a:t>
            </a:r>
            <a:r>
              <a:rPr lang="en-US" sz="1200" baseline="0" dirty="0" smtClean="0"/>
              <a:t> is running, committing or aborting,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and the </a:t>
            </a:r>
            <a:r>
              <a:rPr lang="en-US" sz="1200" baseline="0" dirty="0" err="1" smtClean="0"/>
              <a:t>lastLSN</a:t>
            </a:r>
            <a:r>
              <a:rPr lang="en-US" sz="1200" baseline="0" dirty="0" smtClean="0"/>
              <a:t> for the </a:t>
            </a:r>
            <a:r>
              <a:rPr lang="en-US" sz="1200" baseline="0" dirty="0" err="1" smtClean="0"/>
              <a:t>Xact</a:t>
            </a:r>
            <a:r>
              <a:rPr lang="en-US" sz="1200" baseline="0" dirty="0" smtClean="0"/>
              <a:t>, it is the most recent LSN written by the </a:t>
            </a:r>
            <a:r>
              <a:rPr lang="en-US" sz="1200" baseline="0" dirty="0" err="1" smtClean="0"/>
              <a:t>Xact</a:t>
            </a:r>
            <a:r>
              <a:rPr lang="en-US" sz="1200" baseline="0" dirty="0" smtClean="0"/>
              <a:t>, it might be in the log tail still in memory, but it is just the last action of this </a:t>
            </a:r>
            <a:r>
              <a:rPr lang="en-US" sz="1200" baseline="0" dirty="0" err="1" smtClean="0"/>
              <a:t>Xact</a:t>
            </a:r>
            <a:r>
              <a:rPr lang="en-US" sz="1200" baseline="0" dirty="0" smtClean="0"/>
              <a:t>, it is got an LSN</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This is going to allow us to go backwards through our </a:t>
            </a:r>
            <a:r>
              <a:rPr lang="en-US" sz="1200" baseline="0" dirty="0" err="1" smtClean="0"/>
              <a:t>prevLSN</a:t>
            </a:r>
            <a:r>
              <a:rPr lang="en-US" sz="1200" baseline="0" dirty="0" smtClean="0"/>
              <a:t> in the log, by starting with the </a:t>
            </a:r>
            <a:r>
              <a:rPr lang="en-US" sz="1200" baseline="0" dirty="0" err="1" smtClean="0"/>
              <a:t>lastLSN</a:t>
            </a:r>
            <a:r>
              <a:rPr lang="en-US" sz="1200" baseline="0" dirty="0" smtClean="0"/>
              <a:t> of the </a:t>
            </a:r>
            <a:r>
              <a:rPr lang="en-US" sz="1200" baseline="0" dirty="0" err="1" smtClean="0"/>
              <a:t>Xact</a:t>
            </a:r>
            <a:r>
              <a:rPr lang="en-US" sz="1200" baseline="0" dirty="0" smtClean="0"/>
              <a:t>, and working backwards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The dirty page table is going to have an entry per dirty page currently in the buffer pool, so the hash key or the primary key is the </a:t>
            </a:r>
            <a:r>
              <a:rPr lang="en-US" sz="1200" baseline="0" dirty="0" err="1" smtClean="0"/>
              <a:t>pageID</a:t>
            </a:r>
            <a:r>
              <a:rPr lang="en-US" sz="1200" baseline="0" dirty="0" smtClean="0"/>
              <a:t>, again in memory this is probably a hash table hashed by </a:t>
            </a:r>
            <a:r>
              <a:rPr lang="en-US" sz="1200" baseline="0" dirty="0" err="1" smtClean="0"/>
              <a:t>pageID</a:t>
            </a:r>
            <a:endParaRPr lang="en-US" sz="1200" baseline="0" dirty="0" smtClean="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For each page in the buffer pool that is dirty, we are going to keep a </a:t>
            </a:r>
            <a:r>
              <a:rPr lang="en-US" sz="1200" baseline="0" dirty="0" err="1" smtClean="0"/>
              <a:t>recLSN</a:t>
            </a:r>
            <a:r>
              <a:rPr lang="en-US" sz="1200" baseline="0" dirty="0" smtClean="0"/>
              <a:t>, that stands for the recovery LSN that is the LSN of the log record, which first caused this page to be dirty, since it was brought into memory</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So you can imagine a page is brought into memory by the buffer pool, it is currently the same as the page on disk, so it is clean,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And then some action which generates a log record updates, the page and that sets, the </a:t>
            </a:r>
            <a:r>
              <a:rPr lang="en-US" sz="1200" baseline="0" dirty="0" err="1" smtClean="0"/>
              <a:t>recLSN</a:t>
            </a:r>
            <a:r>
              <a:rPr lang="en-US" sz="1200" baseline="0" dirty="0" smtClean="0"/>
              <a:t> for that </a:t>
            </a:r>
            <a:r>
              <a:rPr lang="en-US" sz="1200" baseline="0" dirty="0" err="1" smtClean="0"/>
              <a:t>pageID</a:t>
            </a:r>
            <a:r>
              <a:rPr lang="en-US" sz="1200" baseline="0" dirty="0" smtClean="0"/>
              <a:t> in the dirty page table, it is now a dirty page, it has a </a:t>
            </a:r>
            <a:r>
              <a:rPr lang="en-US" sz="1200" baseline="0" dirty="0" err="1" smtClean="0"/>
              <a:t>recLSN</a:t>
            </a:r>
            <a:endParaRPr lang="en-US" sz="1200" baseline="0" dirty="0" smtClean="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And that page might sit in memory for a while, there may be many more updates from subsequent LSN ends, but the </a:t>
            </a:r>
            <a:r>
              <a:rPr lang="en-US" sz="1200" baseline="0" dirty="0" err="1" smtClean="0"/>
              <a:t>recLSN</a:t>
            </a:r>
            <a:r>
              <a:rPr lang="en-US" sz="1200" baseline="0" dirty="0" smtClean="0"/>
              <a:t> will stay the same, it is the reckless end of that first action, that dirtied the page since it was brought into the memory</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And then the page might be flushed into disk, and it will be not only not in the dirty page table, it won’t even be in the page table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And then the process might start over again, another </a:t>
            </a:r>
            <a:r>
              <a:rPr lang="en-US" sz="1200" baseline="0" dirty="0" err="1" smtClean="0"/>
              <a:t>Xact</a:t>
            </a:r>
            <a:r>
              <a:rPr lang="en-US" sz="1200" baseline="0" dirty="0" smtClean="0"/>
              <a:t> might read that page, it is brought back into the page table, yet another </a:t>
            </a:r>
            <a:r>
              <a:rPr lang="en-US" sz="1200" baseline="0" dirty="0" err="1" smtClean="0"/>
              <a:t>Xact</a:t>
            </a:r>
            <a:r>
              <a:rPr lang="en-US" sz="1200" baseline="0" dirty="0" smtClean="0"/>
              <a:t> might update the page, then that LSN resets the </a:t>
            </a:r>
            <a:r>
              <a:rPr lang="en-US" sz="1200" baseline="0" dirty="0" err="1" smtClean="0"/>
              <a:t>recLSN</a:t>
            </a:r>
            <a:r>
              <a:rPr lang="en-US" sz="1200" baseline="0" dirty="0" smtClean="0"/>
              <a:t> in the dirty page table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aseline="0" dirty="0" smtClean="0"/>
              <a:t>So a page goes into the dirty page table, when it is first updated in memory. It leaves the dirty page table when it is flushed to disk, and it can come back into the dirty page table later if it is written to again</a:t>
            </a:r>
            <a:endParaRPr lang="en-US" dirty="0" smtClean="0"/>
          </a:p>
          <a:p>
            <a:pPr marL="228600" lvl="0" indent="-228600" algn="l" rtl="0">
              <a:spcBef>
                <a:spcPts val="0"/>
              </a:spcBef>
              <a:spcAft>
                <a:spcPts val="0"/>
              </a:spcAft>
              <a:buAutoNum type="arabicPeriod"/>
            </a:pPr>
            <a:endParaRPr dirty="0">
              <a:latin typeface="Times New Roman"/>
              <a:ea typeface="Times New Roman"/>
              <a:cs typeface="Times New Roman"/>
              <a:sym typeface="Times New Roman"/>
            </a:endParaRPr>
          </a:p>
        </p:txBody>
      </p:sp>
      <p:sp>
        <p:nvSpPr>
          <p:cNvPr id="996" name="Google Shape;996;p31: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923187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从概念上讲，我们希望始终保留日志。您的数据库可以使用数十年，而我们将永久保留该数据库上所有操作的日志</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但这存在性能和实现问题。想象一下，不得不通过重放过去十年中的所有动作来恢复数据库，那将是非常低效的</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相反，我们要做的是定期检查数据库，这有点像在另一台设备上快照数据库的当前状态，因此将数据库的所有页面复制到另一台设备上。所以我们有一个</a:t>
            </a:r>
            <a:r>
              <a:rPr lang="zh-CN" altLang="en-US" b="1" dirty="0" smtClean="0"/>
              <a:t>检查点</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然后我们可以从那里开始恢复，这是我们必须从一开始就重新开始恢复的想法，这种方案的问题是实际上占用数据库的物理检查点可能要花费非常长的时间。</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如果您曾经备份过计算机上的磁盘，您会知道这非常耗时，通过一个很小的通道只是很多</a:t>
            </a:r>
            <a:r>
              <a:rPr lang="en-US" altLang="zh-CN" dirty="0" smtClean="0"/>
              <a:t>I / O</a:t>
            </a:r>
            <a:r>
              <a:rPr lang="zh-CN" altLang="en-US" dirty="0" smtClean="0"/>
              <a: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因此，我们希望获得检查点的效果，而无需实际复制数据库的所有页面。</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其中集成了一个非常聪明的方案，可以以最少的信息提供检查点，</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altLang="zh-CN" dirty="0" smtClean="0"/>
              <a:t>ARIES</a:t>
            </a:r>
            <a:r>
              <a:rPr lang="zh-CN" altLang="en-US" dirty="0" smtClean="0"/>
              <a:t>的基本思想是我们已经将所有数据存储在数据库磁盘上的数据库中，崩溃时丢失的是那些我们拥有的内存表，例如</a:t>
            </a:r>
            <a:r>
              <a:rPr lang="en-US" altLang="zh-CN" dirty="0" err="1" smtClean="0"/>
              <a:t>Xact</a:t>
            </a:r>
            <a:r>
              <a:rPr lang="zh-CN" altLang="en-US" dirty="0" smtClean="0"/>
              <a:t>表和脏页表</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这就是我们将如何做</a:t>
            </a:r>
            <a:r>
              <a:rPr lang="en-US" altLang="zh-CN" dirty="0" smtClean="0"/>
              <a:t>ARIES</a:t>
            </a:r>
            <a:r>
              <a:rPr lang="zh-CN" altLang="en-US" dirty="0" smtClean="0"/>
              <a:t>称为检查点的方法</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我们将以下内容写入日志</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首先，我们要编写一个开始检查点记录，这将成为日志中的标记，这是一个时间，表明检查点即将到来</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在开始检查点记录之后，我们将开始将</a:t>
            </a:r>
            <a:r>
              <a:rPr lang="en-US" altLang="zh-CN" dirty="0" err="1" smtClean="0"/>
              <a:t>Xact</a:t>
            </a:r>
            <a:r>
              <a:rPr lang="zh-CN" altLang="en-US" dirty="0" smtClean="0"/>
              <a:t>表和脏页表复制到结束检查点记录中，然后将该结束检查点记录写入日志中</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从本质上讲，这是一个模糊的检查点，因此，当我们将信息收集到该检查点记录中时，其他</a:t>
            </a:r>
            <a:r>
              <a:rPr lang="en-US" altLang="zh-CN" dirty="0" err="1" smtClean="0"/>
              <a:t>Xacts</a:t>
            </a:r>
            <a:r>
              <a:rPr lang="zh-CN" altLang="en-US" dirty="0" smtClean="0"/>
              <a:t>都在做他们的事情</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因此，我们所知道的是，此结束检查点记录中的数据是</a:t>
            </a:r>
            <a:r>
              <a:rPr lang="en-US" altLang="zh-CN" dirty="0" err="1" smtClean="0"/>
              <a:t>Xact</a:t>
            </a:r>
            <a:r>
              <a:rPr lang="zh-CN" altLang="en-US" dirty="0" smtClean="0"/>
              <a:t>表的某些版本，脏页表的某些版本，它们位于开始检查点记录之后和结束检查点记录之前</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然后，我们将把该结束检查点记录写入磁盘，因此该检查点实际上是两个开始的记录，这是时间上的标记，而结束检查点记录具有</a:t>
            </a:r>
            <a:r>
              <a:rPr lang="en-US" altLang="zh-CN" dirty="0" err="1" smtClean="0"/>
              <a:t>Xact</a:t>
            </a:r>
            <a:r>
              <a:rPr lang="zh-CN" altLang="en-US" dirty="0" smtClean="0"/>
              <a:t>表和脏页表的混合时间在开始检查点记录之后</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我们将把数据库的最新检查点记录的</a:t>
            </a:r>
            <a:r>
              <a:rPr lang="en-US" altLang="zh-CN" dirty="0" smtClean="0"/>
              <a:t>LSN</a:t>
            </a:r>
            <a:r>
              <a:rPr lang="zh-CN" altLang="en-US" dirty="0" smtClean="0"/>
              <a:t>存储在一个安全的地方，我们将在主记录中调用该地方，将其放置在一个我们总能找到的物理位置，比如说块</a:t>
            </a:r>
            <a:r>
              <a:rPr lang="en-US" altLang="zh-CN" dirty="0" smtClean="0"/>
              <a:t>0</a:t>
            </a:r>
            <a:r>
              <a:rPr lang="zh-CN" altLang="en-US" dirty="0" smtClean="0"/>
              <a:t>的位置。日志文件</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zh-CN" altLang="en-US" dirty="0" smtClean="0"/>
              <a:t>因此，在恢复时，我们可以找到主记录，该主记录会将我们指向最新的检查点，然后我们可以从那里进行恢复</a:t>
            </a: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smtClean="0"/>
              <a:t>Conceptually, </a:t>
            </a:r>
            <a:r>
              <a:rPr lang="en-US" baseline="0" dirty="0" smtClean="0"/>
              <a:t> we want to </a:t>
            </a:r>
            <a:r>
              <a:rPr lang="en-US" dirty="0" smtClean="0"/>
              <a:t>keep log around for all time.  Your DB can last for decades,</a:t>
            </a:r>
            <a:r>
              <a:rPr lang="en-US" baseline="0" dirty="0" smtClean="0"/>
              <a:t> and we will have a log of all the actions on that DB forever</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But that has performance and implementation problems. Imagine having to recover the DB by replaying all the actions over the last decade, that would be super inefficient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Instead, what we want to do is periodically checkpoint the DB, it is sort of like taking a snapshot of the current state of the DB on another device, so copying all the pages of the DB to another device. So we have a checkpoint of where it was,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And then we can just start recovery from there, it is the idea we’d have to restart recovery from the beginning of the time, the problem with that scheme is that actually take a physical checkpoint of the DB could take an incredibly long time.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If you have ever backed up a disk on your computer, you know it is extremely time consuming, it is  just a lot of I/O to get through a small channel.</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And so we want to get the effect of a checkpoint, without actually copying all the pages of the DB.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A very clever scheme integrated in it for </a:t>
            </a:r>
            <a:r>
              <a:rPr lang="en-US" baseline="0" dirty="0" err="1" smtClean="0"/>
              <a:t>checkpointing</a:t>
            </a:r>
            <a:r>
              <a:rPr lang="en-US" baseline="0" dirty="0" smtClean="0"/>
              <a:t> with minimal information,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And the basic idea in ARIES is we already have all the data in the DB on the DB disk, the thing we lose at the time of crash are those in-memory tables we have,  like the </a:t>
            </a:r>
            <a:r>
              <a:rPr lang="en-US" baseline="0" dirty="0" err="1" smtClean="0"/>
              <a:t>Xact</a:t>
            </a:r>
            <a:r>
              <a:rPr lang="en-US" baseline="0" dirty="0" smtClean="0"/>
              <a:t> table and the dirty page table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So here is how we are going to do what ARIES calls a checkpoint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We are going to write the following to the log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First we are going to write a begin checkpoint record, and it is just </a:t>
            </a:r>
            <a:r>
              <a:rPr lang="en-US" baseline="0" dirty="0" err="1" smtClean="0"/>
              <a:t>gonna</a:t>
            </a:r>
            <a:r>
              <a:rPr lang="en-US" baseline="0" dirty="0" smtClean="0"/>
              <a:t> be a marker in the log, a place in time that says a checkpoint is coming</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After that begin checkpoint record, we are </a:t>
            </a:r>
            <a:r>
              <a:rPr lang="en-US" baseline="0" dirty="0" err="1" smtClean="0"/>
              <a:t>gonna</a:t>
            </a:r>
            <a:r>
              <a:rPr lang="en-US" baseline="0" dirty="0" smtClean="0"/>
              <a:t> start copying the </a:t>
            </a:r>
            <a:r>
              <a:rPr lang="en-US" baseline="0" dirty="0" err="1" smtClean="0"/>
              <a:t>Xact</a:t>
            </a:r>
            <a:r>
              <a:rPr lang="en-US" baseline="0" dirty="0" smtClean="0"/>
              <a:t> table and the dirty page table into an end checkpoint record, and then we will write that end check point record to the log</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In essence, this is a fuzzy checkpoint, so while we are gathering up the information into that checkpoint record, other </a:t>
            </a:r>
            <a:r>
              <a:rPr lang="en-US" baseline="0" dirty="0" err="1" smtClean="0"/>
              <a:t>Xacts</a:t>
            </a:r>
            <a:r>
              <a:rPr lang="en-US" baseline="0" dirty="0" smtClean="0"/>
              <a:t> are doing their thing</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So all that we know is that the data that is in this end checkpoint record is some version of the </a:t>
            </a:r>
            <a:r>
              <a:rPr lang="en-US" baseline="0" dirty="0" err="1" smtClean="0"/>
              <a:t>Xact</a:t>
            </a:r>
            <a:r>
              <a:rPr lang="en-US" baseline="0" dirty="0" smtClean="0"/>
              <a:t> table, some version of the dirty page table, that comes after the begin checkpoint record, and before the end checkpoint record</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Then we are going to write that end checkpoint record to disk, so the checkpoint is actually two records that begin, which is a marker in time, and the end checkpoint record which has the </a:t>
            </a:r>
            <a:r>
              <a:rPr lang="en-US" baseline="0" dirty="0" err="1" smtClean="0"/>
              <a:t>Xact</a:t>
            </a:r>
            <a:r>
              <a:rPr lang="en-US" baseline="0" dirty="0" smtClean="0"/>
              <a:t> table and dirty page table as of some mixture of times after the begin checkpoint record</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We are going to store the LSN of the most recent checkpoint record for the DB in a safe place, we will call that place in the master record, we will put it in a physical location we can always find, let’s say block 0 of the log file</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smtClean="0"/>
              <a:t>So then at recovery, we can find the master record, the master record will point us to the most recent checkpoint, and we can recover from there</a:t>
            </a:r>
            <a:endParaRPr lang="en-US" dirty="0" smtClean="0"/>
          </a:p>
          <a:p>
            <a:pPr marL="0" lvl="0" indent="0" algn="l" rtl="0">
              <a:spcBef>
                <a:spcPts val="0"/>
              </a:spcBef>
              <a:spcAft>
                <a:spcPts val="0"/>
              </a:spcAft>
              <a:buNone/>
            </a:pPr>
            <a:endParaRPr dirty="0">
              <a:latin typeface="Times New Roman"/>
              <a:ea typeface="Times New Roman"/>
              <a:cs typeface="Times New Roman"/>
              <a:sym typeface="Times New Roman"/>
            </a:endParaRPr>
          </a:p>
        </p:txBody>
      </p:sp>
      <p:sp>
        <p:nvSpPr>
          <p:cNvPr id="1090" name="Google Shape;1090;p38: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972441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When</a:t>
            </a:r>
            <a:r>
              <a:rPr lang="en-US" baseline="0" dirty="0" smtClean="0">
                <a:latin typeface="Times New Roman"/>
                <a:ea typeface="Times New Roman"/>
                <a:cs typeface="Times New Roman"/>
                <a:sym typeface="Times New Roman"/>
              </a:rPr>
              <a:t> the system crashes, the big picture is this. We are going to the master record, and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find a checkpoint from the master record</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And then there is going to be three phases to our recovery protocol in ARIES</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First is an analysis phase, which runs from that last checkpoint forward to the end of the log, and it figures out which </a:t>
            </a:r>
            <a:r>
              <a:rPr lang="en-US" baseline="0" dirty="0" err="1" smtClean="0">
                <a:latin typeface="Times New Roman"/>
                <a:ea typeface="Times New Roman"/>
                <a:cs typeface="Times New Roman"/>
                <a:sym typeface="Times New Roman"/>
              </a:rPr>
              <a:t>Xacts</a:t>
            </a:r>
            <a:r>
              <a:rPr lang="en-US" baseline="0" dirty="0" smtClean="0">
                <a:latin typeface="Times New Roman"/>
                <a:ea typeface="Times New Roman"/>
                <a:cs typeface="Times New Roman"/>
                <a:sym typeface="Times New Roman"/>
              </a:rPr>
              <a:t> committed since the checkpoint, and which failed since the checkpoint did not commit or aborted</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We are then going to do a redo of all of history that isn’t in the DB,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start from the smallest </a:t>
            </a:r>
            <a:r>
              <a:rPr lang="en-US" baseline="0" dirty="0" err="1" smtClean="0">
                <a:latin typeface="Times New Roman"/>
                <a:ea typeface="Times New Roman"/>
                <a:cs typeface="Times New Roman"/>
                <a:sym typeface="Times New Roman"/>
              </a:rPr>
              <a:t>recLSN</a:t>
            </a:r>
            <a:r>
              <a:rPr lang="en-US" baseline="0" dirty="0" smtClean="0">
                <a:latin typeface="Times New Roman"/>
                <a:ea typeface="Times New Roman"/>
                <a:cs typeface="Times New Roman"/>
                <a:sym typeface="Times New Roman"/>
              </a:rPr>
              <a:t> and in the dirty page table that we find after analysis.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redo everything from there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We are even going to redo the CLRs,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redo our </a:t>
            </a:r>
            <a:r>
              <a:rPr lang="en-US" baseline="0" dirty="0" err="1" smtClean="0">
                <a:latin typeface="Times New Roman"/>
                <a:ea typeface="Times New Roman"/>
                <a:cs typeface="Times New Roman"/>
                <a:sym typeface="Times New Roman"/>
              </a:rPr>
              <a:t>undos</a:t>
            </a:r>
            <a:r>
              <a:rPr lang="en-US" baseline="0" dirty="0" smtClean="0">
                <a:latin typeface="Times New Roman"/>
                <a:ea typeface="Times New Roman"/>
                <a:cs typeface="Times New Roman"/>
                <a:sym typeface="Times New Roman"/>
              </a:rPr>
              <a:t> that we were doing when we crashed, we are going to redo everything</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And a key aspect of ARIES that makes it understandable and keeps it correct is this notion of repeating history, during redo, we are </a:t>
            </a:r>
            <a:r>
              <a:rPr lang="en-US" baseline="0" dirty="0" err="1" smtClean="0">
                <a:latin typeface="Times New Roman"/>
                <a:ea typeface="Times New Roman"/>
                <a:cs typeface="Times New Roman"/>
                <a:sym typeface="Times New Roman"/>
              </a:rPr>
              <a:t>gonna</a:t>
            </a:r>
            <a:r>
              <a:rPr lang="en-US" baseline="0" dirty="0" smtClean="0">
                <a:latin typeface="Times New Roman"/>
                <a:ea typeface="Times New Roman"/>
                <a:cs typeface="Times New Roman"/>
                <a:sym typeface="Times New Roman"/>
              </a:rPr>
              <a:t> redo everything, we are going to redo the actions of uncommitted </a:t>
            </a:r>
            <a:r>
              <a:rPr lang="en-US" baseline="0" dirty="0" err="1" smtClean="0">
                <a:latin typeface="Times New Roman"/>
                <a:ea typeface="Times New Roman"/>
                <a:cs typeface="Times New Roman"/>
                <a:sym typeface="Times New Roman"/>
              </a:rPr>
              <a:t>Xacts</a:t>
            </a:r>
            <a:r>
              <a:rPr lang="en-US" baseline="0" dirty="0" smtClean="0">
                <a:latin typeface="Times New Roman"/>
                <a:ea typeface="Times New Roman"/>
                <a:cs typeface="Times New Roman"/>
                <a:sym typeface="Times New Roman"/>
              </a:rPr>
              <a:t> as well as redoing the CLRs of undone actions. And by the time we are done with redo, we have pretty much got the DB in the state it was at the time of crash</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Finally at the point, we will undo the effect of failed </a:t>
            </a:r>
            <a:r>
              <a:rPr lang="en-US" baseline="0" dirty="0" err="1" smtClean="0">
                <a:latin typeface="Times New Roman"/>
                <a:ea typeface="Times New Roman"/>
                <a:cs typeface="Times New Roman"/>
                <a:sym typeface="Times New Roman"/>
              </a:rPr>
              <a:t>Xacts</a:t>
            </a:r>
            <a:r>
              <a:rPr lang="en-US" baseline="0" dirty="0" smtClean="0">
                <a:latin typeface="Times New Roman"/>
                <a:ea typeface="Times New Roman"/>
                <a:cs typeface="Times New Roman"/>
                <a:sym typeface="Times New Roman"/>
              </a:rPr>
              <a:t>, by working the log backwards from the end to the oldest log record of any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active at the time of crash</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So three phases, analysis which is forward from last checkpoint, recovery which is forward from the smallest </a:t>
            </a:r>
            <a:r>
              <a:rPr lang="en-US" baseline="0" dirty="0" err="1" smtClean="0">
                <a:latin typeface="Times New Roman"/>
                <a:ea typeface="Times New Roman"/>
                <a:cs typeface="Times New Roman"/>
                <a:sym typeface="Times New Roman"/>
              </a:rPr>
              <a:t>recLSN</a:t>
            </a:r>
            <a:r>
              <a:rPr lang="en-US" baseline="0" dirty="0" smtClean="0">
                <a:latin typeface="Times New Roman"/>
                <a:ea typeface="Times New Roman"/>
                <a:cs typeface="Times New Roman"/>
                <a:sym typeface="Times New Roman"/>
              </a:rPr>
              <a:t> in the dirty page table, and undo which starts at the end it goes backward until we hit the oldest log record of the </a:t>
            </a:r>
            <a:r>
              <a:rPr lang="en-US" baseline="0" dirty="0" err="1" smtClean="0">
                <a:latin typeface="Times New Roman"/>
                <a:ea typeface="Times New Roman"/>
                <a:cs typeface="Times New Roman"/>
                <a:sym typeface="Times New Roman"/>
              </a:rPr>
              <a:t>Xact</a:t>
            </a:r>
            <a:r>
              <a:rPr lang="en-US" baseline="0" dirty="0" smtClean="0">
                <a:latin typeface="Times New Roman"/>
                <a:ea typeface="Times New Roman"/>
                <a:cs typeface="Times New Roman"/>
                <a:sym typeface="Times New Roman"/>
              </a:rPr>
              <a:t> active at the time of crash</a:t>
            </a:r>
            <a:endParaRPr dirty="0">
              <a:latin typeface="Times New Roman"/>
              <a:ea typeface="Times New Roman"/>
              <a:cs typeface="Times New Roman"/>
              <a:sym typeface="Times New Roman"/>
            </a:endParaRPr>
          </a:p>
        </p:txBody>
      </p:sp>
      <p:sp>
        <p:nvSpPr>
          <p:cNvPr id="1119" name="Google Shape;1119;p40: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79126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在这里，我们看到了一个日志，它是上一张幻灯片的扩展，它已经被压缩了一些，有时我在一行中写了两个日志记录，只是为了适应某些情况，但这是相同的像以前一样记录它的扩展名，您会发现它在记录</a:t>
            </a:r>
            <a:r>
              <a:rPr lang="en-US" altLang="zh-CN" dirty="0" smtClean="0">
                <a:latin typeface="Times New Roman"/>
                <a:ea typeface="Times New Roman"/>
                <a:cs typeface="Times New Roman"/>
                <a:sym typeface="Times New Roman"/>
              </a:rPr>
              <a:t>60</a:t>
            </a:r>
            <a:r>
              <a:rPr lang="zh-CN" altLang="en-US" dirty="0" smtClean="0">
                <a:latin typeface="Times New Roman"/>
                <a:ea typeface="Times New Roman"/>
                <a:cs typeface="Times New Roman"/>
                <a:sym typeface="Times New Roman"/>
              </a:rPr>
              <a:t>后就崩溃了，并且恢复开始了，您实际上在</a:t>
            </a:r>
            <a:r>
              <a:rPr lang="en-US" altLang="zh-CN" dirty="0" smtClean="0">
                <a:latin typeface="Times New Roman"/>
                <a:ea typeface="Times New Roman"/>
                <a:cs typeface="Times New Roman"/>
                <a:sym typeface="Times New Roman"/>
              </a:rPr>
              <a:t>CLR</a:t>
            </a:r>
            <a:r>
              <a:rPr lang="zh-CN" altLang="en-US" dirty="0" smtClean="0">
                <a:latin typeface="Times New Roman"/>
                <a:ea typeface="Times New Roman"/>
                <a:cs typeface="Times New Roman"/>
                <a:sym typeface="Times New Roman"/>
              </a:rPr>
              <a:t>中看到一个</a:t>
            </a:r>
            <a:r>
              <a:rPr lang="en-US" altLang="zh-CN" dirty="0" err="1" smtClean="0">
                <a:latin typeface="Times New Roman"/>
                <a:ea typeface="Times New Roman"/>
                <a:cs typeface="Times New Roman"/>
                <a:sym typeface="Times New Roman"/>
              </a:rPr>
              <a:t>undoNextLSN</a:t>
            </a:r>
            <a:r>
              <a:rPr lang="zh-CN" altLang="en-US" dirty="0" smtClean="0">
                <a:latin typeface="Times New Roman"/>
                <a:ea typeface="Times New Roman"/>
                <a:cs typeface="Times New Roman"/>
                <a:sym typeface="Times New Roman"/>
              </a:rPr>
              <a:t>的示例，这是我们没有说明的一件好事在上一张幻灯片上</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但是请注意，在完成恢复之前的日志记录</a:t>
            </a:r>
            <a:r>
              <a:rPr lang="en-US" altLang="zh-CN" dirty="0" smtClean="0">
                <a:latin typeface="Times New Roman"/>
                <a:ea typeface="Times New Roman"/>
                <a:cs typeface="Times New Roman"/>
                <a:sym typeface="Times New Roman"/>
              </a:rPr>
              <a:t>85</a:t>
            </a:r>
            <a:r>
              <a:rPr lang="zh-CN" altLang="en-US" dirty="0" smtClean="0">
                <a:latin typeface="Times New Roman"/>
                <a:ea typeface="Times New Roman"/>
                <a:cs typeface="Times New Roman"/>
                <a:sym typeface="Times New Roman"/>
              </a:rPr>
              <a:t>之后，系统再次崩溃，因此</a:t>
            </a:r>
            <a:r>
              <a:rPr lang="en-US" altLang="zh-CN" dirty="0" smtClean="0">
                <a:latin typeface="Times New Roman"/>
                <a:ea typeface="Times New Roman"/>
                <a:cs typeface="Times New Roman"/>
                <a:sym typeface="Times New Roman"/>
              </a:rPr>
              <a:t>DB</a:t>
            </a:r>
            <a:r>
              <a:rPr lang="zh-CN" altLang="en-US" dirty="0" smtClean="0">
                <a:latin typeface="Times New Roman"/>
                <a:ea typeface="Times New Roman"/>
                <a:cs typeface="Times New Roman"/>
                <a:sym typeface="Times New Roman"/>
              </a:rPr>
              <a:t>的</a:t>
            </a:r>
            <a:r>
              <a:rPr lang="zh-CN" altLang="en-US" b="1" dirty="0" smtClean="0">
                <a:latin typeface="Times New Roman"/>
                <a:ea typeface="Times New Roman"/>
                <a:cs typeface="Times New Roman"/>
                <a:sym typeface="Times New Roman"/>
              </a:rPr>
              <a:t>恢复算法必须能够在恢复期间从崩溃中恢复</a:t>
            </a:r>
            <a:r>
              <a:rPr lang="zh-CN" altLang="en-US" dirty="0" smtClean="0">
                <a:latin typeface="Times New Roman"/>
                <a:ea typeface="Times New Roman"/>
                <a:cs typeface="Times New Roman"/>
                <a:sym typeface="Times New Roman"/>
              </a:rPr>
              <a:t>，这实际上可能很丑陋，但是</a:t>
            </a:r>
            <a:r>
              <a:rPr lang="zh-CN" altLang="en-US" b="1" i="0" dirty="0" smtClean="0">
                <a:latin typeface="Times New Roman"/>
                <a:ea typeface="Times New Roman"/>
                <a:cs typeface="Times New Roman"/>
                <a:sym typeface="Times New Roman"/>
              </a:rPr>
              <a:t>重复的历史记录</a:t>
            </a:r>
            <a:r>
              <a:rPr lang="en-US" altLang="zh-CN" b="1" i="0" dirty="0" smtClean="0">
                <a:latin typeface="Times New Roman"/>
                <a:ea typeface="Times New Roman"/>
                <a:cs typeface="Times New Roman"/>
                <a:sym typeface="Times New Roman"/>
              </a:rPr>
              <a:t>ARIES</a:t>
            </a:r>
            <a:r>
              <a:rPr lang="zh-CN" altLang="en-US" b="1" i="0" dirty="0" smtClean="0">
                <a:latin typeface="Times New Roman"/>
                <a:ea typeface="Times New Roman"/>
                <a:cs typeface="Times New Roman"/>
                <a:sym typeface="Times New Roman"/>
              </a:rPr>
              <a:t>的属性将使其变得非常简单</a:t>
            </a:r>
            <a:r>
              <a:rPr lang="zh-CN" altLang="en-US" dirty="0" smtClean="0">
                <a:latin typeface="Times New Roman"/>
                <a:ea typeface="Times New Roman"/>
                <a:cs typeface="Times New Roman"/>
                <a:sym typeface="Times New Roman"/>
              </a:rPr>
              <a:t>，请记住我们进行了分析，然后进行了完全重做，</a:t>
            </a:r>
            <a:r>
              <a:rPr lang="zh-CN" altLang="en-US" b="1" dirty="0" smtClean="0">
                <a:latin typeface="Times New Roman"/>
                <a:ea typeface="Times New Roman"/>
                <a:cs typeface="Times New Roman"/>
                <a:sym typeface="Times New Roman"/>
              </a:rPr>
              <a:t>在开始撤消操作之前重复了历史记录，并且</a:t>
            </a:r>
            <a:r>
              <a:rPr lang="en-US" altLang="zh-CN" b="1" dirty="0" smtClean="0">
                <a:latin typeface="Times New Roman"/>
                <a:ea typeface="Times New Roman"/>
                <a:cs typeface="Times New Roman"/>
                <a:sym typeface="Times New Roman"/>
              </a:rPr>
              <a:t>CLRs</a:t>
            </a:r>
            <a:r>
              <a:rPr lang="zh-CN" altLang="en-US" b="1" dirty="0" smtClean="0">
                <a:latin typeface="Times New Roman"/>
                <a:ea typeface="Times New Roman"/>
                <a:cs typeface="Times New Roman"/>
                <a:sym typeface="Times New Roman"/>
              </a:rPr>
              <a:t>将确保我们一次完全撤消操作</a:t>
            </a:r>
          </a:p>
          <a:p>
            <a:pPr marL="228600" lvl="0" indent="-228600" algn="l" rtl="0">
              <a:spcBef>
                <a:spcPts val="0"/>
              </a:spcBef>
              <a:spcAft>
                <a:spcPts val="0"/>
              </a:spcAft>
              <a:buAutoNum type="arabicPeriod"/>
            </a:pPr>
            <a:r>
              <a:rPr lang="zh-CN" altLang="en-US" dirty="0" smtClean="0">
                <a:latin typeface="Times New Roman"/>
                <a:ea typeface="Times New Roman"/>
                <a:cs typeface="Times New Roman"/>
                <a:sym typeface="Times New Roman"/>
              </a:rPr>
              <a:t>因此，重复历史记录和</a:t>
            </a:r>
            <a:r>
              <a:rPr lang="en-US" altLang="zh-CN" dirty="0" smtClean="0">
                <a:latin typeface="Times New Roman"/>
                <a:ea typeface="Times New Roman"/>
                <a:cs typeface="Times New Roman"/>
                <a:sym typeface="Times New Roman"/>
              </a:rPr>
              <a:t>CLR</a:t>
            </a:r>
            <a:r>
              <a:rPr lang="zh-CN" altLang="en-US" dirty="0" smtClean="0">
                <a:latin typeface="Times New Roman"/>
                <a:ea typeface="Times New Roman"/>
                <a:cs typeface="Times New Roman"/>
                <a:sym typeface="Times New Roman"/>
              </a:rPr>
              <a:t>的结合将确保我们完全撤消所有需要撤消一次的操作，并确保所有需要重做的</a:t>
            </a:r>
            <a:r>
              <a:rPr lang="en-US" altLang="zh-CN" dirty="0" err="1" smtClean="0">
                <a:latin typeface="Times New Roman"/>
                <a:ea typeface="Times New Roman"/>
                <a:cs typeface="Times New Roman"/>
                <a:sym typeface="Times New Roman"/>
              </a:rPr>
              <a:t>Xact</a:t>
            </a:r>
            <a:r>
              <a:rPr lang="zh-CN" altLang="en-US" dirty="0" smtClean="0">
                <a:latin typeface="Times New Roman"/>
                <a:ea typeface="Times New Roman"/>
                <a:cs typeface="Times New Roman"/>
                <a:sym typeface="Times New Roman"/>
              </a:rPr>
              <a:t>被重做。</a:t>
            </a:r>
            <a:endParaRPr lang="en-US" dirty="0" smtClean="0">
              <a:latin typeface="Times New Roman"/>
              <a:ea typeface="Times New Roman"/>
              <a:cs typeface="Times New Roman"/>
              <a:sym typeface="Times New Roman"/>
            </a:endParaRPr>
          </a:p>
          <a:p>
            <a:pPr marL="0" lvl="0" indent="0" algn="l" rtl="0">
              <a:spcBef>
                <a:spcPts val="0"/>
              </a:spcBef>
              <a:spcAft>
                <a:spcPts val="0"/>
              </a:spcAft>
              <a:buNone/>
            </a:pPr>
            <a:endParaRPr lang="en-US" dirty="0" smtClean="0">
              <a:latin typeface="Times New Roman"/>
              <a:ea typeface="Times New Roman"/>
              <a:cs typeface="Times New Roman"/>
              <a:sym typeface="Times New Roman"/>
            </a:endParaRPr>
          </a:p>
          <a:p>
            <a:pPr marL="228600" lvl="0" indent="-228600" algn="l" rtl="0">
              <a:spcBef>
                <a:spcPts val="0"/>
              </a:spcBef>
              <a:spcAft>
                <a:spcPts val="0"/>
              </a:spcAft>
              <a:buAutoNum type="arabicPeriod"/>
            </a:pPr>
            <a:r>
              <a:rPr lang="en-US" dirty="0" smtClean="0">
                <a:latin typeface="Times New Roman"/>
                <a:ea typeface="Times New Roman"/>
                <a:cs typeface="Times New Roman"/>
                <a:sym typeface="Times New Roman"/>
              </a:rPr>
              <a:t>Here we see</a:t>
            </a:r>
            <a:r>
              <a:rPr lang="en-US" baseline="0" dirty="0" smtClean="0">
                <a:latin typeface="Times New Roman"/>
                <a:ea typeface="Times New Roman"/>
                <a:cs typeface="Times New Roman"/>
                <a:sym typeface="Times New Roman"/>
              </a:rPr>
              <a:t> a log that is an extension of the log from the previous slide, it has been compressed a little bit, sometimes I am writing two log records on a single row, just to kind of fit things in, but this is the same log as before with an extension to it, and you will see that it is crashed after log record 60, and recovery began, you actually see an example of an </a:t>
            </a:r>
            <a:r>
              <a:rPr lang="en-US" baseline="0" dirty="0" err="1" smtClean="0">
                <a:latin typeface="Times New Roman"/>
                <a:ea typeface="Times New Roman"/>
                <a:cs typeface="Times New Roman"/>
                <a:sym typeface="Times New Roman"/>
              </a:rPr>
              <a:t>undoNextLSN</a:t>
            </a:r>
            <a:r>
              <a:rPr lang="en-US" baseline="0" dirty="0" smtClean="0">
                <a:latin typeface="Times New Roman"/>
                <a:ea typeface="Times New Roman"/>
                <a:cs typeface="Times New Roman"/>
                <a:sym typeface="Times New Roman"/>
              </a:rPr>
              <a:t> here in a CLR, which is kind of a nice thing we did not illustrate on the previous slide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But notice that the system crashed again, after log record 85, which was before it finished recovering, so the recovery algorithm for a DB has to be able to recover from a crash, during recovery, which is really potentially ugly, but the repeating history property of ARIES is going to make it pretty easy, remember we do analysis, and then we do a full redo, we repeat history before we start undoing things, and our CLRS are going to make sure that we undo things exactly once</a:t>
            </a:r>
          </a:p>
          <a:p>
            <a:pPr marL="228600" lvl="0" indent="-228600" algn="l" rtl="0">
              <a:spcBef>
                <a:spcPts val="0"/>
              </a:spcBef>
              <a:spcAft>
                <a:spcPts val="0"/>
              </a:spcAft>
              <a:buAutoNum type="arabicPeriod"/>
            </a:pPr>
            <a:r>
              <a:rPr lang="en-US" baseline="0" dirty="0" smtClean="0">
                <a:latin typeface="Times New Roman"/>
                <a:ea typeface="Times New Roman"/>
                <a:cs typeface="Times New Roman"/>
                <a:sym typeface="Times New Roman"/>
              </a:rPr>
              <a:t>So the combination of repeating history and CLRs is going to make sure that we undo everything that needs to be undone exactly once, and that all </a:t>
            </a:r>
            <a:r>
              <a:rPr lang="en-US" baseline="0" dirty="0" err="1" smtClean="0">
                <a:latin typeface="Times New Roman"/>
                <a:ea typeface="Times New Roman"/>
                <a:cs typeface="Times New Roman"/>
                <a:sym typeface="Times New Roman"/>
              </a:rPr>
              <a:t>Xacts</a:t>
            </a:r>
            <a:r>
              <a:rPr lang="en-US" baseline="0" dirty="0" smtClean="0">
                <a:latin typeface="Times New Roman"/>
                <a:ea typeface="Times New Roman"/>
                <a:cs typeface="Times New Roman"/>
                <a:sym typeface="Times New Roman"/>
              </a:rPr>
              <a:t> that needed to be redone are redone</a:t>
            </a:r>
            <a:endParaRPr dirty="0">
              <a:latin typeface="Times New Roman"/>
              <a:ea typeface="Times New Roman"/>
              <a:cs typeface="Times New Roman"/>
              <a:sym typeface="Times New Roman"/>
            </a:endParaRPr>
          </a:p>
        </p:txBody>
      </p:sp>
      <p:sp>
        <p:nvSpPr>
          <p:cNvPr id="1242" name="Google Shape;1242;p47:notes"/>
          <p:cNvSpPr>
            <a:spLocks noGrp="1" noRot="1" noChangeAspect="1"/>
          </p:cNvSpPr>
          <p:nvPr>
            <p:ph type="sldImg" idx="2"/>
          </p:nvPr>
        </p:nvSpPr>
        <p:spPr>
          <a:xfrm>
            <a:off x="468313" y="725488"/>
            <a:ext cx="6367462"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5783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sldNum" idx="12"/>
          </p:nvPr>
        </p:nvSpPr>
        <p:spPr>
          <a:xfrm>
            <a:off x="3916363" y="8940800"/>
            <a:ext cx="2992437" cy="469900"/>
          </a:xfrm>
          <a:prstGeom prst="rect">
            <a:avLst/>
          </a:prstGeom>
          <a:noFill/>
          <a:ln>
            <a:noFill/>
          </a:ln>
        </p:spPr>
        <p:txBody>
          <a:bodyPr spcFirstLastPara="1" wrap="square" lIns="19350" tIns="0" rIns="19350" bIns="0" anchor="b" anchorCtr="0">
            <a:noAutofit/>
          </a:bodyPr>
          <a:lstStyle/>
          <a:p>
            <a:pPr marL="0" marR="0" lvl="0" indent="0" algn="r" rtl="0">
              <a:spcBef>
                <a:spcPts val="0"/>
              </a:spcBef>
              <a:spcAft>
                <a:spcPts val="0"/>
              </a:spcAft>
              <a:buNone/>
            </a:pPr>
            <a:fld id="{00000000-1234-1234-1234-123412341234}" type="slidenum">
              <a:rPr lang="en-US" sz="1000" i="1">
                <a:solidFill>
                  <a:schemeClr val="dk1"/>
                </a:solidFill>
                <a:uFillTx/>
                <a:latin typeface="Times New Roman"/>
                <a:ea typeface="Times New Roman"/>
                <a:cs typeface="Times New Roman"/>
                <a:sym typeface="Times New Roman"/>
              </a:rPr>
              <a:t>9</a:t>
            </a:fld>
            <a:endParaRPr sz="1000" i="1">
              <a:solidFill>
                <a:schemeClr val="dk1"/>
              </a:solidFill>
              <a:uFillTx/>
              <a:latin typeface="Times New Roman"/>
              <a:ea typeface="Times New Roman"/>
              <a:cs typeface="Times New Roman"/>
              <a:sym typeface="Times New Roman"/>
            </a:endParaRPr>
          </a:p>
        </p:txBody>
      </p:sp>
      <p:sp>
        <p:nvSpPr>
          <p:cNvPr id="336" name="Shape 336"/>
          <p:cNvSpPr>
            <a:spLocks noGrp="1" noRot="1" noChangeAspect="1"/>
          </p:cNvSpPr>
          <p:nvPr>
            <p:ph type="sldImg" idx="2"/>
          </p:nvPr>
        </p:nvSpPr>
        <p:spPr>
          <a:xfrm>
            <a:off x="315913" y="704850"/>
            <a:ext cx="6278562" cy="3532188"/>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22338" y="4470400"/>
            <a:ext cx="5064125" cy="4233863"/>
          </a:xfrm>
          <a:prstGeom prst="rect">
            <a:avLst/>
          </a:prstGeom>
          <a:noFill/>
          <a:ln>
            <a:noFill/>
          </a:ln>
        </p:spPr>
        <p:txBody>
          <a:bodyPr spcFirstLastPara="1" wrap="square" lIns="93525" tIns="46750" rIns="93525" bIns="46750" anchor="t" anchorCtr="0">
            <a:noAutofit/>
          </a:bodyPr>
          <a:lstStyle/>
          <a:p>
            <a:pPr marL="0" marR="0" lvl="0" indent="0" algn="l" rtl="0">
              <a:spcBef>
                <a:spcPts val="0"/>
              </a:spcBef>
              <a:spcAft>
                <a:spcPts val="0"/>
              </a:spcAft>
              <a:buNone/>
            </a:pPr>
            <a:endParaRPr sz="1200" b="0" i="0" u="none" strike="noStrike" cap="none">
              <a:solidFill>
                <a:schemeClr val="dk1"/>
              </a:solidFill>
              <a:uFillTx/>
              <a:latin typeface="Book Antiqua"/>
              <a:ea typeface="Book Antiqua"/>
              <a:cs typeface="Book Antiqua"/>
              <a:sym typeface="Book Antiqua"/>
            </a:endParaRPr>
          </a:p>
        </p:txBody>
      </p:sp>
    </p:spTree>
    <p:extLst>
      <p:ext uri="{BB962C8B-B14F-4D97-AF65-F5344CB8AC3E}">
        <p14:creationId xmlns:p14="http://schemas.microsoft.com/office/powerpoint/2010/main" val="3147704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84</a:t>
            </a:fld>
            <a:endParaRPr lang="en-US"/>
          </a:p>
        </p:txBody>
      </p:sp>
    </p:spTree>
    <p:extLst>
      <p:ext uri="{BB962C8B-B14F-4D97-AF65-F5344CB8AC3E}">
        <p14:creationId xmlns:p14="http://schemas.microsoft.com/office/powerpoint/2010/main" val="28945807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9938"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48" tIns="0" rIns="19048"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solidFill>
                  <a:schemeClr val="tx1"/>
                </a:solidFill>
                <a:latin typeface="Times New Roman" charset="0"/>
              </a:rPr>
              <a:t>4</a:t>
            </a:r>
          </a:p>
        </p:txBody>
      </p:sp>
      <p:sp>
        <p:nvSpPr>
          <p:cNvPr id="39939"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9940"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9941" name="Rectangle 6"/>
          <p:cNvSpPr>
            <a:spLocks noGrp="1" noRot="1" noChangeAspect="1" noChangeArrowheads="1" noTextEdit="1"/>
          </p:cNvSpPr>
          <p:nvPr>
            <p:ph type="sldImg"/>
          </p:nvPr>
        </p:nvSpPr>
        <p:spPr>
          <a:ln cap="flat"/>
        </p:spPr>
      </p:sp>
      <p:sp>
        <p:nvSpPr>
          <p:cNvPr id="39942"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a:buAutoNum type="arabicPeriod"/>
            </a:pPr>
            <a:r>
              <a:rPr lang="zh-CN" altLang="en-US" b="1" dirty="0" smtClean="0">
                <a:latin typeface="Book Antiqua" charset="0"/>
              </a:rPr>
              <a:t>关系</a:t>
            </a:r>
            <a:r>
              <a:rPr lang="zh-CN" altLang="en-US" dirty="0" smtClean="0">
                <a:latin typeface="Book Antiqua" charset="0"/>
              </a:rPr>
              <a:t>将以菱形表示，关系是两个或更多实体之间的关联。</a:t>
            </a:r>
          </a:p>
          <a:p>
            <a:pPr marL="228600" indent="-228600">
              <a:buAutoNum type="arabicPeriod"/>
            </a:pPr>
            <a:r>
              <a:rPr lang="zh-CN" altLang="en-US" dirty="0" smtClean="0">
                <a:latin typeface="Book Antiqua" charset="0"/>
              </a:rPr>
              <a:t>例如，我们可能知道一个名叫</a:t>
            </a:r>
            <a:r>
              <a:rPr lang="en-US" altLang="zh-CN" dirty="0" err="1" smtClean="0">
                <a:latin typeface="Book Antiqua" charset="0"/>
              </a:rPr>
              <a:t>Attishoo</a:t>
            </a:r>
            <a:r>
              <a:rPr lang="zh-CN" altLang="en-US" dirty="0" smtClean="0">
                <a:latin typeface="Book Antiqua" charset="0"/>
              </a:rPr>
              <a:t>的人在药房工作，</a:t>
            </a:r>
          </a:p>
          <a:p>
            <a:pPr marL="228600" indent="-228600">
              <a:buAutoNum type="arabicPeriod"/>
            </a:pPr>
            <a:r>
              <a:rPr lang="zh-CN" altLang="en-US" dirty="0" smtClean="0">
                <a:latin typeface="Book Antiqua" charset="0"/>
              </a:rPr>
              <a:t>关系可以具有属性，</a:t>
            </a:r>
            <a:r>
              <a:rPr lang="zh-CN" altLang="en-US" b="1" dirty="0" smtClean="0">
                <a:latin typeface="Book Antiqua" charset="0"/>
              </a:rPr>
              <a:t>关系集</a:t>
            </a:r>
            <a:r>
              <a:rPr lang="zh-CN" altLang="en-US" dirty="0" smtClean="0">
                <a:latin typeface="Book Antiqua" charset="0"/>
              </a:rPr>
              <a:t>也是相似关系的集合，就像实体集是相似实体的当前集合一样</a:t>
            </a:r>
          </a:p>
          <a:p>
            <a:pPr marL="228600" indent="-228600">
              <a:buAutoNum type="arabicPeriod"/>
            </a:pPr>
            <a:r>
              <a:rPr lang="zh-CN" altLang="en-US" dirty="0" smtClean="0">
                <a:latin typeface="Book Antiqua" charset="0"/>
              </a:rPr>
              <a:t>因此，这里有一个</a:t>
            </a:r>
            <a:r>
              <a:rPr lang="en-US" altLang="zh-CN" dirty="0" err="1" smtClean="0">
                <a:latin typeface="Book Antiqua" charset="0"/>
              </a:rPr>
              <a:t>Works_in</a:t>
            </a:r>
            <a:r>
              <a:rPr lang="zh-CN" altLang="en-US" dirty="0" smtClean="0">
                <a:latin typeface="Book Antiqua" charset="0"/>
              </a:rPr>
              <a:t>关系集的示例，其具有属性</a:t>
            </a:r>
            <a:r>
              <a:rPr lang="en-US" altLang="zh-CN" dirty="0" smtClean="0">
                <a:latin typeface="Book Antiqua" charset="0"/>
              </a:rPr>
              <a:t>’</a:t>
            </a:r>
            <a:r>
              <a:rPr lang="en-US" altLang="x-none" baseline="0" dirty="0" smtClean="0">
                <a:latin typeface="Book Antiqua" charset="0"/>
              </a:rPr>
              <a:t> Since</a:t>
            </a:r>
            <a:r>
              <a:rPr lang="en-US" altLang="zh-CN" dirty="0" smtClean="0">
                <a:latin typeface="Book Antiqua" charset="0"/>
              </a:rPr>
              <a:t>’</a:t>
            </a:r>
            <a:r>
              <a:rPr lang="zh-CN" altLang="en-US" dirty="0" smtClean="0">
                <a:latin typeface="Book Antiqua" charset="0"/>
              </a:rPr>
              <a:t>，我们可以想象</a:t>
            </a:r>
            <a:r>
              <a:rPr lang="en-US" altLang="zh-CN" dirty="0" err="1" smtClean="0">
                <a:latin typeface="Book Antiqua" charset="0"/>
              </a:rPr>
              <a:t>Attishoo</a:t>
            </a:r>
            <a:r>
              <a:rPr lang="zh-CN" altLang="en-US" dirty="0" smtClean="0">
                <a:latin typeface="Book Antiqua" charset="0"/>
              </a:rPr>
              <a:t>是员工实体集中的员工实体，而药房是部门实体集中的部门实体，并且存在关系在</a:t>
            </a:r>
            <a:r>
              <a:rPr lang="en-US" altLang="zh-CN" dirty="0" err="1" smtClean="0">
                <a:latin typeface="Book Antiqua" charset="0"/>
              </a:rPr>
              <a:t>work_in</a:t>
            </a:r>
            <a:r>
              <a:rPr lang="zh-CN" altLang="en-US" dirty="0" smtClean="0">
                <a:latin typeface="Book Antiqua" charset="0"/>
              </a:rPr>
              <a:t>关系集中，将</a:t>
            </a:r>
            <a:r>
              <a:rPr lang="en-US" altLang="zh-CN" dirty="0" err="1" smtClean="0">
                <a:latin typeface="Book Antiqua" charset="0"/>
              </a:rPr>
              <a:t>Attishoo</a:t>
            </a:r>
            <a:r>
              <a:rPr lang="zh-CN" altLang="en-US" dirty="0" smtClean="0">
                <a:latin typeface="Book Antiqua" charset="0"/>
              </a:rPr>
              <a:t>先生与药房部门联系起来</a:t>
            </a:r>
          </a:p>
          <a:p>
            <a:pPr marL="228600" indent="-228600">
              <a:buAutoNum type="arabicPeriod"/>
            </a:pPr>
            <a:r>
              <a:rPr lang="zh-CN" altLang="en-US" dirty="0" smtClean="0">
                <a:latin typeface="Book Antiqua" charset="0"/>
              </a:rPr>
              <a:t>因此，</a:t>
            </a:r>
            <a:r>
              <a:rPr lang="en-US" altLang="zh-CN" b="1" dirty="0" smtClean="0">
                <a:latin typeface="Book Antiqua" charset="0"/>
              </a:rPr>
              <a:t>n</a:t>
            </a:r>
            <a:r>
              <a:rPr lang="zh-CN" altLang="en-US" b="1" dirty="0" smtClean="0">
                <a:latin typeface="Book Antiqua" charset="0"/>
              </a:rPr>
              <a:t>元关系集</a:t>
            </a:r>
            <a:r>
              <a:rPr lang="en-US" altLang="zh-CN" dirty="0" smtClean="0">
                <a:latin typeface="Book Antiqua" charset="0"/>
              </a:rPr>
              <a:t>R</a:t>
            </a:r>
            <a:r>
              <a:rPr lang="zh-CN" altLang="en-US" dirty="0" smtClean="0">
                <a:latin typeface="Book Antiqua" charset="0"/>
              </a:rPr>
              <a:t>与</a:t>
            </a:r>
            <a:r>
              <a:rPr lang="en-US" altLang="zh-CN" dirty="0" smtClean="0">
                <a:latin typeface="Book Antiqua" charset="0"/>
              </a:rPr>
              <a:t>n</a:t>
            </a:r>
            <a:r>
              <a:rPr lang="zh-CN" altLang="en-US" dirty="0" smtClean="0">
                <a:latin typeface="Book Antiqua" charset="0"/>
              </a:rPr>
              <a:t>个实体集</a:t>
            </a:r>
            <a:r>
              <a:rPr lang="en-US" altLang="zh-CN" dirty="0" smtClean="0">
                <a:latin typeface="Book Antiqua" charset="0"/>
              </a:rPr>
              <a:t>E1 ... </a:t>
            </a:r>
            <a:r>
              <a:rPr lang="en-US" altLang="zh-CN" dirty="0" err="1" smtClean="0">
                <a:latin typeface="Book Antiqua" charset="0"/>
              </a:rPr>
              <a:t>En</a:t>
            </a:r>
            <a:r>
              <a:rPr lang="zh-CN" altLang="en-US" dirty="0" smtClean="0">
                <a:latin typeface="Book Antiqua" charset="0"/>
              </a:rPr>
              <a:t>有关，并且</a:t>
            </a:r>
            <a:r>
              <a:rPr lang="en-US" altLang="zh-CN" dirty="0" smtClean="0">
                <a:latin typeface="Book Antiqua" charset="0"/>
              </a:rPr>
              <a:t>R</a:t>
            </a:r>
            <a:r>
              <a:rPr lang="zh-CN" altLang="en-US" dirty="0" smtClean="0">
                <a:latin typeface="Book Antiqua" charset="0"/>
              </a:rPr>
              <a:t>中的每个关系都涉及每个实体集中的单个实体，因此特定关系涉及实体</a:t>
            </a:r>
            <a:r>
              <a:rPr lang="en-US" altLang="zh-CN" dirty="0" smtClean="0">
                <a:latin typeface="Book Antiqua" charset="0"/>
              </a:rPr>
              <a:t>e1E1</a:t>
            </a:r>
            <a:r>
              <a:rPr lang="zh-CN" altLang="en-US" dirty="0" smtClean="0">
                <a:latin typeface="Book Antiqua" charset="0"/>
              </a:rPr>
              <a:t>，</a:t>
            </a:r>
            <a:r>
              <a:rPr lang="en-US" altLang="zh-CN" dirty="0" smtClean="0">
                <a:latin typeface="Book Antiqua" charset="0"/>
              </a:rPr>
              <a:t>...</a:t>
            </a:r>
            <a:r>
              <a:rPr lang="zh-CN" altLang="en-US" dirty="0" smtClean="0">
                <a:latin typeface="Book Antiqua" charset="0"/>
              </a:rPr>
              <a:t>，</a:t>
            </a:r>
            <a:r>
              <a:rPr lang="en-US" altLang="zh-CN" dirty="0" err="1" smtClean="0">
                <a:latin typeface="Book Antiqua" charset="0"/>
              </a:rPr>
              <a:t>enEn</a:t>
            </a:r>
            <a:r>
              <a:rPr lang="zh-CN" altLang="en-US" dirty="0" smtClean="0">
                <a:latin typeface="Book Antiqua" charset="0"/>
              </a:rPr>
              <a:t>，它只是每个相关实体集中的实体之间的连接</a:t>
            </a:r>
            <a:endParaRPr lang="en-US" altLang="x-none" dirty="0" smtClean="0">
              <a:latin typeface="Book Antiqua" charset="0"/>
            </a:endParaRPr>
          </a:p>
          <a:p>
            <a:pPr marL="0" indent="0">
              <a:buNone/>
            </a:pPr>
            <a:endParaRPr lang="en-US" altLang="x-none" dirty="0" smtClean="0">
              <a:latin typeface="Book Antiqua" charset="0"/>
            </a:endParaRPr>
          </a:p>
          <a:p>
            <a:pPr marL="228600" indent="-228600">
              <a:buAutoNum type="arabicPeriod"/>
            </a:pPr>
            <a:r>
              <a:rPr lang="en-US" altLang="x-none" dirty="0" smtClean="0">
                <a:latin typeface="Book Antiqua" charset="0"/>
              </a:rPr>
              <a:t>Relationships</a:t>
            </a:r>
            <a:r>
              <a:rPr lang="en-US" altLang="x-none" baseline="0" dirty="0" smtClean="0">
                <a:latin typeface="Book Antiqua" charset="0"/>
              </a:rPr>
              <a:t> will be represented by diamonds, a relationship is an association among two or more entities. </a:t>
            </a:r>
          </a:p>
          <a:p>
            <a:pPr marL="228600" indent="-228600">
              <a:buAutoNum type="arabicPeriod"/>
            </a:pPr>
            <a:r>
              <a:rPr lang="en-US" altLang="x-none" baseline="0" dirty="0" smtClean="0">
                <a:latin typeface="Book Antiqua" charset="0"/>
              </a:rPr>
              <a:t>So for example, we might know that someone named </a:t>
            </a:r>
            <a:r>
              <a:rPr lang="en-US" altLang="x-none" baseline="0" dirty="0" err="1" smtClean="0">
                <a:latin typeface="Book Antiqua" charset="0"/>
              </a:rPr>
              <a:t>Attishoo</a:t>
            </a:r>
            <a:r>
              <a:rPr lang="en-US" altLang="x-none" baseline="0" dirty="0" smtClean="0">
                <a:latin typeface="Book Antiqua" charset="0"/>
              </a:rPr>
              <a:t> works in the Pharmacy department, </a:t>
            </a:r>
          </a:p>
          <a:p>
            <a:pPr marL="228600" indent="-228600">
              <a:buAutoNum type="arabicPeriod"/>
            </a:pPr>
            <a:r>
              <a:rPr lang="en-US" altLang="x-none" baseline="0" dirty="0" smtClean="0">
                <a:latin typeface="Book Antiqua" charset="0"/>
              </a:rPr>
              <a:t>And relationships can have attributes, also a relationship set is a collection of similar relationships, much like an entity set was a current collection of similar entities</a:t>
            </a:r>
          </a:p>
          <a:p>
            <a:pPr marL="228600" indent="-228600">
              <a:buAutoNum type="arabicPeriod"/>
            </a:pPr>
            <a:r>
              <a:rPr lang="en-US" altLang="x-none" baseline="0" dirty="0" smtClean="0">
                <a:latin typeface="Book Antiqua" charset="0"/>
              </a:rPr>
              <a:t>So here is an example of a </a:t>
            </a:r>
            <a:r>
              <a:rPr lang="en-US" altLang="x-none" baseline="0" dirty="0" err="1" smtClean="0">
                <a:latin typeface="Book Antiqua" charset="0"/>
              </a:rPr>
              <a:t>works_in</a:t>
            </a:r>
            <a:r>
              <a:rPr lang="en-US" altLang="x-none" baseline="0" dirty="0" smtClean="0">
                <a:latin typeface="Book Antiqua" charset="0"/>
              </a:rPr>
              <a:t> relationship set, which has an attribute Since, and we can imagine that </a:t>
            </a:r>
            <a:r>
              <a:rPr lang="en-US" altLang="x-none" baseline="0" dirty="0" err="1" smtClean="0">
                <a:latin typeface="Book Antiqua" charset="0"/>
              </a:rPr>
              <a:t>Attishoo</a:t>
            </a:r>
            <a:r>
              <a:rPr lang="en-US" altLang="x-none" baseline="0" dirty="0" smtClean="0">
                <a:latin typeface="Book Antiqua" charset="0"/>
              </a:rPr>
              <a:t> is an employee entity in the employee entity set, and pharmacy is a department entity in the departments entity set, and there is a relationship in the </a:t>
            </a:r>
            <a:r>
              <a:rPr lang="en-US" altLang="x-none" baseline="0" dirty="0" err="1" smtClean="0">
                <a:latin typeface="Book Antiqua" charset="0"/>
              </a:rPr>
              <a:t>works_in</a:t>
            </a:r>
            <a:r>
              <a:rPr lang="en-US" altLang="x-none" baseline="0" dirty="0" smtClean="0">
                <a:latin typeface="Book Antiqua" charset="0"/>
              </a:rPr>
              <a:t> relationship set, that connects Mr. </a:t>
            </a:r>
            <a:r>
              <a:rPr lang="en-US" altLang="x-none" baseline="0" dirty="0" err="1" smtClean="0">
                <a:latin typeface="Book Antiqua" charset="0"/>
              </a:rPr>
              <a:t>Attishoo</a:t>
            </a:r>
            <a:r>
              <a:rPr lang="en-US" altLang="x-none" baseline="0" dirty="0" smtClean="0">
                <a:latin typeface="Book Antiqua" charset="0"/>
              </a:rPr>
              <a:t> to the pharmacy department</a:t>
            </a:r>
          </a:p>
          <a:p>
            <a:pPr marL="228600" indent="-228600">
              <a:buAutoNum type="arabicPeriod"/>
            </a:pPr>
            <a:r>
              <a:rPr lang="en-US" altLang="x-none" dirty="0" smtClean="0">
                <a:latin typeface="Book Antiqua" charset="0"/>
              </a:rPr>
              <a:t>So an n-</a:t>
            </a:r>
            <a:r>
              <a:rPr lang="en-US" altLang="x-none" dirty="0" err="1" smtClean="0">
                <a:latin typeface="Book Antiqua" charset="0"/>
              </a:rPr>
              <a:t>ary</a:t>
            </a:r>
            <a:r>
              <a:rPr lang="en-US" altLang="x-none" dirty="0" smtClean="0">
                <a:latin typeface="Book Antiqua" charset="0"/>
              </a:rPr>
              <a:t> relationship set R relates n entity sets E1 ... </a:t>
            </a:r>
            <a:r>
              <a:rPr lang="en-US" altLang="x-none" dirty="0" err="1" smtClean="0">
                <a:latin typeface="Book Antiqua" charset="0"/>
              </a:rPr>
              <a:t>En</a:t>
            </a:r>
            <a:r>
              <a:rPr lang="en-US" altLang="x-none" dirty="0" smtClean="0">
                <a:latin typeface="Book Antiqua" charset="0"/>
              </a:rPr>
              <a:t>,</a:t>
            </a:r>
            <a:r>
              <a:rPr lang="en-US" altLang="x-none" baseline="0" dirty="0" smtClean="0">
                <a:latin typeface="Book Antiqua" charset="0"/>
              </a:rPr>
              <a:t> and </a:t>
            </a:r>
            <a:r>
              <a:rPr lang="en-US" altLang="x-none" sz="1600" dirty="0" smtClean="0"/>
              <a:t>each relationship in R </a:t>
            </a:r>
            <a:r>
              <a:rPr lang="en-US" altLang="x-none" sz="1600" baseline="0" dirty="0" smtClean="0"/>
              <a:t> </a:t>
            </a:r>
            <a:r>
              <a:rPr lang="en-US" altLang="x-none" sz="1600" dirty="0" smtClean="0"/>
              <a:t>involves</a:t>
            </a:r>
            <a:r>
              <a:rPr lang="en-US" altLang="x-none" sz="1600" baseline="0" dirty="0" smtClean="0"/>
              <a:t> a single entity from each entity set, so a particular relationship involves </a:t>
            </a:r>
            <a:r>
              <a:rPr lang="en-US" altLang="x-none" sz="1600" dirty="0" smtClean="0"/>
              <a:t>entities e1 </a:t>
            </a:r>
            <a:r>
              <a:rPr lang="en-US" altLang="x-none" sz="1600" dirty="0" smtClean="0">
                <a:sym typeface="Symbol" charset="2"/>
              </a:rPr>
              <a:t></a:t>
            </a:r>
            <a:r>
              <a:rPr lang="en-US" altLang="x-none" sz="1600" dirty="0" smtClean="0"/>
              <a:t> E1, ..., </a:t>
            </a:r>
            <a:r>
              <a:rPr lang="en-US" altLang="x-none" sz="1600" dirty="0" err="1" smtClean="0"/>
              <a:t>en</a:t>
            </a:r>
            <a:r>
              <a:rPr lang="en-US" altLang="x-none" sz="1600" dirty="0" smtClean="0"/>
              <a:t> </a:t>
            </a:r>
            <a:r>
              <a:rPr lang="en-US" altLang="x-none" sz="1600" dirty="0" smtClean="0">
                <a:sym typeface="Symbol" charset="2"/>
              </a:rPr>
              <a:t></a:t>
            </a:r>
            <a:r>
              <a:rPr lang="en-US" altLang="x-none" sz="1600" dirty="0" smtClean="0"/>
              <a:t> </a:t>
            </a:r>
            <a:r>
              <a:rPr lang="en-US" altLang="x-none" sz="1600" dirty="0" err="1" smtClean="0"/>
              <a:t>En</a:t>
            </a:r>
            <a:r>
              <a:rPr lang="en-US" altLang="x-none" sz="1600" dirty="0" smtClean="0"/>
              <a:t>,</a:t>
            </a:r>
            <a:r>
              <a:rPr lang="en-US" altLang="x-none" sz="1600" baseline="0" dirty="0" smtClean="0"/>
              <a:t> it is just a connection between an entity in each of the related entity sets</a:t>
            </a:r>
            <a:endParaRPr lang="en-US" altLang="x-none" sz="1600" dirty="0" smtClean="0"/>
          </a:p>
          <a:p>
            <a:pPr marL="228600" indent="-228600">
              <a:buAutoNum type="arabicPeriod"/>
            </a:pPr>
            <a:endParaRPr lang="x-none" altLang="x-none" dirty="0">
              <a:latin typeface="Book Antiqua" charset="0"/>
            </a:endParaRPr>
          </a:p>
        </p:txBody>
      </p:sp>
    </p:spTree>
    <p:extLst>
      <p:ext uri="{BB962C8B-B14F-4D97-AF65-F5344CB8AC3E}">
        <p14:creationId xmlns:p14="http://schemas.microsoft.com/office/powerpoint/2010/main" val="2932348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4034"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48" tIns="0" rIns="19048"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solidFill>
                  <a:schemeClr val="tx1"/>
                </a:solidFill>
                <a:latin typeface="Times New Roman" charset="0"/>
              </a:rPr>
              <a:t>6</a:t>
            </a:r>
          </a:p>
        </p:txBody>
      </p:sp>
      <p:sp>
        <p:nvSpPr>
          <p:cNvPr id="44035"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4036"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4037" name="Rectangle 6"/>
          <p:cNvSpPr>
            <a:spLocks noGrp="1" noRot="1" noChangeAspect="1" noChangeArrowheads="1" noTextEdit="1"/>
          </p:cNvSpPr>
          <p:nvPr>
            <p:ph type="sldImg"/>
          </p:nvPr>
        </p:nvSpPr>
        <p:spPr>
          <a:ln cap="flat"/>
        </p:spPr>
      </p:sp>
      <p:sp>
        <p:nvSpPr>
          <p:cNvPr id="44038"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smtClean="0">
                <a:latin typeface="Book Antiqua" charset="0"/>
              </a:rPr>
              <a:t>语义约束：帮助我们更准确地建模</a:t>
            </a:r>
          </a:p>
          <a:p>
            <a:r>
              <a:rPr lang="en-US" altLang="zh-CN" dirty="0" smtClean="0">
                <a:latin typeface="Book Antiqua" charset="0"/>
              </a:rPr>
              <a:t>Arrow</a:t>
            </a:r>
            <a:r>
              <a:rPr lang="zh-CN" altLang="en-US" dirty="0" smtClean="0">
                <a:latin typeface="Book Antiqua" charset="0"/>
              </a:rPr>
              <a:t>：</a:t>
            </a:r>
            <a:r>
              <a:rPr lang="zh-CN" altLang="en-US" b="1" dirty="0" smtClean="0">
                <a:latin typeface="Book Antiqua" charset="0"/>
              </a:rPr>
              <a:t>每个部门最多只能参加一次“管理关系”</a:t>
            </a:r>
            <a:r>
              <a:rPr lang="zh-CN" altLang="en-US" dirty="0" smtClean="0">
                <a:latin typeface="Book Antiqua" charset="0"/>
              </a:rPr>
              <a:t>，或者每个部门最多只能有一名员工作为经理</a:t>
            </a:r>
          </a:p>
          <a:p>
            <a:r>
              <a:rPr lang="zh-CN" altLang="en-US" dirty="0" smtClean="0">
                <a:latin typeface="Book Antiqua" charset="0"/>
              </a:rPr>
              <a:t>一对多：每个部门最多只能有一名员工作为经理，但是每个员工可以管理多个部门</a:t>
            </a:r>
          </a:p>
          <a:p>
            <a:r>
              <a:rPr lang="zh-CN" altLang="en-US" dirty="0" smtClean="0">
                <a:latin typeface="Book Antiqua" charset="0"/>
              </a:rPr>
              <a:t>术语：</a:t>
            </a:r>
          </a:p>
          <a:p>
            <a:r>
              <a:rPr lang="zh-CN" altLang="en-US" dirty="0" smtClean="0">
                <a:latin typeface="Book Antiqua" charset="0"/>
              </a:rPr>
              <a:t>椭圆形：实体集； 点：特定实体</a:t>
            </a:r>
          </a:p>
          <a:p>
            <a:r>
              <a:rPr lang="zh-CN" altLang="en-US" b="1" dirty="0" smtClean="0">
                <a:latin typeface="Book Antiqua" charset="0"/>
              </a:rPr>
              <a:t>多对多</a:t>
            </a:r>
            <a:r>
              <a:rPr lang="zh-CN" altLang="en-US" dirty="0" smtClean="0">
                <a:latin typeface="Book Antiqua" charset="0"/>
              </a:rPr>
              <a:t>：左侧</a:t>
            </a:r>
            <a:r>
              <a:rPr lang="en-US" altLang="zh-CN" dirty="0" smtClean="0">
                <a:latin typeface="Book Antiqua" charset="0"/>
              </a:rPr>
              <a:t>/</a:t>
            </a:r>
            <a:r>
              <a:rPr lang="zh-CN" altLang="en-US" dirty="0" smtClean="0">
                <a:latin typeface="Book Antiqua" charset="0"/>
              </a:rPr>
              <a:t>右侧的每个点都可以连接到右侧</a:t>
            </a:r>
            <a:r>
              <a:rPr lang="en-US" altLang="zh-CN" dirty="0" smtClean="0">
                <a:latin typeface="Book Antiqua" charset="0"/>
              </a:rPr>
              <a:t>/</a:t>
            </a:r>
            <a:r>
              <a:rPr lang="zh-CN" altLang="en-US" dirty="0" smtClean="0">
                <a:latin typeface="Book Antiqua" charset="0"/>
              </a:rPr>
              <a:t>左侧的许多点</a:t>
            </a:r>
          </a:p>
          <a:p>
            <a:r>
              <a:rPr lang="zh-CN" altLang="en-US" b="1" dirty="0" smtClean="0">
                <a:latin typeface="Book Antiqua" charset="0"/>
              </a:rPr>
              <a:t>一对多</a:t>
            </a:r>
            <a:r>
              <a:rPr lang="zh-CN" altLang="en-US" dirty="0" smtClean="0">
                <a:latin typeface="Book Antiqua" charset="0"/>
              </a:rPr>
              <a:t>：左侧的每个点只能连接到右侧的一个点，但是右侧的每个点可以连接到左侧的许多点</a:t>
            </a:r>
          </a:p>
          <a:p>
            <a:r>
              <a:rPr lang="zh-CN" altLang="en-US" b="1" dirty="0" smtClean="0">
                <a:latin typeface="Book Antiqua" charset="0"/>
              </a:rPr>
              <a:t>一对一</a:t>
            </a:r>
            <a:r>
              <a:rPr lang="zh-CN" altLang="en-US" dirty="0" smtClean="0">
                <a:latin typeface="Book Antiqua" charset="0"/>
              </a:rPr>
              <a:t>：左</a:t>
            </a:r>
            <a:r>
              <a:rPr lang="en-US" altLang="zh-CN" dirty="0" smtClean="0">
                <a:latin typeface="Book Antiqua" charset="0"/>
              </a:rPr>
              <a:t>/</a:t>
            </a:r>
            <a:r>
              <a:rPr lang="zh-CN" altLang="en-US" dirty="0" smtClean="0">
                <a:latin typeface="Book Antiqua" charset="0"/>
              </a:rPr>
              <a:t>右每个点在右</a:t>
            </a:r>
            <a:r>
              <a:rPr lang="en-US" altLang="zh-CN" dirty="0" smtClean="0">
                <a:latin typeface="Book Antiqua" charset="0"/>
              </a:rPr>
              <a:t>/</a:t>
            </a:r>
            <a:r>
              <a:rPr lang="zh-CN" altLang="en-US" dirty="0" smtClean="0">
                <a:latin typeface="Book Antiqua" charset="0"/>
              </a:rPr>
              <a:t>左最多一个点</a:t>
            </a:r>
            <a:endParaRPr lang="en-US" altLang="zh-CN" dirty="0" smtClean="0">
              <a:latin typeface="Book Antiqua" charset="0"/>
            </a:endParaRPr>
          </a:p>
          <a:p>
            <a:endParaRPr lang="en-US" altLang="zh-CN" dirty="0" smtClean="0">
              <a:latin typeface="Book Antiqua" charset="0"/>
            </a:endParaRPr>
          </a:p>
          <a:p>
            <a:r>
              <a:rPr lang="zh-CN" altLang="en-US" dirty="0" smtClean="0">
                <a:latin typeface="Book Antiqua" charset="0"/>
              </a:rPr>
              <a:t>员工可以在多个部门工作； 一个部门可以有很多员工。</a:t>
            </a:r>
          </a:p>
          <a:p>
            <a:r>
              <a:rPr lang="zh-CN" altLang="en-US" dirty="0" smtClean="0">
                <a:latin typeface="Book Antiqua" charset="0"/>
              </a:rPr>
              <a:t>相反，根据“管理”关系集中对“部门”的</a:t>
            </a:r>
            <a:r>
              <a:rPr lang="zh-CN" altLang="en-US" b="1" dirty="0" smtClean="0">
                <a:latin typeface="Book Antiqua" charset="0"/>
              </a:rPr>
              <a:t>键约束</a:t>
            </a:r>
            <a:r>
              <a:rPr lang="zh-CN" altLang="en-US" dirty="0" smtClean="0">
                <a:latin typeface="Book Antiqua" charset="0"/>
              </a:rPr>
              <a:t>，</a:t>
            </a:r>
            <a:r>
              <a:rPr lang="zh-CN" altLang="en-US" b="1" dirty="0" smtClean="0">
                <a:latin typeface="Book Antiqua" charset="0"/>
              </a:rPr>
              <a:t>每个部门最多只能有一位经理</a:t>
            </a:r>
            <a:r>
              <a:rPr lang="zh-CN" altLang="en-US" dirty="0" smtClean="0">
                <a:latin typeface="Book Antiqua" charset="0"/>
              </a:rPr>
              <a:t>。</a:t>
            </a:r>
          </a:p>
          <a:p>
            <a:r>
              <a:rPr lang="zh-CN" altLang="en-US" b="1" dirty="0" smtClean="0">
                <a:latin typeface="Book Antiqua" charset="0"/>
              </a:rPr>
              <a:t>键约束</a:t>
            </a:r>
            <a:r>
              <a:rPr lang="zh-CN" altLang="en-US" dirty="0" smtClean="0">
                <a:latin typeface="Book Antiqua" charset="0"/>
              </a:rPr>
              <a:t>给出</a:t>
            </a:r>
            <a:r>
              <a:rPr lang="zh-CN" altLang="en-US" b="1" dirty="0" smtClean="0">
                <a:latin typeface="Book Antiqua" charset="0"/>
              </a:rPr>
              <a:t>一对多</a:t>
            </a:r>
            <a:r>
              <a:rPr lang="zh-CN" altLang="en-US" dirty="0" smtClean="0">
                <a:latin typeface="Book Antiqua" charset="0"/>
              </a:rPr>
              <a:t>的关系。</a:t>
            </a:r>
            <a:endParaRPr lang="x-none" altLang="x-none" dirty="0" smtClean="0">
              <a:latin typeface="Book Antiqua" charset="0"/>
            </a:endParaRPr>
          </a:p>
          <a:p>
            <a:endParaRPr lang="en-US" altLang="zh-CN" dirty="0" smtClean="0">
              <a:latin typeface="Book Antiqua" charset="0"/>
            </a:endParaRPr>
          </a:p>
          <a:p>
            <a:endParaRPr lang="en-US" altLang="zh-CN" dirty="0" smtClean="0">
              <a:latin typeface="Book Antiqua" charset="0"/>
            </a:endParaRPr>
          </a:p>
          <a:p>
            <a:r>
              <a:rPr lang="en-US" altLang="zh-CN" dirty="0" smtClean="0">
                <a:latin typeface="Book Antiqua" charset="0"/>
              </a:rPr>
              <a:t>Semantic</a:t>
            </a:r>
            <a:r>
              <a:rPr lang="en-US" altLang="zh-CN" baseline="0" dirty="0" smtClean="0">
                <a:latin typeface="Book Antiqua" charset="0"/>
              </a:rPr>
              <a:t> constraints: help us more accurately model</a:t>
            </a:r>
          </a:p>
          <a:p>
            <a:r>
              <a:rPr lang="en-US" altLang="zh-CN" baseline="0" dirty="0" smtClean="0">
                <a:latin typeface="Book Antiqua" charset="0"/>
              </a:rPr>
              <a:t>Arrow: each department will participate at most once in Manages relationship, or each department has at most one employee as the manager</a:t>
            </a:r>
          </a:p>
          <a:p>
            <a:r>
              <a:rPr lang="en-US" altLang="zh-CN" baseline="0" dirty="0" smtClean="0">
                <a:latin typeface="Book Antiqua" charset="0"/>
              </a:rPr>
              <a:t>One-to-many: each department has at most one employee as the manager, but each employee may manage many department</a:t>
            </a:r>
          </a:p>
          <a:p>
            <a:r>
              <a:rPr lang="en-US" altLang="zh-CN" baseline="0" dirty="0" smtClean="0">
                <a:latin typeface="Book Antiqua" charset="0"/>
              </a:rPr>
              <a:t>Terminology: </a:t>
            </a:r>
          </a:p>
          <a:p>
            <a:r>
              <a:rPr lang="en-US" altLang="zh-CN" baseline="0" dirty="0" smtClean="0">
                <a:latin typeface="Book Antiqua" charset="0"/>
              </a:rPr>
              <a:t>oval: entity set; dot: a specific entity</a:t>
            </a:r>
          </a:p>
          <a:p>
            <a:r>
              <a:rPr lang="en-US" altLang="zh-CN" baseline="0" dirty="0" smtClean="0">
                <a:latin typeface="Book Antiqua" charset="0"/>
              </a:rPr>
              <a:t>Many-to-many: each dot on the left/right can be connected to many dots on the right/left</a:t>
            </a:r>
          </a:p>
          <a:p>
            <a:r>
              <a:rPr lang="en-US" altLang="zh-CN" baseline="0" dirty="0" smtClean="0">
                <a:latin typeface="Book Antiqua" charset="0"/>
              </a:rPr>
              <a:t>One-to-many: each dot on the left can be connected to only one dot on the right, but each dot on the right can be connected to many dots on the left</a:t>
            </a:r>
          </a:p>
          <a:p>
            <a:r>
              <a:rPr lang="en-US" altLang="zh-CN" baseline="0" dirty="0" smtClean="0">
                <a:latin typeface="Book Antiqua" charset="0"/>
              </a:rPr>
              <a:t>One-to-one: each dot on the left/right has at most one dot on the right/left</a:t>
            </a:r>
            <a:endParaRPr lang="en-US" altLang="zh-CN" dirty="0" smtClean="0">
              <a:latin typeface="Book Antiqua" charset="0"/>
            </a:endParaRPr>
          </a:p>
          <a:p>
            <a:endParaRPr lang="en-US" altLang="zh-CN" dirty="0" smtClean="0">
              <a:latin typeface="Book Antiqua" charset="0"/>
            </a:endParaRPr>
          </a:p>
        </p:txBody>
      </p:sp>
    </p:spTree>
    <p:extLst>
      <p:ext uri="{BB962C8B-B14F-4D97-AF65-F5344CB8AC3E}">
        <p14:creationId xmlns:p14="http://schemas.microsoft.com/office/powerpoint/2010/main" val="3422318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6082"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48" tIns="0" rIns="19048"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solidFill>
                  <a:schemeClr val="tx1"/>
                </a:solidFill>
                <a:latin typeface="Times New Roman" charset="0"/>
              </a:rPr>
              <a:t>8</a:t>
            </a:r>
          </a:p>
        </p:txBody>
      </p:sp>
      <p:sp>
        <p:nvSpPr>
          <p:cNvPr id="46083"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6084"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6085" name="Rectangle 6"/>
          <p:cNvSpPr>
            <a:spLocks noGrp="1" noRot="1" noChangeAspect="1" noChangeArrowheads="1" noTextEdit="1"/>
          </p:cNvSpPr>
          <p:nvPr>
            <p:ph type="sldImg"/>
          </p:nvPr>
        </p:nvSpPr>
        <p:spPr>
          <a:ln cap="flat"/>
        </p:spPr>
      </p:sp>
      <p:sp>
        <p:nvSpPr>
          <p:cNvPr id="46086"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zh-CN" altLang="en-US" dirty="0" smtClean="0">
                <a:latin typeface="Book Antiqua" charset="0"/>
              </a:rPr>
              <a:t>每个员工都在部门工作吗？</a:t>
            </a:r>
            <a:r>
              <a:rPr lang="en-US" altLang="zh-CN" dirty="0" smtClean="0">
                <a:latin typeface="Book Antiqua" charset="0"/>
              </a:rPr>
              <a:t>Each employe</a:t>
            </a:r>
            <a:r>
              <a:rPr lang="en-US" altLang="zh-CN" baseline="0" dirty="0" smtClean="0">
                <a:latin typeface="Book Antiqua" charset="0"/>
              </a:rPr>
              <a:t>e works at least one department (</a:t>
            </a:r>
            <a:r>
              <a:rPr lang="zh-CN" altLang="en-US" baseline="0" dirty="0" smtClean="0">
                <a:latin typeface="Book Antiqua" charset="0"/>
              </a:rPr>
              <a:t>每位员工至少工作一个部门</a:t>
            </a:r>
            <a:r>
              <a:rPr lang="en-US" altLang="zh-CN" baseline="0" dirty="0" smtClean="0">
                <a:latin typeface="Book Antiqua" charset="0"/>
              </a:rPr>
              <a:t>)</a:t>
            </a:r>
          </a:p>
          <a:p>
            <a:r>
              <a:rPr lang="en-US" altLang="zh-CN" baseline="0" dirty="0" smtClean="0">
                <a:latin typeface="Book Antiqua" charset="0"/>
              </a:rPr>
              <a:t>Total participation: each employee will participate that relationship, every entity in Employee has at least one entry in the </a:t>
            </a:r>
            <a:r>
              <a:rPr lang="en-US" altLang="zh-CN" baseline="0" dirty="0" err="1" smtClean="0">
                <a:latin typeface="Book Antiqua" charset="0"/>
              </a:rPr>
              <a:t>works_in</a:t>
            </a:r>
            <a:r>
              <a:rPr lang="en-US" altLang="zh-CN" baseline="0" dirty="0" smtClean="0">
                <a:latin typeface="Book Antiqua" charset="0"/>
              </a:rPr>
              <a:t> relationship set</a:t>
            </a:r>
          </a:p>
          <a:p>
            <a:r>
              <a:rPr lang="en-US" altLang="zh-CN" baseline="0" dirty="0" smtClean="0">
                <a:latin typeface="Book Antiqua" charset="0"/>
              </a:rPr>
              <a:t>Partial participation: ……</a:t>
            </a:r>
            <a:endParaRPr lang="zh-CN" altLang="en-US" dirty="0" smtClean="0">
              <a:latin typeface="Book Antiqua" charset="0"/>
            </a:endParaRPr>
          </a:p>
          <a:p>
            <a:r>
              <a:rPr lang="zh-CN" altLang="en-US" dirty="0" smtClean="0">
                <a:latin typeface="Book Antiqua" charset="0"/>
              </a:rPr>
              <a:t>如果是这样：</a:t>
            </a:r>
            <a:r>
              <a:rPr lang="zh-CN" altLang="en-US" b="1" dirty="0" smtClean="0">
                <a:latin typeface="Book Antiqua" charset="0"/>
              </a:rPr>
              <a:t>参与约束</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Book Antiqua" charset="0"/>
              </a:rPr>
              <a:t>Total participation of</a:t>
            </a:r>
            <a:r>
              <a:rPr lang="en-US" altLang="zh-CN" baseline="0" dirty="0" smtClean="0">
                <a:latin typeface="Book Antiqua" charset="0"/>
              </a:rPr>
              <a:t> Employee: </a:t>
            </a:r>
            <a:r>
              <a:rPr lang="zh-CN" altLang="en-US" dirty="0" smtClean="0">
                <a:latin typeface="Book Antiqua" charset="0"/>
              </a:rPr>
              <a:t>员工全部（相对于部分）参与</a:t>
            </a:r>
            <a:r>
              <a:rPr lang="en-US" altLang="zh-CN" dirty="0" err="1" smtClean="0">
                <a:latin typeface="Book Antiqua" charset="0"/>
              </a:rPr>
              <a:t>Works_In</a:t>
            </a:r>
            <a:endParaRPr lang="en-US" altLang="zh-CN" dirty="0" smtClean="0">
              <a:latin typeface="Book Antiqu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Book Antiqua" charset="0"/>
              </a:rPr>
              <a:t>Total participation of</a:t>
            </a:r>
            <a:r>
              <a:rPr lang="en-US" altLang="zh-CN" baseline="0" dirty="0" smtClean="0">
                <a:latin typeface="Book Antiqua" charset="0"/>
              </a:rPr>
              <a:t> Department: </a:t>
            </a:r>
            <a:r>
              <a:rPr lang="zh-CN" altLang="en-US" dirty="0" smtClean="0">
                <a:latin typeface="Book Antiqua" charset="0"/>
              </a:rPr>
              <a:t>如果每个部门都有一名员工在工作，该怎么办？</a:t>
            </a:r>
            <a:endParaRPr lang="en-US" altLang="zh-CN" dirty="0" smtClean="0">
              <a:latin typeface="Book Antiqu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latin typeface="Book Antiqua" charset="0"/>
              </a:rPr>
              <a:t>Arrow</a:t>
            </a:r>
            <a:r>
              <a:rPr lang="en-US" altLang="zh-CN" b="1" baseline="0" dirty="0" smtClean="0">
                <a:latin typeface="Book Antiqua" charset="0"/>
              </a:rPr>
              <a:t> edge</a:t>
            </a:r>
            <a:r>
              <a:rPr lang="en-US" altLang="zh-CN" dirty="0" smtClean="0">
                <a:latin typeface="Book Antiqua" charset="0"/>
              </a:rPr>
              <a:t>:</a:t>
            </a:r>
            <a:r>
              <a:rPr lang="en-US" altLang="zh-CN" baseline="0" dirty="0" smtClean="0">
                <a:latin typeface="Book Antiqua" charset="0"/>
              </a:rPr>
              <a:t> at most one participation</a:t>
            </a:r>
            <a:endParaRPr lang="zh-CN" altLang="en-US" dirty="0" smtClean="0">
              <a:latin typeface="Book Antiqua" charset="0"/>
            </a:endParaRPr>
          </a:p>
          <a:p>
            <a:r>
              <a:rPr lang="en-US" altLang="zh-CN" b="1" dirty="0" smtClean="0">
                <a:latin typeface="Book Antiqua" charset="0"/>
              </a:rPr>
              <a:t>Bold edge</a:t>
            </a:r>
            <a:r>
              <a:rPr lang="en-US" altLang="zh-CN" dirty="0" smtClean="0">
                <a:latin typeface="Book Antiqua" charset="0"/>
              </a:rPr>
              <a:t>: at least one participation (</a:t>
            </a:r>
            <a:r>
              <a:rPr lang="zh-CN" altLang="en-US" dirty="0" smtClean="0">
                <a:latin typeface="Book Antiqua" charset="0"/>
              </a:rPr>
              <a:t>基本上是指至少一个</a:t>
            </a:r>
            <a:r>
              <a:rPr lang="en-US" altLang="zh-CN" dirty="0" smtClean="0">
                <a:latin typeface="Book Antiqua" charset="0"/>
              </a:rPr>
              <a:t>)</a:t>
            </a:r>
            <a:r>
              <a:rPr lang="zh-CN" altLang="en-US" dirty="0" smtClean="0">
                <a:latin typeface="Book Antiqua" charset="0"/>
              </a:rPr>
              <a:t>。</a:t>
            </a:r>
            <a:endParaRPr lang="en-US" altLang="zh-CN" dirty="0" smtClean="0">
              <a:latin typeface="Book Antiqua" charset="0"/>
            </a:endParaRPr>
          </a:p>
          <a:p>
            <a:r>
              <a:rPr lang="en-US" altLang="x-none" b="1" dirty="0" err="1" smtClean="0">
                <a:latin typeface="Book Antiqua" charset="0"/>
              </a:rPr>
              <a:t>Arrow+bold</a:t>
            </a:r>
            <a:r>
              <a:rPr lang="en-US" altLang="x-none" dirty="0" smtClean="0">
                <a:latin typeface="Book Antiqua" charset="0"/>
              </a:rPr>
              <a:t> edge:</a:t>
            </a:r>
            <a:r>
              <a:rPr lang="en-US" altLang="x-none" baseline="0" dirty="0" smtClean="0">
                <a:latin typeface="Book Antiqua" charset="0"/>
              </a:rPr>
              <a:t> </a:t>
            </a:r>
            <a:r>
              <a:rPr lang="en-US" altLang="x-none" b="1" baseline="0" dirty="0" smtClean="0">
                <a:latin typeface="Book Antiqua" charset="0"/>
              </a:rPr>
              <a:t>exactly one </a:t>
            </a:r>
            <a:r>
              <a:rPr lang="en-US" altLang="x-none" baseline="0" dirty="0" smtClean="0">
                <a:latin typeface="Book Antiqua" charset="0"/>
              </a:rPr>
              <a:t>(EVERY department has exactly one manager)</a:t>
            </a:r>
            <a:endParaRPr lang="x-none" altLang="x-none" dirty="0">
              <a:latin typeface="Book Antiqua" charset="0"/>
            </a:endParaRPr>
          </a:p>
        </p:txBody>
      </p:sp>
    </p:spTree>
    <p:extLst>
      <p:ext uri="{BB962C8B-B14F-4D97-AF65-F5344CB8AC3E}">
        <p14:creationId xmlns:p14="http://schemas.microsoft.com/office/powerpoint/2010/main" val="24232064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51202"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48" tIns="0" rIns="19048"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solidFill>
                  <a:schemeClr val="tx1"/>
                </a:solidFill>
                <a:latin typeface="Times New Roman" charset="0"/>
              </a:rPr>
              <a:t>10</a:t>
            </a:r>
          </a:p>
        </p:txBody>
      </p:sp>
      <p:sp>
        <p:nvSpPr>
          <p:cNvPr id="51203"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51204"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6" tIns="45608" rIns="91216" bIns="45608"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51205" name="Rectangle 6"/>
          <p:cNvSpPr>
            <a:spLocks noGrp="1" noRot="1" noChangeAspect="1" noChangeArrowheads="1" noTextEdit="1"/>
          </p:cNvSpPr>
          <p:nvPr>
            <p:ph type="sldImg"/>
          </p:nvPr>
        </p:nvSpPr>
        <p:spPr>
          <a:ln cap="flat"/>
        </p:spPr>
      </p:sp>
      <p:sp>
        <p:nvSpPr>
          <p:cNvPr id="51206"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228600" indent="-228600">
              <a:buAutoNum type="arabicPeriod"/>
            </a:pPr>
            <a:r>
              <a:rPr lang="zh-CN" altLang="en-US" dirty="0" smtClean="0">
                <a:latin typeface="Book Antiqua" charset="0"/>
              </a:rPr>
              <a:t>我们要在此处引入的下一个概念是</a:t>
            </a:r>
            <a:r>
              <a:rPr lang="zh-CN" altLang="en-US" b="1" dirty="0" smtClean="0">
                <a:latin typeface="Book Antiqua" charset="0"/>
              </a:rPr>
              <a:t>基于我们的约束而建立的</a:t>
            </a:r>
            <a:r>
              <a:rPr lang="zh-CN" altLang="en-US" dirty="0" smtClean="0">
                <a:latin typeface="Book Antiqua" charset="0"/>
              </a:rPr>
              <a:t>，但实际上定义了一种新的实体集，称为</a:t>
            </a:r>
            <a:r>
              <a:rPr lang="zh-CN" altLang="en-US" b="1" dirty="0" smtClean="0">
                <a:latin typeface="Book Antiqua" charset="0"/>
              </a:rPr>
              <a:t>弱实体</a:t>
            </a:r>
          </a:p>
          <a:p>
            <a:pPr marL="228600" indent="-228600">
              <a:buAutoNum type="arabicPeriod"/>
            </a:pPr>
            <a:r>
              <a:rPr lang="zh-CN" altLang="en-US" dirty="0" smtClean="0">
                <a:latin typeface="Book Antiqua" charset="0"/>
              </a:rPr>
              <a:t>弱实体是一个实体，</a:t>
            </a:r>
            <a:r>
              <a:rPr lang="zh-CN" altLang="en-US" b="1" dirty="0" smtClean="0">
                <a:latin typeface="Book Antiqua" charset="0"/>
              </a:rPr>
              <a:t>只能通过考虑其他所有者实体的主键来唯一地定义</a:t>
            </a:r>
          </a:p>
          <a:p>
            <a:pPr marL="228600" indent="-228600">
              <a:buAutoNum type="arabicPeriod"/>
            </a:pPr>
            <a:r>
              <a:rPr lang="zh-CN" altLang="en-US" dirty="0" smtClean="0">
                <a:latin typeface="Book Antiqua" charset="0"/>
              </a:rPr>
              <a:t>例如，这里有一张弱的实体集依赖图，这些是</a:t>
            </a:r>
            <a:r>
              <a:rPr lang="zh-CN" altLang="en-US" b="1" dirty="0" smtClean="0">
                <a:latin typeface="Book Antiqua" charset="0"/>
              </a:rPr>
              <a:t>雇员保险政策</a:t>
            </a:r>
            <a:r>
              <a:rPr lang="zh-CN" altLang="en-US" dirty="0" smtClean="0">
                <a:latin typeface="Book Antiqua" charset="0"/>
              </a:rPr>
              <a:t>所涵盖的人，例如他们的子女或配偶</a:t>
            </a:r>
          </a:p>
          <a:p>
            <a:pPr marL="228600" indent="-228600">
              <a:buAutoNum type="arabicPeriod"/>
            </a:pPr>
            <a:r>
              <a:rPr lang="zh-CN" altLang="en-US" dirty="0" smtClean="0">
                <a:latin typeface="Book Antiqua" charset="0"/>
              </a:rPr>
              <a:t>这些受抚养者不是雇员，因此不会在系统中，因此他们将没有社会保障号信息（例如，在系统中），因此我们如何仅通过将其与雇员相关联来很好地跟踪这些受抚养者，因此，我们要绘制的方法是所有者实体集和弱实体集，因此，在这种情况下，员工和受抚养者必须参与一对多关系集。</a:t>
            </a:r>
          </a:p>
          <a:p>
            <a:pPr marL="228600" indent="-228600">
              <a:buAutoNum type="arabicPeriod"/>
            </a:pPr>
            <a:r>
              <a:rPr lang="zh-CN" altLang="en-US" dirty="0" smtClean="0">
                <a:latin typeface="Book Antiqua" charset="0"/>
              </a:rPr>
              <a:t>因此，</a:t>
            </a:r>
            <a:r>
              <a:rPr lang="zh-CN" altLang="en-US" b="1" dirty="0" smtClean="0">
                <a:latin typeface="Book Antiqua" charset="0"/>
              </a:rPr>
              <a:t>对于许多弱势实体只有一个所有者</a:t>
            </a:r>
            <a:r>
              <a:rPr lang="zh-CN" altLang="en-US" dirty="0" smtClean="0">
                <a:latin typeface="Book Antiqua" charset="0"/>
              </a:rPr>
              <a:t>，因此，例如，必须将一个孩子与该策略的雇员联系起来，而拥有该策略的雇员在该策略下可能有多个孩子，这很好</a:t>
            </a:r>
          </a:p>
          <a:p>
            <a:pPr marL="228600" indent="-228600">
              <a:buAutoNum type="arabicPeriod"/>
            </a:pPr>
            <a:r>
              <a:rPr lang="zh-CN" altLang="en-US" dirty="0" smtClean="0">
                <a:latin typeface="Book Antiqua" charset="0"/>
              </a:rPr>
              <a:t>现在，</a:t>
            </a:r>
            <a:r>
              <a:rPr lang="zh-CN" altLang="en-US" b="1" dirty="0" smtClean="0">
                <a:latin typeface="Book Antiqua" charset="0"/>
              </a:rPr>
              <a:t>弱势实体集必须完全参与</a:t>
            </a:r>
            <a:r>
              <a:rPr lang="zh-CN" altLang="en-US" dirty="0" smtClean="0">
                <a:latin typeface="Book Antiqua" charset="0"/>
              </a:rPr>
              <a:t>此标识关系集，每个受抚养人必须具有与员工相关联的策略</a:t>
            </a:r>
          </a:p>
          <a:p>
            <a:pPr marL="228600" indent="-228600">
              <a:buAutoNum type="arabicPeriod"/>
            </a:pPr>
            <a:r>
              <a:rPr lang="zh-CN" altLang="en-US" dirty="0" smtClean="0">
                <a:latin typeface="Book Antiqua" charset="0"/>
              </a:rPr>
              <a:t>弱实体绘制为带有</a:t>
            </a:r>
            <a:r>
              <a:rPr lang="zh-CN" altLang="en-US" b="1" dirty="0" smtClean="0">
                <a:latin typeface="Book Antiqua" charset="0"/>
              </a:rPr>
              <a:t>粗体箭头</a:t>
            </a:r>
            <a:r>
              <a:rPr lang="zh-CN" altLang="en-US" dirty="0" smtClean="0">
                <a:latin typeface="Book Antiqua" charset="0"/>
              </a:rPr>
              <a:t>，并在实体集和定义其与常规实体之间关系的对应关系集周围都带有</a:t>
            </a:r>
            <a:r>
              <a:rPr lang="zh-CN" altLang="en-US" b="1" dirty="0" smtClean="0">
                <a:latin typeface="Book Antiqua" charset="0"/>
              </a:rPr>
              <a:t>粗体</a:t>
            </a:r>
          </a:p>
          <a:p>
            <a:pPr marL="228600" indent="-228600">
              <a:buAutoNum type="arabicPeriod"/>
            </a:pPr>
            <a:r>
              <a:rPr lang="zh-CN" altLang="en-US" dirty="0" smtClean="0">
                <a:latin typeface="Book Antiqua" charset="0"/>
              </a:rPr>
              <a:t>因此，此依赖性策略对与它们之间的粗体箭头一起使用，粗体箭头表示</a:t>
            </a:r>
            <a:r>
              <a:rPr lang="zh-CN" altLang="en-US" b="1" dirty="0" smtClean="0">
                <a:latin typeface="Book Antiqua" charset="0"/>
              </a:rPr>
              <a:t>每个依赖性对象都有一个被其覆盖的策略</a:t>
            </a:r>
          </a:p>
          <a:p>
            <a:pPr marL="228600" indent="-228600">
              <a:buAutoNum type="arabicPeriod"/>
            </a:pPr>
            <a:r>
              <a:rPr lang="zh-CN" altLang="en-US" dirty="0" smtClean="0">
                <a:latin typeface="Book Antiqua" charset="0"/>
              </a:rPr>
              <a:t>政策独立性的大胆优势使我们记住，它们在一起构成了一个薄弱的实体</a:t>
            </a:r>
          </a:p>
          <a:p>
            <a:pPr marL="228600" indent="-228600">
              <a:buAutoNum type="arabicPeriod"/>
            </a:pPr>
            <a:r>
              <a:rPr lang="zh-CN" altLang="en-US" dirty="0" smtClean="0">
                <a:latin typeface="Book Antiqua" charset="0"/>
              </a:rPr>
              <a:t>请注意，</a:t>
            </a:r>
            <a:r>
              <a:rPr lang="zh-CN" altLang="en-US" b="1" dirty="0" smtClean="0">
                <a:latin typeface="Book Antiqua" charset="0"/>
              </a:rPr>
              <a:t>弱实体集也没有常规键，只有部分键</a:t>
            </a:r>
            <a:r>
              <a:rPr lang="zh-CN" altLang="en-US" dirty="0" smtClean="0">
                <a:latin typeface="Book Antiqua" charset="0"/>
              </a:rPr>
              <a:t>。因此，例如，这里的</a:t>
            </a:r>
            <a:r>
              <a:rPr lang="en-US" altLang="zh-CN" dirty="0" err="1" smtClean="0">
                <a:latin typeface="Book Antiqua" charset="0"/>
              </a:rPr>
              <a:t>pname</a:t>
            </a:r>
            <a:r>
              <a:rPr lang="zh-CN" altLang="en-US" dirty="0" smtClean="0">
                <a:latin typeface="Book Antiqua" charset="0"/>
              </a:rPr>
              <a:t>可能是策略中人员的名称，因此假设您有一个孩子，孩子的名字是</a:t>
            </a:r>
            <a:r>
              <a:rPr lang="en-US" altLang="zh-CN" dirty="0" smtClean="0">
                <a:latin typeface="Book Antiqua" charset="0"/>
              </a:rPr>
              <a:t>robot</a:t>
            </a:r>
            <a:r>
              <a:rPr lang="zh-CN" altLang="en-US" dirty="0" smtClean="0">
                <a:latin typeface="Book Antiqua" charset="0"/>
              </a:rPr>
              <a:t>，在依赖集中可能需要有许多孩子将其命名为</a:t>
            </a:r>
            <a:r>
              <a:rPr lang="en-US" altLang="zh-CN" dirty="0" smtClean="0">
                <a:latin typeface="Book Antiqua" charset="0"/>
              </a:rPr>
              <a:t>robot</a:t>
            </a:r>
            <a:r>
              <a:rPr lang="zh-CN" altLang="en-US" dirty="0" smtClean="0">
                <a:latin typeface="Book Antiqua" charset="0"/>
              </a:rPr>
              <a:t>，因为您知道它是一个孩子的流行名称，因此区分机器人的方式是您是与您的</a:t>
            </a:r>
            <a:r>
              <a:rPr lang="en-US" altLang="zh-CN" dirty="0" smtClean="0">
                <a:latin typeface="Book Antiqua" charset="0"/>
              </a:rPr>
              <a:t>SSN</a:t>
            </a:r>
            <a:r>
              <a:rPr lang="zh-CN" altLang="en-US" dirty="0" smtClean="0">
                <a:latin typeface="Book Antiqua" charset="0"/>
              </a:rPr>
              <a:t>关联的机器人</a:t>
            </a:r>
            <a:r>
              <a:rPr lang="en-US" altLang="zh-CN" dirty="0" err="1" smtClean="0">
                <a:latin typeface="Book Antiqua" charset="0"/>
              </a:rPr>
              <a:t>pname</a:t>
            </a:r>
            <a:r>
              <a:rPr lang="zh-CN" altLang="en-US" dirty="0" smtClean="0">
                <a:latin typeface="Book Antiqua" charset="0"/>
              </a:rPr>
              <a:t>，因此不能很好地区分一个独立命名的机器人，即不是键，</a:t>
            </a:r>
            <a:r>
              <a:rPr lang="en-US" altLang="zh-CN" dirty="0" err="1" smtClean="0">
                <a:latin typeface="Book Antiqua" charset="0"/>
              </a:rPr>
              <a:t>pname</a:t>
            </a:r>
            <a:r>
              <a:rPr lang="zh-CN" altLang="en-US" dirty="0" smtClean="0">
                <a:latin typeface="Book Antiqua" charset="0"/>
              </a:rPr>
              <a:t>不是密钥，但是</a:t>
            </a:r>
            <a:r>
              <a:rPr lang="en-US" altLang="zh-CN" b="1" dirty="0" err="1" smtClean="0">
                <a:latin typeface="Book Antiqua" charset="0"/>
              </a:rPr>
              <a:t>pname</a:t>
            </a:r>
            <a:r>
              <a:rPr lang="zh-CN" altLang="en-US" b="1" dirty="0" smtClean="0">
                <a:latin typeface="Book Antiqua" charset="0"/>
              </a:rPr>
              <a:t>和</a:t>
            </a:r>
            <a:r>
              <a:rPr lang="en-US" altLang="zh-CN" b="1" dirty="0" smtClean="0">
                <a:latin typeface="Book Antiqua" charset="0"/>
              </a:rPr>
              <a:t>SSN</a:t>
            </a:r>
            <a:r>
              <a:rPr lang="zh-CN" altLang="en-US" b="1" dirty="0" smtClean="0">
                <a:latin typeface="Book Antiqua" charset="0"/>
              </a:rPr>
              <a:t>的串联是一个密钥</a:t>
            </a:r>
            <a:r>
              <a:rPr lang="zh-CN" altLang="en-US" dirty="0" smtClean="0">
                <a:latin typeface="Book Antiqua" charset="0"/>
              </a:rPr>
              <a:t>，因此属于您的</a:t>
            </a:r>
            <a:r>
              <a:rPr lang="en-US" altLang="zh-CN" dirty="0" err="1" smtClean="0">
                <a:latin typeface="Book Antiqua" charset="0"/>
              </a:rPr>
              <a:t>ssn</a:t>
            </a:r>
            <a:r>
              <a:rPr lang="zh-CN" altLang="en-US" dirty="0" smtClean="0">
                <a:latin typeface="Book Antiqua" charset="0"/>
              </a:rPr>
              <a:t>的机器人是众所周知的，易于识别的依赖项</a:t>
            </a:r>
          </a:p>
          <a:p>
            <a:pPr marL="228600" indent="-228600">
              <a:buAutoNum type="arabicPeriod"/>
            </a:pPr>
            <a:r>
              <a:rPr lang="zh-CN" altLang="en-US" dirty="0" smtClean="0">
                <a:latin typeface="Book Antiqua" charset="0"/>
              </a:rPr>
              <a:t>因此，弱实体集只有带有</a:t>
            </a:r>
            <a:r>
              <a:rPr lang="zh-CN" altLang="en-US" b="1" dirty="0" smtClean="0">
                <a:latin typeface="Book Antiqua" charset="0"/>
              </a:rPr>
              <a:t>虚线下划线</a:t>
            </a:r>
            <a:r>
              <a:rPr lang="zh-CN" altLang="en-US" dirty="0" smtClean="0">
                <a:latin typeface="Book Antiqua" charset="0"/>
              </a:rPr>
              <a:t>的部分键，并且为它们形成完整键的方式是采用部分键，然后遵循与弱实体集对应的关系集，直到到达另一端的密钥和一个不错的集合（在这种情况下为</a:t>
            </a:r>
            <a:r>
              <a:rPr lang="en-US" altLang="zh-CN" dirty="0" err="1" smtClean="0">
                <a:latin typeface="Book Antiqua" charset="0"/>
              </a:rPr>
              <a:t>ssn</a:t>
            </a:r>
            <a:r>
              <a:rPr lang="zh-CN" altLang="en-US" dirty="0" smtClean="0">
                <a:latin typeface="Book Antiqua" charset="0"/>
              </a:rPr>
              <a:t>）</a:t>
            </a:r>
            <a:endParaRPr lang="en-US" altLang="x-none" dirty="0" smtClean="0">
              <a:latin typeface="Book Antiqua" charset="0"/>
            </a:endParaRPr>
          </a:p>
          <a:p>
            <a:pPr marL="0" indent="0">
              <a:buNone/>
            </a:pPr>
            <a:endParaRPr lang="en-US" altLang="x-none" dirty="0" smtClean="0">
              <a:latin typeface="Book Antiqua" charset="0"/>
            </a:endParaRPr>
          </a:p>
          <a:p>
            <a:pPr marL="228600" indent="-228600">
              <a:buAutoNum type="arabicPeriod"/>
            </a:pPr>
            <a:r>
              <a:rPr lang="en-US" altLang="x-none" dirty="0" smtClean="0">
                <a:latin typeface="Book Antiqua" charset="0"/>
              </a:rPr>
              <a:t>The</a:t>
            </a:r>
            <a:r>
              <a:rPr lang="en-US" altLang="x-none" baseline="0" dirty="0" smtClean="0">
                <a:latin typeface="Book Antiqua" charset="0"/>
              </a:rPr>
              <a:t> next concept we want to introduce here is built off of our constraints, but actually defines a new kind of entity set, it is called a weak entity</a:t>
            </a:r>
          </a:p>
          <a:p>
            <a:pPr marL="228600" indent="-228600">
              <a:buAutoNum type="arabicPeriod"/>
            </a:pPr>
            <a:r>
              <a:rPr lang="en-US" altLang="x-none" baseline="0" dirty="0" smtClean="0">
                <a:latin typeface="Book Antiqua" charset="0"/>
              </a:rPr>
              <a:t>Weak entity is an entity that can only be defined uniquely by considering the primary key of some other owner entity</a:t>
            </a:r>
          </a:p>
          <a:p>
            <a:pPr marL="228600" indent="-228600">
              <a:buAutoNum type="arabicPeriod"/>
            </a:pPr>
            <a:r>
              <a:rPr lang="en-US" altLang="x-none" baseline="0" dirty="0" smtClean="0">
                <a:latin typeface="Book Antiqua" charset="0"/>
              </a:rPr>
              <a:t>For example, here we have a picture of a weak entity set dependence, and what these are people who are covered by the insurance policy of employee, like their children or their spouses</a:t>
            </a:r>
          </a:p>
          <a:p>
            <a:pPr marL="228600" indent="-228600">
              <a:buAutoNum type="arabicPeriod"/>
            </a:pPr>
            <a:r>
              <a:rPr lang="en-US" altLang="x-none" baseline="0" dirty="0" smtClean="0">
                <a:latin typeface="Book Antiqua" charset="0"/>
              </a:rPr>
              <a:t>These dependents are not employees and they wouldn’t otherwise be in the system, so they won’t have social security number information, for example in the system, so how do we keep track of these dependents well only by relating them to employees, and so the way we are </a:t>
            </a:r>
            <a:r>
              <a:rPr lang="en-US" altLang="x-none" baseline="0" dirty="0" err="1" smtClean="0">
                <a:latin typeface="Book Antiqua" charset="0"/>
              </a:rPr>
              <a:t>gonna</a:t>
            </a:r>
            <a:r>
              <a:rPr lang="en-US" altLang="x-none" baseline="0" dirty="0" smtClean="0">
                <a:latin typeface="Book Antiqua" charset="0"/>
              </a:rPr>
              <a:t> draw this is that the owner entity set and the weak entity set, so in that case employees and dependents must participate in a one-to-many relationship sets. </a:t>
            </a:r>
          </a:p>
          <a:p>
            <a:pPr marL="228600" indent="-228600">
              <a:buAutoNum type="arabicPeriod"/>
            </a:pPr>
            <a:r>
              <a:rPr lang="en-US" altLang="x-none" baseline="0" dirty="0" smtClean="0">
                <a:latin typeface="Book Antiqua" charset="0"/>
              </a:rPr>
              <a:t>So there is one owner for many weak entities, so a child for example must be connected to an employee with the policy, and employee with a policy may have multiple children under that policy, and that is fine</a:t>
            </a:r>
          </a:p>
          <a:p>
            <a:pPr marL="228600" indent="-228600">
              <a:buAutoNum type="arabicPeriod"/>
            </a:pPr>
            <a:r>
              <a:rPr lang="en-US" altLang="x-none" baseline="0" dirty="0" smtClean="0">
                <a:latin typeface="Book Antiqua" charset="0"/>
              </a:rPr>
              <a:t>Now the weak entity set has to have total participation in this identifying relationship set, each dependent must have a policy associated with an employee</a:t>
            </a:r>
          </a:p>
          <a:p>
            <a:pPr marL="228600" indent="-228600">
              <a:buAutoNum type="arabicPeriod"/>
            </a:pPr>
            <a:r>
              <a:rPr lang="en-US" altLang="x-none" baseline="0" dirty="0" smtClean="0">
                <a:latin typeface="Book Antiqua" charset="0"/>
              </a:rPr>
              <a:t>Weak entities are drawn as having a bold arrow, as well as bold edging around both the entity set and the corresponding relationship set that defines how they are related to regular entities</a:t>
            </a:r>
          </a:p>
          <a:p>
            <a:pPr marL="228600" indent="-228600">
              <a:buAutoNum type="arabicPeriod"/>
            </a:pPr>
            <a:r>
              <a:rPr lang="en-US" altLang="x-none" baseline="0" dirty="0" smtClean="0">
                <a:latin typeface="Book Antiqua" charset="0"/>
              </a:rPr>
              <a:t>So this dependence policy pair go together with that bold arrow between them, the bold arrow says that every dependent has exactly one policy that they are covered by </a:t>
            </a:r>
          </a:p>
          <a:p>
            <a:pPr marL="228600" indent="-228600">
              <a:buAutoNum type="arabicPeriod"/>
            </a:pPr>
            <a:r>
              <a:rPr lang="en-US" altLang="x-none" baseline="0" dirty="0" smtClean="0">
                <a:latin typeface="Book Antiqua" charset="0"/>
              </a:rPr>
              <a:t>And the bold edges around policy independence help us remember that they go together to make a weak entity set </a:t>
            </a:r>
          </a:p>
          <a:p>
            <a:pPr marL="228600" indent="-228600">
              <a:buAutoNum type="arabicPeriod"/>
            </a:pPr>
            <a:r>
              <a:rPr lang="en-US" altLang="x-none" dirty="0" smtClean="0">
                <a:latin typeface="Book Antiqua" charset="0"/>
              </a:rPr>
              <a:t>Note</a:t>
            </a:r>
            <a:r>
              <a:rPr lang="en-US" altLang="x-none" baseline="0" dirty="0" smtClean="0">
                <a:latin typeface="Book Antiqua" charset="0"/>
              </a:rPr>
              <a:t> that weak entity set don’t have regular keys either, only have partial keys. So for example, </a:t>
            </a:r>
            <a:r>
              <a:rPr lang="en-US" altLang="x-none" baseline="0" dirty="0" err="1" smtClean="0">
                <a:latin typeface="Book Antiqua" charset="0"/>
              </a:rPr>
              <a:t>pname</a:t>
            </a:r>
            <a:r>
              <a:rPr lang="en-US" altLang="x-none" baseline="0" dirty="0" smtClean="0">
                <a:latin typeface="Book Antiqua" charset="0"/>
              </a:rPr>
              <a:t> here might be the name of the person on the policy, so suppose you have a kid, and the kid’s name is robot, there may need be many kids named robot in the dependent set, because you know it is a popular name for kids, and so the way will distinguish your robot is you are the robot </a:t>
            </a:r>
            <a:r>
              <a:rPr lang="en-US" altLang="x-none" baseline="0" dirty="0" err="1" smtClean="0">
                <a:latin typeface="Book Antiqua" charset="0"/>
              </a:rPr>
              <a:t>pname</a:t>
            </a:r>
            <a:r>
              <a:rPr lang="en-US" altLang="x-none" baseline="0" dirty="0" smtClean="0">
                <a:latin typeface="Book Antiqua" charset="0"/>
              </a:rPr>
              <a:t>, that is associated with your SSN, so a </a:t>
            </a:r>
            <a:r>
              <a:rPr lang="en-US" altLang="x-none" baseline="0" dirty="0" err="1" smtClean="0">
                <a:latin typeface="Book Antiqua" charset="0"/>
              </a:rPr>
              <a:t>dependant</a:t>
            </a:r>
            <a:r>
              <a:rPr lang="en-US" altLang="x-none" baseline="0" dirty="0" smtClean="0">
                <a:latin typeface="Book Antiqua" charset="0"/>
              </a:rPr>
              <a:t> named robot all by themselves is not well distinguished, that is not a key, </a:t>
            </a:r>
            <a:r>
              <a:rPr lang="en-US" altLang="x-none" baseline="0" dirty="0" err="1" smtClean="0">
                <a:latin typeface="Book Antiqua" charset="0"/>
              </a:rPr>
              <a:t>pname</a:t>
            </a:r>
            <a:r>
              <a:rPr lang="en-US" altLang="x-none" baseline="0" dirty="0" smtClean="0">
                <a:latin typeface="Book Antiqua" charset="0"/>
              </a:rPr>
              <a:t> is not a key, but the concatenation of </a:t>
            </a:r>
            <a:r>
              <a:rPr lang="en-US" altLang="x-none" baseline="0" dirty="0" err="1" smtClean="0">
                <a:latin typeface="Book Antiqua" charset="0"/>
              </a:rPr>
              <a:t>pname</a:t>
            </a:r>
            <a:r>
              <a:rPr lang="en-US" altLang="x-none" baseline="0" dirty="0" smtClean="0">
                <a:latin typeface="Book Antiqua" charset="0"/>
              </a:rPr>
              <a:t> and SSN is a key, so the robot that belongs to your </a:t>
            </a:r>
            <a:r>
              <a:rPr lang="en-US" altLang="x-none" baseline="0" dirty="0" err="1" smtClean="0">
                <a:latin typeface="Book Antiqua" charset="0"/>
              </a:rPr>
              <a:t>ssn</a:t>
            </a:r>
            <a:r>
              <a:rPr lang="en-US" altLang="x-none" baseline="0" dirty="0" smtClean="0">
                <a:latin typeface="Book Antiqua" charset="0"/>
              </a:rPr>
              <a:t> is a well known, well identified dependent</a:t>
            </a:r>
          </a:p>
          <a:p>
            <a:pPr marL="228600" indent="-228600">
              <a:buAutoNum type="arabicPeriod"/>
            </a:pPr>
            <a:r>
              <a:rPr lang="en-US" altLang="x-none" baseline="0" dirty="0" smtClean="0">
                <a:latin typeface="Book Antiqua" charset="0"/>
              </a:rPr>
              <a:t>So weak entity set only have partial keys which are underlined with dotted lines, and the way you form a full key for them is you take the partial key, you follow the relationship sets that goes with the weak entity set, until you get to the key of the other side and a nice set, in this case, </a:t>
            </a:r>
            <a:r>
              <a:rPr lang="en-US" altLang="x-none" baseline="0" dirty="0" err="1" smtClean="0">
                <a:latin typeface="Book Antiqua" charset="0"/>
              </a:rPr>
              <a:t>ssn</a:t>
            </a:r>
            <a:endParaRPr lang="x-none" altLang="x-none" dirty="0">
              <a:latin typeface="Book Antiqua" charset="0"/>
            </a:endParaRPr>
          </a:p>
        </p:txBody>
      </p:sp>
    </p:spTree>
    <p:extLst>
      <p:ext uri="{BB962C8B-B14F-4D97-AF65-F5344CB8AC3E}">
        <p14:creationId xmlns:p14="http://schemas.microsoft.com/office/powerpoint/2010/main" val="3781037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所以这张幻灯片上的一些关键术语很重要</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这是我们现在要概括的符号，因此我们可以讨论不同类型首先让我们回答我们的函数依赖如何与主键相关的问题，因为我们以前见过主键并且它们看起来有点相关，</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而事实是</a:t>
            </a:r>
            <a:r>
              <a:rPr lang="zh-CN" altLang="en-US" sz="1200" b="1" i="0" kern="1200" dirty="0" smtClean="0">
                <a:solidFill>
                  <a:schemeClr val="tx1"/>
                </a:solidFill>
                <a:effectLst/>
                <a:latin typeface="+mn-lt"/>
                <a:ea typeface="+mn-ea"/>
                <a:cs typeface="+mn-cs"/>
              </a:rPr>
              <a:t>主键是函数依赖的特殊情况</a:t>
            </a:r>
            <a:r>
              <a:rPr lang="zh-CN" altLang="en-US" sz="1200" b="0" i="0" kern="1200" dirty="0" smtClean="0">
                <a:solidFill>
                  <a:schemeClr val="tx1"/>
                </a:solidFill>
                <a:effectLst/>
                <a:latin typeface="+mn-lt"/>
                <a:ea typeface="+mn-ea"/>
                <a:cs typeface="+mn-cs"/>
              </a:rPr>
              <a:t>，它们在哪里表格 </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箭头表示表的所有属性，因此主键是函数依赖关系，其中右侧是表的所有属性，左侧是主键</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的键。我们使用术语</a:t>
            </a:r>
            <a:r>
              <a:rPr lang="zh-CN" altLang="en-US" sz="1200" b="1" i="0" kern="1200" dirty="0" smtClean="0">
                <a:solidFill>
                  <a:schemeClr val="tx1"/>
                </a:solidFill>
                <a:effectLst/>
                <a:latin typeface="+mn-lt"/>
                <a:ea typeface="+mn-ea"/>
                <a:cs typeface="+mn-cs"/>
              </a:rPr>
              <a:t>超级键</a:t>
            </a:r>
            <a:r>
              <a:rPr lang="zh-CN" altLang="en-US" sz="1200" b="0" i="0" kern="1200" dirty="0" smtClean="0">
                <a:solidFill>
                  <a:schemeClr val="tx1"/>
                </a:solidFill>
                <a:effectLst/>
                <a:latin typeface="+mn-lt"/>
                <a:ea typeface="+mn-ea"/>
                <a:cs typeface="+mn-cs"/>
              </a:rPr>
              <a:t>来表示确定其表中所有列的列集，</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因此，如果表单 </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确定所有属性，那么任何这样的 </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都是超级键。</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现在</a:t>
            </a:r>
            <a:r>
              <a:rPr lang="zh-CN" altLang="en-US" sz="1200" b="1" i="0" kern="1200" dirty="0" smtClean="0">
                <a:solidFill>
                  <a:schemeClr val="tx1"/>
                </a:solidFill>
                <a:effectLst/>
                <a:latin typeface="+mn-lt"/>
                <a:ea typeface="+mn-ea"/>
                <a:cs typeface="+mn-cs"/>
              </a:rPr>
              <a:t>候选键</a:t>
            </a:r>
            <a:r>
              <a:rPr lang="zh-CN" altLang="en-US" sz="1200" b="0" i="0" kern="1200" dirty="0" smtClean="0">
                <a:solidFill>
                  <a:schemeClr val="tx1"/>
                </a:solidFill>
                <a:effectLst/>
                <a:latin typeface="+mn-lt"/>
                <a:ea typeface="+mn-ea"/>
                <a:cs typeface="+mn-cs"/>
              </a:rPr>
              <a:t>是一种特殊的超级键，它是确定其表中所有列的最小列集。我们所说的最小是什么意思？</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首先，我们会说它确实确定了所有列，因此 </a:t>
            </a:r>
            <a:r>
              <a:rPr lang="en-US" altLang="zh-CN" sz="1200" b="0" i="0" kern="1200" dirty="0" smtClean="0">
                <a:solidFill>
                  <a:schemeClr val="tx1"/>
                </a:solidFill>
                <a:effectLst/>
                <a:latin typeface="+mn-lt"/>
                <a:ea typeface="+mn-ea"/>
                <a:cs typeface="+mn-cs"/>
              </a:rPr>
              <a:t>K </a:t>
            </a:r>
            <a:r>
              <a:rPr lang="zh-CN" altLang="en-US" sz="1200" b="0" i="0" kern="1200" dirty="0" smtClean="0">
                <a:solidFill>
                  <a:schemeClr val="tx1"/>
                </a:solidFill>
                <a:effectLst/>
                <a:latin typeface="+mn-lt"/>
                <a:ea typeface="+mn-ea"/>
                <a:cs typeface="+mn-cs"/>
              </a:rPr>
              <a:t>确定了所有属性。</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其次对于</a:t>
            </a:r>
            <a:r>
              <a:rPr lang="en-US" altLang="zh-CN" sz="1200" b="0" i="0" kern="1200" dirty="0" smtClean="0">
                <a:solidFill>
                  <a:schemeClr val="tx1"/>
                </a:solidFill>
                <a:effectLst/>
                <a:latin typeface="+mn-lt"/>
                <a:ea typeface="+mn-ea"/>
                <a:cs typeface="+mn-cs"/>
              </a:rPr>
              <a:t>K,L</a:t>
            </a:r>
            <a:r>
              <a:rPr lang="zh-CN" altLang="en-US" sz="1200" b="0" i="0" kern="1200" dirty="0" smtClean="0">
                <a:solidFill>
                  <a:schemeClr val="tx1"/>
                </a:solidFill>
                <a:effectLst/>
                <a:latin typeface="+mn-lt"/>
                <a:ea typeface="+mn-ea"/>
                <a:cs typeface="+mn-cs"/>
              </a:rPr>
              <a:t>的任意真子集，</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并不能决定所有的属性，所以</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尽可能的小，你不能去掉它的任何一个属性而保持它的敏锐度。所以这是一个候选键，这是一个最小的键</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现在，</a:t>
            </a:r>
            <a:r>
              <a:rPr lang="zh-CN" altLang="en-US" sz="1200" b="1" i="0" kern="1200" dirty="0" smtClean="0">
                <a:solidFill>
                  <a:schemeClr val="tx1"/>
                </a:solidFill>
                <a:effectLst/>
                <a:latin typeface="+mn-lt"/>
                <a:ea typeface="+mn-ea"/>
                <a:cs typeface="+mn-cs"/>
              </a:rPr>
              <a:t>主键</a:t>
            </a:r>
            <a:r>
              <a:rPr lang="zh-CN" altLang="en-US" sz="1200" b="0" i="0" kern="1200" dirty="0" smtClean="0">
                <a:solidFill>
                  <a:schemeClr val="tx1"/>
                </a:solidFill>
                <a:effectLst/>
                <a:latin typeface="+mn-lt"/>
                <a:ea typeface="+mn-ea"/>
                <a:cs typeface="+mn-cs"/>
              </a:rPr>
              <a:t>，这就是我们到目前为止所讨论的，只是我们为关系选择的候选键作为主键。所以它只是一个主键，它是我们命名为主键的候选键。所有的候选键都可以是主键，我们就随便挑一个叫主键，所以这只是选择一个的问题，主键在本质上与任何其他候选键没有什么不同</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最后还有一个细节，</a:t>
            </a:r>
            <a:r>
              <a:rPr lang="zh-CN" altLang="en-US" sz="1200" b="1" i="0" kern="1200" dirty="0" smtClean="0">
                <a:solidFill>
                  <a:schemeClr val="tx1"/>
                </a:solidFill>
                <a:effectLst/>
                <a:latin typeface="+mn-lt"/>
                <a:ea typeface="+mn-ea"/>
                <a:cs typeface="+mn-cs"/>
              </a:rPr>
              <a:t>索引键或排序键</a:t>
            </a:r>
            <a:r>
              <a:rPr lang="zh-CN" altLang="en-US" sz="1200" b="0" i="0" kern="1200" dirty="0" smtClean="0">
                <a:solidFill>
                  <a:schemeClr val="tx1"/>
                </a:solidFill>
                <a:effectLst/>
                <a:latin typeface="+mn-lt"/>
                <a:ea typeface="+mn-ea"/>
                <a:cs typeface="+mn-cs"/>
              </a:rPr>
              <a:t>与任何讨论都无关。索引和排序键只是用于排序的列。它们可能不涉及重复项，也可能不涉及任何约束。所以当我们谈论索引和排序键时，我们实际上是在谈论与今天的讲座非常不同的东西。所以请记住这一点</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使用学号，邮箱，姓名，性别，课程，成绩的例子展示这一页</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some key terminology on this slide that's important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first of all let's answer the question how our functional dependency is related to primary keys, because we've seen primary keys before and they seem kind of related,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the truth is primary keys are special cases of functional dependencies, where they're of the form K arrow all the attributes of a table, so a primary key is a functional dependency where the right-hand side is all the attributes of the table, and the left-hand side is a primary key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here's the notation that we're going to want to generalize now, so we can talk about different kinds of keys. we use the term super key to mean set of columns that determines all the columns in its table, so it's exactly if the form K determines all attributes, any such K is a super key.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now a candidate key is a special kind of super key, it's a minimal set of columns that determines all columns in its table. what do we mean by minimal? first of all, we would say that it does determine all the columns, so K determines all attributes. and secondarily for any proper subset of K,L, L does not determine all the attributes, so K is as small as it can be,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can't take out any of its attributes and keep its keenness. so that's a candidate key, it's a key that's minimal</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now a primary key, which is what we've talked about up to now, is just a candidate key that we have chosen for the relation to be the primary key. So it's just a primary it's a candidate key that we named as the primary key.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All candidate keys could be primary keys, we'll just pick one and call it the primary key, so it's just a matter of choosing one, the primary key is no different in any essential way than any other candidate key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finally one more detail, an index key or a sort key has nothing to do with any of this discussion. index and sort keys are just column used for sorting. they may not involve duplicates, they may not involve constraints whatsoever. so when we talk about index and sorting Keys, we're actually talking about something very different than today's lecture. so just keep that in mind</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89</a:t>
            </a:fld>
            <a:endParaRPr lang="en-US"/>
          </a:p>
        </p:txBody>
      </p:sp>
    </p:spTree>
    <p:extLst>
      <p:ext uri="{BB962C8B-B14F-4D97-AF65-F5344CB8AC3E}">
        <p14:creationId xmlns:p14="http://schemas.microsoft.com/office/powerpoint/2010/main" val="1504578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5200">
              <a:defRPr sz="1200">
                <a:solidFill>
                  <a:srgbClr val="CF0E30"/>
                </a:solidFill>
                <a:latin typeface="Book Antiqua" charset="0"/>
                <a:ea typeface="Osaka" charset="-128"/>
              </a:defRPr>
            </a:lvl1pPr>
            <a:lvl2pPr marL="742950" indent="-285750" defTabSz="965200">
              <a:defRPr sz="1200">
                <a:solidFill>
                  <a:srgbClr val="CF0E30"/>
                </a:solidFill>
                <a:latin typeface="Book Antiqua" charset="0"/>
                <a:ea typeface="Osaka" charset="-128"/>
              </a:defRPr>
            </a:lvl2pPr>
            <a:lvl3pPr marL="1143000" indent="-228600" defTabSz="965200">
              <a:defRPr sz="1200">
                <a:solidFill>
                  <a:srgbClr val="CF0E30"/>
                </a:solidFill>
                <a:latin typeface="Book Antiqua" charset="0"/>
                <a:ea typeface="Osaka" charset="-128"/>
              </a:defRPr>
            </a:lvl3pPr>
            <a:lvl4pPr marL="1600200" indent="-228600" defTabSz="965200">
              <a:defRPr sz="1200">
                <a:solidFill>
                  <a:srgbClr val="CF0E30"/>
                </a:solidFill>
                <a:latin typeface="Book Antiqua" charset="0"/>
                <a:ea typeface="Osaka" charset="-128"/>
              </a:defRPr>
            </a:lvl4pPr>
            <a:lvl5pPr marL="2057400" indent="-228600" defTabSz="965200">
              <a:defRPr sz="1200">
                <a:solidFill>
                  <a:srgbClr val="CF0E30"/>
                </a:solidFill>
                <a:latin typeface="Book Antiqua" charset="0"/>
                <a:ea typeface="Osaka" charset="-128"/>
              </a:defRPr>
            </a:lvl5pPr>
            <a:lvl6pPr marL="2514600" indent="-228600" defTabSz="965200" eaLnBrk="0" fontAlgn="base" hangingPunct="0">
              <a:spcBef>
                <a:spcPct val="0"/>
              </a:spcBef>
              <a:spcAft>
                <a:spcPct val="0"/>
              </a:spcAft>
              <a:defRPr sz="1200">
                <a:solidFill>
                  <a:srgbClr val="CF0E30"/>
                </a:solidFill>
                <a:latin typeface="Book Antiqua" charset="0"/>
                <a:ea typeface="Osaka" charset="-128"/>
              </a:defRPr>
            </a:lvl6pPr>
            <a:lvl7pPr marL="2971800" indent="-228600" defTabSz="965200" eaLnBrk="0" fontAlgn="base" hangingPunct="0">
              <a:spcBef>
                <a:spcPct val="0"/>
              </a:spcBef>
              <a:spcAft>
                <a:spcPct val="0"/>
              </a:spcAft>
              <a:defRPr sz="1200">
                <a:solidFill>
                  <a:srgbClr val="CF0E30"/>
                </a:solidFill>
                <a:latin typeface="Book Antiqua" charset="0"/>
                <a:ea typeface="Osaka" charset="-128"/>
              </a:defRPr>
            </a:lvl7pPr>
            <a:lvl8pPr marL="3429000" indent="-228600" defTabSz="965200" eaLnBrk="0" fontAlgn="base" hangingPunct="0">
              <a:spcBef>
                <a:spcPct val="0"/>
              </a:spcBef>
              <a:spcAft>
                <a:spcPct val="0"/>
              </a:spcAft>
              <a:defRPr sz="1200">
                <a:solidFill>
                  <a:srgbClr val="CF0E30"/>
                </a:solidFill>
                <a:latin typeface="Book Antiqua" charset="0"/>
                <a:ea typeface="Osaka" charset="-128"/>
              </a:defRPr>
            </a:lvl8pPr>
            <a:lvl9pPr marL="3886200" indent="-228600" defTabSz="965200" eaLnBrk="0" fontAlgn="base" hangingPunct="0">
              <a:spcBef>
                <a:spcPct val="0"/>
              </a:spcBef>
              <a:spcAft>
                <a:spcPct val="0"/>
              </a:spcAft>
              <a:defRPr sz="1200">
                <a:solidFill>
                  <a:srgbClr val="CF0E30"/>
                </a:solidFill>
                <a:latin typeface="Book Antiqua" charset="0"/>
                <a:ea typeface="Osaka" charset="-128"/>
              </a:defRPr>
            </a:lvl9pPr>
          </a:lstStyle>
          <a:p>
            <a:fld id="{8A55FD2B-021E-B64A-AB6C-0C6AE6EE8E3C}" type="slidenum">
              <a:rPr lang="en-US" altLang="en-US" sz="1300"/>
              <a:pPr/>
              <a:t>90</a:t>
            </a:fld>
            <a:endParaRPr lang="en-US" altLang="en-US" sz="1300"/>
          </a:p>
        </p:txBody>
      </p:sp>
      <p:sp>
        <p:nvSpPr>
          <p:cNvPr id="2" name="Notes Placeholder 1"/>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好吧，我们将有一些推理规则，它们被称为</a:t>
            </a:r>
            <a:r>
              <a:rPr lang="zh-CN" altLang="en-US" sz="1200" b="1" i="0" kern="1200" dirty="0" smtClean="0">
                <a:solidFill>
                  <a:schemeClr val="tx1"/>
                </a:solidFill>
                <a:effectLst/>
                <a:latin typeface="+mn-lt"/>
                <a:ea typeface="+mn-ea"/>
                <a:cs typeface="+mn-cs"/>
              </a:rPr>
              <a:t>阿姆斯特朗公理</a:t>
            </a:r>
            <a:r>
              <a:rPr lang="zh-CN" altLang="en-US" sz="1200" b="0" i="0" kern="1200" dirty="0" smtClean="0">
                <a:solidFill>
                  <a:schemeClr val="tx1"/>
                </a:solidFill>
                <a:effectLst/>
                <a:latin typeface="+mn-lt"/>
                <a:ea typeface="+mn-ea"/>
                <a:cs typeface="+mn-cs"/>
              </a:rPr>
              <a:t>，它们实际上并不是以爵士小号先驱路易斯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阿姆斯特朗的名字命名的，而是以计算机科学家威廉</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沃德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阿姆斯壮（</a:t>
            </a:r>
            <a:r>
              <a:rPr lang="en-US" altLang="zh-CN" sz="1200" b="0" i="0" kern="1200" dirty="0" smtClean="0">
                <a:solidFill>
                  <a:schemeClr val="tx1"/>
                </a:solidFill>
                <a:effectLst/>
                <a:latin typeface="+mn-lt"/>
                <a:ea typeface="+mn-ea"/>
                <a:cs typeface="+mn-cs"/>
              </a:rPr>
              <a:t>William Ward Armstrong</a:t>
            </a:r>
            <a:r>
              <a:rPr lang="zh-CN" altLang="en-US" sz="1200" b="0" i="0" kern="1200" dirty="0" smtClean="0">
                <a:solidFill>
                  <a:schemeClr val="tx1"/>
                </a:solidFill>
                <a:effectLst/>
                <a:latin typeface="+mn-lt"/>
                <a:ea typeface="+mn-ea"/>
                <a:cs typeface="+mn-cs"/>
              </a:rPr>
              <a:t>，加拿大，</a:t>
            </a:r>
            <a:r>
              <a:rPr lang="en-US" altLang="zh-CN" sz="1200" b="0" i="0" kern="1200" dirty="0" smtClean="0">
                <a:solidFill>
                  <a:schemeClr val="tx1"/>
                </a:solidFill>
                <a:effectLst/>
                <a:latin typeface="+mn-lt"/>
                <a:ea typeface="+mn-ea"/>
                <a:cs typeface="+mn-cs"/>
              </a:rPr>
              <a:t>UBC</a:t>
            </a:r>
            <a:r>
              <a:rPr lang="zh-CN" altLang="en-US" sz="1200" b="0" i="0" kern="1200" dirty="0" smtClean="0">
                <a:solidFill>
                  <a:schemeClr val="tx1"/>
                </a:solidFill>
                <a:effectLst/>
                <a:latin typeface="+mn-lt"/>
                <a:ea typeface="+mn-ea"/>
                <a:cs typeface="+mn-cs"/>
              </a:rPr>
              <a:t>）的名字命名的。而且只有三个，所以很容易记住。如果我们给定三组属性 </a:t>
            </a:r>
            <a:r>
              <a:rPr lang="en-US" altLang="zh-CN" sz="1200" b="0" i="0" kern="1200" dirty="0" smtClean="0">
                <a:solidFill>
                  <a:schemeClr val="tx1"/>
                </a:solidFill>
                <a:effectLst/>
                <a:latin typeface="+mn-lt"/>
                <a:ea typeface="+mn-ea"/>
                <a:cs typeface="+mn-cs"/>
              </a:rPr>
              <a:t>x </a:t>
            </a:r>
            <a:r>
              <a:rPr lang="en-US" altLang="zh-CN" sz="1200" b="0" i="0" kern="1200" dirty="0" err="1" smtClean="0">
                <a:solidFill>
                  <a:schemeClr val="tx1"/>
                </a:solidFill>
                <a:effectLst/>
                <a:latin typeface="+mn-lt"/>
                <a:ea typeface="+mn-ea"/>
                <a:cs typeface="+mn-cs"/>
              </a:rPr>
              <a:t>y&amp;z</a:t>
            </a:r>
            <a:r>
              <a:rPr lang="zh-CN" altLang="en-US" sz="1200" b="0" i="0" kern="1200" dirty="0" smtClean="0">
                <a:solidFill>
                  <a:schemeClr val="tx1"/>
                </a:solidFill>
                <a:effectLst/>
                <a:latin typeface="+mn-lt"/>
                <a:ea typeface="+mn-ea"/>
                <a:cs typeface="+mn-cs"/>
              </a:rPr>
              <a:t>，（举例说明：学号，邮箱，姓名，课程，成绩）</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阿姆斯壮公理的第一个是</a:t>
            </a:r>
            <a:r>
              <a:rPr lang="zh-CN" altLang="en-US" sz="1200" b="1" i="0" kern="1200" dirty="0" smtClean="0">
                <a:solidFill>
                  <a:schemeClr val="tx1"/>
                </a:solidFill>
                <a:effectLst/>
                <a:latin typeface="+mn-lt"/>
                <a:ea typeface="+mn-ea"/>
                <a:cs typeface="+mn-cs"/>
              </a:rPr>
              <a:t>自反性</a:t>
            </a:r>
            <a:r>
              <a:rPr lang="zh-CN" altLang="en-US" sz="1200" b="0" i="0" kern="1200" dirty="0" smtClean="0">
                <a:solidFill>
                  <a:schemeClr val="tx1"/>
                </a:solidFill>
                <a:effectLst/>
                <a:latin typeface="+mn-lt"/>
                <a:ea typeface="+mn-ea"/>
                <a:cs typeface="+mn-cs"/>
              </a:rPr>
              <a:t>，如果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Y </a:t>
            </a:r>
            <a:r>
              <a:rPr lang="zh-CN" altLang="en-US" sz="1200" b="0" i="0" kern="1200" dirty="0" smtClean="0">
                <a:solidFill>
                  <a:schemeClr val="tx1"/>
                </a:solidFill>
                <a:effectLst/>
                <a:latin typeface="+mn-lt"/>
                <a:ea typeface="+mn-ea"/>
                <a:cs typeface="+mn-cs"/>
              </a:rPr>
              <a:t>的超集，那么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，这看起来相当简单，我们已经在之前的幻灯片中看到了这样的例子</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1" i="0" kern="1200" dirty="0" smtClean="0">
                <a:solidFill>
                  <a:schemeClr val="tx1"/>
                </a:solidFill>
                <a:effectLst/>
                <a:latin typeface="+mn-lt"/>
                <a:ea typeface="+mn-ea"/>
                <a:cs typeface="+mn-cs"/>
              </a:rPr>
              <a:t>增广</a:t>
            </a:r>
            <a:r>
              <a:rPr lang="zh-CN" altLang="en-US" sz="1200" b="0" i="0" kern="1200" dirty="0" smtClean="0">
                <a:solidFill>
                  <a:schemeClr val="tx1"/>
                </a:solidFill>
                <a:effectLst/>
                <a:latin typeface="+mn-lt"/>
                <a:ea typeface="+mn-ea"/>
                <a:cs typeface="+mn-cs"/>
              </a:rPr>
              <a:t>是第二条规则，如果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，则 </a:t>
            </a:r>
            <a:r>
              <a:rPr lang="en-US" altLang="zh-CN" sz="1200" b="0" i="0" kern="1200" dirty="0" smtClean="0">
                <a:solidFill>
                  <a:schemeClr val="tx1"/>
                </a:solidFill>
                <a:effectLst/>
                <a:latin typeface="+mn-lt"/>
                <a:ea typeface="+mn-ea"/>
                <a:cs typeface="+mn-cs"/>
              </a:rPr>
              <a:t>XZ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YZ</a:t>
            </a:r>
            <a:r>
              <a:rPr lang="zh-CN" altLang="en-US" sz="1200" b="0" i="0" kern="1200" dirty="0" smtClean="0">
                <a:solidFill>
                  <a:schemeClr val="tx1"/>
                </a:solidFill>
                <a:effectLst/>
                <a:latin typeface="+mn-lt"/>
                <a:ea typeface="+mn-ea"/>
                <a:cs typeface="+mn-cs"/>
              </a:rPr>
              <a:t>，对于任何 </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最后是</a:t>
            </a:r>
            <a:r>
              <a:rPr lang="zh-CN" altLang="en-US" sz="1200" b="1" i="0" kern="1200" dirty="0" smtClean="0">
                <a:solidFill>
                  <a:schemeClr val="tx1"/>
                </a:solidFill>
                <a:effectLst/>
                <a:latin typeface="+mn-lt"/>
                <a:ea typeface="+mn-ea"/>
                <a:cs typeface="+mn-cs"/>
              </a:rPr>
              <a:t>传递性</a:t>
            </a:r>
            <a:r>
              <a:rPr lang="zh-CN" altLang="en-US" sz="1200" b="0" i="0" kern="1200" dirty="0" smtClean="0">
                <a:solidFill>
                  <a:schemeClr val="tx1"/>
                </a:solidFill>
                <a:effectLst/>
                <a:latin typeface="+mn-lt"/>
                <a:ea typeface="+mn-ea"/>
                <a:cs typeface="+mn-cs"/>
              </a:rPr>
              <a:t>，如果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Y </a:t>
            </a:r>
            <a:r>
              <a:rPr lang="zh-CN" altLang="en-US" sz="1200" b="0" i="0" kern="1200" dirty="0" smtClean="0">
                <a:solidFill>
                  <a:schemeClr val="tx1"/>
                </a:solidFill>
                <a:effectLst/>
                <a:latin typeface="+mn-lt"/>
                <a:ea typeface="+mn-ea"/>
                <a:cs typeface="+mn-cs"/>
              </a:rPr>
              <a:t>且 </a:t>
            </a:r>
            <a:r>
              <a:rPr lang="en-US" altLang="zh-CN" sz="1200" b="0" i="0" kern="1200" dirty="0" smtClean="0">
                <a:solidFill>
                  <a:schemeClr val="tx1"/>
                </a:solidFill>
                <a:effectLst/>
                <a:latin typeface="+mn-lt"/>
                <a:ea typeface="+mn-ea"/>
                <a:cs typeface="+mn-cs"/>
              </a:rPr>
              <a:t>Y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所以可以证明这些是正确的，这些都是合理的规则，也可以证明它们是完备的，</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所有</a:t>
            </a:r>
            <a:r>
              <a:rPr lang="zh-CN" altLang="en-US" sz="1200" b="1" i="0" kern="1200" dirty="0" smtClean="0">
                <a:solidFill>
                  <a:schemeClr val="tx1"/>
                </a:solidFill>
                <a:effectLst/>
                <a:latin typeface="+mn-lt"/>
                <a:ea typeface="+mn-ea"/>
                <a:cs typeface="+mn-cs"/>
              </a:rPr>
              <a:t>可以从 </a:t>
            </a:r>
            <a:r>
              <a:rPr lang="en-US" altLang="zh-CN" sz="1200" b="1" i="0" kern="1200" dirty="0" smtClean="0">
                <a:solidFill>
                  <a:schemeClr val="tx1"/>
                </a:solidFill>
                <a:effectLst/>
                <a:latin typeface="+mn-lt"/>
                <a:ea typeface="+mn-ea"/>
                <a:cs typeface="+mn-cs"/>
              </a:rPr>
              <a:t>F </a:t>
            </a:r>
            <a:r>
              <a:rPr lang="zh-CN" altLang="en-US" sz="1200" b="1" i="0" kern="1200" dirty="0" smtClean="0">
                <a:solidFill>
                  <a:schemeClr val="tx1"/>
                </a:solidFill>
                <a:effectLst/>
                <a:latin typeface="+mn-lt"/>
                <a:ea typeface="+mn-ea"/>
                <a:cs typeface="+mn-cs"/>
              </a:rPr>
              <a:t>导出的函数依赖都可以通过应用阿姆斯壮公理来导出</a:t>
            </a:r>
            <a:r>
              <a:rPr lang="zh-CN" altLang="en-US" sz="1200" b="0" i="0" kern="1200" dirty="0" smtClean="0">
                <a:solidFill>
                  <a:schemeClr val="tx1"/>
                </a:solidFill>
                <a:effectLst/>
                <a:latin typeface="+mn-lt"/>
                <a:ea typeface="+mn-ea"/>
                <a:cs typeface="+mn-cs"/>
              </a:rPr>
              <a:t>。所以这是</a:t>
            </a:r>
            <a:r>
              <a:rPr lang="zh-CN" altLang="en-US" sz="1200" b="1" i="0" kern="1200" dirty="0" smtClean="0">
                <a:solidFill>
                  <a:schemeClr val="tx1"/>
                </a:solidFill>
                <a:effectLst/>
                <a:latin typeface="+mn-lt"/>
                <a:ea typeface="+mn-ea"/>
                <a:cs typeface="+mn-cs"/>
              </a:rPr>
              <a:t>一套完善且完整的函数依赖推理规则</a:t>
            </a:r>
            <a:r>
              <a:rPr lang="zh-CN" altLang="en-US" sz="1200" b="0" i="0" kern="1200" dirty="0" smtClean="0">
                <a:solidFill>
                  <a:schemeClr val="tx1"/>
                </a:solidFill>
                <a:effectLst/>
                <a:latin typeface="+mn-lt"/>
                <a:ea typeface="+mn-ea"/>
                <a:cs typeface="+mn-cs"/>
              </a:rPr>
              <a:t>，这是推理这些事情的一个非常好的简单基础</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有一些额外的规则实际上只是阿姆斯特朗公理的宏，但它们很容易记住，因为它们很方便并且是证明。</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1" i="0" kern="1200" dirty="0" smtClean="0">
                <a:solidFill>
                  <a:schemeClr val="tx1"/>
                </a:solidFill>
                <a:effectLst/>
                <a:latin typeface="+mn-lt"/>
                <a:ea typeface="+mn-ea"/>
                <a:cs typeface="+mn-cs"/>
              </a:rPr>
              <a:t>联合</a:t>
            </a:r>
            <a:r>
              <a:rPr lang="zh-CN" altLang="en-US" sz="1200" b="0" i="0" kern="1200" dirty="0" smtClean="0">
                <a:solidFill>
                  <a:schemeClr val="tx1"/>
                </a:solidFill>
                <a:effectLst/>
                <a:latin typeface="+mn-lt"/>
                <a:ea typeface="+mn-ea"/>
                <a:cs typeface="+mn-cs"/>
              </a:rPr>
              <a:t>规则说，如果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决定 </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决定 </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，那么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决定 </a:t>
            </a:r>
            <a:r>
              <a:rPr lang="en-US" altLang="zh-CN" sz="1200" b="0" i="0" kern="1200" dirty="0" smtClean="0">
                <a:solidFill>
                  <a:schemeClr val="tx1"/>
                </a:solidFill>
                <a:effectLst/>
                <a:latin typeface="+mn-lt"/>
                <a:ea typeface="+mn-ea"/>
                <a:cs typeface="+mn-cs"/>
              </a:rPr>
              <a:t>Y Z</a:t>
            </a:r>
            <a:r>
              <a:rPr lang="zh-CN" altLang="en-US" sz="1200" b="0" i="0" kern="1200" dirty="0" smtClean="0">
                <a:solidFill>
                  <a:schemeClr val="tx1"/>
                </a:solidFill>
                <a:effectLst/>
                <a:latin typeface="+mn-lt"/>
                <a:ea typeface="+mn-ea"/>
                <a:cs typeface="+mn-cs"/>
              </a:rPr>
              <a:t>，我们在之前的幻灯片中也看到了这一点。</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和</a:t>
            </a:r>
            <a:r>
              <a:rPr lang="zh-CN" altLang="en-US" sz="1200" b="1" i="0" kern="1200" dirty="0" smtClean="0">
                <a:solidFill>
                  <a:schemeClr val="tx1"/>
                </a:solidFill>
                <a:effectLst/>
                <a:latin typeface="+mn-lt"/>
                <a:ea typeface="+mn-ea"/>
                <a:cs typeface="+mn-cs"/>
              </a:rPr>
              <a:t>分解</a:t>
            </a:r>
            <a:r>
              <a:rPr lang="zh-CN" altLang="en-US" sz="1200" b="0" i="0" kern="1200" dirty="0" smtClean="0">
                <a:solidFill>
                  <a:schemeClr val="tx1"/>
                </a:solidFill>
                <a:effectLst/>
                <a:latin typeface="+mn-lt"/>
                <a:ea typeface="+mn-ea"/>
                <a:cs typeface="+mn-cs"/>
              </a:rPr>
              <a:t>规则，如果</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确定</a:t>
            </a:r>
            <a:r>
              <a:rPr lang="en-US" altLang="zh-CN" sz="1200" b="0" i="0" kern="1200" dirty="0" smtClean="0">
                <a:solidFill>
                  <a:schemeClr val="tx1"/>
                </a:solidFill>
                <a:effectLst/>
                <a:latin typeface="+mn-lt"/>
                <a:ea typeface="+mn-ea"/>
                <a:cs typeface="+mn-cs"/>
              </a:rPr>
              <a:t>YZ</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确定</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确定</a:t>
            </a:r>
            <a:r>
              <a:rPr lang="en-US" altLang="zh-CN" sz="1200" b="0" i="0" kern="1200" dirty="0" smtClean="0">
                <a:solidFill>
                  <a:schemeClr val="tx1"/>
                </a:solidFill>
                <a:effectLst/>
                <a:latin typeface="+mn-lt"/>
                <a:ea typeface="+mn-ea"/>
                <a:cs typeface="+mn-cs"/>
              </a:rPr>
              <a:t>Z</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好吧，尝试直接使用阿姆斯特朗公理来证明这些是有用的，因为正如我所说，这些公理有一些宏，所以看看你是否可以证明它们</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well we're going to have some rules of inference, they're called Armstrong's axioms, they're not actually named after Louis Armstrong, the pioneering jazz trumpet player, they're named after a William Ward Armstrong, a computer scientist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 and there's only three of them, so they're easy to remember. if we're given three sets of attributes x </a:t>
            </a:r>
            <a:r>
              <a:rPr lang="en-US" sz="1200" b="0" i="0" kern="1200" dirty="0" err="1" smtClean="0">
                <a:solidFill>
                  <a:schemeClr val="tx1"/>
                </a:solidFill>
                <a:effectLst/>
                <a:latin typeface="+mn-lt"/>
                <a:ea typeface="+mn-ea"/>
                <a:cs typeface="+mn-cs"/>
              </a:rPr>
              <a:t>y&amp;z</a:t>
            </a:r>
            <a:r>
              <a:rPr lang="en-US" sz="1200" b="0" i="0" kern="1200" dirty="0" smtClean="0">
                <a:solidFill>
                  <a:schemeClr val="tx1"/>
                </a:solidFill>
                <a:effectLst/>
                <a:latin typeface="+mn-lt"/>
                <a:ea typeface="+mn-ea"/>
                <a:cs typeface="+mn-cs"/>
              </a:rPr>
              <a:t>, the first of Armstrong's axioms is reflexivity, if X is a superset of Y, then X determines Y, and that seems fairly straightforward,  we've seen examples of that in our previous slides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augmentation is the second rule, if X </a:t>
            </a:r>
            <a:r>
              <a:rPr lang="es-ES" sz="1200" b="0" i="0" kern="1200" dirty="0" smtClean="0">
                <a:solidFill>
                  <a:schemeClr val="tx1"/>
                </a:solidFill>
                <a:effectLst/>
                <a:latin typeface="+mn-lt"/>
                <a:ea typeface="+mn-ea"/>
                <a:cs typeface="+mn-cs"/>
              </a:rPr>
              <a:t>determines Y, </a:t>
            </a:r>
            <a:r>
              <a:rPr lang="es-ES" sz="1200" b="0" i="0" kern="1200" dirty="0" err="1" smtClean="0">
                <a:solidFill>
                  <a:schemeClr val="tx1"/>
                </a:solidFill>
                <a:effectLst/>
                <a:latin typeface="+mn-lt"/>
                <a:ea typeface="+mn-ea"/>
                <a:cs typeface="+mn-cs"/>
              </a:rPr>
              <a:t>then</a:t>
            </a:r>
            <a:r>
              <a:rPr lang="es-ES" sz="1200" b="0" i="0" kern="1200" dirty="0" smtClean="0">
                <a:solidFill>
                  <a:schemeClr val="tx1"/>
                </a:solidFill>
                <a:effectLst/>
                <a:latin typeface="+mn-lt"/>
                <a:ea typeface="+mn-ea"/>
                <a:cs typeface="+mn-cs"/>
              </a:rPr>
              <a:t> XZ determines YZ, </a:t>
            </a:r>
            <a:r>
              <a:rPr lang="es-ES" sz="1200" b="0" i="0" kern="1200" dirty="0" err="1" smtClean="0">
                <a:solidFill>
                  <a:schemeClr val="tx1"/>
                </a:solidFill>
                <a:effectLst/>
                <a:latin typeface="+mn-lt"/>
                <a:ea typeface="+mn-ea"/>
                <a:cs typeface="+mn-cs"/>
              </a:rPr>
              <a:t>for</a:t>
            </a:r>
            <a:r>
              <a:rPr lang="es-E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any Z,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then finally transitivity, if X determines Y and Y determine C,  then X determines Z.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it can be shown that these are correct, these are sound rules, it can also be shown that they're complete that all of the functional dependencies that can be derived from F can be derived through application of Armstrong's axioms. so this is a sound and complete set of inference rules for functional dependencies, which is a really nice simple basis for reasoning about these things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there are some additional rules that are really just macros of Armstrong's axioms, but they're nice to remember because they're handy and proofs.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the Union rule says if X determines Y and X determine Z, then X determines Y Z, we saw this in the previous slides as well.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the decomposition rule, if X determines YZ, then X determines Y and X determines Z</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all right it's useful to try to prove these using Armstrong's axioms directly, because as I said there's sort of macros of those axioms, so see if you can prove them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endParaRPr lang="en-US" dirty="0" smtClean="0"/>
          </a:p>
          <a:p>
            <a:r>
              <a:rPr lang="en-US" dirty="0" smtClean="0"/>
              <a:t>Union</a:t>
            </a:r>
            <a:r>
              <a:rPr lang="en-US" dirty="0"/>
              <a:t>: 	X-&gt;Y</a:t>
            </a:r>
          </a:p>
          <a:p>
            <a:r>
              <a:rPr lang="en-US" dirty="0"/>
              <a:t>	XX-&gt;XY (</a:t>
            </a:r>
            <a:r>
              <a:rPr lang="en-US" dirty="0" err="1"/>
              <a:t>aug</a:t>
            </a:r>
            <a:r>
              <a:rPr lang="en-US" dirty="0"/>
              <a:t>) so X-&gt;XY</a:t>
            </a:r>
          </a:p>
          <a:p>
            <a:r>
              <a:rPr lang="en-US" dirty="0"/>
              <a:t>	XY-&gt;YZ</a:t>
            </a:r>
            <a:r>
              <a:rPr lang="en-US" baseline="0" dirty="0"/>
              <a:t> (</a:t>
            </a:r>
            <a:r>
              <a:rPr lang="en-US" baseline="0" dirty="0" err="1"/>
              <a:t>aug</a:t>
            </a:r>
            <a:r>
              <a:rPr lang="en-US" baseline="0" dirty="0"/>
              <a:t>)</a:t>
            </a:r>
          </a:p>
          <a:p>
            <a:r>
              <a:rPr lang="en-US" baseline="0" dirty="0"/>
              <a:t>	X-&gt;YZ (transitivity)</a:t>
            </a:r>
            <a:endParaRPr lang="en-US" dirty="0"/>
          </a:p>
          <a:p>
            <a:r>
              <a:rPr lang="en-US" dirty="0"/>
              <a:t>	</a:t>
            </a:r>
          </a:p>
          <a:p>
            <a:r>
              <a:rPr lang="en-US" dirty="0" err="1"/>
              <a:t>Decomp</a:t>
            </a:r>
            <a:r>
              <a:rPr lang="en-US" dirty="0"/>
              <a:t>:	X-&gt;YZ</a:t>
            </a:r>
          </a:p>
          <a:p>
            <a:r>
              <a:rPr lang="en-US" dirty="0"/>
              <a:t>	YZ-&gt;Y</a:t>
            </a:r>
            <a:r>
              <a:rPr lang="en-US" baseline="0" dirty="0"/>
              <a:t> (reflex)</a:t>
            </a:r>
          </a:p>
          <a:p>
            <a:r>
              <a:rPr lang="en-US" baseline="0" dirty="0"/>
              <a:t>	X-&gt;Y (trans)</a:t>
            </a:r>
            <a:endParaRPr lang="en-US" dirty="0"/>
          </a:p>
          <a:p>
            <a:r>
              <a:rPr lang="en-US" dirty="0"/>
              <a:t>	</a:t>
            </a:r>
          </a:p>
        </p:txBody>
      </p:sp>
    </p:spTree>
    <p:extLst>
      <p:ext uri="{BB962C8B-B14F-4D97-AF65-F5344CB8AC3E}">
        <p14:creationId xmlns:p14="http://schemas.microsoft.com/office/powerpoint/2010/main" val="12681612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5200">
              <a:defRPr sz="1200">
                <a:solidFill>
                  <a:srgbClr val="CF0E30"/>
                </a:solidFill>
                <a:latin typeface="Book Antiqua" charset="0"/>
                <a:ea typeface="Osaka" charset="-128"/>
              </a:defRPr>
            </a:lvl1pPr>
            <a:lvl2pPr marL="742950" indent="-285750" defTabSz="965200">
              <a:defRPr sz="1200">
                <a:solidFill>
                  <a:srgbClr val="CF0E30"/>
                </a:solidFill>
                <a:latin typeface="Book Antiqua" charset="0"/>
                <a:ea typeface="Osaka" charset="-128"/>
              </a:defRPr>
            </a:lvl2pPr>
            <a:lvl3pPr marL="1143000" indent="-228600" defTabSz="965200">
              <a:defRPr sz="1200">
                <a:solidFill>
                  <a:srgbClr val="CF0E30"/>
                </a:solidFill>
                <a:latin typeface="Book Antiqua" charset="0"/>
                <a:ea typeface="Osaka" charset="-128"/>
              </a:defRPr>
            </a:lvl3pPr>
            <a:lvl4pPr marL="1600200" indent="-228600" defTabSz="965200">
              <a:defRPr sz="1200">
                <a:solidFill>
                  <a:srgbClr val="CF0E30"/>
                </a:solidFill>
                <a:latin typeface="Book Antiqua" charset="0"/>
                <a:ea typeface="Osaka" charset="-128"/>
              </a:defRPr>
            </a:lvl4pPr>
            <a:lvl5pPr marL="2057400" indent="-228600" defTabSz="965200">
              <a:defRPr sz="1200">
                <a:solidFill>
                  <a:srgbClr val="CF0E30"/>
                </a:solidFill>
                <a:latin typeface="Book Antiqua" charset="0"/>
                <a:ea typeface="Osaka" charset="-128"/>
              </a:defRPr>
            </a:lvl5pPr>
            <a:lvl6pPr marL="2514600" indent="-228600" defTabSz="965200" eaLnBrk="0" fontAlgn="base" hangingPunct="0">
              <a:spcBef>
                <a:spcPct val="0"/>
              </a:spcBef>
              <a:spcAft>
                <a:spcPct val="0"/>
              </a:spcAft>
              <a:defRPr sz="1200">
                <a:solidFill>
                  <a:srgbClr val="CF0E30"/>
                </a:solidFill>
                <a:latin typeface="Book Antiqua" charset="0"/>
                <a:ea typeface="Osaka" charset="-128"/>
              </a:defRPr>
            </a:lvl6pPr>
            <a:lvl7pPr marL="2971800" indent="-228600" defTabSz="965200" eaLnBrk="0" fontAlgn="base" hangingPunct="0">
              <a:spcBef>
                <a:spcPct val="0"/>
              </a:spcBef>
              <a:spcAft>
                <a:spcPct val="0"/>
              </a:spcAft>
              <a:defRPr sz="1200">
                <a:solidFill>
                  <a:srgbClr val="CF0E30"/>
                </a:solidFill>
                <a:latin typeface="Book Antiqua" charset="0"/>
                <a:ea typeface="Osaka" charset="-128"/>
              </a:defRPr>
            </a:lvl7pPr>
            <a:lvl8pPr marL="3429000" indent="-228600" defTabSz="965200" eaLnBrk="0" fontAlgn="base" hangingPunct="0">
              <a:spcBef>
                <a:spcPct val="0"/>
              </a:spcBef>
              <a:spcAft>
                <a:spcPct val="0"/>
              </a:spcAft>
              <a:defRPr sz="1200">
                <a:solidFill>
                  <a:srgbClr val="CF0E30"/>
                </a:solidFill>
                <a:latin typeface="Book Antiqua" charset="0"/>
                <a:ea typeface="Osaka" charset="-128"/>
              </a:defRPr>
            </a:lvl8pPr>
            <a:lvl9pPr marL="3886200" indent="-228600" defTabSz="965200" eaLnBrk="0" fontAlgn="base" hangingPunct="0">
              <a:spcBef>
                <a:spcPct val="0"/>
              </a:spcBef>
              <a:spcAft>
                <a:spcPct val="0"/>
              </a:spcAft>
              <a:defRPr sz="1200">
                <a:solidFill>
                  <a:srgbClr val="CF0E30"/>
                </a:solidFill>
                <a:latin typeface="Book Antiqua" charset="0"/>
                <a:ea typeface="Osaka" charset="-128"/>
              </a:defRPr>
            </a:lvl9pPr>
          </a:lstStyle>
          <a:p>
            <a:fld id="{98A8F17B-C5B9-D34B-BD67-2396E131A006}" type="slidenum">
              <a:rPr lang="en-US" altLang="en-US" sz="1300"/>
              <a:pPr/>
              <a:t>91</a:t>
            </a:fld>
            <a:endParaRPr lang="en-US" altLang="en-US" sz="1300"/>
          </a:p>
        </p:txBody>
      </p:sp>
      <p:sp>
        <p:nvSpPr>
          <p:cNvPr id="2" name="Notes Placeholder 1"/>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计算一组函数依赖 </a:t>
            </a: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的闭包 </a:t>
            </a: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在计算复杂性意义上很难，</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它是属性数量的指数</a:t>
            </a:r>
          </a:p>
          <a:p>
            <a:pPr marL="228600" indent="-228600">
              <a:buAutoNum type="arabicPeriod"/>
            </a:pPr>
            <a:r>
              <a:rPr lang="zh-CN" altLang="en-US" sz="1200" b="0" i="0" kern="1200" dirty="0" smtClean="0">
                <a:solidFill>
                  <a:schemeClr val="tx1"/>
                </a:solidFill>
                <a:effectLst/>
                <a:latin typeface="+mn-lt"/>
                <a:ea typeface="+mn-ea"/>
                <a:cs typeface="+mn-cs"/>
              </a:rPr>
              <a:t>幸运的是，我们经常</a:t>
            </a:r>
            <a:r>
              <a:rPr lang="zh-CN" altLang="en-US" sz="1200" b="1" i="0" kern="1200" dirty="0" smtClean="0">
                <a:solidFill>
                  <a:schemeClr val="tx1"/>
                </a:solidFill>
                <a:effectLst/>
                <a:latin typeface="+mn-lt"/>
                <a:ea typeface="+mn-ea"/>
                <a:cs typeface="+mn-cs"/>
              </a:rPr>
              <a:t>只想知道像 </a:t>
            </a:r>
            <a:r>
              <a:rPr lang="en-US" altLang="zh-CN" sz="1200" b="1" i="0" kern="1200" dirty="0" smtClean="0">
                <a:solidFill>
                  <a:schemeClr val="tx1"/>
                </a:solidFill>
                <a:effectLst/>
                <a:latin typeface="+mn-lt"/>
                <a:ea typeface="+mn-ea"/>
                <a:cs typeface="+mn-cs"/>
              </a:rPr>
              <a:t>X </a:t>
            </a:r>
            <a:r>
              <a:rPr lang="zh-CN" altLang="en-US" sz="1200" b="1" i="0" kern="1200" dirty="0" smtClean="0">
                <a:solidFill>
                  <a:schemeClr val="tx1"/>
                </a:solidFill>
                <a:effectLst/>
                <a:latin typeface="+mn-lt"/>
                <a:ea typeface="+mn-ea"/>
                <a:cs typeface="+mn-cs"/>
              </a:rPr>
              <a:t>这样的特定 </a:t>
            </a:r>
            <a:r>
              <a:rPr lang="en-US" altLang="zh-CN" sz="1200" b="1" i="0" kern="1200" dirty="0" smtClean="0">
                <a:solidFill>
                  <a:schemeClr val="tx1"/>
                </a:solidFill>
                <a:effectLst/>
                <a:latin typeface="+mn-lt"/>
                <a:ea typeface="+mn-ea"/>
                <a:cs typeface="+mn-cs"/>
              </a:rPr>
              <a:t>FD </a:t>
            </a:r>
            <a:r>
              <a:rPr lang="zh-CN" altLang="en-US" sz="1200" b="1" i="0" kern="1200" dirty="0" smtClean="0">
                <a:solidFill>
                  <a:schemeClr val="tx1"/>
                </a:solidFill>
                <a:effectLst/>
                <a:latin typeface="+mn-lt"/>
                <a:ea typeface="+mn-ea"/>
                <a:cs typeface="+mn-cs"/>
              </a:rPr>
              <a:t>是否确定 </a:t>
            </a:r>
            <a:r>
              <a:rPr lang="en-US" altLang="zh-CN" sz="1200" b="1" i="0" kern="1200" dirty="0" smtClean="0">
                <a:solidFill>
                  <a:schemeClr val="tx1"/>
                </a:solidFill>
                <a:effectLst/>
                <a:latin typeface="+mn-lt"/>
                <a:ea typeface="+mn-ea"/>
                <a:cs typeface="+mn-cs"/>
              </a:rPr>
              <a:t>Y </a:t>
            </a:r>
            <a:r>
              <a:rPr lang="zh-CN" altLang="en-US" sz="1200" b="1" i="0" kern="1200" dirty="0" smtClean="0">
                <a:solidFill>
                  <a:schemeClr val="tx1"/>
                </a:solidFill>
                <a:effectLst/>
                <a:latin typeface="+mn-lt"/>
                <a:ea typeface="+mn-ea"/>
                <a:cs typeface="+mn-cs"/>
              </a:rPr>
              <a:t>在 </a:t>
            </a:r>
            <a:r>
              <a:rPr lang="en-US" altLang="zh-CN" sz="1200" b="1" i="0" kern="1200" dirty="0" smtClean="0">
                <a:solidFill>
                  <a:schemeClr val="tx1"/>
                </a:solidFill>
                <a:effectLst/>
                <a:latin typeface="+mn-lt"/>
                <a:ea typeface="+mn-ea"/>
                <a:cs typeface="+mn-cs"/>
              </a:rPr>
              <a:t>F+ </a:t>
            </a:r>
            <a:r>
              <a:rPr lang="zh-CN" altLang="en-US" sz="1200" b="1" i="0" kern="1200" dirty="0" smtClean="0">
                <a:solidFill>
                  <a:schemeClr val="tx1"/>
                </a:solidFill>
                <a:effectLst/>
                <a:latin typeface="+mn-lt"/>
                <a:ea typeface="+mn-ea"/>
                <a:cs typeface="+mn-cs"/>
              </a:rPr>
              <a:t>中，而无需计算所有 </a:t>
            </a:r>
            <a:r>
              <a:rPr lang="en-US" altLang="zh-CN" sz="1200" b="1"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，这可以有效地完成，</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我们要做的方法是计算</a:t>
            </a:r>
            <a:r>
              <a:rPr lang="zh-CN" altLang="en-US" sz="1200" b="1" i="0" kern="1200" dirty="0" smtClean="0">
                <a:solidFill>
                  <a:schemeClr val="tx1"/>
                </a:solidFill>
                <a:effectLst/>
                <a:latin typeface="+mn-lt"/>
                <a:ea typeface="+mn-ea"/>
                <a:cs typeface="+mn-cs"/>
              </a:rPr>
              <a:t>属性闭包</a:t>
            </a:r>
            <a:r>
              <a:rPr lang="zh-CN" altLang="en-US" sz="1200" b="0" i="0" kern="1200" dirty="0" smtClean="0">
                <a:solidFill>
                  <a:schemeClr val="tx1"/>
                </a:solidFill>
                <a:effectLst/>
                <a:latin typeface="+mn-lt"/>
                <a:ea typeface="+mn-ea"/>
                <a:cs typeface="+mn-cs"/>
              </a:rPr>
              <a:t>左侧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的。</a:t>
            </a:r>
          </a:p>
          <a:p>
            <a:pPr marL="685800" lvl="1" indent="-228600">
              <a:buAutoNum type="arabicPeriod"/>
            </a:pPr>
            <a:r>
              <a:rPr lang="zh-CN" altLang="en-US" sz="1200" b="0" i="0" kern="1200" dirty="0" smtClean="0">
                <a:solidFill>
                  <a:schemeClr val="tx1"/>
                </a:solidFill>
                <a:effectLst/>
                <a:latin typeface="+mn-lt"/>
                <a:ea typeface="+mn-ea"/>
                <a:cs typeface="+mn-cs"/>
              </a:rPr>
              <a:t>我们将其表示为 </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，它是关于 </a:t>
            </a: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的一个属性或闭包，所以它是如何工作的</a:t>
            </a:r>
          </a:p>
          <a:p>
            <a:pPr marL="685800" lvl="1" indent="-228600">
              <a:buAutoNum type="arabicPeriod"/>
            </a:pP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被定义为所有属性</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的集合，使得</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确定</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中。它是闭合件的所有部分，左侧是 </a:t>
            </a:r>
            <a:r>
              <a:rPr lang="en-US" altLang="zh-CN" sz="1200" b="0" i="0" kern="1200" dirty="0" smtClean="0">
                <a:solidFill>
                  <a:schemeClr val="tx1"/>
                </a:solidFill>
                <a:effectLst/>
                <a:latin typeface="+mn-lt"/>
                <a:ea typeface="+mn-ea"/>
                <a:cs typeface="+mn-cs"/>
              </a:rPr>
              <a:t>X</a:t>
            </a:r>
          </a:p>
          <a:p>
            <a:pPr marL="1143000" lvl="2" indent="-228600">
              <a:buAutoNum type="arabicPeriod"/>
            </a:pPr>
            <a:r>
              <a:rPr lang="zh-CN" altLang="en-US" sz="1200" b="0" i="0" kern="1200" dirty="0" smtClean="0">
                <a:solidFill>
                  <a:schemeClr val="tx1"/>
                </a:solidFill>
                <a:effectLst/>
                <a:latin typeface="+mn-lt"/>
                <a:ea typeface="+mn-ea"/>
                <a:cs typeface="+mn-cs"/>
              </a:rPr>
              <a:t>所以我们要计算 </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的方法非常简单。我们将 </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初始化为 </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，然后我们重复以下循环直到没有变化，有时称为固定点。</a:t>
            </a:r>
          </a:p>
          <a:p>
            <a:pPr marL="1143000" lvl="2" indent="-228600">
              <a:buAutoNum type="arabicPeriod"/>
            </a:pPr>
            <a:r>
              <a:rPr lang="zh-CN" altLang="en-US" sz="1200" b="0" i="0" kern="1200" dirty="0" smtClean="0">
                <a:solidFill>
                  <a:schemeClr val="tx1"/>
                </a:solidFill>
                <a:effectLst/>
                <a:latin typeface="+mn-lt"/>
                <a:ea typeface="+mn-ea"/>
                <a:cs typeface="+mn-cs"/>
              </a:rPr>
              <a:t>因为 </a:t>
            </a:r>
            <a:r>
              <a:rPr lang="en-US" altLang="zh-CN" sz="1200" b="0" i="0" kern="1200" dirty="0" smtClean="0">
                <a:solidFill>
                  <a:schemeClr val="tx1"/>
                </a:solidFill>
                <a:effectLst/>
                <a:latin typeface="+mn-lt"/>
                <a:ea typeface="+mn-ea"/>
                <a:cs typeface="+mn-cs"/>
              </a:rPr>
              <a:t>U </a:t>
            </a:r>
            <a:r>
              <a:rPr lang="zh-CN" altLang="en-US" sz="1200" b="0" i="0" kern="1200" dirty="0" smtClean="0">
                <a:solidFill>
                  <a:schemeClr val="tx1"/>
                </a:solidFill>
                <a:effectLst/>
                <a:latin typeface="+mn-lt"/>
                <a:ea typeface="+mn-ea"/>
                <a:cs typeface="+mn-cs"/>
              </a:rPr>
              <a:t>确定 </a:t>
            </a:r>
            <a:r>
              <a:rPr lang="en-US" altLang="zh-CN" sz="1200" b="0" i="0" kern="1200" dirty="0" smtClean="0">
                <a:solidFill>
                  <a:schemeClr val="tx1"/>
                </a:solidFill>
                <a:effectLst/>
                <a:latin typeface="+mn-lt"/>
                <a:ea typeface="+mn-ea"/>
                <a:cs typeface="+mn-cs"/>
              </a:rPr>
              <a:t>V </a:t>
            </a:r>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中，如果 </a:t>
            </a:r>
            <a:r>
              <a:rPr lang="en-US" altLang="zh-CN" sz="1200" b="0" i="0" kern="1200" dirty="0" smtClean="0">
                <a:solidFill>
                  <a:schemeClr val="tx1"/>
                </a:solidFill>
                <a:effectLst/>
                <a:latin typeface="+mn-lt"/>
                <a:ea typeface="+mn-ea"/>
                <a:cs typeface="+mn-cs"/>
              </a:rPr>
              <a:t>u </a:t>
            </a:r>
            <a:r>
              <a:rPr lang="zh-CN" altLang="en-US" sz="1200" b="0" i="0" kern="1200" dirty="0" smtClean="0">
                <a:solidFill>
                  <a:schemeClr val="tx1"/>
                </a:solidFill>
                <a:effectLst/>
                <a:latin typeface="+mn-lt"/>
                <a:ea typeface="+mn-ea"/>
                <a:cs typeface="+mn-cs"/>
              </a:rPr>
              <a:t>已经在 </a:t>
            </a:r>
            <a:r>
              <a:rPr lang="en-US" altLang="zh-CN" sz="1200" b="0" i="0" kern="1200" dirty="0" smtClean="0">
                <a:solidFill>
                  <a:schemeClr val="tx1"/>
                </a:solidFill>
                <a:effectLst/>
                <a:latin typeface="+mn-lt"/>
                <a:ea typeface="+mn-ea"/>
                <a:cs typeface="+mn-cs"/>
              </a:rPr>
              <a:t>X plus </a:t>
            </a:r>
            <a:r>
              <a:rPr lang="zh-CN" altLang="en-US" sz="1200" b="0" i="0" kern="1200" dirty="0" smtClean="0">
                <a:solidFill>
                  <a:schemeClr val="tx1"/>
                </a:solidFill>
                <a:effectLst/>
                <a:latin typeface="+mn-lt"/>
                <a:ea typeface="+mn-ea"/>
                <a:cs typeface="+mn-cs"/>
              </a:rPr>
              <a:t>中，则将 </a:t>
            </a:r>
            <a:r>
              <a:rPr lang="en-US" altLang="zh-CN" sz="1200" b="0" i="0" kern="1200" dirty="0" smtClean="0">
                <a:solidFill>
                  <a:schemeClr val="tx1"/>
                </a:solidFill>
                <a:effectLst/>
                <a:latin typeface="+mn-lt"/>
                <a:ea typeface="+mn-ea"/>
                <a:cs typeface="+mn-cs"/>
              </a:rPr>
              <a:t>V </a:t>
            </a:r>
            <a:r>
              <a:rPr lang="zh-CN" altLang="en-US" sz="1200" b="0" i="0" kern="1200" dirty="0" smtClean="0">
                <a:solidFill>
                  <a:schemeClr val="tx1"/>
                </a:solidFill>
                <a:effectLst/>
                <a:latin typeface="+mn-lt"/>
                <a:ea typeface="+mn-ea"/>
                <a:cs typeface="+mn-cs"/>
              </a:rPr>
              <a:t>添加到 </a:t>
            </a:r>
            <a:r>
              <a:rPr lang="en-US" altLang="zh-CN" sz="1200" b="0" i="0" kern="1200" dirty="0" smtClean="0">
                <a:solidFill>
                  <a:schemeClr val="tx1"/>
                </a:solidFill>
                <a:effectLst/>
                <a:latin typeface="+mn-lt"/>
                <a:ea typeface="+mn-ea"/>
                <a:cs typeface="+mn-cs"/>
              </a:rPr>
              <a:t>X plus </a:t>
            </a:r>
            <a:r>
              <a:rPr lang="zh-CN" altLang="en-US" sz="1200" b="0" i="0" kern="1200" dirty="0" smtClean="0">
                <a:solidFill>
                  <a:schemeClr val="tx1"/>
                </a:solidFill>
                <a:effectLst/>
                <a:latin typeface="+mn-lt"/>
                <a:ea typeface="+mn-ea"/>
                <a:cs typeface="+mn-cs"/>
              </a:rPr>
              <a:t>中。继续做这个循环，直到我们将所有属性添加到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加上我们可以</a:t>
            </a:r>
          </a:p>
          <a:p>
            <a:pPr marL="228600" indent="-228600">
              <a:buAutoNum type="arabicPeriod"/>
            </a:pPr>
            <a:r>
              <a:rPr lang="zh-CN" altLang="en-US" sz="1200" b="0" i="0" kern="1200" dirty="0" smtClean="0">
                <a:solidFill>
                  <a:schemeClr val="tx1"/>
                </a:solidFill>
                <a:effectLst/>
                <a:latin typeface="+mn-lt"/>
                <a:ea typeface="+mn-ea"/>
                <a:cs typeface="+mn-cs"/>
              </a:rPr>
              <a:t>完成后，我们</a:t>
            </a:r>
            <a:r>
              <a:rPr lang="zh-CN" altLang="en-US" sz="1200" b="1" i="0" kern="1200" dirty="0" smtClean="0">
                <a:solidFill>
                  <a:schemeClr val="tx1"/>
                </a:solidFill>
                <a:effectLst/>
                <a:latin typeface="+mn-lt"/>
                <a:ea typeface="+mn-ea"/>
                <a:cs typeface="+mn-cs"/>
              </a:rPr>
              <a:t>只检查 </a:t>
            </a:r>
            <a:r>
              <a:rPr lang="en-US" altLang="zh-CN" sz="1200" b="1" i="0" kern="1200" dirty="0" smtClean="0">
                <a:solidFill>
                  <a:schemeClr val="tx1"/>
                </a:solidFill>
                <a:effectLst/>
                <a:latin typeface="+mn-lt"/>
                <a:ea typeface="+mn-ea"/>
                <a:cs typeface="+mn-cs"/>
              </a:rPr>
              <a:t>Y </a:t>
            </a:r>
            <a:r>
              <a:rPr lang="zh-CN" altLang="en-US" sz="1200" b="1" i="0" kern="1200" dirty="0" smtClean="0">
                <a:solidFill>
                  <a:schemeClr val="tx1"/>
                </a:solidFill>
                <a:effectLst/>
                <a:latin typeface="+mn-lt"/>
                <a:ea typeface="+mn-ea"/>
                <a:cs typeface="+mn-cs"/>
              </a:rPr>
              <a:t>是否在 </a:t>
            </a:r>
            <a:r>
              <a:rPr lang="en-US" altLang="zh-CN" sz="1200" b="1" i="0" kern="1200" dirty="0" smtClean="0">
                <a:solidFill>
                  <a:schemeClr val="tx1"/>
                </a:solidFill>
                <a:effectLst/>
                <a:latin typeface="+mn-lt"/>
                <a:ea typeface="+mn-ea"/>
                <a:cs typeface="+mn-cs"/>
              </a:rPr>
              <a:t>X plus </a:t>
            </a:r>
            <a:r>
              <a:rPr lang="zh-CN" altLang="en-US" sz="1200" b="1" i="0" kern="1200" dirty="0" smtClean="0">
                <a:solidFill>
                  <a:schemeClr val="tx1"/>
                </a:solidFill>
                <a:effectLst/>
                <a:latin typeface="+mn-lt"/>
                <a:ea typeface="+mn-ea"/>
                <a:cs typeface="+mn-cs"/>
              </a:rPr>
              <a:t>中，如果是，则 </a:t>
            </a:r>
            <a:r>
              <a:rPr lang="en-US" altLang="zh-CN" sz="1200" b="1" i="0" kern="1200" dirty="0" smtClean="0">
                <a:solidFill>
                  <a:schemeClr val="tx1"/>
                </a:solidFill>
                <a:effectLst/>
                <a:latin typeface="+mn-lt"/>
                <a:ea typeface="+mn-ea"/>
                <a:cs typeface="+mn-cs"/>
              </a:rPr>
              <a:t>X </a:t>
            </a:r>
            <a:r>
              <a:rPr lang="zh-CN" altLang="en-US" sz="1200" b="1" i="0" kern="1200" dirty="0" smtClean="0">
                <a:solidFill>
                  <a:schemeClr val="tx1"/>
                </a:solidFill>
                <a:effectLst/>
                <a:latin typeface="+mn-lt"/>
                <a:ea typeface="+mn-ea"/>
                <a:cs typeface="+mn-cs"/>
              </a:rPr>
              <a:t>确定 </a:t>
            </a:r>
            <a:r>
              <a:rPr lang="en-US" altLang="zh-CN" sz="1200" b="1" i="0" kern="1200" dirty="0" smtClean="0">
                <a:solidFill>
                  <a:schemeClr val="tx1"/>
                </a:solidFill>
                <a:effectLst/>
                <a:latin typeface="+mn-lt"/>
                <a:ea typeface="+mn-ea"/>
                <a:cs typeface="+mn-cs"/>
              </a:rPr>
              <a:t>Y </a:t>
            </a:r>
            <a:r>
              <a:rPr lang="zh-CN" altLang="en-US" sz="1200" b="1" i="0" kern="1200" dirty="0" smtClean="0">
                <a:solidFill>
                  <a:schemeClr val="tx1"/>
                </a:solidFill>
                <a:effectLst/>
                <a:latin typeface="+mn-lt"/>
                <a:ea typeface="+mn-ea"/>
                <a:cs typeface="+mn-cs"/>
              </a:rPr>
              <a:t>在 </a:t>
            </a:r>
            <a:r>
              <a:rPr lang="en-US" altLang="zh-CN" sz="1200" b="1" i="0" kern="1200" dirty="0" smtClean="0">
                <a:solidFill>
                  <a:schemeClr val="tx1"/>
                </a:solidFill>
                <a:effectLst/>
                <a:latin typeface="+mn-lt"/>
                <a:ea typeface="+mn-ea"/>
                <a:cs typeface="+mn-cs"/>
              </a:rPr>
              <a:t>F Plus </a:t>
            </a:r>
            <a:r>
              <a:rPr lang="zh-CN" altLang="en-US" sz="1200" b="1" i="0" kern="1200" dirty="0" smtClean="0">
                <a:solidFill>
                  <a:schemeClr val="tx1"/>
                </a:solidFill>
                <a:effectLst/>
                <a:latin typeface="+mn-lt"/>
                <a:ea typeface="+mn-ea"/>
                <a:cs typeface="+mn-cs"/>
              </a:rPr>
              <a:t>中</a:t>
            </a:r>
          </a:p>
          <a:p>
            <a:pPr marL="228600" indent="-228600">
              <a:buAutoNum type="arabicPeriod"/>
            </a:pPr>
            <a:r>
              <a:rPr lang="zh-CN" altLang="en-US" sz="1200" b="0" i="0" kern="1200" dirty="0" smtClean="0">
                <a:solidFill>
                  <a:schemeClr val="tx1"/>
                </a:solidFill>
                <a:effectLst/>
                <a:latin typeface="+mn-lt"/>
                <a:ea typeface="+mn-ea"/>
                <a:cs typeface="+mn-cs"/>
              </a:rPr>
              <a:t>您可以使用这种方法来检查关系的键，</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如果 </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等于 </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，则关系的所有属性，下一个是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的超级键。</a:t>
            </a:r>
          </a:p>
          <a:p>
            <a:pPr marL="685800" lvl="1" indent="-228600">
              <a:buAutoNum type="arabicPeriod"/>
            </a:pPr>
            <a:r>
              <a:rPr lang="zh-CN" altLang="en-US" sz="1200" b="0" i="0" kern="1200" dirty="0" smtClean="0">
                <a:solidFill>
                  <a:schemeClr val="tx1"/>
                </a:solidFill>
                <a:effectLst/>
                <a:latin typeface="+mn-lt"/>
                <a:ea typeface="+mn-ea"/>
                <a:cs typeface="+mn-cs"/>
              </a:rPr>
              <a:t>但是如何检查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是否是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的候选键，如果它是最小的。事实证明这相当简单。对于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中的每个属性 </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，一次从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中删除一个属性，然后检查（</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减去 </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）加是否等于 </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。如果 </a:t>
            </a:r>
            <a:r>
              <a:rPr lang="en-US" altLang="zh-CN" sz="1200" b="0" i="0" kern="1200" dirty="0" smtClean="0">
                <a:solidFill>
                  <a:schemeClr val="tx1"/>
                </a:solidFill>
                <a:effectLst/>
                <a:latin typeface="+mn-lt"/>
                <a:ea typeface="+mn-ea"/>
                <a:cs typeface="+mn-cs"/>
              </a:rPr>
              <a:t>(XA)+ </a:t>
            </a:r>
            <a:r>
              <a:rPr lang="zh-CN" altLang="en-US" sz="1200" b="0" i="0" kern="1200" dirty="0" smtClean="0">
                <a:solidFill>
                  <a:schemeClr val="tx1"/>
                </a:solidFill>
                <a:effectLst/>
                <a:latin typeface="+mn-lt"/>
                <a:ea typeface="+mn-ea"/>
                <a:cs typeface="+mn-cs"/>
              </a:rPr>
              <a:t>都不等于 </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，则意味着每个属性</a:t>
            </a:r>
            <a:r>
              <a:rPr lang="en-US" altLang="zh-CN" sz="1200" b="0" i="0" kern="1200" dirty="0" smtClean="0">
                <a:solidFill>
                  <a:schemeClr val="tx1"/>
                </a:solidFill>
                <a:effectLst/>
                <a:latin typeface="+mn-lt"/>
                <a:ea typeface="+mn-ea"/>
                <a:cs typeface="+mn-cs"/>
              </a:rPr>
              <a:t>in X </a:t>
            </a:r>
            <a:r>
              <a:rPr lang="zh-CN" altLang="en-US" sz="1200" b="0" i="0" kern="1200" dirty="0" smtClean="0">
                <a:solidFill>
                  <a:schemeClr val="tx1"/>
                </a:solidFill>
                <a:effectLst/>
                <a:latin typeface="+mn-lt"/>
                <a:ea typeface="+mn-ea"/>
                <a:cs typeface="+mn-cs"/>
              </a:rPr>
              <a:t>是形成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的密钥所必需的，并且 </a:t>
            </a:r>
            <a:r>
              <a:rPr lang="en-US" altLang="zh-CN" sz="1200" b="0" i="0" kern="1200" dirty="0" smtClean="0">
                <a:solidFill>
                  <a:schemeClr val="tx1"/>
                </a:solidFill>
                <a:effectLst/>
                <a:latin typeface="+mn-lt"/>
                <a:ea typeface="+mn-ea"/>
                <a:cs typeface="+mn-cs"/>
              </a:rPr>
              <a:t>X </a:t>
            </a:r>
            <a:r>
              <a:rPr lang="zh-CN" altLang="en-US" sz="1200" b="0" i="0" kern="1200" dirty="0" smtClean="0">
                <a:solidFill>
                  <a:schemeClr val="tx1"/>
                </a:solidFill>
                <a:effectLst/>
                <a:latin typeface="+mn-lt"/>
                <a:ea typeface="+mn-ea"/>
                <a:cs typeface="+mn-cs"/>
              </a:rPr>
              <a:t>是最小的</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computing the closure f+ of a set of functional dependencies F is hard in the computational complexity sense, it's exponential in the number of attributes</a:t>
            </a:r>
          </a:p>
          <a:p>
            <a:pPr marL="228600" indent="-228600">
              <a:buAutoNum type="arabicPeriod"/>
            </a:pPr>
            <a:r>
              <a:rPr lang="en-US" sz="1200" b="0" i="0" kern="1200" dirty="0" smtClean="0">
                <a:solidFill>
                  <a:schemeClr val="tx1"/>
                </a:solidFill>
                <a:effectLst/>
                <a:latin typeface="+mn-lt"/>
                <a:ea typeface="+mn-ea"/>
                <a:cs typeface="+mn-cs"/>
              </a:rPr>
              <a:t>fortunately we often just want to know if some particular FD like X determines Y is in F+ without computing all of F+, and this can be done efficiently, the way we're going to do it is we're going to compute the attribute closure of the left-hand side X.  </a:t>
            </a:r>
          </a:p>
          <a:p>
            <a:pPr marL="228600" indent="-228600">
              <a:buAutoNum type="arabicPeriod"/>
            </a:pPr>
            <a:r>
              <a:rPr lang="en-US" sz="1200" b="0" i="0" kern="1200" dirty="0" smtClean="0">
                <a:solidFill>
                  <a:schemeClr val="tx1"/>
                </a:solidFill>
                <a:effectLst/>
                <a:latin typeface="+mn-lt"/>
                <a:ea typeface="+mn-ea"/>
                <a:cs typeface="+mn-cs"/>
              </a:rPr>
              <a:t>we denote this as X+, and it's an attribute or closure with respect to F, so here's how it works</a:t>
            </a:r>
          </a:p>
          <a:p>
            <a:pPr marL="228600" indent="-228600">
              <a:buAutoNum type="arabicPeriod"/>
            </a:pPr>
            <a:r>
              <a:rPr lang="en-US" sz="1200" b="0" i="0" kern="1200" dirty="0" smtClean="0">
                <a:solidFill>
                  <a:schemeClr val="tx1"/>
                </a:solidFill>
                <a:effectLst/>
                <a:latin typeface="+mn-lt"/>
                <a:ea typeface="+mn-ea"/>
                <a:cs typeface="+mn-cs"/>
              </a:rPr>
              <a:t>X+ is defined as the set of all attributes A, such that X determines A is 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 it's all the parts of the closure with X on the left hand side </a:t>
            </a:r>
          </a:p>
          <a:p>
            <a:pPr marL="228600" indent="-228600">
              <a:buAutoNum type="arabicPeriod"/>
            </a:pPr>
            <a:r>
              <a:rPr lang="en-US" sz="1200" b="0" i="0" kern="1200" dirty="0" smtClean="0">
                <a:solidFill>
                  <a:schemeClr val="tx1"/>
                </a:solidFill>
                <a:effectLst/>
                <a:latin typeface="+mn-lt"/>
                <a:ea typeface="+mn-ea"/>
                <a:cs typeface="+mn-cs"/>
              </a:rPr>
              <a:t>so the way we're going to compute X plus is very simple. we initialize X plus to be just X, and then we repeat the following a loop until there's no change, sometimes called a fix point.</a:t>
            </a:r>
          </a:p>
          <a:p>
            <a:pPr marL="228600" indent="-228600">
              <a:buAutoNum type="arabicPeriod"/>
            </a:pPr>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U</a:t>
            </a:r>
            <a:r>
              <a:rPr lang="en-US" sz="1200" b="0" i="0" kern="1200" dirty="0" smtClean="0">
                <a:solidFill>
                  <a:schemeClr val="tx1"/>
                </a:solidFill>
                <a:effectLst/>
                <a:latin typeface="+mn-lt"/>
                <a:ea typeface="+mn-ea"/>
                <a:cs typeface="+mn-cs"/>
              </a:rPr>
              <a:t> determines V that's in F, if u is in X plus already, then add V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X plus. just keep doing this loop until we've added all the attributes to X plus that we can </a:t>
            </a:r>
          </a:p>
          <a:p>
            <a:pPr marL="228600" indent="-228600">
              <a:buAutoNum type="arabicPeriod"/>
            </a:pPr>
            <a:r>
              <a:rPr lang="en-US" sz="1200" b="0" i="0" kern="1200" dirty="0" smtClean="0">
                <a:solidFill>
                  <a:schemeClr val="tx1"/>
                </a:solidFill>
                <a:effectLst/>
                <a:latin typeface="+mn-lt"/>
                <a:ea typeface="+mn-ea"/>
                <a:cs typeface="+mn-cs"/>
              </a:rPr>
              <a:t>and when we're done, we just check to see if Y is in X plus, if so, then X determines Y is in F Plus </a:t>
            </a:r>
          </a:p>
          <a:p>
            <a:pPr marL="228600" indent="-228600">
              <a:buAutoNum type="arabicPeriod"/>
            </a:pPr>
            <a:r>
              <a:rPr lang="en-US" sz="1200" b="0" i="0" kern="1200" dirty="0" smtClean="0">
                <a:solidFill>
                  <a:schemeClr val="tx1"/>
                </a:solidFill>
                <a:effectLst/>
                <a:latin typeface="+mn-lt"/>
                <a:ea typeface="+mn-ea"/>
                <a:cs typeface="+mn-cs"/>
              </a:rPr>
              <a:t>you can use this approach to check for keys of a relation, if X plus equals R, all the attributes of the relation, the next is a super key for R. </a:t>
            </a:r>
          </a:p>
          <a:p>
            <a:pPr marL="228600" indent="-228600">
              <a:buAutoNum type="arabicPeriod"/>
            </a:pPr>
            <a:r>
              <a:rPr lang="en-US" sz="1200" b="0" i="0" kern="1200" dirty="0" smtClean="0">
                <a:solidFill>
                  <a:schemeClr val="tx1"/>
                </a:solidFill>
                <a:effectLst/>
                <a:latin typeface="+mn-lt"/>
                <a:ea typeface="+mn-ea"/>
                <a:cs typeface="+mn-cs"/>
              </a:rPr>
              <a:t>but what about checking if X is a candidate key for R, if it's minimal. this turns out to be fairly simple. for each attribute A that's in X, remove it from X one attribute at a time, and check to see if (X minus A) plus equals R. if none of the (X-A)+ is equal to 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means that every attribute in X is necessary to form a key for R and X is minimal</a:t>
            </a:r>
            <a:endParaRPr lang="en-US" dirty="0"/>
          </a:p>
        </p:txBody>
      </p:sp>
    </p:spTree>
    <p:extLst>
      <p:ext uri="{BB962C8B-B14F-4D97-AF65-F5344CB8AC3E}">
        <p14:creationId xmlns:p14="http://schemas.microsoft.com/office/powerpoint/2010/main" val="2457487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65200">
              <a:defRPr sz="1200">
                <a:solidFill>
                  <a:srgbClr val="CF0E30"/>
                </a:solidFill>
                <a:latin typeface="Book Antiqua" charset="0"/>
                <a:ea typeface="Osaka" charset="-128"/>
              </a:defRPr>
            </a:lvl1pPr>
            <a:lvl2pPr marL="742950" indent="-285750" defTabSz="965200">
              <a:defRPr sz="1200">
                <a:solidFill>
                  <a:srgbClr val="CF0E30"/>
                </a:solidFill>
                <a:latin typeface="Book Antiqua" charset="0"/>
                <a:ea typeface="Osaka" charset="-128"/>
              </a:defRPr>
            </a:lvl2pPr>
            <a:lvl3pPr marL="1143000" indent="-228600" defTabSz="965200">
              <a:defRPr sz="1200">
                <a:solidFill>
                  <a:srgbClr val="CF0E30"/>
                </a:solidFill>
                <a:latin typeface="Book Antiqua" charset="0"/>
                <a:ea typeface="Osaka" charset="-128"/>
              </a:defRPr>
            </a:lvl3pPr>
            <a:lvl4pPr marL="1600200" indent="-228600" defTabSz="965200">
              <a:defRPr sz="1200">
                <a:solidFill>
                  <a:srgbClr val="CF0E30"/>
                </a:solidFill>
                <a:latin typeface="Book Antiqua" charset="0"/>
                <a:ea typeface="Osaka" charset="-128"/>
              </a:defRPr>
            </a:lvl4pPr>
            <a:lvl5pPr marL="2057400" indent="-228600" defTabSz="965200">
              <a:defRPr sz="1200">
                <a:solidFill>
                  <a:srgbClr val="CF0E30"/>
                </a:solidFill>
                <a:latin typeface="Book Antiqua" charset="0"/>
                <a:ea typeface="Osaka" charset="-128"/>
              </a:defRPr>
            </a:lvl5pPr>
            <a:lvl6pPr marL="2514600" indent="-228600" defTabSz="965200" eaLnBrk="0" fontAlgn="base" hangingPunct="0">
              <a:spcBef>
                <a:spcPct val="0"/>
              </a:spcBef>
              <a:spcAft>
                <a:spcPct val="0"/>
              </a:spcAft>
              <a:defRPr sz="1200">
                <a:solidFill>
                  <a:srgbClr val="CF0E30"/>
                </a:solidFill>
                <a:latin typeface="Book Antiqua" charset="0"/>
                <a:ea typeface="Osaka" charset="-128"/>
              </a:defRPr>
            </a:lvl6pPr>
            <a:lvl7pPr marL="2971800" indent="-228600" defTabSz="965200" eaLnBrk="0" fontAlgn="base" hangingPunct="0">
              <a:spcBef>
                <a:spcPct val="0"/>
              </a:spcBef>
              <a:spcAft>
                <a:spcPct val="0"/>
              </a:spcAft>
              <a:defRPr sz="1200">
                <a:solidFill>
                  <a:srgbClr val="CF0E30"/>
                </a:solidFill>
                <a:latin typeface="Book Antiqua" charset="0"/>
                <a:ea typeface="Osaka" charset="-128"/>
              </a:defRPr>
            </a:lvl7pPr>
            <a:lvl8pPr marL="3429000" indent="-228600" defTabSz="965200" eaLnBrk="0" fontAlgn="base" hangingPunct="0">
              <a:spcBef>
                <a:spcPct val="0"/>
              </a:spcBef>
              <a:spcAft>
                <a:spcPct val="0"/>
              </a:spcAft>
              <a:defRPr sz="1200">
                <a:solidFill>
                  <a:srgbClr val="CF0E30"/>
                </a:solidFill>
                <a:latin typeface="Book Antiqua" charset="0"/>
                <a:ea typeface="Osaka" charset="-128"/>
              </a:defRPr>
            </a:lvl8pPr>
            <a:lvl9pPr marL="3886200" indent="-228600" defTabSz="965200" eaLnBrk="0" fontAlgn="base" hangingPunct="0">
              <a:spcBef>
                <a:spcPct val="0"/>
              </a:spcBef>
              <a:spcAft>
                <a:spcPct val="0"/>
              </a:spcAft>
              <a:defRPr sz="1200">
                <a:solidFill>
                  <a:srgbClr val="CF0E30"/>
                </a:solidFill>
                <a:latin typeface="Book Antiqua" charset="0"/>
                <a:ea typeface="Osaka" charset="-128"/>
              </a:defRPr>
            </a:lvl9pPr>
          </a:lstStyle>
          <a:p>
            <a:fld id="{8B63F55A-7C38-3944-A1DD-817A3F7B2908}" type="slidenum">
              <a:rPr lang="en-US" altLang="en-US" sz="1300"/>
              <a:pPr/>
              <a:t>92</a:t>
            </a:fld>
            <a:endParaRPr lang="en-US" altLang="en-US" sz="1300"/>
          </a:p>
        </p:txBody>
      </p:sp>
      <p:sp>
        <p:nvSpPr>
          <p:cNvPr id="2" name="Notes Placeholder 1"/>
          <p:cNvSpPr>
            <a:spLocks noGrp="1"/>
          </p:cNvSpPr>
          <p:nvPr>
            <p:ph type="body" idx="1"/>
          </p:nvPr>
        </p:nvSpPr>
        <p:spPr/>
        <p:txBody>
          <a:bodyPr/>
          <a:lstStyle/>
          <a:p>
            <a:pPr marL="228600" indent="-228600">
              <a:buFont typeface="+mj-lt"/>
              <a:buAutoNum type="arabicPeriod"/>
            </a:pPr>
            <a:r>
              <a:rPr lang="zh-CN" altLang="en-US" dirty="0" smtClean="0"/>
              <a:t>考虑关系 </a:t>
            </a:r>
            <a:r>
              <a:rPr lang="en-US" altLang="zh-CN" dirty="0" smtClean="0"/>
              <a:t>R </a:t>
            </a:r>
            <a:r>
              <a:rPr lang="zh-CN" altLang="en-US" dirty="0" smtClean="0"/>
              <a:t>与 </a:t>
            </a:r>
            <a:r>
              <a:rPr lang="en-US" altLang="zh-CN" dirty="0" smtClean="0"/>
              <a:t>FDs F</a:t>
            </a:r>
            <a:r>
              <a:rPr lang="zh-CN" altLang="en-US" dirty="0" smtClean="0"/>
              <a:t>。</a:t>
            </a:r>
          </a:p>
          <a:p>
            <a:pPr marL="228600" indent="-228600">
              <a:buFont typeface="+mj-lt"/>
              <a:buAutoNum type="arabicPeriod"/>
            </a:pPr>
            <a:r>
              <a:rPr lang="zh-CN" altLang="en-US" dirty="0" smtClean="0"/>
              <a:t> 如果</a:t>
            </a:r>
            <a:r>
              <a:rPr lang="en-US" altLang="zh-CN" dirty="0" smtClean="0"/>
              <a:t>X→Y</a:t>
            </a:r>
            <a:r>
              <a:rPr lang="zh-CN" altLang="en-US" dirty="0" smtClean="0"/>
              <a:t>违反</a:t>
            </a:r>
            <a:r>
              <a:rPr lang="en-US" altLang="zh-CN" dirty="0" smtClean="0"/>
              <a:t>BCNF</a:t>
            </a:r>
            <a:r>
              <a:rPr lang="zh-CN" altLang="en-US" dirty="0" smtClean="0"/>
              <a:t>，则将</a:t>
            </a:r>
            <a:r>
              <a:rPr lang="en-US" altLang="zh-CN" dirty="0" smtClean="0"/>
              <a:t>R</a:t>
            </a:r>
            <a:r>
              <a:rPr lang="zh-CN" altLang="en-US" dirty="0" smtClean="0"/>
              <a:t>分解为</a:t>
            </a:r>
            <a:r>
              <a:rPr lang="en-US" altLang="zh-CN" dirty="0" smtClean="0"/>
              <a:t>R-Y</a:t>
            </a:r>
            <a:r>
              <a:rPr lang="zh-CN" altLang="en-US" dirty="0" smtClean="0"/>
              <a:t>和</a:t>
            </a:r>
            <a:r>
              <a:rPr lang="en-US" altLang="zh-CN" dirty="0" smtClean="0"/>
              <a:t>XY</a:t>
            </a:r>
            <a:r>
              <a:rPr lang="zh-CN" altLang="en-US" dirty="0" smtClean="0"/>
              <a:t>（保证无损）。</a:t>
            </a:r>
          </a:p>
          <a:p>
            <a:pPr marL="685800" lvl="1" indent="-228600">
              <a:buFont typeface="+mj-lt"/>
              <a:buAutoNum type="arabicPeriod"/>
            </a:pPr>
            <a:r>
              <a:rPr lang="zh-CN" altLang="en-US" dirty="0" smtClean="0"/>
              <a:t>重复应用这个想法会给我们一个 </a:t>
            </a:r>
            <a:r>
              <a:rPr lang="en-US" altLang="zh-CN" dirty="0" smtClean="0"/>
              <a:t>BCNF </a:t>
            </a:r>
            <a:r>
              <a:rPr lang="zh-CN" altLang="en-US" dirty="0" smtClean="0"/>
              <a:t>中的关系集合</a:t>
            </a:r>
          </a:p>
          <a:p>
            <a:pPr marL="685800" lvl="1" indent="-228600">
              <a:buFont typeface="+mj-lt"/>
              <a:buAutoNum type="arabicPeriod"/>
            </a:pPr>
            <a:r>
              <a:rPr lang="zh-CN" altLang="en-US" dirty="0" smtClean="0"/>
              <a:t>无损连接分解，并保证终止。</a:t>
            </a:r>
            <a:endParaRPr lang="en-US" altLang="zh-CN" dirty="0" smtClean="0"/>
          </a:p>
          <a:p>
            <a:pPr marL="0" indent="0">
              <a:buFont typeface="+mj-lt"/>
              <a:buNone/>
            </a:pPr>
            <a:endParaRPr lang="zh-CN" altLang="en-US" dirty="0" smtClean="0"/>
          </a:p>
          <a:p>
            <a:pPr marL="228600" indent="-228600">
              <a:buFont typeface="+mj-lt"/>
              <a:buAutoNum type="arabicPeriod"/>
            </a:pPr>
            <a:r>
              <a:rPr lang="zh-CN" altLang="en-US" dirty="0" smtClean="0"/>
              <a:t>例如，</a:t>
            </a:r>
            <a:r>
              <a:rPr lang="en-US" altLang="zh-CN" dirty="0" smtClean="0"/>
              <a:t>CSJDPQV</a:t>
            </a:r>
            <a:r>
              <a:rPr lang="zh-CN" altLang="en-US" dirty="0" smtClean="0"/>
              <a:t>，键 </a:t>
            </a:r>
            <a:r>
              <a:rPr lang="en-US" altLang="zh-CN" dirty="0" smtClean="0"/>
              <a:t>C</a:t>
            </a:r>
            <a:r>
              <a:rPr lang="zh-CN" altLang="en-US" dirty="0" smtClean="0"/>
              <a:t>，</a:t>
            </a:r>
            <a:r>
              <a:rPr lang="en-US" altLang="zh-CN" dirty="0" smtClean="0"/>
              <a:t>JP → C</a:t>
            </a:r>
            <a:r>
              <a:rPr lang="zh-CN" altLang="en-US" dirty="0" smtClean="0"/>
              <a:t>，</a:t>
            </a:r>
            <a:r>
              <a:rPr lang="en-US" altLang="zh-CN" dirty="0" smtClean="0"/>
              <a:t>SD → P</a:t>
            </a:r>
            <a:r>
              <a:rPr lang="zh-CN" altLang="en-US" dirty="0" smtClean="0"/>
              <a:t>，</a:t>
            </a:r>
            <a:r>
              <a:rPr lang="en-US" altLang="zh-CN" dirty="0" smtClean="0"/>
              <a:t>J → S</a:t>
            </a:r>
          </a:p>
          <a:p>
            <a:pPr marL="685800" lvl="1" indent="-228600">
              <a:buFont typeface="+mj-lt"/>
              <a:buAutoNum type="arabicPeriod"/>
            </a:pPr>
            <a:r>
              <a:rPr lang="en-US" altLang="zh-CN" dirty="0" smtClean="0"/>
              <a:t>  {</a:t>
            </a:r>
            <a:r>
              <a:rPr lang="en-US" altLang="zh-CN" dirty="0" err="1" smtClean="0"/>
              <a:t>contractid</a:t>
            </a:r>
            <a:r>
              <a:rPr lang="zh-CN" altLang="en-US" dirty="0" smtClean="0"/>
              <a:t>、</a:t>
            </a:r>
            <a:r>
              <a:rPr lang="en-US" altLang="zh-CN" dirty="0" err="1" smtClean="0"/>
              <a:t>supplierid</a:t>
            </a:r>
            <a:r>
              <a:rPr lang="zh-CN" altLang="en-US" dirty="0" smtClean="0"/>
              <a:t>、</a:t>
            </a:r>
            <a:r>
              <a:rPr lang="en-US" altLang="zh-CN" dirty="0" err="1" smtClean="0"/>
              <a:t>projectid</a:t>
            </a:r>
            <a:r>
              <a:rPr lang="zh-CN" altLang="en-US" dirty="0" smtClean="0"/>
              <a:t>、</a:t>
            </a:r>
            <a:r>
              <a:rPr lang="en-US" altLang="zh-CN" dirty="0" err="1" smtClean="0"/>
              <a:t>deptid</a:t>
            </a:r>
            <a:r>
              <a:rPr lang="zh-CN" altLang="en-US" dirty="0" smtClean="0"/>
              <a:t>、</a:t>
            </a:r>
            <a:r>
              <a:rPr lang="en-US" altLang="zh-CN" dirty="0" err="1" smtClean="0"/>
              <a:t>partid</a:t>
            </a:r>
            <a:r>
              <a:rPr lang="zh-CN" altLang="en-US" dirty="0" smtClean="0"/>
              <a:t>、数量、价值</a:t>
            </a:r>
            <a:r>
              <a:rPr lang="en-US" altLang="zh-CN" dirty="0" smtClean="0"/>
              <a:t>}</a:t>
            </a:r>
          </a:p>
          <a:p>
            <a:pPr marL="685800" lvl="1" indent="-228600">
              <a:buFont typeface="+mj-lt"/>
              <a:buAutoNum type="arabicPeriod"/>
            </a:pPr>
            <a:r>
              <a:rPr lang="zh-CN" altLang="en-US" dirty="0" smtClean="0"/>
              <a:t>处理</a:t>
            </a:r>
            <a:r>
              <a:rPr lang="en-US" altLang="zh-CN" dirty="0" smtClean="0"/>
              <a:t>SD→P</a:t>
            </a:r>
            <a:r>
              <a:rPr lang="zh-CN" altLang="en-US" dirty="0" smtClean="0"/>
              <a:t>，分解为</a:t>
            </a:r>
            <a:r>
              <a:rPr lang="en-US" altLang="zh-CN" dirty="0" smtClean="0"/>
              <a:t>SDP</a:t>
            </a:r>
            <a:r>
              <a:rPr lang="zh-CN" altLang="en-US" dirty="0" smtClean="0"/>
              <a:t>、</a:t>
            </a:r>
            <a:r>
              <a:rPr lang="en-US" altLang="zh-CN" dirty="0" smtClean="0"/>
              <a:t>CSJDQV</a:t>
            </a:r>
            <a:r>
              <a:rPr lang="zh-CN" altLang="en-US" dirty="0" smtClean="0"/>
              <a:t>。</a:t>
            </a:r>
          </a:p>
          <a:p>
            <a:pPr marL="685800" lvl="1" indent="-228600">
              <a:buFont typeface="+mj-lt"/>
              <a:buAutoNum type="arabicPeriod"/>
            </a:pPr>
            <a:r>
              <a:rPr lang="zh-CN" altLang="en-US" dirty="0" smtClean="0"/>
              <a:t>处理</a:t>
            </a:r>
            <a:r>
              <a:rPr lang="en-US" altLang="zh-CN" dirty="0" smtClean="0"/>
              <a:t>J→S</a:t>
            </a:r>
            <a:r>
              <a:rPr lang="zh-CN" altLang="en-US" dirty="0" smtClean="0"/>
              <a:t>，将</a:t>
            </a:r>
            <a:r>
              <a:rPr lang="en-US" altLang="zh-CN" dirty="0" smtClean="0"/>
              <a:t>CSJDQV</a:t>
            </a:r>
            <a:r>
              <a:rPr lang="zh-CN" altLang="en-US" dirty="0" smtClean="0"/>
              <a:t>分解为</a:t>
            </a:r>
            <a:r>
              <a:rPr lang="en-US" altLang="zh-CN" dirty="0" smtClean="0"/>
              <a:t>JS</a:t>
            </a:r>
            <a:r>
              <a:rPr lang="zh-CN" altLang="en-US" dirty="0" smtClean="0"/>
              <a:t>和</a:t>
            </a:r>
            <a:r>
              <a:rPr lang="en-US" altLang="zh-CN" dirty="0" smtClean="0"/>
              <a:t>CJDQV</a:t>
            </a:r>
          </a:p>
          <a:p>
            <a:pPr marL="685800" lvl="1" indent="-228600">
              <a:buFont typeface="+mj-lt"/>
              <a:buAutoNum type="arabicPeriod"/>
            </a:pPr>
            <a:r>
              <a:rPr lang="zh-CN" altLang="en-US" dirty="0" smtClean="0"/>
              <a:t>所以我们最终得到：</a:t>
            </a:r>
            <a:r>
              <a:rPr lang="en-US" altLang="zh-CN" dirty="0" smtClean="0"/>
              <a:t>SDP</a:t>
            </a:r>
            <a:r>
              <a:rPr lang="zh-CN" altLang="en-US" dirty="0" smtClean="0"/>
              <a:t>、</a:t>
            </a:r>
            <a:r>
              <a:rPr lang="en-US" altLang="zh-CN" dirty="0" smtClean="0"/>
              <a:t>JS </a:t>
            </a:r>
            <a:r>
              <a:rPr lang="zh-CN" altLang="en-US" dirty="0" smtClean="0"/>
              <a:t>和 </a:t>
            </a:r>
            <a:r>
              <a:rPr lang="en-US" altLang="zh-CN" dirty="0" smtClean="0"/>
              <a:t>CJDQV</a:t>
            </a:r>
          </a:p>
          <a:p>
            <a:pPr marL="0" indent="0">
              <a:buFont typeface="+mj-lt"/>
              <a:buNone/>
            </a:pPr>
            <a:endParaRPr lang="en-US" altLang="zh-CN" dirty="0" smtClean="0"/>
          </a:p>
          <a:p>
            <a:pPr marL="228600" indent="-228600">
              <a:buFont typeface="+mj-lt"/>
              <a:buAutoNum type="arabicPeriod"/>
            </a:pPr>
            <a:r>
              <a:rPr lang="zh-CN" altLang="en-US" dirty="0" smtClean="0"/>
              <a:t>注意：几个依赖项可能会导致违反 </a:t>
            </a:r>
            <a:r>
              <a:rPr lang="en-US" altLang="zh-CN" dirty="0" smtClean="0"/>
              <a:t>BCNF</a:t>
            </a:r>
            <a:r>
              <a:rPr lang="zh-CN" altLang="en-US" dirty="0" smtClean="0"/>
              <a:t>。</a:t>
            </a:r>
          </a:p>
          <a:p>
            <a:pPr marL="228600" indent="-228600">
              <a:buFont typeface="+mj-lt"/>
              <a:buAutoNum type="arabicPeriod"/>
            </a:pPr>
            <a:r>
              <a:rPr lang="zh-CN" altLang="en-US" dirty="0" smtClean="0"/>
              <a:t>我们“处理”它们的顺序可能会导致非常不同的套关系！</a:t>
            </a:r>
            <a:endParaRPr lang="en-US" dirty="0"/>
          </a:p>
        </p:txBody>
      </p:sp>
    </p:spTree>
    <p:extLst>
      <p:ext uri="{BB962C8B-B14F-4D97-AF65-F5344CB8AC3E}">
        <p14:creationId xmlns:p14="http://schemas.microsoft.com/office/powerpoint/2010/main" val="36676930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93</a:t>
            </a:fld>
            <a:endParaRPr lang="en-US"/>
          </a:p>
        </p:txBody>
      </p:sp>
    </p:spTree>
    <p:extLst>
      <p:ext uri="{BB962C8B-B14F-4D97-AF65-F5344CB8AC3E}">
        <p14:creationId xmlns:p14="http://schemas.microsoft.com/office/powerpoint/2010/main" val="361355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sldNum" idx="12"/>
          </p:nvPr>
        </p:nvSpPr>
        <p:spPr>
          <a:xfrm>
            <a:off x="3916363" y="8940800"/>
            <a:ext cx="2992437" cy="469900"/>
          </a:xfrm>
          <a:prstGeom prst="rect">
            <a:avLst/>
          </a:prstGeom>
          <a:noFill/>
          <a:ln>
            <a:noFill/>
          </a:ln>
        </p:spPr>
        <p:txBody>
          <a:bodyPr spcFirstLastPara="1" wrap="square" lIns="19350" tIns="0" rIns="19350" bIns="0" anchor="b" anchorCtr="0">
            <a:noAutofit/>
          </a:bodyPr>
          <a:lstStyle/>
          <a:p>
            <a:pPr marL="0" marR="0" lvl="0" indent="0" algn="r" rtl="0">
              <a:spcBef>
                <a:spcPts val="0"/>
              </a:spcBef>
              <a:spcAft>
                <a:spcPts val="0"/>
              </a:spcAft>
              <a:buNone/>
            </a:pPr>
            <a:fld id="{00000000-1234-1234-1234-123412341234}" type="slidenum">
              <a:rPr lang="en-US" sz="1000" i="1">
                <a:solidFill>
                  <a:schemeClr val="dk1"/>
                </a:solidFill>
                <a:uFillTx/>
                <a:latin typeface="Times New Roman"/>
                <a:ea typeface="Times New Roman"/>
                <a:cs typeface="Times New Roman"/>
                <a:sym typeface="Times New Roman"/>
              </a:rPr>
              <a:t>10</a:t>
            </a:fld>
            <a:endParaRPr sz="1000" i="1">
              <a:solidFill>
                <a:schemeClr val="dk1"/>
              </a:solidFill>
              <a:uFillTx/>
              <a:latin typeface="Times New Roman"/>
              <a:ea typeface="Times New Roman"/>
              <a:cs typeface="Times New Roman"/>
              <a:sym typeface="Times New Roman"/>
            </a:endParaRPr>
          </a:p>
        </p:txBody>
      </p:sp>
      <p:sp>
        <p:nvSpPr>
          <p:cNvPr id="445" name="Shape 445"/>
          <p:cNvSpPr>
            <a:spLocks noGrp="1" noRot="1" noChangeAspect="1"/>
          </p:cNvSpPr>
          <p:nvPr>
            <p:ph type="sldImg" idx="2"/>
          </p:nvPr>
        </p:nvSpPr>
        <p:spPr>
          <a:xfrm>
            <a:off x="315913" y="704850"/>
            <a:ext cx="6278562" cy="3532188"/>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6" name="Shape 446"/>
          <p:cNvSpPr txBox="1">
            <a:spLocks noGrp="1"/>
          </p:cNvSpPr>
          <p:nvPr>
            <p:ph type="body" idx="1"/>
          </p:nvPr>
        </p:nvSpPr>
        <p:spPr>
          <a:xfrm>
            <a:off x="922338" y="4470400"/>
            <a:ext cx="5064125" cy="4233863"/>
          </a:xfrm>
          <a:prstGeom prst="rect">
            <a:avLst/>
          </a:prstGeom>
          <a:noFill/>
          <a:ln>
            <a:noFill/>
          </a:ln>
        </p:spPr>
        <p:txBody>
          <a:bodyPr spcFirstLastPara="1" wrap="square" lIns="93525" tIns="46750" rIns="93525" bIns="46750" anchor="t" anchorCtr="0">
            <a:noAutofit/>
          </a:bodyPr>
          <a:lstStyle/>
          <a:p>
            <a:pPr marL="0" marR="0" lvl="0" indent="0" algn="l" rtl="0">
              <a:spcBef>
                <a:spcPts val="0"/>
              </a:spcBef>
              <a:spcAft>
                <a:spcPts val="0"/>
              </a:spcAft>
              <a:buNone/>
            </a:pPr>
            <a:endParaRPr sz="1200" b="0" i="0" u="none" strike="noStrike" cap="none">
              <a:solidFill>
                <a:schemeClr val="dk1"/>
              </a:solidFill>
              <a:uFillTx/>
              <a:latin typeface="Book Antiqua"/>
              <a:ea typeface="Book Antiqua"/>
              <a:cs typeface="Book Antiqua"/>
              <a:sym typeface="Book Antiqua"/>
            </a:endParaRPr>
          </a:p>
        </p:txBody>
      </p:sp>
    </p:spTree>
    <p:extLst>
      <p:ext uri="{BB962C8B-B14F-4D97-AF65-F5344CB8AC3E}">
        <p14:creationId xmlns:p14="http://schemas.microsoft.com/office/powerpoint/2010/main" val="2879005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人们谈论数据库系统的</a:t>
            </a:r>
            <a:r>
              <a:rPr lang="zh-CN" altLang="en-US" sz="1200" b="1" i="0" kern="1200" dirty="0" smtClean="0">
                <a:solidFill>
                  <a:schemeClr val="tx1"/>
                </a:solidFill>
                <a:effectLst/>
                <a:latin typeface="+mn-lt"/>
                <a:ea typeface="+mn-ea"/>
                <a:cs typeface="+mn-cs"/>
              </a:rPr>
              <a:t>三种粗粒度并行架构</a:t>
            </a:r>
          </a:p>
          <a:p>
            <a:pPr marL="228600" indent="-228600">
              <a:buAutoNum type="arabicPeriod"/>
            </a:pPr>
            <a:r>
              <a:rPr lang="zh-CN" altLang="en-US" sz="1200" b="0" i="0" kern="1200" dirty="0" smtClean="0">
                <a:solidFill>
                  <a:schemeClr val="tx1"/>
                </a:solidFill>
                <a:effectLst/>
                <a:latin typeface="+mn-lt"/>
                <a:ea typeface="+mn-ea"/>
                <a:cs typeface="+mn-cs"/>
              </a:rPr>
              <a:t>在左上角，我们有所谓的</a:t>
            </a:r>
            <a:r>
              <a:rPr lang="zh-CN" altLang="en-US" sz="1200" b="1" i="0" kern="1200" dirty="0" smtClean="0">
                <a:solidFill>
                  <a:schemeClr val="tx1"/>
                </a:solidFill>
                <a:effectLst/>
                <a:latin typeface="+mn-lt"/>
                <a:ea typeface="+mn-ea"/>
                <a:cs typeface="+mn-cs"/>
              </a:rPr>
              <a:t>共享内存架构</a:t>
            </a:r>
            <a:r>
              <a:rPr lang="zh-CN" altLang="en-US" sz="1200" b="0" i="0" kern="1200" dirty="0" smtClean="0">
                <a:solidFill>
                  <a:schemeClr val="tx1"/>
                </a:solidFill>
                <a:effectLst/>
                <a:latin typeface="+mn-lt"/>
                <a:ea typeface="+mn-ea"/>
                <a:cs typeface="+mn-cs"/>
              </a:rPr>
              <a:t>，其中有一堆 </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连接到</a:t>
            </a:r>
            <a:r>
              <a:rPr lang="zh-CN" altLang="en-US" sz="1200" b="1" i="0" kern="1200" dirty="0" smtClean="0">
                <a:solidFill>
                  <a:schemeClr val="tx1"/>
                </a:solidFill>
                <a:effectLst/>
                <a:latin typeface="+mn-lt"/>
                <a:ea typeface="+mn-ea"/>
                <a:cs typeface="+mn-cs"/>
              </a:rPr>
              <a:t>共享 </a:t>
            </a:r>
            <a:r>
              <a:rPr lang="en-US" altLang="zh-CN" sz="1200" b="1" i="0" kern="1200" dirty="0" smtClean="0">
                <a:solidFill>
                  <a:schemeClr val="tx1"/>
                </a:solidFill>
                <a:effectLst/>
                <a:latin typeface="+mn-lt"/>
                <a:ea typeface="+mn-ea"/>
                <a:cs typeface="+mn-cs"/>
              </a:rPr>
              <a:t>RAM </a:t>
            </a:r>
            <a:r>
              <a:rPr lang="zh-CN" altLang="en-US" sz="1200" b="1" i="0" kern="1200" dirty="0" smtClean="0">
                <a:solidFill>
                  <a:schemeClr val="tx1"/>
                </a:solidFill>
                <a:effectLst/>
                <a:latin typeface="+mn-lt"/>
                <a:ea typeface="+mn-ea"/>
                <a:cs typeface="+mn-cs"/>
              </a:rPr>
              <a:t>组和共享磁盘</a:t>
            </a:r>
            <a:r>
              <a:rPr lang="zh-CN" altLang="en-US" sz="1200" b="0" i="0" kern="1200" dirty="0" smtClean="0">
                <a:solidFill>
                  <a:schemeClr val="tx1"/>
                </a:solidFill>
                <a:effectLst/>
                <a:latin typeface="+mn-lt"/>
                <a:ea typeface="+mn-ea"/>
                <a:cs typeface="+mn-cs"/>
              </a:rPr>
              <a:t>，所以当我们说共享内存时，我们说的是共享内存和磁盘，通常这就是</a:t>
            </a:r>
            <a:r>
              <a:rPr lang="zh-CN" altLang="en-US" sz="1200" b="1" i="0" kern="1200" dirty="0" smtClean="0">
                <a:solidFill>
                  <a:schemeClr val="tx1"/>
                </a:solidFill>
                <a:effectLst/>
                <a:latin typeface="+mn-lt"/>
                <a:ea typeface="+mn-ea"/>
                <a:cs typeface="+mn-cs"/>
              </a:rPr>
              <a:t>今天在具有多核系统的单台计算机</a:t>
            </a:r>
            <a:r>
              <a:rPr lang="zh-CN" altLang="en-US" sz="1200" b="0" i="0" kern="1200" dirty="0" smtClean="0">
                <a:solidFill>
                  <a:schemeClr val="tx1"/>
                </a:solidFill>
                <a:effectLst/>
                <a:latin typeface="+mn-lt"/>
                <a:ea typeface="+mn-ea"/>
                <a:cs typeface="+mn-cs"/>
              </a:rPr>
              <a:t>中提供的内容，在高端计算机上有许多这些内核或 </a:t>
            </a:r>
            <a:r>
              <a:rPr lang="en-US" altLang="zh-CN" sz="1200" b="0" i="0" kern="1200" dirty="0" smtClean="0">
                <a:solidFill>
                  <a:schemeClr val="tx1"/>
                </a:solidFill>
                <a:effectLst/>
                <a:latin typeface="+mn-lt"/>
                <a:ea typeface="+mn-ea"/>
                <a:cs typeface="+mn-cs"/>
              </a:rPr>
              <a:t>CPU </a:t>
            </a:r>
            <a:r>
              <a:rPr lang="zh-CN" altLang="en-US" sz="1200" b="0" i="0" kern="1200" dirty="0" smtClean="0">
                <a:solidFill>
                  <a:schemeClr val="tx1"/>
                </a:solidFill>
                <a:effectLst/>
                <a:latin typeface="+mn-lt"/>
                <a:ea typeface="+mn-ea"/>
                <a:cs typeface="+mn-cs"/>
              </a:rPr>
              <a:t>共享内存和磁盘是很常见的</a:t>
            </a:r>
          </a:p>
          <a:p>
            <a:pPr marL="228600" indent="-228600">
              <a:buAutoNum type="arabicPeriod"/>
            </a:pPr>
            <a:r>
              <a:rPr lang="zh-CN" altLang="en-US" sz="1200" b="0" i="0" kern="1200" dirty="0" smtClean="0">
                <a:solidFill>
                  <a:schemeClr val="tx1"/>
                </a:solidFill>
                <a:effectLst/>
                <a:latin typeface="+mn-lt"/>
                <a:ea typeface="+mn-ea"/>
                <a:cs typeface="+mn-cs"/>
              </a:rPr>
              <a:t>在右上角，我们有一个所谓的</a:t>
            </a:r>
            <a:r>
              <a:rPr lang="zh-CN" altLang="en-US" sz="1200" b="1" i="0" kern="1200" dirty="0" smtClean="0">
                <a:solidFill>
                  <a:schemeClr val="tx1"/>
                </a:solidFill>
                <a:effectLst/>
                <a:latin typeface="+mn-lt"/>
                <a:ea typeface="+mn-ea"/>
                <a:cs typeface="+mn-cs"/>
              </a:rPr>
              <a:t>共享磁盘架构</a:t>
            </a:r>
            <a:r>
              <a:rPr lang="zh-CN" altLang="en-US" sz="1200" b="0" i="0" kern="1200" dirty="0" smtClean="0">
                <a:solidFill>
                  <a:schemeClr val="tx1"/>
                </a:solidFill>
                <a:effectLst/>
                <a:latin typeface="+mn-lt"/>
                <a:ea typeface="+mn-ea"/>
                <a:cs typeface="+mn-cs"/>
              </a:rPr>
              <a:t>，其中每个</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都有自己的</a:t>
            </a:r>
            <a:r>
              <a:rPr lang="en-US" altLang="zh-CN" sz="1200" b="0" i="0" kern="1200" dirty="0" smtClean="0">
                <a:solidFill>
                  <a:schemeClr val="tx1"/>
                </a:solidFill>
                <a:effectLst/>
                <a:latin typeface="+mn-lt"/>
                <a:ea typeface="+mn-ea"/>
                <a:cs typeface="+mn-cs"/>
              </a:rPr>
              <a:t>RAM</a:t>
            </a:r>
            <a:r>
              <a:rPr lang="zh-CN" altLang="en-US" sz="1200" b="0" i="0" kern="1200" dirty="0" smtClean="0">
                <a:solidFill>
                  <a:schemeClr val="tx1"/>
                </a:solidFill>
                <a:effectLst/>
                <a:latin typeface="+mn-lt"/>
                <a:ea typeface="+mn-ea"/>
                <a:cs typeface="+mn-cs"/>
              </a:rPr>
              <a:t>，而这个共享磁盘或共享磁盘抽象，可能是一个网络磁盘，所有</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都可以访问，因此单独的</a:t>
            </a:r>
            <a:r>
              <a:rPr lang="en-US" altLang="zh-CN" sz="1200" b="0" i="0" kern="1200" dirty="0" smtClean="0">
                <a:solidFill>
                  <a:schemeClr val="tx1"/>
                </a:solidFill>
                <a:effectLst/>
                <a:latin typeface="+mn-lt"/>
                <a:ea typeface="+mn-ea"/>
                <a:cs typeface="+mn-cs"/>
              </a:rPr>
              <a:t>Ram</a:t>
            </a:r>
            <a:r>
              <a:rPr lang="zh-CN" altLang="en-US" sz="1200" b="0" i="0" kern="1200" dirty="0" smtClean="0">
                <a:solidFill>
                  <a:schemeClr val="tx1"/>
                </a:solidFill>
                <a:effectLst/>
                <a:latin typeface="+mn-lt"/>
                <a:ea typeface="+mn-ea"/>
                <a:cs typeface="+mn-cs"/>
              </a:rPr>
              <a:t>但共享磁盘</a:t>
            </a:r>
          </a:p>
          <a:p>
            <a:pPr marL="228600" indent="-228600">
              <a:buAutoNum type="arabicPeriod"/>
            </a:pPr>
            <a:r>
              <a:rPr lang="zh-CN" altLang="en-US" sz="1200" b="0" i="0" kern="1200" dirty="0" smtClean="0">
                <a:solidFill>
                  <a:schemeClr val="tx1"/>
                </a:solidFill>
                <a:effectLst/>
                <a:latin typeface="+mn-lt"/>
                <a:ea typeface="+mn-ea"/>
                <a:cs typeface="+mn-cs"/>
              </a:rPr>
              <a:t>最后在最底层的是有时称为</a:t>
            </a:r>
            <a:r>
              <a:rPr lang="zh-CN" altLang="en-US" sz="1200" b="1" i="0" kern="1200" dirty="0" smtClean="0">
                <a:solidFill>
                  <a:schemeClr val="tx1"/>
                </a:solidFill>
                <a:effectLst/>
                <a:latin typeface="+mn-lt"/>
                <a:ea typeface="+mn-ea"/>
                <a:cs typeface="+mn-cs"/>
              </a:rPr>
              <a:t>无共享架构或集群架构</a:t>
            </a:r>
            <a:r>
              <a:rPr lang="zh-CN" altLang="en-US" sz="1200" b="0" i="0" kern="1200" dirty="0" smtClean="0">
                <a:solidFill>
                  <a:schemeClr val="tx1"/>
                </a:solidFill>
                <a:effectLst/>
                <a:latin typeface="+mn-lt"/>
                <a:ea typeface="+mn-ea"/>
                <a:cs typeface="+mn-cs"/>
              </a:rPr>
              <a:t>，其中我们有一堆商品计算机，每个计算机都有 </a:t>
            </a:r>
            <a:r>
              <a:rPr lang="en-US" altLang="zh-CN" sz="1200" b="0" i="0" kern="1200" dirty="0" smtClean="0">
                <a:solidFill>
                  <a:schemeClr val="tx1"/>
                </a:solidFill>
                <a:effectLst/>
                <a:latin typeface="+mn-lt"/>
                <a:ea typeface="+mn-ea"/>
                <a:cs typeface="+mn-cs"/>
              </a:rPr>
              <a:t>CPU RAM </a:t>
            </a:r>
            <a:r>
              <a:rPr lang="zh-CN" altLang="en-US" sz="1200" b="0" i="0" kern="1200" dirty="0" smtClean="0">
                <a:solidFill>
                  <a:schemeClr val="tx1"/>
                </a:solidFill>
                <a:effectLst/>
                <a:latin typeface="+mn-lt"/>
                <a:ea typeface="+mn-ea"/>
                <a:cs typeface="+mn-cs"/>
              </a:rPr>
              <a:t>和磁盘，它们仅通过网络连接，所以当我们在这里说不共享时，我们只是真的意味着共享网络他们</a:t>
            </a:r>
            <a:r>
              <a:rPr lang="zh-CN" altLang="en-US" sz="1200" b="1" i="0" kern="1200" dirty="0" smtClean="0">
                <a:solidFill>
                  <a:schemeClr val="tx1"/>
                </a:solidFill>
                <a:effectLst/>
                <a:latin typeface="+mn-lt"/>
                <a:ea typeface="+mn-ea"/>
                <a:cs typeface="+mn-cs"/>
              </a:rPr>
              <a:t>可以互相传递消息，但他们不能直接访问彼此的数据</a:t>
            </a:r>
            <a:endParaRPr lang="en-US" sz="1200" b="1"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there are three coarse-grained parallel architectures that people talk about for database systems </a:t>
            </a:r>
          </a:p>
          <a:p>
            <a:pPr marL="228600" indent="-228600">
              <a:buAutoNum type="arabicPeriod"/>
            </a:pPr>
            <a:r>
              <a:rPr lang="en-US" sz="1200" b="0" i="0" kern="1200" dirty="0" smtClean="0">
                <a:solidFill>
                  <a:schemeClr val="tx1"/>
                </a:solidFill>
                <a:effectLst/>
                <a:latin typeface="+mn-lt"/>
                <a:ea typeface="+mn-ea"/>
                <a:cs typeface="+mn-cs"/>
              </a:rPr>
              <a:t>on the upper left we have what's called a shared memory architecture, where you have a bunch of CPUs that are connected to a shared RAM Bank and to shared disks, so really when we say shared memory we said mean shared memory and disk, and typically this is what is delivered in a single computer today with a multi-core system, and it's very common on high-end computers to have lots of these cores or CPUs sharing ram and disk together </a:t>
            </a:r>
          </a:p>
          <a:p>
            <a:pPr marL="228600" indent="-228600">
              <a:buAutoNum type="arabicPeriod"/>
            </a:pPr>
            <a:r>
              <a:rPr lang="en-US" sz="1200" b="0" i="0" kern="1200" dirty="0" smtClean="0">
                <a:solidFill>
                  <a:schemeClr val="tx1"/>
                </a:solidFill>
                <a:effectLst/>
                <a:latin typeface="+mn-lt"/>
                <a:ea typeface="+mn-ea"/>
                <a:cs typeface="+mn-cs"/>
              </a:rPr>
              <a:t>on the upper right, we have what's called a shared disk architecture, in which each CPU has its own RAM, and this one shared disk or shared disk abstraction, maybe it's a network disk, that all of the CPUs can access, so separate Ram but shared disk</a:t>
            </a:r>
          </a:p>
          <a:p>
            <a:pPr marL="228600" indent="-228600">
              <a:buAutoNum type="arabicPeriod"/>
            </a:pPr>
            <a:r>
              <a:rPr lang="en-US" sz="1200" b="0" i="0" kern="1200" dirty="0" smtClean="0">
                <a:solidFill>
                  <a:schemeClr val="tx1"/>
                </a:solidFill>
                <a:effectLst/>
                <a:latin typeface="+mn-lt"/>
                <a:ea typeface="+mn-ea"/>
                <a:cs typeface="+mn-cs"/>
              </a:rPr>
              <a:t>and then finally on the bottom is what sometimes called a shared nothing architecture or a cluster architecture, where we have a bunch of commodity computers each with CPU RAM and disk, that are connected only by a network, so when we say shared nothing here we just really mean shared network they can pass messages to each other, but they cannot access each other's data directly </a:t>
            </a:r>
          </a:p>
          <a:p>
            <a:pPr marL="0" indent="0">
              <a:buNone/>
            </a:pP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94</a:t>
            </a:fld>
            <a:endParaRPr lang="en-US"/>
          </a:p>
        </p:txBody>
      </p:sp>
    </p:spTree>
    <p:extLst>
      <p:ext uri="{BB962C8B-B14F-4D97-AF65-F5344CB8AC3E}">
        <p14:creationId xmlns:p14="http://schemas.microsoft.com/office/powerpoint/2010/main" val="26582044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所以让我们总结一下到目前为止我们所看到的</a:t>
            </a:r>
          </a:p>
          <a:p>
            <a:pPr marL="228600" indent="-228600">
              <a:buAutoNum type="arabicPeriod"/>
            </a:pPr>
            <a:r>
              <a:rPr lang="zh-CN" altLang="en-US" dirty="0" smtClean="0"/>
              <a:t>在高层次上，我们有查询间并行性，其中多个 </a:t>
            </a:r>
            <a:r>
              <a:rPr lang="en-US" altLang="zh-CN" dirty="0" smtClean="0"/>
              <a:t>SQL </a:t>
            </a:r>
            <a:r>
              <a:rPr lang="zh-CN" altLang="en-US" dirty="0" smtClean="0"/>
              <a:t>查询并行运行，</a:t>
            </a:r>
          </a:p>
          <a:p>
            <a:pPr marL="228600" indent="-228600">
              <a:buAutoNum type="arabicPeriod"/>
            </a:pPr>
            <a:r>
              <a:rPr lang="zh-CN" altLang="en-US" dirty="0" smtClean="0"/>
              <a:t>然后我们有各种查询内并行，我们进入了算子并行，包括管道和浓密并行</a:t>
            </a:r>
          </a:p>
          <a:p>
            <a:pPr marL="228600" indent="-228600">
              <a:buAutoNum type="arabicPeriod"/>
            </a:pPr>
            <a:r>
              <a:rPr lang="zh-CN" altLang="en-US" dirty="0" smtClean="0"/>
              <a:t>并且我们有操作符内并行性，其中单个操作符通常通过分区进行并行化</a:t>
            </a:r>
          </a:p>
          <a:p>
            <a:pPr marL="228600" indent="-228600">
              <a:buAutoNum type="arabicPeriod"/>
            </a:pPr>
            <a:r>
              <a:rPr lang="zh-CN" altLang="en-US" dirty="0" smtClean="0"/>
              <a:t>我们现在将更深入地探讨这个问题</a:t>
            </a:r>
            <a:endParaRPr lang="en-US" dirty="0" smtClean="0"/>
          </a:p>
          <a:p>
            <a:pPr marL="0" indent="0">
              <a:buNone/>
            </a:pPr>
            <a:endParaRPr lang="en-US" dirty="0" smtClean="0"/>
          </a:p>
          <a:p>
            <a:pPr marL="228600" indent="-228600">
              <a:buAutoNum type="arabicPeriod"/>
            </a:pPr>
            <a:r>
              <a:rPr lang="en-US" dirty="0" smtClean="0"/>
              <a:t>s</a:t>
            </a:r>
            <a:r>
              <a:rPr lang="en-US" sz="1200" b="0" i="0" kern="1200" dirty="0" smtClean="0">
                <a:solidFill>
                  <a:schemeClr val="tx1"/>
                </a:solidFill>
                <a:effectLst/>
                <a:latin typeface="+mn-lt"/>
                <a:ea typeface="+mn-ea"/>
                <a:cs typeface="+mn-cs"/>
              </a:rPr>
              <a:t>o let's summarize what we've seen so far </a:t>
            </a:r>
          </a:p>
          <a:p>
            <a:pPr marL="228600" indent="-228600">
              <a:buAutoNum type="arabicPeriod"/>
            </a:pPr>
            <a:r>
              <a:rPr lang="en-US" sz="1200" b="0" i="0" kern="1200" dirty="0" smtClean="0">
                <a:solidFill>
                  <a:schemeClr val="tx1"/>
                </a:solidFill>
                <a:effectLst/>
                <a:latin typeface="+mn-lt"/>
                <a:ea typeface="+mn-ea"/>
                <a:cs typeface="+mn-cs"/>
              </a:rPr>
              <a:t>at a high level we have inter query parallelism, where multiple SQL queries run in parallel, </a:t>
            </a:r>
          </a:p>
          <a:p>
            <a:pPr marL="228600" indent="-228600">
              <a:buAutoNum type="arabicPeriod"/>
            </a:pPr>
            <a:r>
              <a:rPr lang="en-US" sz="1200" b="0" i="0" kern="1200" dirty="0" smtClean="0">
                <a:solidFill>
                  <a:schemeClr val="tx1"/>
                </a:solidFill>
                <a:effectLst/>
                <a:latin typeface="+mn-lt"/>
                <a:ea typeface="+mn-ea"/>
                <a:cs typeface="+mn-cs"/>
              </a:rPr>
              <a:t>and then we have various kinds of intra-query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parallelism, we've entered operator parallelism, including pipeline and bushy parallelism</a:t>
            </a:r>
          </a:p>
          <a:p>
            <a:pPr marL="228600" indent="-228600">
              <a:buAutoNum type="arabicPeriod"/>
            </a:pPr>
            <a:r>
              <a:rPr lang="en-US" sz="1200" b="0" i="0" kern="1200" dirty="0" smtClean="0">
                <a:solidFill>
                  <a:schemeClr val="tx1"/>
                </a:solidFill>
                <a:effectLst/>
                <a:latin typeface="+mn-lt"/>
                <a:ea typeface="+mn-ea"/>
                <a:cs typeface="+mn-cs"/>
              </a:rPr>
              <a:t>and we have intra operator parallelism, in which a single operator is parallelized typically via partitioning </a:t>
            </a:r>
          </a:p>
          <a:p>
            <a:pPr marL="228600" indent="-228600">
              <a:buAutoNum type="arabicPeriod"/>
            </a:pPr>
            <a:r>
              <a:rPr lang="en-US" sz="1200" b="0" i="0" kern="1200" dirty="0" smtClean="0">
                <a:solidFill>
                  <a:schemeClr val="tx1"/>
                </a:solidFill>
                <a:effectLst/>
                <a:latin typeface="+mn-lt"/>
                <a:ea typeface="+mn-ea"/>
                <a:cs typeface="+mn-cs"/>
              </a:rPr>
              <a:t>and we're going to go into that in more depth now</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95</a:t>
            </a:fld>
            <a:endParaRPr lang="en-US"/>
          </a:p>
        </p:txBody>
      </p:sp>
    </p:spTree>
    <p:extLst>
      <p:ext uri="{BB962C8B-B14F-4D97-AF65-F5344CB8AC3E}">
        <p14:creationId xmlns:p14="http://schemas.microsoft.com/office/powerpoint/2010/main" val="2258588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fld id="{3F085DBF-AFBA-6A48-A50B-48AABF53AE98}" type="slidenum">
              <a:rPr lang="en-US" altLang="x-none"/>
              <a:pPr eaLnBrk="1" hangingPunct="1"/>
              <a:t>96</a:t>
            </a:fld>
            <a:endParaRPr lang="en-US" altLang="x-none"/>
          </a:p>
        </p:txBody>
      </p:sp>
      <p:sp>
        <p:nvSpPr>
          <p:cNvPr id="31746"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1747"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94" tIns="0" rIns="18694"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latin typeface="Times New Roman" charset="0"/>
              </a:rPr>
              <a:t>77</a:t>
            </a:r>
          </a:p>
        </p:txBody>
      </p:sp>
      <p:sp>
        <p:nvSpPr>
          <p:cNvPr id="31748"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1749"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31750" name="Rectangle 6"/>
          <p:cNvSpPr>
            <a:spLocks noGrp="1" noRot="1" noChangeAspect="1" noChangeArrowheads="1" noTextEdit="1"/>
          </p:cNvSpPr>
          <p:nvPr>
            <p:ph type="sldImg"/>
          </p:nvPr>
        </p:nvSpPr>
        <p:spPr>
          <a:xfrm>
            <a:off x="533400" y="768350"/>
            <a:ext cx="5791200" cy="3257550"/>
          </a:xfrm>
          <a:ln cap="flat"/>
        </p:spPr>
      </p:sp>
      <p:sp>
        <p:nvSpPr>
          <p:cNvPr id="2" name="Notes Placeholder 1">
            <a:extLst>
              <a:ext uri="{FF2B5EF4-FFF2-40B4-BE49-F238E27FC236}">
                <a16:creationId xmlns:a16="http://schemas.microsoft.com/office/drawing/2014/main" id="{CF71B7AE-18B3-4F52-BA21-8C48C289741D}"/>
              </a:ext>
            </a:extLst>
          </p:cNvPr>
          <p:cNvSpPr>
            <a:spLocks noGrp="1"/>
          </p:cNvSpPr>
          <p:nvPr>
            <p:ph type="body" idx="1"/>
          </p:nvPr>
        </p:nvSpPr>
        <p:spPr/>
        <p:txBody>
          <a:bodyPr/>
          <a:lstStyle/>
          <a:p>
            <a:pPr marL="228600" indent="-228600">
              <a:buAutoNum type="arabicPeriod"/>
            </a:pPr>
            <a:r>
              <a:rPr lang="zh-CN" altLang="en-US" dirty="0" smtClean="0"/>
              <a:t>为了开始讨论内部操作符并行性，我们要做的第一件事是讨论我们的</a:t>
            </a:r>
            <a:r>
              <a:rPr lang="zh-CN" altLang="en-US" b="1" dirty="0" smtClean="0"/>
              <a:t>数据如何跨磁盘驱动器分区</a:t>
            </a:r>
            <a:r>
              <a:rPr lang="zh-CN" altLang="en-US" dirty="0" smtClean="0"/>
              <a:t>，因为我们将并行读取多个磁盘驱动器</a:t>
            </a:r>
          </a:p>
          <a:p>
            <a:pPr marL="228600" indent="-228600">
              <a:buAutoNum type="arabicPeriod"/>
            </a:pPr>
            <a:r>
              <a:rPr lang="zh-CN" altLang="en-US" dirty="0" smtClean="0"/>
              <a:t>那么我们如何为多台机器跨多个磁盘对表进行分区。它真的很像一个</a:t>
            </a:r>
            <a:r>
              <a:rPr lang="zh-CN" altLang="en-US" b="1" dirty="0" smtClean="0"/>
              <a:t>粗粒度的索引方案</a:t>
            </a:r>
            <a:r>
              <a:rPr lang="zh-CN" altLang="en-US" dirty="0" smtClean="0"/>
              <a:t>，我们将分离出一些数据并在一台计算机上启动，并分离出存储在另一台计算机上的一些其他数据，可能看起来有点像这样</a:t>
            </a:r>
          </a:p>
          <a:p>
            <a:pPr marL="685800" lvl="1" indent="-228600">
              <a:buAutoNum type="arabicPeriod"/>
            </a:pPr>
            <a:r>
              <a:rPr lang="zh-CN" altLang="en-US" dirty="0" smtClean="0"/>
              <a:t>在左侧，我们进行</a:t>
            </a:r>
            <a:r>
              <a:rPr lang="zh-CN" altLang="en-US" b="1" dirty="0" smtClean="0"/>
              <a:t>范围分区</a:t>
            </a:r>
            <a:r>
              <a:rPr lang="zh-CN" altLang="en-US" dirty="0" smtClean="0"/>
              <a:t>，因此对于某些属性或某些属性键，我们将根据值的范围对事物进行分区。所以在这个例子中，</a:t>
            </a:r>
            <a:r>
              <a:rPr lang="en-US" altLang="zh-CN" dirty="0" smtClean="0"/>
              <a:t>A </a:t>
            </a:r>
            <a:r>
              <a:rPr lang="zh-CN" altLang="en-US" dirty="0" smtClean="0"/>
              <a:t>到 </a:t>
            </a:r>
            <a:r>
              <a:rPr lang="en-US" altLang="zh-CN" dirty="0" smtClean="0"/>
              <a:t>E </a:t>
            </a:r>
            <a:r>
              <a:rPr lang="zh-CN" altLang="en-US" dirty="0" smtClean="0"/>
              <a:t>在第一台机器上，</a:t>
            </a:r>
            <a:r>
              <a:rPr lang="en-US" altLang="zh-CN" dirty="0" smtClean="0"/>
              <a:t>F </a:t>
            </a:r>
            <a:r>
              <a:rPr lang="zh-CN" altLang="en-US" dirty="0" smtClean="0"/>
              <a:t>和 </a:t>
            </a:r>
            <a:r>
              <a:rPr lang="en-US" altLang="zh-CN" dirty="0" smtClean="0"/>
              <a:t>J </a:t>
            </a:r>
            <a:r>
              <a:rPr lang="zh-CN" altLang="en-US" dirty="0" smtClean="0"/>
              <a:t>在第二台机器上，依此类推。正如我们将要看到的，这对我们来说适用于 </a:t>
            </a:r>
            <a:r>
              <a:rPr lang="en-US" altLang="zh-CN" b="1" dirty="0" err="1" smtClean="0"/>
              <a:t>equi</a:t>
            </a:r>
            <a:r>
              <a:rPr lang="en-US" altLang="zh-CN" b="1" dirty="0" smtClean="0"/>
              <a:t>-join</a:t>
            </a:r>
            <a:r>
              <a:rPr lang="zh-CN" altLang="en-US" b="1" dirty="0" smtClean="0"/>
              <a:t>、范围查询、分组</a:t>
            </a:r>
            <a:r>
              <a:rPr lang="zh-CN" altLang="en-US" dirty="0" smtClean="0"/>
              <a:t>。因为我们将能够将</a:t>
            </a:r>
            <a:r>
              <a:rPr lang="zh-CN" altLang="en-US" b="1" dirty="0" smtClean="0"/>
              <a:t>具有相同价值的东西放在一起</a:t>
            </a:r>
            <a:r>
              <a:rPr lang="zh-CN" altLang="en-US" dirty="0" smtClean="0"/>
              <a:t>。现在当然只有分区键上的等值连接、范围查询和分组可以从中受益</a:t>
            </a:r>
          </a:p>
          <a:p>
            <a:pPr marL="685800" lvl="1" indent="-228600">
              <a:buAutoNum type="arabicPeriod"/>
            </a:pPr>
            <a:r>
              <a:rPr lang="zh-CN" altLang="en-US" dirty="0" smtClean="0"/>
              <a:t>基于</a:t>
            </a:r>
            <a:r>
              <a:rPr lang="zh-CN" altLang="en-US" b="1" dirty="0" smtClean="0"/>
              <a:t>散列的分区</a:t>
            </a:r>
            <a:r>
              <a:rPr lang="zh-CN" altLang="en-US" dirty="0" smtClean="0"/>
              <a:t>是类似的，但我们将使用散列函数而不是使用范围，因此我们将获取我们正在分区的键的每个值，我们将运</a:t>
            </a:r>
            <a:r>
              <a:rPr lang="zh-CN" altLang="en-US" b="1" dirty="0" smtClean="0"/>
              <a:t>行散列函数并决定将它发送到哪台机器</a:t>
            </a:r>
            <a:r>
              <a:rPr lang="zh-CN" altLang="en-US" dirty="0" smtClean="0"/>
              <a:t>基于该键的哈希值。所以你可以在这里看到值 </a:t>
            </a:r>
            <a:r>
              <a:rPr lang="en-US" altLang="zh-CN" dirty="0" smtClean="0"/>
              <a:t>A </a:t>
            </a:r>
            <a:r>
              <a:rPr lang="zh-CN" altLang="en-US" dirty="0" smtClean="0"/>
              <a:t>到 </a:t>
            </a:r>
            <a:r>
              <a:rPr lang="en-US" altLang="zh-CN" dirty="0" smtClean="0"/>
              <a:t>E </a:t>
            </a:r>
            <a:r>
              <a:rPr lang="zh-CN" altLang="en-US" dirty="0" smtClean="0"/>
              <a:t>分散在许多机器上，因为有一个散列函数来散列这些值，与 </a:t>
            </a:r>
            <a:r>
              <a:rPr lang="en-US" altLang="zh-CN" dirty="0" smtClean="0"/>
              <a:t>F </a:t>
            </a:r>
            <a:r>
              <a:rPr lang="zh-CN" altLang="en-US" dirty="0" smtClean="0"/>
              <a:t>到 </a:t>
            </a:r>
            <a:r>
              <a:rPr lang="en-US" altLang="zh-CN" dirty="0" smtClean="0"/>
              <a:t>J </a:t>
            </a:r>
            <a:r>
              <a:rPr lang="zh-CN" altLang="en-US" dirty="0" smtClean="0"/>
              <a:t>等相同。所以</a:t>
            </a:r>
            <a:r>
              <a:rPr lang="zh-CN" altLang="en-US" b="1" dirty="0" smtClean="0"/>
              <a:t>所有匹配的值都在一台机器上</a:t>
            </a:r>
            <a:r>
              <a:rPr lang="zh-CN" altLang="en-US" dirty="0" smtClean="0"/>
              <a:t>，</a:t>
            </a:r>
            <a:r>
              <a:rPr lang="zh-CN" altLang="en-US" b="1" dirty="0" smtClean="0"/>
              <a:t>但两个按字母顺序彼此接近的值可能在非常不同的机器上</a:t>
            </a:r>
          </a:p>
          <a:p>
            <a:pPr marL="685800" lvl="1" indent="-228600">
              <a:buAutoNum type="arabicPeriod"/>
            </a:pPr>
            <a:r>
              <a:rPr lang="zh-CN" altLang="en-US" dirty="0" smtClean="0"/>
              <a:t>最后另一种选择是将 </a:t>
            </a:r>
            <a:r>
              <a:rPr lang="en-US" altLang="zh-CN" dirty="0" smtClean="0"/>
              <a:t>Records </a:t>
            </a:r>
            <a:r>
              <a:rPr lang="zh-CN" altLang="en-US" b="1" dirty="0" smtClean="0"/>
              <a:t>循环分配</a:t>
            </a:r>
            <a:r>
              <a:rPr lang="zh-CN" altLang="en-US" dirty="0" smtClean="0"/>
              <a:t>给机器，因此我们可能以循环方式将每个元组转到下一台机器，并且再次将我们的值任意分散到机器上，但是其中一个它的好处是它可以</a:t>
            </a:r>
            <a:r>
              <a:rPr lang="zh-CN" altLang="en-US" b="1" dirty="0" smtClean="0"/>
              <a:t>非常均匀地分配负载</a:t>
            </a:r>
            <a:r>
              <a:rPr lang="zh-CN" altLang="en-US" dirty="0" smtClean="0"/>
              <a:t>，因此您可以确保每台机器上的记录数量完全相同</a:t>
            </a:r>
          </a:p>
          <a:p>
            <a:pPr marL="228600" indent="-228600">
              <a:buAutoNum type="arabicPeriod"/>
            </a:pPr>
            <a:r>
              <a:rPr lang="zh-CN" altLang="en-US" dirty="0" smtClean="0"/>
              <a:t>现在，</a:t>
            </a:r>
            <a:r>
              <a:rPr lang="zh-CN" altLang="en-US" b="1" dirty="0" smtClean="0"/>
              <a:t>无共享计算将特别受益于良好的分区</a:t>
            </a:r>
            <a:r>
              <a:rPr lang="zh-CN" altLang="en-US" dirty="0" smtClean="0"/>
              <a:t>，因为当我们开始时，任何不在正确计算机上的东西都必须通过网络传送到正确的计算机上。因此，如果您预先进行了良好的分区，那么您就可以开始处理数据所在的位置，而不必将其运送到其他地方，接下来我们将看到它的样子</a:t>
            </a:r>
            <a:endParaRPr lang="en-US" dirty="0" smtClean="0"/>
          </a:p>
          <a:p>
            <a:pPr marL="0" indent="0">
              <a:buNone/>
            </a:pPr>
            <a:endParaRPr lang="en-US" dirty="0" smtClean="0"/>
          </a:p>
          <a:p>
            <a:pPr marL="228600" indent="-228600">
              <a:buAutoNum type="arabicPeriod"/>
            </a:pPr>
            <a:r>
              <a:rPr lang="en-US" dirty="0" smtClean="0"/>
              <a:t>To begin the </a:t>
            </a:r>
            <a:r>
              <a:rPr lang="en-US" sz="1200" b="0" i="0" kern="1200" dirty="0" smtClean="0">
                <a:solidFill>
                  <a:schemeClr val="tx1"/>
                </a:solidFill>
                <a:effectLst/>
                <a:latin typeface="+mn-lt"/>
                <a:ea typeface="+mn-ea"/>
                <a:cs typeface="+mn-cs"/>
              </a:rPr>
              <a:t>discussion of intra operator parallelism, the very first thing we have to do is talk about how our data gets partitioned across disk drives, because we're </a:t>
            </a:r>
            <a:r>
              <a:rPr lang="en-US" sz="1200" b="0" i="0" kern="1200" dirty="0" err="1" smtClean="0">
                <a:solidFill>
                  <a:schemeClr val="tx1"/>
                </a:solidFill>
                <a:effectLst/>
                <a:latin typeface="+mn-lt"/>
                <a:ea typeface="+mn-ea"/>
                <a:cs typeface="+mn-cs"/>
              </a:rPr>
              <a:t>gonna</a:t>
            </a:r>
            <a:r>
              <a:rPr lang="en-US" sz="1200" b="0" i="0" kern="1200" dirty="0" smtClean="0">
                <a:solidFill>
                  <a:schemeClr val="tx1"/>
                </a:solidFill>
                <a:effectLst/>
                <a:latin typeface="+mn-lt"/>
                <a:ea typeface="+mn-ea"/>
                <a:cs typeface="+mn-cs"/>
              </a:rPr>
              <a:t> be reading from multiple disk drives in parallel </a:t>
            </a:r>
          </a:p>
          <a:p>
            <a:pPr marL="228600" indent="-228600">
              <a:buAutoNum type="arabicPeriod"/>
            </a:pPr>
            <a:r>
              <a:rPr lang="en-US" sz="1200" b="0" i="0" kern="1200" dirty="0" smtClean="0">
                <a:solidFill>
                  <a:schemeClr val="tx1"/>
                </a:solidFill>
                <a:effectLst/>
                <a:latin typeface="+mn-lt"/>
                <a:ea typeface="+mn-ea"/>
                <a:cs typeface="+mn-cs"/>
              </a:rPr>
              <a:t>so how do we partition a table across many disks for many machines. it's really a lot like a coarse grained indexing scheme, we're </a:t>
            </a:r>
            <a:r>
              <a:rPr lang="en-US" sz="1200" b="0" i="0" kern="1200" dirty="0" err="1" smtClean="0">
                <a:solidFill>
                  <a:schemeClr val="tx1"/>
                </a:solidFill>
                <a:effectLst/>
                <a:latin typeface="+mn-lt"/>
                <a:ea typeface="+mn-ea"/>
                <a:cs typeface="+mn-cs"/>
              </a:rPr>
              <a:t>gonna</a:t>
            </a:r>
            <a:r>
              <a:rPr lang="en-US" sz="1200" b="0" i="0" kern="1200" dirty="0" smtClean="0">
                <a:solidFill>
                  <a:schemeClr val="tx1"/>
                </a:solidFill>
                <a:effectLst/>
                <a:latin typeface="+mn-lt"/>
                <a:ea typeface="+mn-ea"/>
                <a:cs typeface="+mn-cs"/>
              </a:rPr>
              <a:t> separate out some data and start on one computer and separate out some other data stored on another computer, might look a bit like this </a:t>
            </a:r>
          </a:p>
          <a:p>
            <a:pPr marL="228600" indent="-228600">
              <a:buAutoNum type="arabicPeriod"/>
            </a:pPr>
            <a:r>
              <a:rPr lang="en-US" sz="1200" b="0" i="0" kern="1200" dirty="0" smtClean="0">
                <a:solidFill>
                  <a:schemeClr val="tx1"/>
                </a:solidFill>
                <a:effectLst/>
                <a:latin typeface="+mn-lt"/>
                <a:ea typeface="+mn-ea"/>
                <a:cs typeface="+mn-cs"/>
              </a:rPr>
              <a:t>on the left hand side, we do range partitioning, so on some attribute or some key of attributes, we're going to partition things based on ranges of values. so in this example, A through E on the first machine, F and J on the second machine and so on. and this is going to work well for us for </a:t>
            </a:r>
            <a:r>
              <a:rPr lang="en-US" sz="1200" b="0" i="0" kern="1200" dirty="0" err="1" smtClean="0">
                <a:solidFill>
                  <a:schemeClr val="tx1"/>
                </a:solidFill>
                <a:effectLst/>
                <a:latin typeface="+mn-lt"/>
                <a:ea typeface="+mn-ea"/>
                <a:cs typeface="+mn-cs"/>
              </a:rPr>
              <a:t>equi</a:t>
            </a:r>
            <a:r>
              <a:rPr lang="en-US" sz="1200" b="0" i="0" kern="1200" dirty="0" smtClean="0">
                <a:solidFill>
                  <a:schemeClr val="tx1"/>
                </a:solidFill>
                <a:effectLst/>
                <a:latin typeface="+mn-lt"/>
                <a:ea typeface="+mn-ea"/>
                <a:cs typeface="+mn-cs"/>
              </a:rPr>
              <a:t>-join, for range queries, for group-</a:t>
            </a:r>
            <a:r>
              <a:rPr lang="en-US" sz="1200" b="0" i="0" kern="1200" dirty="0" err="1" smtClean="0">
                <a:solidFill>
                  <a:schemeClr val="tx1"/>
                </a:solidFill>
                <a:effectLst/>
                <a:latin typeface="+mn-lt"/>
                <a:ea typeface="+mn-ea"/>
                <a:cs typeface="+mn-cs"/>
              </a:rPr>
              <a:t>bys</a:t>
            </a:r>
            <a:r>
              <a:rPr lang="en-US" sz="1200" b="0" i="0" kern="1200" dirty="0" smtClean="0">
                <a:solidFill>
                  <a:schemeClr val="tx1"/>
                </a:solidFill>
                <a:effectLst/>
                <a:latin typeface="+mn-lt"/>
                <a:ea typeface="+mn-ea"/>
                <a:cs typeface="+mn-cs"/>
              </a:rPr>
              <a:t>, as we're going to see. because we're going to be able to keep things that are the same value together </a:t>
            </a:r>
          </a:p>
          <a:p>
            <a:pPr marL="228600" indent="-228600">
              <a:buAutoNum type="arabicPeriod"/>
            </a:pPr>
            <a:r>
              <a:rPr lang="en-US" sz="1200" b="0" i="0" kern="1200" dirty="0" smtClean="0">
                <a:solidFill>
                  <a:schemeClr val="tx1"/>
                </a:solidFill>
                <a:effectLst/>
                <a:latin typeface="+mn-lt"/>
                <a:ea typeface="+mn-ea"/>
                <a:cs typeface="+mn-cs"/>
              </a:rPr>
              <a:t>now of course it's only </a:t>
            </a:r>
            <a:r>
              <a:rPr lang="en-US" sz="1200" b="0" i="0" kern="1200" dirty="0" err="1" smtClean="0">
                <a:solidFill>
                  <a:schemeClr val="tx1"/>
                </a:solidFill>
                <a:effectLst/>
                <a:latin typeface="+mn-lt"/>
                <a:ea typeface="+mn-ea"/>
                <a:cs typeface="+mn-cs"/>
              </a:rPr>
              <a:t>equi</a:t>
            </a:r>
            <a:r>
              <a:rPr lang="en-US" sz="1200" b="0" i="0" kern="1200" dirty="0" smtClean="0">
                <a:solidFill>
                  <a:schemeClr val="tx1"/>
                </a:solidFill>
                <a:effectLst/>
                <a:latin typeface="+mn-lt"/>
                <a:ea typeface="+mn-ea"/>
                <a:cs typeface="+mn-cs"/>
              </a:rPr>
              <a:t>-joins, range queries and group-</a:t>
            </a:r>
            <a:r>
              <a:rPr lang="en-US" sz="1200" b="0" i="0" kern="1200" dirty="0" err="1" smtClean="0">
                <a:solidFill>
                  <a:schemeClr val="tx1"/>
                </a:solidFill>
                <a:effectLst/>
                <a:latin typeface="+mn-lt"/>
                <a:ea typeface="+mn-ea"/>
                <a:cs typeface="+mn-cs"/>
              </a:rPr>
              <a:t>bys</a:t>
            </a:r>
            <a:r>
              <a:rPr lang="en-US" sz="1200" b="0" i="0" kern="1200" dirty="0" smtClean="0">
                <a:solidFill>
                  <a:schemeClr val="tx1"/>
                </a:solidFill>
                <a:effectLst/>
                <a:latin typeface="+mn-lt"/>
                <a:ea typeface="+mn-ea"/>
                <a:cs typeface="+mn-cs"/>
              </a:rPr>
              <a:t> on the partitioning key that benefit from this </a:t>
            </a:r>
          </a:p>
          <a:p>
            <a:pPr marL="228600" indent="-228600">
              <a:buAutoNum type="arabicPeriod"/>
            </a:pPr>
            <a:r>
              <a:rPr lang="en-US" sz="1200" b="0" i="0" kern="1200" dirty="0" smtClean="0">
                <a:solidFill>
                  <a:schemeClr val="tx1"/>
                </a:solidFill>
                <a:effectLst/>
                <a:latin typeface="+mn-lt"/>
                <a:ea typeface="+mn-ea"/>
                <a:cs typeface="+mn-cs"/>
              </a:rPr>
              <a:t>hash based partitioning is similar, but instead of using ranges we'll use a hash function, so we'll take every value of the key that we're partitioning on, we'll run a hash function and decide which machine to send it to based on the hash of that key. and so you can see here that the values A</a:t>
            </a:r>
            <a:r>
              <a:rPr lang="en-US" sz="1200" b="0" i="0" kern="1200" baseline="0" dirty="0" smtClean="0">
                <a:solidFill>
                  <a:schemeClr val="tx1"/>
                </a:solidFill>
                <a:effectLst/>
                <a:latin typeface="+mn-lt"/>
                <a:ea typeface="+mn-ea"/>
                <a:cs typeface="+mn-cs"/>
              </a:rPr>
              <a:t> through E</a:t>
            </a:r>
            <a:r>
              <a:rPr lang="en-US" sz="1200" b="0" i="0" kern="1200" dirty="0" smtClean="0">
                <a:solidFill>
                  <a:schemeClr val="tx1"/>
                </a:solidFill>
                <a:effectLst/>
                <a:latin typeface="+mn-lt"/>
                <a:ea typeface="+mn-ea"/>
                <a:cs typeface="+mn-cs"/>
              </a:rPr>
              <a:t> are scattered across many machines, because there's a hash function that hashes those values,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same with F through J and so on. so all values that match are on a single machine but two values that are close to each other in alphabetical order could be on very different machines </a:t>
            </a:r>
          </a:p>
          <a:p>
            <a:pPr marL="228600" indent="-228600">
              <a:buAutoNum type="arabicPeriod"/>
            </a:pPr>
            <a:r>
              <a:rPr lang="en-US" sz="1200" b="0" i="0" kern="1200" dirty="0" smtClean="0">
                <a:solidFill>
                  <a:schemeClr val="tx1"/>
                </a:solidFill>
                <a:effectLst/>
                <a:latin typeface="+mn-lt"/>
                <a:ea typeface="+mn-ea"/>
                <a:cs typeface="+mn-cs"/>
              </a:rPr>
              <a:t>and then finally another option is to do round-robin assignment of Records to machines, so we might have every tuple go to the next machine in a round robin fashion, and again that sort of scatters our values across the machines arbitrarily, but one of the good things about it is it spreads load very uniformly, so you can ensure that there's exactly the same number of Records on every machine </a:t>
            </a:r>
          </a:p>
          <a:p>
            <a:pPr marL="228600" indent="-228600">
              <a:buAutoNum type="arabicPeriod"/>
            </a:pPr>
            <a:r>
              <a:rPr lang="en-US" sz="1200" b="0" i="0" kern="1200" dirty="0" smtClean="0">
                <a:solidFill>
                  <a:schemeClr val="tx1"/>
                </a:solidFill>
                <a:effectLst/>
                <a:latin typeface="+mn-lt"/>
                <a:ea typeface="+mn-ea"/>
                <a:cs typeface="+mn-cs"/>
              </a:rPr>
              <a:t>Now shared-nothing computing is going to particularly benefit from good partitioning, because anything that's not on the right computer when we start is going to have to get shipped across the network to get to that right computer. so if you have a good partitioning upfront, then you can start working on the data where it lives, rather than having to ship it somewhere else, and we'll see what that looks like next</a:t>
            </a:r>
            <a:endParaRPr lang="en-US" dirty="0"/>
          </a:p>
        </p:txBody>
      </p:sp>
    </p:spTree>
    <p:extLst>
      <p:ext uri="{BB962C8B-B14F-4D97-AF65-F5344CB8AC3E}">
        <p14:creationId xmlns:p14="http://schemas.microsoft.com/office/powerpoint/2010/main" val="40078321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现在在</a:t>
            </a:r>
            <a:r>
              <a:rPr lang="en-US" altLang="zh-CN" sz="1200" b="0" i="0" kern="1200" dirty="0" smtClean="0">
                <a:solidFill>
                  <a:schemeClr val="tx1"/>
                </a:solidFill>
                <a:effectLst/>
                <a:latin typeface="+mn-lt"/>
                <a:ea typeface="+mn-ea"/>
                <a:cs typeface="+mn-cs"/>
              </a:rPr>
              <a:t>grace hash join</a:t>
            </a:r>
            <a:r>
              <a:rPr lang="zh-CN" altLang="en-US" sz="1200" b="0" i="0" kern="1200" dirty="0" smtClean="0">
                <a:solidFill>
                  <a:schemeClr val="tx1"/>
                </a:solidFill>
                <a:effectLst/>
                <a:latin typeface="+mn-lt"/>
                <a:ea typeface="+mn-ea"/>
                <a:cs typeface="+mn-cs"/>
              </a:rPr>
              <a:t>的前两个现在都是本地机器，</a:t>
            </a:r>
            <a:r>
              <a:rPr lang="zh-CN" altLang="en-US" sz="1200" b="1" i="0" kern="1200" dirty="0" smtClean="0">
                <a:solidFill>
                  <a:schemeClr val="tx1"/>
                </a:solidFill>
                <a:effectLst/>
                <a:latin typeface="+mn-lt"/>
                <a:ea typeface="+mn-ea"/>
                <a:cs typeface="+mn-cs"/>
              </a:rPr>
              <a:t>不再需要通信</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所以这些节点是完全独立的，每个节点都尽可能快地运行，为过去两个做</a:t>
            </a:r>
            <a:r>
              <a:rPr lang="zh-CN" altLang="en-US" sz="1200" b="1" i="0" kern="1200" dirty="0" smtClean="0">
                <a:solidFill>
                  <a:schemeClr val="tx1"/>
                </a:solidFill>
                <a:effectLst/>
                <a:latin typeface="+mn-lt"/>
                <a:ea typeface="+mn-ea"/>
                <a:cs typeface="+mn-cs"/>
              </a:rPr>
              <a:t>本地</a:t>
            </a:r>
            <a:r>
              <a:rPr lang="en-US" altLang="zh-CN" sz="1200" b="1" i="0" kern="1200" dirty="0" smtClean="0">
                <a:solidFill>
                  <a:schemeClr val="tx1"/>
                </a:solidFill>
                <a:effectLst/>
                <a:latin typeface="+mn-lt"/>
                <a:ea typeface="+mn-ea"/>
                <a:cs typeface="+mn-cs"/>
              </a:rPr>
              <a:t>grace hash join</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now in past two of grace hash join everything now is local to the individual machines, there's no more need to communicate, so these nodes are completely independent, each one runs as fast as it can, doing a local grace hash joint for past two </a:t>
            </a:r>
          </a:p>
          <a:p>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97</a:t>
            </a:fld>
            <a:endParaRPr lang="en-US"/>
          </a:p>
        </p:txBody>
      </p:sp>
    </p:spTree>
    <p:extLst>
      <p:ext uri="{BB962C8B-B14F-4D97-AF65-F5344CB8AC3E}">
        <p14:creationId xmlns:p14="http://schemas.microsoft.com/office/powerpoint/2010/main" val="1820658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然后在本地，现在我们已经对数据范围进行了分区，我们只需在</a:t>
            </a:r>
            <a:r>
              <a:rPr lang="zh-CN" altLang="en-US" sz="1200" b="1" i="0" kern="1200" dirty="0" smtClean="0">
                <a:solidFill>
                  <a:schemeClr val="tx1"/>
                </a:solidFill>
                <a:effectLst/>
                <a:latin typeface="+mn-lt"/>
                <a:ea typeface="+mn-ea"/>
                <a:cs typeface="+mn-cs"/>
              </a:rPr>
              <a:t>本地进行排序合并连接的剩余传递</a:t>
            </a:r>
            <a:r>
              <a:rPr lang="zh-CN" altLang="en-US" sz="1200" b="0" i="0" kern="1200" dirty="0" smtClean="0">
                <a:solidFill>
                  <a:schemeClr val="tx1"/>
                </a:solidFill>
                <a:effectLst/>
                <a:latin typeface="+mn-lt"/>
                <a:ea typeface="+mn-ea"/>
                <a:cs typeface="+mn-cs"/>
              </a:rPr>
              <a:t>，合并每个节点上的联合分区</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这是在</a:t>
            </a:r>
            <a:r>
              <a:rPr lang="zh-CN" altLang="en-US" sz="1200" b="1" i="0" kern="1200" dirty="0" smtClean="0">
                <a:solidFill>
                  <a:schemeClr val="tx1"/>
                </a:solidFill>
                <a:effectLst/>
                <a:latin typeface="+mn-lt"/>
                <a:ea typeface="+mn-ea"/>
                <a:cs typeface="+mn-cs"/>
              </a:rPr>
              <a:t>没有任何通信</a:t>
            </a:r>
            <a:r>
              <a:rPr lang="zh-CN" altLang="en-US" sz="1200" b="0" i="0" kern="1200" dirty="0" smtClean="0">
                <a:solidFill>
                  <a:schemeClr val="tx1"/>
                </a:solidFill>
                <a:effectLst/>
                <a:latin typeface="+mn-lt"/>
                <a:ea typeface="+mn-ea"/>
                <a:cs typeface="+mn-cs"/>
              </a:rPr>
              <a:t>的情况下完成的，在这张图片中，我们正在做我们的小</a:t>
            </a:r>
            <a:r>
              <a:rPr lang="zh-CN" altLang="en-US" sz="1200" b="1" i="0" kern="1200" dirty="0" smtClean="0">
                <a:solidFill>
                  <a:schemeClr val="tx1"/>
                </a:solidFill>
                <a:effectLst/>
                <a:latin typeface="+mn-lt"/>
                <a:ea typeface="+mn-ea"/>
                <a:cs typeface="+mn-cs"/>
              </a:rPr>
              <a:t>优化</a:t>
            </a:r>
            <a:r>
              <a:rPr lang="zh-CN" altLang="en-US" sz="1200" b="0" i="0" kern="1200" dirty="0" smtClean="0">
                <a:solidFill>
                  <a:schemeClr val="tx1"/>
                </a:solidFill>
                <a:effectLst/>
                <a:latin typeface="+mn-lt"/>
                <a:ea typeface="+mn-ea"/>
                <a:cs typeface="+mn-cs"/>
              </a:rPr>
              <a:t>，其中最后一次合并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也是与 </a:t>
            </a:r>
            <a:r>
              <a:rPr lang="en-US" altLang="zh-CN" sz="1200" b="0" i="0" kern="1200" dirty="0" smtClean="0">
                <a:solidFill>
                  <a:schemeClr val="tx1"/>
                </a:solidFill>
                <a:effectLst/>
                <a:latin typeface="+mn-lt"/>
                <a:ea typeface="+mn-ea"/>
                <a:cs typeface="+mn-cs"/>
              </a:rPr>
              <a:t>S </a:t>
            </a:r>
            <a:r>
              <a:rPr lang="zh-CN" altLang="en-US" sz="1200" b="0" i="0" kern="1200" dirty="0" smtClean="0">
                <a:solidFill>
                  <a:schemeClr val="tx1"/>
                </a:solidFill>
                <a:effectLst/>
                <a:latin typeface="+mn-lt"/>
                <a:ea typeface="+mn-ea"/>
                <a:cs typeface="+mn-cs"/>
              </a:rPr>
              <a:t>连接的一部分</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所以我们同时合并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，我们在合并时将它们连接在一起</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then locally now that we've got the data range partitioned, we simply do the remaining pass of sort merge join locally, merging the joint partitions on each node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that's done without any communication, and in this picture </a:t>
            </a:r>
            <a:r>
              <a:rPr lang="en-US" sz="1200" b="0" i="0" kern="1200" dirty="0" err="1" smtClean="0">
                <a:solidFill>
                  <a:schemeClr val="tx1"/>
                </a:solidFill>
                <a:effectLst/>
                <a:latin typeface="+mn-lt"/>
                <a:ea typeface="+mn-ea"/>
                <a:cs typeface="+mn-cs"/>
              </a:rPr>
              <a:t>here,we're</a:t>
            </a:r>
            <a:r>
              <a:rPr lang="en-US" sz="1200" b="0" i="0" kern="1200" dirty="0" smtClean="0">
                <a:solidFill>
                  <a:schemeClr val="tx1"/>
                </a:solidFill>
                <a:effectLst/>
                <a:latin typeface="+mn-lt"/>
                <a:ea typeface="+mn-ea"/>
                <a:cs typeface="+mn-cs"/>
              </a:rPr>
              <a:t> doing our little optimization, where the last pass of merging R is also part of the join with 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we merge R and S at the same time, and we join them together while we're merging</a:t>
            </a:r>
            <a:endParaRPr lang="en-US" dirty="0" smtClean="0"/>
          </a:p>
          <a:p>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98</a:t>
            </a:fld>
            <a:endParaRPr lang="en-US"/>
          </a:p>
        </p:txBody>
      </p:sp>
    </p:spTree>
    <p:extLst>
      <p:ext uri="{BB962C8B-B14F-4D97-AF65-F5344CB8AC3E}">
        <p14:creationId xmlns:p14="http://schemas.microsoft.com/office/powerpoint/2010/main" val="1007039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fld id="{DAF5CEFE-0B11-F84F-B25F-7AD8B2B9703B}" type="slidenum">
              <a:rPr lang="en-US" altLang="x-none"/>
              <a:pPr eaLnBrk="1" hangingPunct="1"/>
              <a:t>99</a:t>
            </a:fld>
            <a:endParaRPr lang="en-US" altLang="x-none"/>
          </a:p>
        </p:txBody>
      </p:sp>
      <p:sp>
        <p:nvSpPr>
          <p:cNvPr id="48130"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8131"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94" tIns="0" rIns="18694" bIns="0" anchor="b"/>
          <a:lstStyle>
            <a:lvl1pPr defTabSz="912813" eaLnBrk="0" hangingPunct="0">
              <a:defRPr sz="1200">
                <a:solidFill>
                  <a:srgbClr val="000000"/>
                </a:solidFill>
                <a:latin typeface="Arial" charset="0"/>
                <a:ea typeface="Osaka" charset="0"/>
              </a:defRPr>
            </a:lvl1pPr>
            <a:lvl2pPr marL="742950" indent="-285750" defTabSz="912813" eaLnBrk="0" hangingPunct="0">
              <a:defRPr sz="1200">
                <a:solidFill>
                  <a:srgbClr val="000000"/>
                </a:solidFill>
                <a:latin typeface="Arial" charset="0"/>
                <a:ea typeface="Osaka" charset="0"/>
              </a:defRPr>
            </a:lvl2pPr>
            <a:lvl3pPr marL="1143000" indent="-228600" defTabSz="912813" eaLnBrk="0" hangingPunct="0">
              <a:defRPr sz="1200">
                <a:solidFill>
                  <a:srgbClr val="000000"/>
                </a:solidFill>
                <a:latin typeface="Arial" charset="0"/>
                <a:ea typeface="Osaka" charset="0"/>
              </a:defRPr>
            </a:lvl3pPr>
            <a:lvl4pPr marL="1600200" indent="-228600" defTabSz="912813" eaLnBrk="0" hangingPunct="0">
              <a:defRPr sz="1200">
                <a:solidFill>
                  <a:srgbClr val="000000"/>
                </a:solidFill>
                <a:latin typeface="Arial" charset="0"/>
                <a:ea typeface="Osaka" charset="0"/>
              </a:defRPr>
            </a:lvl4pPr>
            <a:lvl5pPr marL="2057400" indent="-228600" defTabSz="912813" eaLnBrk="0" hangingPunct="0">
              <a:defRPr sz="1200">
                <a:solidFill>
                  <a:srgbClr val="000000"/>
                </a:solidFill>
                <a:latin typeface="Arial" charset="0"/>
                <a:ea typeface="Osaka" charset="0"/>
              </a:defRPr>
            </a:lvl5pPr>
            <a:lvl6pPr marL="2514600" indent="-228600" defTabSz="912813" eaLnBrk="0" fontAlgn="base" hangingPunct="0">
              <a:spcBef>
                <a:spcPct val="0"/>
              </a:spcBef>
              <a:spcAft>
                <a:spcPct val="0"/>
              </a:spcAft>
              <a:defRPr sz="1200">
                <a:solidFill>
                  <a:srgbClr val="000000"/>
                </a:solidFill>
                <a:latin typeface="Arial" charset="0"/>
                <a:ea typeface="Osaka" charset="0"/>
              </a:defRPr>
            </a:lvl6pPr>
            <a:lvl7pPr marL="2971800" indent="-228600" defTabSz="912813" eaLnBrk="0" fontAlgn="base" hangingPunct="0">
              <a:spcBef>
                <a:spcPct val="0"/>
              </a:spcBef>
              <a:spcAft>
                <a:spcPct val="0"/>
              </a:spcAft>
              <a:defRPr sz="1200">
                <a:solidFill>
                  <a:srgbClr val="000000"/>
                </a:solidFill>
                <a:latin typeface="Arial" charset="0"/>
                <a:ea typeface="Osaka" charset="0"/>
              </a:defRPr>
            </a:lvl7pPr>
            <a:lvl8pPr marL="3429000" indent="-228600" defTabSz="912813" eaLnBrk="0" fontAlgn="base" hangingPunct="0">
              <a:spcBef>
                <a:spcPct val="0"/>
              </a:spcBef>
              <a:spcAft>
                <a:spcPct val="0"/>
              </a:spcAft>
              <a:defRPr sz="1200">
                <a:solidFill>
                  <a:srgbClr val="000000"/>
                </a:solidFill>
                <a:latin typeface="Arial" charset="0"/>
                <a:ea typeface="Osaka" charset="0"/>
              </a:defRPr>
            </a:lvl8pPr>
            <a:lvl9pPr marL="3886200" indent="-228600" defTabSz="912813" eaLnBrk="0" fontAlgn="base" hangingPunct="0">
              <a:spcBef>
                <a:spcPct val="0"/>
              </a:spcBef>
              <a:spcAft>
                <a:spcPct val="0"/>
              </a:spcAft>
              <a:defRPr sz="1200">
                <a:solidFill>
                  <a:srgbClr val="000000"/>
                </a:solidFill>
                <a:latin typeface="Arial" charset="0"/>
                <a:ea typeface="Osaka" charset="0"/>
              </a:defRPr>
            </a:lvl9pPr>
          </a:lstStyle>
          <a:p>
            <a:pPr algn="r" eaLnBrk="1" hangingPunct="1"/>
            <a:r>
              <a:rPr lang="en-US" altLang="x-none" sz="1000" i="1">
                <a:latin typeface="Times New Roman" charset="0"/>
              </a:rPr>
              <a:t>88</a:t>
            </a:r>
          </a:p>
        </p:txBody>
      </p:sp>
      <p:sp>
        <p:nvSpPr>
          <p:cNvPr id="48132"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8133"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30" tIns="44865" rIns="89730" bIns="44865"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8134" name="Rectangle 6"/>
          <p:cNvSpPr>
            <a:spLocks noGrp="1" noRot="1" noChangeAspect="1" noChangeArrowheads="1" noTextEdit="1"/>
          </p:cNvSpPr>
          <p:nvPr>
            <p:ph type="sldImg"/>
          </p:nvPr>
        </p:nvSpPr>
        <p:spPr>
          <a:xfrm>
            <a:off x="533400" y="768350"/>
            <a:ext cx="5791200" cy="3257550"/>
          </a:xfrm>
          <a:ln cap="flat"/>
        </p:spPr>
      </p:sp>
      <p:sp>
        <p:nvSpPr>
          <p:cNvPr id="2" name="Notes Placeholder 1"/>
          <p:cNvSpPr>
            <a:spLocks noGrp="1"/>
          </p:cNvSpPr>
          <p:nvPr>
            <p:ph type="body" idx="1"/>
          </p:nvPr>
        </p:nvSpPr>
        <p:spPr/>
        <p:txBody>
          <a:bodyPr/>
          <a:lstStyle/>
          <a:p>
            <a:pPr marL="228600" indent="-228600">
              <a:buAutoNum type="arabicPeriod"/>
            </a:pPr>
            <a:r>
              <a:rPr lang="zh-CN" altLang="en-US" sz="1200" b="1" i="0" kern="1200" dirty="0" smtClean="0">
                <a:solidFill>
                  <a:schemeClr val="tx1"/>
                </a:solidFill>
                <a:effectLst/>
                <a:latin typeface="+mn-lt"/>
                <a:ea typeface="+mn-ea"/>
                <a:cs typeface="+mn-cs"/>
              </a:rPr>
              <a:t>并行聚合</a:t>
            </a:r>
            <a:r>
              <a:rPr lang="zh-CN" altLang="en-US" sz="1200" b="0" i="0" kern="1200" dirty="0" smtClean="0">
                <a:solidFill>
                  <a:schemeClr val="tx1"/>
                </a:solidFill>
                <a:effectLst/>
                <a:latin typeface="+mn-lt"/>
                <a:ea typeface="+mn-ea"/>
                <a:cs typeface="+mn-cs"/>
              </a:rPr>
              <a:t>是我们还没有谈论太多的东西，但事实证明它非常简单</a:t>
            </a:r>
          </a:p>
          <a:p>
            <a:pPr marL="228600" indent="-228600">
              <a:buAutoNum type="arabicPeriod"/>
            </a:pPr>
            <a:r>
              <a:rPr lang="zh-CN" altLang="en-US" sz="1200" b="0" i="0" kern="1200" dirty="0" smtClean="0">
                <a:solidFill>
                  <a:schemeClr val="tx1"/>
                </a:solidFill>
                <a:effectLst/>
                <a:latin typeface="+mn-lt"/>
                <a:ea typeface="+mn-ea"/>
                <a:cs typeface="+mn-cs"/>
              </a:rPr>
              <a:t>它首先了解我们如何计算</a:t>
            </a:r>
            <a:r>
              <a:rPr lang="zh-CN" altLang="en-US" sz="1200" b="1" i="0" kern="1200" dirty="0" smtClean="0">
                <a:solidFill>
                  <a:schemeClr val="tx1"/>
                </a:solidFill>
                <a:effectLst/>
                <a:latin typeface="+mn-lt"/>
                <a:ea typeface="+mn-ea"/>
                <a:cs typeface="+mn-cs"/>
              </a:rPr>
              <a:t>跨多个节点的单个聚合</a:t>
            </a:r>
            <a:r>
              <a:rPr lang="zh-CN" altLang="en-US" sz="1200" b="0" i="0" kern="1200" dirty="0" smtClean="0">
                <a:solidFill>
                  <a:schemeClr val="tx1"/>
                </a:solidFill>
                <a:effectLst/>
                <a:latin typeface="+mn-lt"/>
                <a:ea typeface="+mn-ea"/>
                <a:cs typeface="+mn-cs"/>
              </a:rPr>
              <a:t>，这通常使用称为</a:t>
            </a:r>
            <a:r>
              <a:rPr lang="zh-CN" altLang="en-US" sz="1200" b="1" i="0" kern="1200" dirty="0" smtClean="0">
                <a:solidFill>
                  <a:schemeClr val="tx1"/>
                </a:solidFill>
                <a:effectLst/>
                <a:latin typeface="+mn-lt"/>
                <a:ea typeface="+mn-ea"/>
                <a:cs typeface="+mn-cs"/>
              </a:rPr>
              <a:t>分层聚合</a:t>
            </a:r>
            <a:r>
              <a:rPr lang="zh-CN" altLang="en-US" sz="1200" b="0" i="0" kern="1200" dirty="0" smtClean="0">
                <a:solidFill>
                  <a:schemeClr val="tx1"/>
                </a:solidFill>
                <a:effectLst/>
                <a:latin typeface="+mn-lt"/>
                <a:ea typeface="+mn-ea"/>
                <a:cs typeface="+mn-cs"/>
              </a:rPr>
              <a:t>的方案完成</a:t>
            </a:r>
          </a:p>
          <a:p>
            <a:pPr marL="228600" indent="-228600">
              <a:buAutoNum type="arabicPeriod"/>
            </a:pPr>
            <a:r>
              <a:rPr lang="zh-CN" altLang="en-US" sz="1200" b="0" i="0" kern="1200" dirty="0" smtClean="0">
                <a:solidFill>
                  <a:schemeClr val="tx1"/>
                </a:solidFill>
                <a:effectLst/>
                <a:latin typeface="+mn-lt"/>
                <a:ea typeface="+mn-ea"/>
                <a:cs typeface="+mn-cs"/>
              </a:rPr>
              <a:t>它的工作方式是，对于每个聚合函数，我们需要知道该函数的某种</a:t>
            </a:r>
            <a:r>
              <a:rPr lang="zh-CN" altLang="en-US" sz="1200" b="1" i="0" kern="1200" dirty="0" smtClean="0">
                <a:solidFill>
                  <a:schemeClr val="tx1"/>
                </a:solidFill>
                <a:effectLst/>
                <a:latin typeface="+mn-lt"/>
                <a:ea typeface="+mn-ea"/>
                <a:cs typeface="+mn-cs"/>
              </a:rPr>
              <a:t>全局局部分解</a:t>
            </a:r>
            <a:r>
              <a:rPr lang="zh-CN" altLang="en-US" sz="1200" b="0" i="0" kern="1200" dirty="0" smtClean="0">
                <a:solidFill>
                  <a:schemeClr val="tx1"/>
                </a:solidFill>
                <a:effectLst/>
                <a:latin typeface="+mn-lt"/>
                <a:ea typeface="+mn-ea"/>
                <a:cs typeface="+mn-cs"/>
              </a:rPr>
              <a:t>，因此我们在本地进行一些</a:t>
            </a:r>
            <a:r>
              <a:rPr lang="zh-CN" altLang="en-US" sz="1200" b="1" i="0" kern="1200" dirty="0" smtClean="0">
                <a:solidFill>
                  <a:schemeClr val="tx1"/>
                </a:solidFill>
                <a:effectLst/>
                <a:latin typeface="+mn-lt"/>
                <a:ea typeface="+mn-ea"/>
                <a:cs typeface="+mn-cs"/>
              </a:rPr>
              <a:t>局部聚合</a:t>
            </a:r>
            <a:r>
              <a:rPr lang="zh-CN" altLang="en-US" sz="1200" b="0" i="0" kern="1200" dirty="0" smtClean="0">
                <a:solidFill>
                  <a:schemeClr val="tx1"/>
                </a:solidFill>
                <a:effectLst/>
                <a:latin typeface="+mn-lt"/>
                <a:ea typeface="+mn-ea"/>
                <a:cs typeface="+mn-cs"/>
              </a:rPr>
              <a:t>，然后最后我们为全局进行一些聚合</a:t>
            </a:r>
            <a:r>
              <a:rPr lang="zh-CN" altLang="en-US" sz="1200" b="1" i="0" kern="1200" dirty="0" smtClean="0">
                <a:solidFill>
                  <a:schemeClr val="tx1"/>
                </a:solidFill>
                <a:effectLst/>
                <a:latin typeface="+mn-lt"/>
                <a:ea typeface="+mn-ea"/>
                <a:cs typeface="+mn-cs"/>
              </a:rPr>
              <a:t>全局聚合</a:t>
            </a:r>
          </a:p>
          <a:p>
            <a:pPr marL="685800" lvl="1" indent="-228600">
              <a:buAutoNum type="arabicPeriod"/>
            </a:pPr>
            <a:r>
              <a:rPr lang="zh-CN" altLang="en-US" sz="1200" b="0" i="0" kern="1200" dirty="0" smtClean="0">
                <a:solidFill>
                  <a:schemeClr val="tx1"/>
                </a:solidFill>
                <a:effectLst/>
                <a:latin typeface="+mn-lt"/>
                <a:ea typeface="+mn-ea"/>
                <a:cs typeface="+mn-cs"/>
              </a:rPr>
              <a:t>所以例如对于 </a:t>
            </a:r>
            <a:r>
              <a:rPr lang="en-US" altLang="zh-CN" sz="1200" b="0" i="0" kern="1200" dirty="0" smtClean="0">
                <a:solidFill>
                  <a:schemeClr val="tx1"/>
                </a:solidFill>
                <a:effectLst/>
                <a:latin typeface="+mn-lt"/>
                <a:ea typeface="+mn-ea"/>
                <a:cs typeface="+mn-cs"/>
              </a:rPr>
              <a:t>SUM</a:t>
            </a:r>
            <a:r>
              <a:rPr lang="zh-CN" altLang="en-US" sz="1200" b="0" i="0" kern="1200" dirty="0" smtClean="0">
                <a:solidFill>
                  <a:schemeClr val="tx1"/>
                </a:solidFill>
                <a:effectLst/>
                <a:latin typeface="+mn-lt"/>
                <a:ea typeface="+mn-ea"/>
                <a:cs typeface="+mn-cs"/>
              </a:rPr>
              <a:t>，如果我们在一个节点上有一些数据，在第二个节点上有一些数据，第一个节点对它的数据求和，第二个节点对它的数据求和，他们每个人都可以把他们的本地和放在一起全局总和以获得总和，所以有些实际上只是一些部分总和的总和</a:t>
            </a:r>
          </a:p>
          <a:p>
            <a:pPr marL="685800" lvl="1" indent="-228600">
              <a:buAutoNum type="arabicPeriod"/>
            </a:pPr>
            <a:r>
              <a:rPr lang="en-US" altLang="zh-CN" sz="1200" b="0" i="0" kern="1200" dirty="0" smtClean="0">
                <a:solidFill>
                  <a:schemeClr val="tx1"/>
                </a:solidFill>
                <a:effectLst/>
                <a:latin typeface="+mn-lt"/>
                <a:ea typeface="+mn-ea"/>
                <a:cs typeface="+mn-cs"/>
              </a:rPr>
              <a:t>COUNT</a:t>
            </a:r>
            <a:r>
              <a:rPr lang="zh-CN" altLang="en-US" sz="1200" b="0" i="0" kern="1200" dirty="0" smtClean="0">
                <a:solidFill>
                  <a:schemeClr val="tx1"/>
                </a:solidFill>
                <a:effectLst/>
                <a:latin typeface="+mn-lt"/>
                <a:ea typeface="+mn-ea"/>
                <a:cs typeface="+mn-cs"/>
              </a:rPr>
              <a:t>另一方面，每个节点都做一个本地计数，然后你从两个节点中获取计数，然后将它们相加得到总计数，因此对于</a:t>
            </a:r>
            <a:r>
              <a:rPr lang="en-US" altLang="zh-CN" sz="1200" b="0" i="0" kern="1200" dirty="0" smtClean="0">
                <a:solidFill>
                  <a:schemeClr val="tx1"/>
                </a:solidFill>
                <a:effectLst/>
                <a:latin typeface="+mn-lt"/>
                <a:ea typeface="+mn-ea"/>
                <a:cs typeface="+mn-cs"/>
              </a:rPr>
              <a:t>COUNT</a:t>
            </a:r>
            <a:r>
              <a:rPr lang="zh-CN" altLang="en-US" sz="1200" b="0" i="0" kern="1200" dirty="0" smtClean="0">
                <a:solidFill>
                  <a:schemeClr val="tx1"/>
                </a:solidFill>
                <a:effectLst/>
                <a:latin typeface="+mn-lt"/>
                <a:ea typeface="+mn-ea"/>
                <a:cs typeface="+mn-cs"/>
              </a:rPr>
              <a:t>，全局函数是</a:t>
            </a:r>
            <a:r>
              <a:rPr lang="en-US" altLang="zh-CN" sz="1200" b="0" i="0" kern="1200" dirty="0" smtClean="0">
                <a:solidFill>
                  <a:schemeClr val="tx1"/>
                </a:solidFill>
                <a:effectLst/>
                <a:latin typeface="+mn-lt"/>
                <a:ea typeface="+mn-ea"/>
                <a:cs typeface="+mn-cs"/>
              </a:rPr>
              <a:t>SUM</a:t>
            </a:r>
            <a:r>
              <a:rPr lang="zh-CN" altLang="en-US" sz="1200" b="0" i="0" kern="1200" dirty="0" smtClean="0">
                <a:solidFill>
                  <a:schemeClr val="tx1"/>
                </a:solidFill>
                <a:effectLst/>
                <a:latin typeface="+mn-lt"/>
                <a:ea typeface="+mn-ea"/>
                <a:cs typeface="+mn-cs"/>
              </a:rPr>
              <a:t>，本地函数在哪里数数。</a:t>
            </a:r>
          </a:p>
          <a:p>
            <a:pPr marL="685800" lvl="1" indent="-228600">
              <a:buAutoNum type="arabicPeriod"/>
            </a:pPr>
            <a:r>
              <a:rPr lang="zh-CN" altLang="en-US" sz="1200" b="0" i="0" kern="1200" dirty="0" smtClean="0">
                <a:solidFill>
                  <a:schemeClr val="tx1"/>
                </a:solidFill>
                <a:effectLst/>
                <a:latin typeface="+mn-lt"/>
                <a:ea typeface="+mn-ea"/>
                <a:cs typeface="+mn-cs"/>
              </a:rPr>
              <a:t>现在，对于 </a:t>
            </a:r>
            <a:r>
              <a:rPr lang="en-US" altLang="zh-CN" sz="1200" b="0" i="0" kern="1200" dirty="0" smtClean="0">
                <a:solidFill>
                  <a:schemeClr val="tx1"/>
                </a:solidFill>
                <a:effectLst/>
                <a:latin typeface="+mn-lt"/>
                <a:ea typeface="+mn-ea"/>
                <a:cs typeface="+mn-cs"/>
              </a:rPr>
              <a:t>AVERAGE</a:t>
            </a:r>
            <a:r>
              <a:rPr lang="zh-CN" altLang="en-US" sz="1200" b="0" i="0" kern="1200" dirty="0" smtClean="0">
                <a:solidFill>
                  <a:schemeClr val="tx1"/>
                </a:solidFill>
                <a:effectLst/>
                <a:latin typeface="+mn-lt"/>
                <a:ea typeface="+mn-ea"/>
                <a:cs typeface="+mn-cs"/>
              </a:rPr>
              <a:t>，当然我们要分别计算总和，从计数开始，</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对于 </a:t>
            </a:r>
            <a:r>
              <a:rPr lang="en-US" altLang="zh-CN" sz="1200" b="0" i="0" kern="1200" dirty="0" smtClean="0">
                <a:solidFill>
                  <a:schemeClr val="tx1"/>
                </a:solidFill>
                <a:effectLst/>
                <a:latin typeface="+mn-lt"/>
                <a:ea typeface="+mn-ea"/>
                <a:cs typeface="+mn-cs"/>
              </a:rPr>
              <a:t>MIN</a:t>
            </a:r>
            <a:r>
              <a:rPr lang="zh-CN" altLang="en-US" sz="1200" b="0" i="0" kern="1200" dirty="0" smtClean="0">
                <a:solidFill>
                  <a:schemeClr val="tx1"/>
                </a:solidFill>
                <a:effectLst/>
                <a:latin typeface="+mn-lt"/>
                <a:ea typeface="+mn-ea"/>
                <a:cs typeface="+mn-cs"/>
              </a:rPr>
              <a:t>，您可以计算出它是什么；对于 </a:t>
            </a:r>
            <a:r>
              <a:rPr lang="en-US" altLang="zh-CN" sz="1200" b="0" i="0" kern="1200" dirty="0" smtClean="0">
                <a:solidFill>
                  <a:schemeClr val="tx1"/>
                </a:solidFill>
                <a:effectLst/>
                <a:latin typeface="+mn-lt"/>
                <a:ea typeface="+mn-ea"/>
                <a:cs typeface="+mn-cs"/>
              </a:rPr>
              <a:t>MAX</a:t>
            </a:r>
            <a:r>
              <a:rPr lang="zh-CN" altLang="en-US" sz="1200" b="0" i="0" kern="1200" dirty="0" smtClean="0">
                <a:solidFill>
                  <a:schemeClr val="tx1"/>
                </a:solidFill>
                <a:effectLst/>
                <a:latin typeface="+mn-lt"/>
                <a:ea typeface="+mn-ea"/>
                <a:cs typeface="+mn-cs"/>
              </a:rPr>
              <a:t>，您可以计算出它是什么，</a:t>
            </a:r>
            <a:endParaRPr lang="en-US" altLang="zh-CN" sz="1200" b="0" i="0" kern="1200" dirty="0" smtClean="0">
              <a:solidFill>
                <a:schemeClr val="tx1"/>
              </a:solidFill>
              <a:effectLst/>
              <a:latin typeface="+mn-lt"/>
              <a:ea typeface="+mn-ea"/>
              <a:cs typeface="+mn-cs"/>
            </a:endParaRPr>
          </a:p>
          <a:p>
            <a:pPr marL="228600" lvl="0" indent="-228600">
              <a:buAutoNum type="arabicPeriod"/>
            </a:pPr>
            <a:r>
              <a:rPr lang="zh-CN" altLang="en-US" sz="1200" b="0" i="0" kern="1200" dirty="0" smtClean="0">
                <a:solidFill>
                  <a:schemeClr val="tx1"/>
                </a:solidFill>
                <a:effectLst/>
                <a:latin typeface="+mn-lt"/>
                <a:ea typeface="+mn-ea"/>
                <a:cs typeface="+mn-cs"/>
              </a:rPr>
              <a:t>但总的来说，对于聚合你有局部分解，开始</a:t>
            </a:r>
            <a:r>
              <a:rPr lang="zh-CN" altLang="en-US" sz="1200" b="1" i="0" kern="1200" dirty="0" smtClean="0">
                <a:solidFill>
                  <a:schemeClr val="tx1"/>
                </a:solidFill>
                <a:effectLst/>
                <a:latin typeface="+mn-lt"/>
                <a:ea typeface="+mn-ea"/>
                <a:cs typeface="+mn-cs"/>
              </a:rPr>
              <a:t>局部聚合</a:t>
            </a:r>
            <a:r>
              <a:rPr lang="zh-CN" altLang="en-US" sz="1200" b="0" i="0" kern="1200" dirty="0" smtClean="0">
                <a:solidFill>
                  <a:schemeClr val="tx1"/>
                </a:solidFill>
                <a:effectLst/>
                <a:latin typeface="+mn-lt"/>
                <a:ea typeface="+mn-ea"/>
                <a:cs typeface="+mn-cs"/>
              </a:rPr>
              <a:t>，然后我们会有一些</a:t>
            </a:r>
            <a:r>
              <a:rPr lang="zh-CN" altLang="en-US" sz="1200" b="1" i="0" kern="1200" dirty="0" smtClean="0">
                <a:solidFill>
                  <a:schemeClr val="tx1"/>
                </a:solidFill>
                <a:effectLst/>
                <a:latin typeface="+mn-lt"/>
                <a:ea typeface="+mn-ea"/>
                <a:cs typeface="+mn-cs"/>
              </a:rPr>
              <a:t>全局最终聚合</a:t>
            </a:r>
            <a:r>
              <a:rPr lang="zh-CN" altLang="en-US" sz="1200" b="0" i="0" kern="1200" dirty="0" smtClean="0">
                <a:solidFill>
                  <a:schemeClr val="tx1"/>
                </a:solidFill>
                <a:effectLst/>
                <a:latin typeface="+mn-lt"/>
                <a:ea typeface="+mn-ea"/>
                <a:cs typeface="+mn-cs"/>
              </a:rPr>
              <a:t>。这将把本地聚合放在一起</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parallel aggregation is something we haven‘t talked about much, but it turns out to be pretty simple </a:t>
            </a:r>
          </a:p>
          <a:p>
            <a:pPr marL="228600" indent="-228600">
              <a:buAutoNum type="arabicPeriod"/>
            </a:pPr>
            <a:r>
              <a:rPr lang="en-US" sz="1200" b="0" i="0" kern="1200" dirty="0" smtClean="0">
                <a:solidFill>
                  <a:schemeClr val="tx1"/>
                </a:solidFill>
                <a:effectLst/>
                <a:latin typeface="+mn-lt"/>
                <a:ea typeface="+mn-ea"/>
                <a:cs typeface="+mn-cs"/>
              </a:rPr>
              <a:t>it starts by having an understanding of how we compute an individual aggregate across multiple nodes, and this is usually done with a scheme called hierarchical aggregation </a:t>
            </a:r>
          </a:p>
          <a:p>
            <a:pPr marL="228600" indent="-228600">
              <a:buAutoNum type="arabicPeriod"/>
            </a:pPr>
            <a:r>
              <a:rPr lang="en-US" sz="1200" b="0" i="0" kern="1200" dirty="0" smtClean="0">
                <a:solidFill>
                  <a:schemeClr val="tx1"/>
                </a:solidFill>
                <a:effectLst/>
                <a:latin typeface="+mn-lt"/>
                <a:ea typeface="+mn-ea"/>
                <a:cs typeface="+mn-cs"/>
              </a:rPr>
              <a:t>and the way this works is that for each aggregation function, we need to know a sort of global local decomposition of that function, so there's some aggregation that we do locally, and then finally at the end there's some aggregation that we do for the global final aggregate </a:t>
            </a:r>
          </a:p>
          <a:p>
            <a:pPr marL="228600" indent="-228600">
              <a:buAutoNum type="arabicPeriod"/>
            </a:pPr>
            <a:r>
              <a:rPr lang="en-US" sz="1200" b="0" i="0" kern="1200" dirty="0" smtClean="0">
                <a:solidFill>
                  <a:schemeClr val="tx1"/>
                </a:solidFill>
                <a:effectLst/>
                <a:latin typeface="+mn-lt"/>
                <a:ea typeface="+mn-ea"/>
                <a:cs typeface="+mn-cs"/>
              </a:rPr>
              <a:t>so for example for SUM, if we have some data on one node and some data on a second node, the first node sums its data, the second node sums its data, and they can each take their local sums and put them together with a global sum to get the total sum, so some is really just the sum of some partial sums </a:t>
            </a:r>
          </a:p>
          <a:p>
            <a:pPr marL="228600" indent="-228600">
              <a:buAutoNum type="arabicPeriod"/>
            </a:pPr>
            <a:r>
              <a:rPr lang="en-US" sz="1200" b="0" i="0" kern="1200" dirty="0" smtClean="0">
                <a:solidFill>
                  <a:schemeClr val="tx1"/>
                </a:solidFill>
                <a:effectLst/>
                <a:latin typeface="+mn-lt"/>
                <a:ea typeface="+mn-ea"/>
                <a:cs typeface="+mn-cs"/>
              </a:rPr>
              <a:t>COUNT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the other hand, each node does a local count and then you take the counts from the two nodes, and you sum those together to get the total count, so for </a:t>
            </a:r>
            <a:r>
              <a:rPr lang="en-US" sz="1200" b="0" i="0" kern="1200" baseline="0" dirty="0" smtClean="0">
                <a:solidFill>
                  <a:schemeClr val="tx1"/>
                </a:solidFill>
                <a:effectLst/>
                <a:latin typeface="+mn-lt"/>
                <a:ea typeface="+mn-ea"/>
                <a:cs typeface="+mn-cs"/>
              </a:rPr>
              <a:t>COUNT, </a:t>
            </a:r>
            <a:r>
              <a:rPr lang="en-US" sz="1200" b="0" i="0" kern="1200" dirty="0" smtClean="0">
                <a:solidFill>
                  <a:schemeClr val="tx1"/>
                </a:solidFill>
                <a:effectLst/>
                <a:latin typeface="+mn-lt"/>
                <a:ea typeface="+mn-ea"/>
                <a:cs typeface="+mn-cs"/>
              </a:rPr>
              <a:t>the global function is SUM, where is the local function is COUNT.</a:t>
            </a:r>
          </a:p>
          <a:p>
            <a:pPr marL="228600" indent="-228600">
              <a:buAutoNum type="arabicPeriod"/>
            </a:pPr>
            <a:r>
              <a:rPr lang="en-US" sz="1200" b="0" i="0" kern="1200" dirty="0" smtClean="0">
                <a:solidFill>
                  <a:schemeClr val="tx1"/>
                </a:solidFill>
                <a:effectLst/>
                <a:latin typeface="+mn-lt"/>
                <a:ea typeface="+mn-ea"/>
                <a:cs typeface="+mn-cs"/>
              </a:rPr>
              <a:t>now for</a:t>
            </a:r>
            <a:r>
              <a:rPr lang="en-US" sz="1200" b="0" i="0" kern="1200" baseline="0" dirty="0" smtClean="0">
                <a:solidFill>
                  <a:schemeClr val="tx1"/>
                </a:solidFill>
                <a:effectLst/>
                <a:latin typeface="+mn-lt"/>
                <a:ea typeface="+mn-ea"/>
                <a:cs typeface="+mn-cs"/>
              </a:rPr>
              <a:t> AVERAGE, </a:t>
            </a:r>
            <a:r>
              <a:rPr lang="en-US" sz="1200" b="0" i="0" kern="1200" dirty="0" smtClean="0">
                <a:solidFill>
                  <a:schemeClr val="tx1"/>
                </a:solidFill>
                <a:effectLst/>
                <a:latin typeface="+mn-lt"/>
                <a:ea typeface="+mn-ea"/>
                <a:cs typeface="+mn-cs"/>
              </a:rPr>
              <a:t>of course we're going to do the sums separately, from the counts, for MIN you can figure out what it would be, and for </a:t>
            </a:r>
            <a:r>
              <a:rPr lang="en-US" sz="1200" b="0" i="0" kern="1200" baseline="0" dirty="0" smtClean="0">
                <a:solidFill>
                  <a:schemeClr val="tx1"/>
                </a:solidFill>
                <a:effectLst/>
                <a:latin typeface="+mn-lt"/>
                <a:ea typeface="+mn-ea"/>
                <a:cs typeface="+mn-cs"/>
              </a:rPr>
              <a:t>MAX </a:t>
            </a:r>
            <a:r>
              <a:rPr lang="en-US" sz="1200" b="0" i="0" kern="1200" dirty="0" smtClean="0">
                <a:solidFill>
                  <a:schemeClr val="tx1"/>
                </a:solidFill>
                <a:effectLst/>
                <a:latin typeface="+mn-lt"/>
                <a:ea typeface="+mn-ea"/>
                <a:cs typeface="+mn-cs"/>
              </a:rPr>
              <a:t>you can figure out what it would be, but in general, for aggregates where you have local decompositions, starting local aggregates, and then we're </a:t>
            </a:r>
            <a:r>
              <a:rPr lang="en-US" sz="1200" b="0" i="0" kern="1200" dirty="0" err="1" smtClean="0">
                <a:solidFill>
                  <a:schemeClr val="tx1"/>
                </a:solidFill>
                <a:effectLst/>
                <a:latin typeface="+mn-lt"/>
                <a:ea typeface="+mn-ea"/>
                <a:cs typeface="+mn-cs"/>
              </a:rPr>
              <a:t>gonna</a:t>
            </a:r>
            <a:r>
              <a:rPr lang="en-US" sz="1200" b="0" i="0" kern="1200" dirty="0" smtClean="0">
                <a:solidFill>
                  <a:schemeClr val="tx1"/>
                </a:solidFill>
                <a:effectLst/>
                <a:latin typeface="+mn-lt"/>
                <a:ea typeface="+mn-ea"/>
                <a:cs typeface="+mn-cs"/>
              </a:rPr>
              <a:t> have some global </a:t>
            </a:r>
            <a:r>
              <a:rPr lang="en-US" sz="1200" b="0" i="0" kern="1200" dirty="0" err="1" smtClean="0">
                <a:solidFill>
                  <a:schemeClr val="tx1"/>
                </a:solidFill>
                <a:effectLst/>
                <a:latin typeface="+mn-lt"/>
                <a:ea typeface="+mn-ea"/>
                <a:cs typeface="+mn-cs"/>
              </a:rPr>
              <a:t>finalisation</a:t>
            </a:r>
            <a:r>
              <a:rPr lang="en-US" sz="1200" b="0" i="0" kern="1200" dirty="0" smtClean="0">
                <a:solidFill>
                  <a:schemeClr val="tx1"/>
                </a:solidFill>
                <a:effectLst/>
                <a:latin typeface="+mn-lt"/>
                <a:ea typeface="+mn-ea"/>
                <a:cs typeface="+mn-cs"/>
              </a:rPr>
              <a:t> aggregate. that's going to put the local aggregates together</a:t>
            </a:r>
            <a:endParaRPr lang="en-US" dirty="0"/>
          </a:p>
        </p:txBody>
      </p:sp>
    </p:spTree>
    <p:extLst>
      <p:ext uri="{BB962C8B-B14F-4D97-AF65-F5344CB8AC3E}">
        <p14:creationId xmlns:p14="http://schemas.microsoft.com/office/powerpoint/2010/main" val="483684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事务分布式数据库的并发控制和恢复</a:t>
            </a:r>
            <a:endParaRPr lang="en-US" altLang="zh-CN" dirty="0" smtClean="0"/>
          </a:p>
          <a:p>
            <a:pPr marL="228600" indent="-228600">
              <a:buAutoNum type="arabicPeriod"/>
            </a:pPr>
            <a:r>
              <a:rPr lang="zh-CN" altLang="en-US" dirty="0" smtClean="0"/>
              <a:t>两个子组件</a:t>
            </a:r>
          </a:p>
          <a:p>
            <a:pPr marL="228600" indent="-228600">
              <a:buAutoNum type="arabicPeriod"/>
            </a:pPr>
            <a:r>
              <a:rPr lang="zh-CN" altLang="en-US" dirty="0" smtClean="0"/>
              <a:t>锁管理器：处理并发控制问题</a:t>
            </a:r>
          </a:p>
          <a:p>
            <a:pPr marL="228600" indent="-228600">
              <a:buAutoNum type="arabicPeriod"/>
            </a:pPr>
            <a:r>
              <a:rPr lang="zh-CN" altLang="en-US" dirty="0" smtClean="0"/>
              <a:t>日志和恢复管理器：负责容错和恢复</a:t>
            </a:r>
            <a:endParaRPr lang="en-US" dirty="0" smtClean="0"/>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100</a:t>
            </a:fld>
            <a:endParaRPr lang="en-US"/>
          </a:p>
        </p:txBody>
      </p:sp>
    </p:spTree>
    <p:extLst>
      <p:ext uri="{BB962C8B-B14F-4D97-AF65-F5344CB8AC3E}">
        <p14:creationId xmlns:p14="http://schemas.microsoft.com/office/powerpoint/2010/main" val="36423958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那么在这个分布式系统中死锁检测会出什么问题呢？</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想象一下，我们有五台机器，在这五台机器上有五种不同的等待图</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您可以在最左边的机器上看到 </a:t>
            </a:r>
            <a:r>
              <a:rPr lang="en-US" altLang="zh-CN" sz="1200" b="0" i="0" kern="1200" dirty="0" smtClean="0">
                <a:solidFill>
                  <a:schemeClr val="tx1"/>
                </a:solidFill>
                <a:effectLst/>
                <a:latin typeface="+mn-lt"/>
                <a:ea typeface="+mn-ea"/>
                <a:cs typeface="+mn-cs"/>
              </a:rPr>
              <a:t>t1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t2 </a:t>
            </a:r>
            <a:r>
              <a:rPr lang="zh-CN" altLang="en-US" sz="1200" b="0" i="0" kern="1200" dirty="0" smtClean="0">
                <a:solidFill>
                  <a:schemeClr val="tx1"/>
                </a:solidFill>
                <a:effectLst/>
                <a:latin typeface="+mn-lt"/>
                <a:ea typeface="+mn-ea"/>
                <a:cs typeface="+mn-cs"/>
              </a:rPr>
              <a:t>拥有的锁，而 </a:t>
            </a:r>
            <a:r>
              <a:rPr lang="en-US" altLang="zh-CN" sz="1200" b="0" i="0" kern="1200" dirty="0" smtClean="0">
                <a:solidFill>
                  <a:schemeClr val="tx1"/>
                </a:solidFill>
                <a:effectLst/>
                <a:latin typeface="+mn-lt"/>
                <a:ea typeface="+mn-ea"/>
                <a:cs typeface="+mn-cs"/>
              </a:rPr>
              <a:t>t2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t3 </a:t>
            </a:r>
            <a:r>
              <a:rPr lang="zh-CN" altLang="en-US" sz="1200" b="0" i="0" kern="1200" dirty="0" smtClean="0">
                <a:solidFill>
                  <a:schemeClr val="tx1"/>
                </a:solidFill>
                <a:effectLst/>
                <a:latin typeface="+mn-lt"/>
                <a:ea typeface="+mn-ea"/>
                <a:cs typeface="+mn-cs"/>
              </a:rPr>
              <a:t>拥有的锁，但第一台机器上没有循环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在第二台机器上，</a:t>
            </a:r>
            <a:r>
              <a:rPr lang="en-US" altLang="zh-CN" sz="1200" b="0" i="0" kern="1200" dirty="0" smtClean="0">
                <a:solidFill>
                  <a:schemeClr val="tx1"/>
                </a:solidFill>
                <a:effectLst/>
                <a:latin typeface="+mn-lt"/>
                <a:ea typeface="+mn-ea"/>
                <a:cs typeface="+mn-cs"/>
              </a:rPr>
              <a:t>t1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t3 </a:t>
            </a:r>
            <a:r>
              <a:rPr lang="zh-CN" altLang="en-US" sz="1200" b="0" i="0" kern="1200" dirty="0" smtClean="0">
                <a:solidFill>
                  <a:schemeClr val="tx1"/>
                </a:solidFill>
                <a:effectLst/>
                <a:latin typeface="+mn-lt"/>
                <a:ea typeface="+mn-ea"/>
                <a:cs typeface="+mn-cs"/>
              </a:rPr>
              <a:t>拥有的锁，而 </a:t>
            </a:r>
            <a:r>
              <a:rPr lang="en-US" altLang="zh-CN" sz="1200" b="0" i="0" kern="1200" dirty="0" smtClean="0">
                <a:solidFill>
                  <a:schemeClr val="tx1"/>
                </a:solidFill>
                <a:effectLst/>
                <a:latin typeface="+mn-lt"/>
                <a:ea typeface="+mn-ea"/>
                <a:cs typeface="+mn-cs"/>
              </a:rPr>
              <a:t>t2 </a:t>
            </a:r>
            <a:r>
              <a:rPr lang="zh-CN" altLang="en-US" sz="1200" b="0" i="0" kern="1200" dirty="0" smtClean="0">
                <a:solidFill>
                  <a:schemeClr val="tx1"/>
                </a:solidFill>
                <a:effectLst/>
                <a:latin typeface="+mn-lt"/>
                <a:ea typeface="+mn-ea"/>
                <a:cs typeface="+mn-cs"/>
              </a:rPr>
              <a:t>没有等待任何东西。 在第三台机器上，</a:t>
            </a:r>
            <a:r>
              <a:rPr lang="en-US" altLang="zh-CN" sz="1200" b="0" i="0" kern="1200" dirty="0" smtClean="0">
                <a:solidFill>
                  <a:schemeClr val="tx1"/>
                </a:solidFill>
                <a:effectLst/>
                <a:latin typeface="+mn-lt"/>
                <a:ea typeface="+mn-ea"/>
                <a:cs typeface="+mn-cs"/>
              </a:rPr>
              <a:t>t3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t2</a:t>
            </a:r>
            <a:r>
              <a:rPr lang="zh-CN" altLang="en-US" sz="1200" b="0" i="0" kern="1200" dirty="0" smtClean="0">
                <a:solidFill>
                  <a:schemeClr val="tx1"/>
                </a:solidFill>
                <a:effectLst/>
                <a:latin typeface="+mn-lt"/>
                <a:ea typeface="+mn-ea"/>
                <a:cs typeface="+mn-cs"/>
              </a:rPr>
              <a:t>，仅此而已。 在第四台机器上 </a:t>
            </a:r>
            <a:r>
              <a:rPr lang="en-US" altLang="zh-CN" sz="1200" b="0" i="0" kern="1200" dirty="0" smtClean="0">
                <a:solidFill>
                  <a:schemeClr val="tx1"/>
                </a:solidFill>
                <a:effectLst/>
                <a:latin typeface="+mn-lt"/>
                <a:ea typeface="+mn-ea"/>
                <a:cs typeface="+mn-cs"/>
              </a:rPr>
              <a:t>t2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t3</a:t>
            </a:r>
            <a:r>
              <a:rPr lang="zh-CN" altLang="en-US" sz="1200" b="0" i="0" kern="1200" dirty="0" smtClean="0">
                <a:solidFill>
                  <a:schemeClr val="tx1"/>
                </a:solidFill>
                <a:effectLst/>
                <a:latin typeface="+mn-lt"/>
                <a:ea typeface="+mn-ea"/>
                <a:cs typeface="+mn-cs"/>
              </a:rPr>
              <a:t>。 在第五台机器上 </a:t>
            </a:r>
            <a:r>
              <a:rPr lang="en-US" altLang="zh-CN" sz="1200" b="0" i="0" kern="1200" dirty="0" smtClean="0">
                <a:solidFill>
                  <a:schemeClr val="tx1"/>
                </a:solidFill>
                <a:effectLst/>
                <a:latin typeface="+mn-lt"/>
                <a:ea typeface="+mn-ea"/>
                <a:cs typeface="+mn-cs"/>
              </a:rPr>
              <a:t>t3 </a:t>
            </a:r>
            <a:r>
              <a:rPr lang="zh-CN" altLang="en-US" sz="1200" b="0" i="0" kern="1200" dirty="0" smtClean="0">
                <a:solidFill>
                  <a:schemeClr val="tx1"/>
                </a:solidFill>
                <a:effectLst/>
                <a:latin typeface="+mn-lt"/>
                <a:ea typeface="+mn-ea"/>
                <a:cs typeface="+mn-cs"/>
              </a:rPr>
              <a:t>正在等待 </a:t>
            </a:r>
            <a:r>
              <a:rPr lang="en-US" altLang="zh-CN" sz="1200" b="0" i="0" kern="1200" dirty="0" smtClean="0">
                <a:solidFill>
                  <a:schemeClr val="tx1"/>
                </a:solidFill>
                <a:effectLst/>
                <a:latin typeface="+mn-lt"/>
                <a:ea typeface="+mn-ea"/>
                <a:cs typeface="+mn-cs"/>
              </a:rPr>
              <a:t>t1</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所以在每台单独的机器上，没有循环，但是如果你查看这些交易的颜色和字母，你会发现这里实际上有一个循环的等待图。</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what can go wrong with deadlock detection in this distributed system?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 imagine here we have our five machines, and in on those five machines there are five different </a:t>
            </a:r>
            <a:r>
              <a:rPr lang="en-US" altLang="zh-CN" sz="1200" b="0" i="0" kern="1200" dirty="0" smtClean="0">
                <a:solidFill>
                  <a:schemeClr val="tx1"/>
                </a:solidFill>
                <a:effectLst/>
                <a:latin typeface="+mn-lt"/>
                <a:ea typeface="+mn-ea"/>
                <a:cs typeface="+mn-cs"/>
              </a:rPr>
              <a:t>wait-</a:t>
            </a:r>
            <a:r>
              <a:rPr lang="en-US" sz="1200" b="0" i="0" kern="1200" dirty="0" smtClean="0">
                <a:solidFill>
                  <a:schemeClr val="tx1"/>
                </a:solidFill>
                <a:effectLst/>
                <a:latin typeface="+mn-lt"/>
                <a:ea typeface="+mn-ea"/>
                <a:cs typeface="+mn-cs"/>
              </a:rPr>
              <a:t>for graphs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you can see on the leftmost machine t1 is waiting for a lock that t2 has, and t2 is waiting for a lock of t3 has, but there's no cycle on the first machine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on the second machine t1 is waiting for a lock that t3 has, and t2</a:t>
            </a:r>
            <a:r>
              <a:rPr lang="en-US" sz="1200" b="0" i="0" kern="1200" baseline="0" dirty="0" smtClean="0">
                <a:solidFill>
                  <a:schemeClr val="tx1"/>
                </a:solidFill>
                <a:effectLst/>
                <a:latin typeface="+mn-lt"/>
                <a:ea typeface="+mn-ea"/>
                <a:cs typeface="+mn-cs"/>
              </a:rPr>
              <a:t> is</a:t>
            </a:r>
            <a:r>
              <a:rPr lang="en-US" sz="1200" b="0" i="0" kern="1200" dirty="0" smtClean="0">
                <a:solidFill>
                  <a:schemeClr val="tx1"/>
                </a:solidFill>
                <a:effectLst/>
                <a:latin typeface="+mn-lt"/>
                <a:ea typeface="+mn-ea"/>
                <a:cs typeface="+mn-cs"/>
              </a:rPr>
              <a:t> not waiting for anything.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the third machine t3 is waiting for t2 and that's all.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the fourth machine t2 is waiting for t3.</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the fifth machine t3 is waiting for t1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on each individual machine, there is no cycle but if you look at the colors and letters of these transactions, you can see that there is actually a w</a:t>
            </a:r>
            <a:r>
              <a:rPr lang="en-US" altLang="zh-CN" sz="1200" b="0" i="0" kern="1200" dirty="0" smtClean="0">
                <a:solidFill>
                  <a:schemeClr val="tx1"/>
                </a:solidFill>
                <a:effectLst/>
                <a:latin typeface="+mn-lt"/>
                <a:ea typeface="+mn-ea"/>
                <a:cs typeface="+mn-cs"/>
              </a:rPr>
              <a:t>ait-</a:t>
            </a:r>
            <a:r>
              <a:rPr lang="en-US" sz="1200" b="0" i="0" kern="1200" dirty="0" smtClean="0">
                <a:solidFill>
                  <a:schemeClr val="tx1"/>
                </a:solidFill>
                <a:effectLst/>
                <a:latin typeface="+mn-lt"/>
                <a:ea typeface="+mn-ea"/>
                <a:cs typeface="+mn-cs"/>
              </a:rPr>
              <a:t>for cycle going on here. </a:t>
            </a:r>
          </a:p>
        </p:txBody>
      </p:sp>
      <p:sp>
        <p:nvSpPr>
          <p:cNvPr id="4" name="Slide Number Placeholder 3"/>
          <p:cNvSpPr>
            <a:spLocks noGrp="1"/>
          </p:cNvSpPr>
          <p:nvPr>
            <p:ph type="sldNum" sz="quarter" idx="10"/>
          </p:nvPr>
        </p:nvSpPr>
        <p:spPr/>
        <p:txBody>
          <a:bodyPr/>
          <a:lstStyle/>
          <a:p>
            <a:fld id="{95DA6495-08A5-4780-AF01-64577BB694EC}" type="slidenum">
              <a:rPr lang="en-US" smtClean="0"/>
              <a:t>101</a:t>
            </a:fld>
            <a:endParaRPr lang="en-US"/>
          </a:p>
        </p:txBody>
      </p:sp>
    </p:spTree>
    <p:extLst>
      <p:ext uri="{BB962C8B-B14F-4D97-AF65-F5344CB8AC3E}">
        <p14:creationId xmlns:p14="http://schemas.microsoft.com/office/powerpoint/2010/main" val="2215280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好的，我们将使用一种称为</a:t>
            </a:r>
            <a:r>
              <a:rPr lang="zh-CN" altLang="en-US" sz="1200" b="1" i="0" kern="1200" dirty="0" smtClean="0">
                <a:solidFill>
                  <a:schemeClr val="tx1"/>
                </a:solidFill>
                <a:effectLst/>
                <a:latin typeface="+mn-lt"/>
                <a:ea typeface="+mn-ea"/>
                <a:cs typeface="+mn-cs"/>
              </a:rPr>
              <a:t>两阶段提交</a:t>
            </a:r>
            <a:r>
              <a:rPr lang="zh-CN" altLang="en-US" sz="1200" b="0" i="0" kern="1200" dirty="0" smtClean="0">
                <a:solidFill>
                  <a:schemeClr val="tx1"/>
                </a:solidFill>
                <a:effectLst/>
                <a:latin typeface="+mn-lt"/>
                <a:ea typeface="+mn-ea"/>
                <a:cs typeface="+mn-cs"/>
              </a:rPr>
              <a:t>的方案，它也称为 </a:t>
            </a:r>
            <a:r>
              <a:rPr lang="en-US" altLang="zh-CN" sz="1200" b="0" i="0" kern="1200" dirty="0" smtClean="0">
                <a:solidFill>
                  <a:schemeClr val="tx1"/>
                </a:solidFill>
                <a:effectLst/>
                <a:latin typeface="+mn-lt"/>
                <a:ea typeface="+mn-ea"/>
                <a:cs typeface="+mn-cs"/>
              </a:rPr>
              <a:t>2pc</a:t>
            </a:r>
            <a:r>
              <a:rPr lang="zh-CN" altLang="en-US" sz="1200" b="0" i="0" kern="1200" dirty="0" smtClean="0">
                <a:solidFill>
                  <a:schemeClr val="tx1"/>
                </a:solidFill>
                <a:effectLst/>
                <a:latin typeface="+mn-lt"/>
                <a:ea typeface="+mn-ea"/>
                <a:cs typeface="+mn-cs"/>
              </a:rPr>
              <a:t>。不要与两相锁定或 </a:t>
            </a:r>
            <a:r>
              <a:rPr lang="en-US" altLang="zh-CN" sz="1200" b="0" i="0" kern="1200" dirty="0" smtClean="0">
                <a:solidFill>
                  <a:schemeClr val="tx1"/>
                </a:solidFill>
                <a:effectLst/>
                <a:latin typeface="+mn-lt"/>
                <a:ea typeface="+mn-ea"/>
                <a:cs typeface="+mn-cs"/>
              </a:rPr>
              <a:t>2pl </a:t>
            </a:r>
            <a:r>
              <a:rPr lang="zh-CN" altLang="en-US" sz="1200" b="0" i="0" kern="1200" dirty="0" smtClean="0">
                <a:solidFill>
                  <a:schemeClr val="tx1"/>
                </a:solidFill>
                <a:effectLst/>
                <a:latin typeface="+mn-lt"/>
                <a:ea typeface="+mn-ea"/>
                <a:cs typeface="+mn-cs"/>
              </a:rPr>
              <a:t>混淆，这是完全不同的事情</a:t>
            </a:r>
          </a:p>
          <a:p>
            <a:pPr marL="685800" lvl="1" indent="-228600">
              <a:buAutoNum type="arabicPeriod"/>
            </a:pPr>
            <a:r>
              <a:rPr lang="zh-CN" altLang="en-US" sz="1200" b="0" i="0" kern="1200" dirty="0" smtClean="0">
                <a:solidFill>
                  <a:schemeClr val="tx1"/>
                </a:solidFill>
                <a:effectLst/>
                <a:latin typeface="+mn-lt"/>
                <a:ea typeface="+mn-ea"/>
                <a:cs typeface="+mn-cs"/>
              </a:rPr>
              <a:t>当你说话时错误地说一个而不是另一个是很常见的，但请记住，</a:t>
            </a:r>
            <a:r>
              <a:rPr lang="zh-CN" altLang="en-US" sz="1200" b="1" i="0" kern="1200" dirty="0" smtClean="0">
                <a:solidFill>
                  <a:schemeClr val="tx1"/>
                </a:solidFill>
                <a:effectLst/>
                <a:latin typeface="+mn-lt"/>
                <a:ea typeface="+mn-ea"/>
                <a:cs typeface="+mn-cs"/>
              </a:rPr>
              <a:t>两阶段锁定是一种锁定协议，它甚至可能是一台计算机，两阶段提交是一种分布式提交协议</a:t>
            </a:r>
          </a:p>
          <a:p>
            <a:pPr marL="228600" indent="-228600">
              <a:buAutoNum type="arabicPeriod"/>
            </a:pPr>
            <a:r>
              <a:rPr lang="zh-CN" altLang="en-US" sz="1200" b="0" i="0" kern="1200" dirty="0" smtClean="0">
                <a:solidFill>
                  <a:schemeClr val="tx1"/>
                </a:solidFill>
                <a:effectLst/>
                <a:latin typeface="+mn-lt"/>
                <a:ea typeface="+mn-ea"/>
                <a:cs typeface="+mn-cs"/>
              </a:rPr>
              <a:t>两阶段提交的工作方式与婚礼非常相似，</a:t>
            </a:r>
            <a:r>
              <a:rPr lang="en-US" altLang="zh-CN" sz="1200" b="0" i="0" kern="1200" dirty="0" smtClean="0">
                <a:solidFill>
                  <a:schemeClr val="tx1"/>
                </a:solidFill>
                <a:effectLst/>
                <a:latin typeface="+mn-lt"/>
                <a:ea typeface="+mn-ea"/>
                <a:cs typeface="+mn-cs"/>
              </a:rPr>
              <a:t>Jim Gray </a:t>
            </a:r>
            <a:r>
              <a:rPr lang="zh-CN" altLang="en-US" sz="1200" b="0" i="0" kern="1200" dirty="0" smtClean="0">
                <a:solidFill>
                  <a:schemeClr val="tx1"/>
                </a:solidFill>
                <a:effectLst/>
                <a:latin typeface="+mn-lt"/>
                <a:ea typeface="+mn-ea"/>
                <a:cs typeface="+mn-cs"/>
              </a:rPr>
              <a:t>在早期关于分布式事务的论文中使用了这个类比。</a:t>
            </a:r>
          </a:p>
          <a:p>
            <a:pPr marL="685800" lvl="1" indent="-228600">
              <a:buAutoNum type="arabicPeriod"/>
            </a:pPr>
            <a:r>
              <a:rPr lang="zh-CN" altLang="en-US" sz="1200" b="0" i="0" kern="1200" dirty="0" smtClean="0">
                <a:solidFill>
                  <a:schemeClr val="tx1"/>
                </a:solidFill>
                <a:effectLst/>
                <a:latin typeface="+mn-lt"/>
                <a:ea typeface="+mn-ea"/>
                <a:cs typeface="+mn-cs"/>
              </a:rPr>
              <a:t>在两阶段提交协议的</a:t>
            </a:r>
            <a:r>
              <a:rPr lang="zh-CN" altLang="en-US" sz="1200" b="1" i="0" kern="1200" dirty="0" smtClean="0">
                <a:solidFill>
                  <a:schemeClr val="tx1"/>
                </a:solidFill>
                <a:effectLst/>
                <a:latin typeface="+mn-lt"/>
                <a:ea typeface="+mn-ea"/>
                <a:cs typeface="+mn-cs"/>
              </a:rPr>
              <a:t>第一阶段</a:t>
            </a:r>
            <a:r>
              <a:rPr lang="zh-CN" altLang="en-US" sz="1200" b="0" i="0" kern="1200" dirty="0" smtClean="0">
                <a:solidFill>
                  <a:schemeClr val="tx1"/>
                </a:solidFill>
                <a:effectLst/>
                <a:latin typeface="+mn-lt"/>
                <a:ea typeface="+mn-ea"/>
                <a:cs typeface="+mn-cs"/>
              </a:rPr>
              <a:t>，就像婚礼的主礼人说你接受这个男人吗？你带这个女人吗？等等，成为你合法结婚的配偶。所以在第一阶段事务的协调者，记住</a:t>
            </a:r>
            <a:r>
              <a:rPr lang="zh-CN" altLang="en-US" sz="1200" b="1" i="0" kern="1200" dirty="0" smtClean="0">
                <a:solidFill>
                  <a:schemeClr val="tx1"/>
                </a:solidFill>
                <a:effectLst/>
                <a:latin typeface="+mn-lt"/>
                <a:ea typeface="+mn-ea"/>
                <a:cs typeface="+mn-cs"/>
              </a:rPr>
              <a:t>每个事务都有一个协调者</a:t>
            </a:r>
            <a:r>
              <a:rPr lang="zh-CN" altLang="en-US" sz="1200" b="0" i="0" kern="1200" dirty="0" smtClean="0">
                <a:solidFill>
                  <a:schemeClr val="tx1"/>
                </a:solidFill>
                <a:effectLst/>
                <a:latin typeface="+mn-lt"/>
                <a:ea typeface="+mn-ea"/>
                <a:cs typeface="+mn-cs"/>
              </a:rPr>
              <a:t>，协调者可以告诉所有参与者准备提交。参与者将就他们是否愿意承诺投赞成票或反对票，这</a:t>
            </a:r>
            <a:r>
              <a:rPr lang="zh-CN" altLang="en-US" sz="1200" b="1" i="0" kern="1200" dirty="0" smtClean="0">
                <a:solidFill>
                  <a:schemeClr val="tx1"/>
                </a:solidFill>
                <a:effectLst/>
                <a:latin typeface="+mn-lt"/>
                <a:ea typeface="+mn-ea"/>
                <a:cs typeface="+mn-cs"/>
              </a:rPr>
              <a:t>必须是一致的</a:t>
            </a:r>
            <a:r>
              <a:rPr lang="zh-CN" altLang="en-US" sz="1200" b="0" i="0" kern="1200" dirty="0" smtClean="0">
                <a:solidFill>
                  <a:schemeClr val="tx1"/>
                </a:solidFill>
                <a:effectLst/>
                <a:latin typeface="+mn-lt"/>
                <a:ea typeface="+mn-ea"/>
                <a:cs typeface="+mn-cs"/>
              </a:rPr>
              <a:t>，一旦收到所有这些选票，第一阶段就结束了。协调器现在知道事务的命运。</a:t>
            </a:r>
          </a:p>
          <a:p>
            <a:pPr marL="685800" lvl="1" indent="-228600">
              <a:buAutoNum type="arabicPeriod"/>
            </a:pPr>
            <a:r>
              <a:rPr lang="zh-CN" altLang="en-US" sz="1200" b="0" i="0" kern="1200" dirty="0" smtClean="0">
                <a:solidFill>
                  <a:schemeClr val="tx1"/>
                </a:solidFill>
                <a:effectLst/>
                <a:latin typeface="+mn-lt"/>
                <a:ea typeface="+mn-ea"/>
                <a:cs typeface="+mn-cs"/>
              </a:rPr>
              <a:t>如果所有参与者都投票提交，那么</a:t>
            </a:r>
            <a:r>
              <a:rPr lang="zh-CN" altLang="en-US" sz="1200" b="1" i="0" kern="1200" dirty="0" smtClean="0">
                <a:solidFill>
                  <a:schemeClr val="tx1"/>
                </a:solidFill>
                <a:effectLst/>
                <a:latin typeface="+mn-lt"/>
                <a:ea typeface="+mn-ea"/>
                <a:cs typeface="+mn-cs"/>
              </a:rPr>
              <a:t>第二阶段</a:t>
            </a:r>
            <a:r>
              <a:rPr lang="zh-CN" altLang="en-US" sz="1200" b="0" i="0" kern="1200" dirty="0" smtClean="0">
                <a:solidFill>
                  <a:schemeClr val="tx1"/>
                </a:solidFill>
                <a:effectLst/>
                <a:latin typeface="+mn-lt"/>
                <a:ea typeface="+mn-ea"/>
                <a:cs typeface="+mn-cs"/>
              </a:rPr>
              <a:t>就是协调员说，我现在宣布你提交了事务，基本上</a:t>
            </a:r>
            <a:r>
              <a:rPr lang="zh-CN" altLang="en-US" sz="1200" b="1" i="0" kern="1200" dirty="0" smtClean="0">
                <a:solidFill>
                  <a:schemeClr val="tx1"/>
                </a:solidFill>
                <a:effectLst/>
                <a:latin typeface="+mn-lt"/>
                <a:ea typeface="+mn-ea"/>
                <a:cs typeface="+mn-cs"/>
              </a:rPr>
              <a:t>协调员将把投票结果传播给第二阶段的所有参与者</a:t>
            </a:r>
            <a:r>
              <a:rPr lang="zh-CN" altLang="en-US" sz="1200" b="0" i="0" kern="1200" dirty="0" smtClean="0">
                <a:solidFill>
                  <a:schemeClr val="tx1"/>
                </a:solidFill>
                <a:effectLst/>
                <a:latin typeface="+mn-lt"/>
                <a:ea typeface="+mn-ea"/>
                <a:cs typeface="+mn-cs"/>
              </a:rPr>
              <a:t>，然后他们可以做正确的事情要么提交要么中止。</a:t>
            </a:r>
          </a:p>
          <a:p>
            <a:pPr marL="228600" indent="-228600">
              <a:buAutoNum type="arabicPeriod"/>
            </a:pPr>
            <a:r>
              <a:rPr lang="zh-CN" altLang="en-US" sz="1200" b="0" i="0" kern="1200" dirty="0" smtClean="0">
                <a:solidFill>
                  <a:schemeClr val="tx1"/>
                </a:solidFill>
                <a:effectLst/>
                <a:latin typeface="+mn-lt"/>
                <a:ea typeface="+mn-ea"/>
                <a:cs typeface="+mn-cs"/>
              </a:rPr>
              <a:t>但是需要做一些</a:t>
            </a:r>
            <a:r>
              <a:rPr lang="zh-CN" altLang="en-US" sz="1200" b="1" i="0" kern="1200" dirty="0" smtClean="0">
                <a:solidFill>
                  <a:schemeClr val="tx1"/>
                </a:solidFill>
                <a:effectLst/>
                <a:latin typeface="+mn-lt"/>
                <a:ea typeface="+mn-ea"/>
                <a:cs typeface="+mn-cs"/>
              </a:rPr>
              <a:t>日志记录</a:t>
            </a:r>
            <a:r>
              <a:rPr lang="zh-CN" altLang="en-US" sz="1200" b="0" i="0" kern="1200" dirty="0" smtClean="0">
                <a:solidFill>
                  <a:schemeClr val="tx1"/>
                </a:solidFill>
                <a:effectLst/>
                <a:latin typeface="+mn-lt"/>
                <a:ea typeface="+mn-ea"/>
                <a:cs typeface="+mn-cs"/>
              </a:rPr>
              <a:t>来处理这些参与者甚至协调器在此提交协议期间可能失败的可能性。</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所以两阶段提交涉及在协调者和参与者之间来回发送的一堆消息，以及在此过程中将这些消息记录在事务日志中。所以我们接下来会详细介绍</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okay we're going to use a scheme called two-phase commit, it's also known as 2pc. not to be confused with two-phase locking or 2pl, it's a completely different thing </a:t>
            </a:r>
          </a:p>
          <a:p>
            <a:pPr marL="228600" indent="-228600">
              <a:buAutoNum type="arabicPeriod"/>
            </a:pPr>
            <a:r>
              <a:rPr lang="en-US" sz="1200" b="0" i="0" kern="1200" dirty="0" smtClean="0">
                <a:solidFill>
                  <a:schemeClr val="tx1"/>
                </a:solidFill>
                <a:effectLst/>
                <a:latin typeface="+mn-lt"/>
                <a:ea typeface="+mn-ea"/>
                <a:cs typeface="+mn-cs"/>
              </a:rPr>
              <a:t>it's very common when you're speaking to mistakenly say one instead of the other, but please keep in mind two-phase locking is a locking protocol for it possibly even a single computer, two-phase commit is a distributed commit protocol </a:t>
            </a:r>
          </a:p>
          <a:p>
            <a:pPr marL="228600" indent="-228600">
              <a:buAutoNum type="arabicPeriod"/>
            </a:pPr>
            <a:r>
              <a:rPr lang="en-US" sz="1200" b="0" i="0" kern="1200" dirty="0" smtClean="0">
                <a:solidFill>
                  <a:schemeClr val="tx1"/>
                </a:solidFill>
                <a:effectLst/>
                <a:latin typeface="+mn-lt"/>
                <a:ea typeface="+mn-ea"/>
                <a:cs typeface="+mn-cs"/>
              </a:rPr>
              <a:t>two-phase commit works very much like the wedding ceremony, and Jim Gray famously use this analogy in an early paper on distributed transactions.</a:t>
            </a:r>
          </a:p>
          <a:p>
            <a:pPr marL="228600" indent="-228600">
              <a:buAutoNum type="arabicPeriod"/>
            </a:pPr>
            <a:r>
              <a:rPr lang="en-US" sz="1200" b="0" i="0" kern="1200" dirty="0" smtClean="0">
                <a:solidFill>
                  <a:schemeClr val="tx1"/>
                </a:solidFill>
                <a:effectLst/>
                <a:latin typeface="+mn-lt"/>
                <a:ea typeface="+mn-ea"/>
                <a:cs typeface="+mn-cs"/>
              </a:rPr>
              <a:t>in the first phase of the two-phase commit protocol, it's like when the officiant at the wedding says do you take this man? do you take this woman? Et cetera to be your lawfully wedded spouse. so in phase one the coordinator of the transaction, remember that every transaction had a coordinator, the coordinator can tells all the participants to prepare to commit. the participants will respond with yes or no votes as to whether they want to commit, it has to be unanimous, and once all those votes are received, that's the end of phase one. the coordinator now knows the fate of the transaction. </a:t>
            </a:r>
          </a:p>
          <a:p>
            <a:pPr marL="228600" indent="-228600">
              <a:buAutoNum type="arabicPeriod"/>
            </a:pPr>
            <a:r>
              <a:rPr lang="en-US" sz="1200" b="0" i="0" kern="1200" dirty="0" smtClean="0">
                <a:solidFill>
                  <a:schemeClr val="tx1"/>
                </a:solidFill>
                <a:effectLst/>
                <a:latin typeface="+mn-lt"/>
                <a:ea typeface="+mn-ea"/>
                <a:cs typeface="+mn-cs"/>
              </a:rPr>
              <a:t>if all of the participants voted to commit, then phase two is that the coordinator says, I now pronounce you committed transaction, basically the coordinator is going to disseminate the results of the vote to all of the participants in Phase two, and then they can do the right thing either commit or abort. </a:t>
            </a:r>
          </a:p>
          <a:p>
            <a:pPr marL="228600" indent="-228600">
              <a:buAutoNum type="arabicPeriod"/>
            </a:pPr>
            <a:r>
              <a:rPr lang="en-US" sz="1200" b="0" i="0" kern="1200" dirty="0" smtClean="0">
                <a:solidFill>
                  <a:schemeClr val="tx1"/>
                </a:solidFill>
                <a:effectLst/>
                <a:latin typeface="+mn-lt"/>
                <a:ea typeface="+mn-ea"/>
                <a:cs typeface="+mn-cs"/>
              </a:rPr>
              <a:t>but will need to do some logging to deal with the possibility that these participants or even the coordinator might fail during this commit protocol. so two-phase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commit involves both a bunch of messages being sent back and forth between coordinator and participants, and logging of those messages in the transaction log along the way. so we'll go through the details next</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102</a:t>
            </a:fld>
            <a:endParaRPr lang="en-US"/>
          </a:p>
        </p:txBody>
      </p:sp>
    </p:spTree>
    <p:extLst>
      <p:ext uri="{BB962C8B-B14F-4D97-AF65-F5344CB8AC3E}">
        <p14:creationId xmlns:p14="http://schemas.microsoft.com/office/powerpoint/2010/main" val="34404194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所以简而言之，这是</a:t>
            </a:r>
            <a:r>
              <a:rPr lang="zh-CN" altLang="en-US" sz="1200" b="1" i="0" kern="1200" dirty="0" smtClean="0">
                <a:solidFill>
                  <a:schemeClr val="tx1"/>
                </a:solidFill>
                <a:effectLst/>
                <a:latin typeface="+mn-lt"/>
                <a:ea typeface="+mn-ea"/>
                <a:cs typeface="+mn-cs"/>
              </a:rPr>
              <a:t>两阶段提交协议</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在这张幻灯片中时间从上到下，协调员在右边，参与者在左边，消息在箭头上</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你可以看到这是一个两轮协议，两阶段协议，每一轮在每个方向都有一个消息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并且您还可以看到正在生成的日志记录，这些日志记录上有</a:t>
            </a:r>
            <a:r>
              <a:rPr lang="zh-CN" altLang="en-US" sz="1200" b="1" i="0" kern="1200" dirty="0" smtClean="0">
                <a:solidFill>
                  <a:schemeClr val="tx1"/>
                </a:solidFill>
                <a:effectLst/>
                <a:latin typeface="+mn-lt"/>
                <a:ea typeface="+mn-ea"/>
                <a:cs typeface="+mn-cs"/>
              </a:rPr>
              <a:t>星号，如果它们必须等待日志刷新才能发送下一条消息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你会在我们目前学到的协议中看到，</a:t>
            </a:r>
            <a:r>
              <a:rPr lang="zh-CN" altLang="en-US" sz="1200" b="1" i="0" kern="1200" dirty="0" smtClean="0">
                <a:solidFill>
                  <a:schemeClr val="tx1"/>
                </a:solidFill>
                <a:effectLst/>
                <a:latin typeface="+mn-lt"/>
                <a:ea typeface="+mn-ea"/>
                <a:cs typeface="+mn-cs"/>
              </a:rPr>
              <a:t>在发送消息之前，所有这些日志记录都需要刷新</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我会告诉你我们不会在这门课上学习，但是这个协议有一些</a:t>
            </a:r>
            <a:r>
              <a:rPr lang="zh-CN" altLang="en-US" sz="1200" b="1" i="0" kern="1200" dirty="0" smtClean="0">
                <a:solidFill>
                  <a:schemeClr val="tx1"/>
                </a:solidFill>
                <a:effectLst/>
                <a:latin typeface="+mn-lt"/>
                <a:ea typeface="+mn-ea"/>
                <a:cs typeface="+mn-cs"/>
              </a:rPr>
              <a:t>优化</a:t>
            </a:r>
            <a:r>
              <a:rPr lang="zh-CN" altLang="en-US" sz="1200" b="0" i="0" kern="1200" dirty="0" smtClean="0">
                <a:solidFill>
                  <a:schemeClr val="tx1"/>
                </a:solidFill>
                <a:effectLst/>
                <a:latin typeface="+mn-lt"/>
                <a:ea typeface="+mn-ea"/>
                <a:cs typeface="+mn-cs"/>
              </a:rPr>
              <a:t>，我们</a:t>
            </a:r>
            <a:r>
              <a:rPr lang="zh-CN" altLang="en-US" sz="1200" b="1" i="0" kern="1200" dirty="0" smtClean="0">
                <a:solidFill>
                  <a:schemeClr val="tx1"/>
                </a:solidFill>
                <a:effectLst/>
                <a:latin typeface="+mn-lt"/>
                <a:ea typeface="+mn-ea"/>
                <a:cs typeface="+mn-cs"/>
              </a:rPr>
              <a:t>可以避免刷新一些日志记录</a:t>
            </a:r>
            <a:r>
              <a:rPr lang="zh-CN" altLang="en-US" sz="1200" b="0" i="0" kern="1200" dirty="0" smtClean="0">
                <a:solidFill>
                  <a:schemeClr val="tx1"/>
                </a:solidFill>
                <a:effectLst/>
                <a:latin typeface="+mn-lt"/>
                <a:ea typeface="+mn-ea"/>
                <a:cs typeface="+mn-cs"/>
              </a:rPr>
              <a:t>，我们可以懒惰地把它们放在日志尾部，然后发送我们的消息，而无需等待</a:t>
            </a:r>
            <a:r>
              <a:rPr lang="en-US" altLang="zh-CN" sz="1200" b="0" i="0" kern="1200" dirty="0" smtClean="0">
                <a:solidFill>
                  <a:schemeClr val="tx1"/>
                </a:solidFill>
                <a:effectLst/>
                <a:latin typeface="+mn-lt"/>
                <a:ea typeface="+mn-ea"/>
                <a:cs typeface="+mn-cs"/>
              </a:rPr>
              <a:t>flush</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但是我们还没有在这个类中学习那些优化，所以你可以假设所有这些日志记录都必须刷新才能使协议工作</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唯一例外的是，最后的</a:t>
            </a:r>
            <a:r>
              <a:rPr lang="zh-CN" altLang="en-US" sz="1200" b="1" i="0" kern="1200" dirty="0" smtClean="0">
                <a:solidFill>
                  <a:schemeClr val="tx1"/>
                </a:solidFill>
                <a:effectLst/>
                <a:latin typeface="+mn-lt"/>
                <a:ea typeface="+mn-ea"/>
                <a:cs typeface="+mn-cs"/>
              </a:rPr>
              <a:t>结束日志记录</a:t>
            </a:r>
            <a:r>
              <a:rPr lang="zh-CN" altLang="en-US" sz="1200" b="0" i="0" kern="1200" dirty="0" smtClean="0">
                <a:solidFill>
                  <a:schemeClr val="tx1"/>
                </a:solidFill>
                <a:effectLst/>
                <a:latin typeface="+mn-lt"/>
                <a:ea typeface="+mn-ea"/>
                <a:cs typeface="+mn-cs"/>
              </a:rPr>
              <a:t>不需要在将事务返回给用户之前刷新，就像我们在单个笔记数据库中一样</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in a nutshell, this is the two-phase commit protocol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time is going from top to bottom in this slide, the coordinator is on the right, the participant is on the left, and the messages are on the arrows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you can see it's a two-round protocol, two-phase protocol, each round has a message in each direction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you can also see the log records that are being generated, and these log records have asterisks on them, if they have to wait for the log flush before sending the next message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you'll see in the protocol we've learned so far, all of those log records need to be flushed before a message is sent,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and I'll tell you we will not learn in this class, but there are optimizations to this protocol, where we can avoid flushing some of these log records, we can lazily put them in the log tail and send our message afterwards without waiting for a flush. but we haven't learned those optimizations in this class, so you can assume that all these log records have to be flushed for the protocol to work</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the only one that is an exception is that the very end the end log record doesn't need to flush for the transaction to return to the user, that's just like we have in a single note database</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103</a:t>
            </a:fld>
            <a:endParaRPr lang="en-US"/>
          </a:p>
        </p:txBody>
      </p:sp>
    </p:spTree>
    <p:extLst>
      <p:ext uri="{BB962C8B-B14F-4D97-AF65-F5344CB8AC3E}">
        <p14:creationId xmlns:p14="http://schemas.microsoft.com/office/powerpoint/2010/main" val="1224026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sldNum" idx="12"/>
          </p:nvPr>
        </p:nvSpPr>
        <p:spPr>
          <a:xfrm>
            <a:off x="3916363" y="8940800"/>
            <a:ext cx="2992437" cy="469900"/>
          </a:xfrm>
          <a:prstGeom prst="rect">
            <a:avLst/>
          </a:prstGeom>
          <a:noFill/>
          <a:ln>
            <a:noFill/>
          </a:ln>
        </p:spPr>
        <p:txBody>
          <a:bodyPr spcFirstLastPara="1" wrap="square" lIns="19350" tIns="0" rIns="19350" bIns="0" anchor="b" anchorCtr="0">
            <a:noAutofit/>
          </a:bodyPr>
          <a:lstStyle/>
          <a:p>
            <a:pPr marL="0" marR="0" lvl="0" indent="0" algn="r" rtl="0">
              <a:spcBef>
                <a:spcPts val="0"/>
              </a:spcBef>
              <a:spcAft>
                <a:spcPts val="0"/>
              </a:spcAft>
              <a:buNone/>
            </a:pPr>
            <a:fld id="{00000000-1234-1234-1234-123412341234}" type="slidenum">
              <a:rPr lang="en-US" sz="1000" i="1">
                <a:solidFill>
                  <a:schemeClr val="dk1"/>
                </a:solidFill>
                <a:uFillTx/>
                <a:latin typeface="Times New Roman"/>
                <a:ea typeface="Times New Roman"/>
                <a:cs typeface="Times New Roman"/>
                <a:sym typeface="Times New Roman"/>
              </a:rPr>
              <a:t>11</a:t>
            </a:fld>
            <a:endParaRPr sz="1000" i="1">
              <a:solidFill>
                <a:schemeClr val="dk1"/>
              </a:solidFill>
              <a:uFillTx/>
              <a:latin typeface="Times New Roman"/>
              <a:ea typeface="Times New Roman"/>
              <a:cs typeface="Times New Roman"/>
              <a:sym typeface="Times New Roman"/>
            </a:endParaRPr>
          </a:p>
        </p:txBody>
      </p:sp>
      <p:sp>
        <p:nvSpPr>
          <p:cNvPr id="612" name="Shape 612"/>
          <p:cNvSpPr>
            <a:spLocks noGrp="1" noRot="1" noChangeAspect="1"/>
          </p:cNvSpPr>
          <p:nvPr>
            <p:ph type="sldImg" idx="2"/>
          </p:nvPr>
        </p:nvSpPr>
        <p:spPr>
          <a:xfrm>
            <a:off x="315913" y="704850"/>
            <a:ext cx="6278562" cy="3532188"/>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3" name="Shape 613"/>
          <p:cNvSpPr txBox="1">
            <a:spLocks noGrp="1"/>
          </p:cNvSpPr>
          <p:nvPr>
            <p:ph type="body" idx="1"/>
          </p:nvPr>
        </p:nvSpPr>
        <p:spPr>
          <a:xfrm>
            <a:off x="922338" y="4470400"/>
            <a:ext cx="5064125" cy="4233863"/>
          </a:xfrm>
          <a:prstGeom prst="rect">
            <a:avLst/>
          </a:prstGeom>
          <a:noFill/>
          <a:ln>
            <a:noFill/>
          </a:ln>
        </p:spPr>
        <p:txBody>
          <a:bodyPr spcFirstLastPara="1" wrap="square" lIns="92275" tIns="45325" rIns="92275" bIns="45325" anchor="t" anchorCtr="0">
            <a:noAutofit/>
          </a:bodyPr>
          <a:lstStyle/>
          <a:p>
            <a:pPr marL="0" marR="0" lvl="0" indent="0" algn="l" rtl="0">
              <a:spcBef>
                <a:spcPts val="0"/>
              </a:spcBef>
              <a:spcAft>
                <a:spcPts val="0"/>
              </a:spcAft>
              <a:buNone/>
            </a:pPr>
            <a:endParaRPr sz="1200" b="0" i="0" u="none" strike="noStrike" cap="none">
              <a:solidFill>
                <a:schemeClr val="dk1"/>
              </a:solidFill>
              <a:uFillTx/>
              <a:latin typeface="Book Antiqua"/>
              <a:ea typeface="Book Antiqua"/>
              <a:cs typeface="Book Antiqua"/>
              <a:sym typeface="Book Antiqua"/>
            </a:endParaRPr>
          </a:p>
        </p:txBody>
      </p:sp>
    </p:spTree>
    <p:extLst>
      <p:ext uri="{BB962C8B-B14F-4D97-AF65-F5344CB8AC3E}">
        <p14:creationId xmlns:p14="http://schemas.microsoft.com/office/powerpoint/2010/main" val="35178730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那么当协调器通过日志中的</a:t>
            </a:r>
            <a:r>
              <a:rPr lang="zh-CN" altLang="en-US" sz="1200" b="1" i="0" kern="1200" dirty="0" smtClean="0">
                <a:solidFill>
                  <a:schemeClr val="tx1"/>
                </a:solidFill>
                <a:effectLst/>
                <a:latin typeface="+mn-lt"/>
                <a:ea typeface="+mn-ea"/>
                <a:cs typeface="+mn-cs"/>
              </a:rPr>
              <a:t>提交和结束记录</a:t>
            </a:r>
            <a:r>
              <a:rPr lang="zh-CN" altLang="en-US" sz="1200" b="0" i="0" kern="1200" dirty="0" smtClean="0">
                <a:solidFill>
                  <a:schemeClr val="tx1"/>
                </a:solidFill>
                <a:effectLst/>
                <a:latin typeface="+mn-lt"/>
                <a:ea typeface="+mn-ea"/>
                <a:cs typeface="+mn-cs"/>
              </a:rPr>
              <a:t>恢复时会发生什么</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在这种情况下，交易得到了充分处理。协调员完成了所有工作，参与者完成了所有工作并确认协调员收到了确认并写入了结束日志记录。所以这次交易没有什么可做的</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如果协调器恢复并且在事务日志中看到</a:t>
            </a:r>
            <a:r>
              <a:rPr lang="zh-CN" altLang="en-US" sz="1200" b="1" i="0" kern="1200" dirty="0" smtClean="0">
                <a:solidFill>
                  <a:schemeClr val="tx1"/>
                </a:solidFill>
                <a:effectLst/>
                <a:latin typeface="+mn-lt"/>
                <a:ea typeface="+mn-ea"/>
                <a:cs typeface="+mn-cs"/>
              </a:rPr>
              <a:t>提交但没有看到结束记录</a:t>
            </a:r>
            <a:r>
              <a:rPr lang="zh-CN" altLang="en-US" sz="1200" b="0" i="0" kern="1200" dirty="0" smtClean="0">
                <a:solidFill>
                  <a:schemeClr val="tx1"/>
                </a:solidFill>
                <a:effectLst/>
                <a:latin typeface="+mn-lt"/>
                <a:ea typeface="+mn-ea"/>
                <a:cs typeface="+mn-cs"/>
              </a:rPr>
              <a:t>会发生什么</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我们不知道所有参与者是否已经完成了他们的提交处理，所以我们重新运行事务的第 </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阶段，我们将提交状态的事务的状态发送给所有参与者，我们收集确认，然后最终写一个结束日志记录。只提交我们不知道参与者是否已经完成，所以我们重新运行第二阶段</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我们在协调器的日志中看到一个事务的</a:t>
            </a:r>
            <a:r>
              <a:rPr lang="zh-CN" altLang="en-US" sz="1200" b="1" i="0" kern="1200" dirty="0" smtClean="0">
                <a:solidFill>
                  <a:schemeClr val="tx1"/>
                </a:solidFill>
                <a:effectLst/>
                <a:latin typeface="+mn-lt"/>
                <a:ea typeface="+mn-ea"/>
                <a:cs typeface="+mn-cs"/>
              </a:rPr>
              <a:t>中止记录</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我们什么都不做，因为这个</a:t>
            </a:r>
            <a:r>
              <a:rPr lang="zh-CN" altLang="en-US" sz="1200" b="1" i="0" kern="1200" dirty="0" smtClean="0">
                <a:solidFill>
                  <a:schemeClr val="tx1"/>
                </a:solidFill>
                <a:effectLst/>
                <a:latin typeface="+mn-lt"/>
                <a:ea typeface="+mn-ea"/>
                <a:cs typeface="+mn-cs"/>
              </a:rPr>
              <a:t>假定中止</a:t>
            </a:r>
            <a:r>
              <a:rPr lang="zh-CN" altLang="en-US" sz="1200" b="0" i="0" kern="1200" dirty="0" smtClean="0">
                <a:solidFill>
                  <a:schemeClr val="tx1"/>
                </a:solidFill>
                <a:effectLst/>
                <a:latin typeface="+mn-lt"/>
                <a:ea typeface="+mn-ea"/>
                <a:cs typeface="+mn-cs"/>
              </a:rPr>
              <a:t>，我们</a:t>
            </a:r>
            <a:r>
              <a:rPr lang="zh-CN" altLang="en-US" sz="1200" b="1" i="0" kern="1200" dirty="0" smtClean="0">
                <a:solidFill>
                  <a:schemeClr val="tx1"/>
                </a:solidFill>
                <a:effectLst/>
                <a:latin typeface="+mn-lt"/>
                <a:ea typeface="+mn-ea"/>
                <a:cs typeface="+mn-cs"/>
              </a:rPr>
              <a:t>假设各个参与者已经中止</a:t>
            </a:r>
            <a:endParaRPr lang="en-US" altLang="zh-CN" sz="1200" b="1"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如果他们没有中止，他们会询问我们的状态之后的交易，我们可以说我们不记得它然后会发生中止</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当参与者在没有日志记录、</a:t>
            </a:r>
            <a:r>
              <a:rPr lang="zh-CN" altLang="en-US" sz="1200" b="1" i="0" kern="1200" dirty="0" smtClean="0">
                <a:solidFill>
                  <a:schemeClr val="tx1"/>
                </a:solidFill>
                <a:effectLst/>
                <a:latin typeface="+mn-lt"/>
                <a:ea typeface="+mn-ea"/>
                <a:cs typeface="+mn-cs"/>
              </a:rPr>
              <a:t>没有准备、没有提交、没有中止</a:t>
            </a:r>
            <a:r>
              <a:rPr lang="zh-CN" altLang="en-US" sz="1200" b="0" i="0" kern="1200" dirty="0" smtClean="0">
                <a:solidFill>
                  <a:schemeClr val="tx1"/>
                </a:solidFill>
                <a:effectLst/>
                <a:latin typeface="+mn-lt"/>
                <a:ea typeface="+mn-ea"/>
                <a:cs typeface="+mn-cs"/>
              </a:rPr>
              <a:t>的情况下恢复时会发生什么，</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答案是参与者只会做 </a:t>
            </a:r>
            <a:r>
              <a:rPr lang="en-US" altLang="zh-CN" sz="1200" b="0" i="0" kern="1200" dirty="0" smtClean="0">
                <a:solidFill>
                  <a:schemeClr val="tx1"/>
                </a:solidFill>
                <a:effectLst/>
                <a:latin typeface="+mn-lt"/>
                <a:ea typeface="+mn-ea"/>
                <a:cs typeface="+mn-cs"/>
              </a:rPr>
              <a:t>ARIES </a:t>
            </a:r>
            <a:r>
              <a:rPr lang="zh-CN" altLang="en-US" sz="1200" b="0" i="0" kern="1200" dirty="0" smtClean="0">
                <a:solidFill>
                  <a:schemeClr val="tx1"/>
                </a:solidFill>
                <a:effectLst/>
                <a:latin typeface="+mn-lt"/>
                <a:ea typeface="+mn-ea"/>
                <a:cs typeface="+mn-cs"/>
              </a:rPr>
              <a:t>所做的通常的事情，所以它不会做任何特别的事情，我们</a:t>
            </a:r>
            <a:r>
              <a:rPr lang="zh-CN" altLang="en-US" sz="1200" b="1" i="0" kern="1200" dirty="0" smtClean="0">
                <a:solidFill>
                  <a:schemeClr val="tx1"/>
                </a:solidFill>
                <a:effectLst/>
                <a:latin typeface="+mn-lt"/>
                <a:ea typeface="+mn-ea"/>
                <a:cs typeface="+mn-cs"/>
              </a:rPr>
              <a:t>假设中止</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ARIES </a:t>
            </a:r>
            <a:r>
              <a:rPr lang="zh-CN" altLang="en-US" sz="1200" b="0" i="0" kern="1200" dirty="0" smtClean="0">
                <a:solidFill>
                  <a:schemeClr val="tx1"/>
                </a:solidFill>
                <a:effectLst/>
                <a:latin typeface="+mn-lt"/>
                <a:ea typeface="+mn-ea"/>
                <a:cs typeface="+mn-cs"/>
              </a:rPr>
              <a:t>协议将执行该事务的本地中止</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如果参与者的日志中</a:t>
            </a:r>
            <a:r>
              <a:rPr lang="zh-CN" altLang="en-US" sz="1200" b="1" i="0" kern="1200" dirty="0" smtClean="0">
                <a:solidFill>
                  <a:schemeClr val="tx1"/>
                </a:solidFill>
                <a:effectLst/>
                <a:latin typeface="+mn-lt"/>
                <a:ea typeface="+mn-ea"/>
                <a:cs typeface="+mn-cs"/>
              </a:rPr>
              <a:t>有准备和提交记录</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那么参与者完成了该事务的所有工作，但我们不知道协调器是否收到参与者的回音，因此参与者将其行为重新发送到协调器，以便协调器可以确保为该事务写入结束记录</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如果参与者已经</a:t>
            </a:r>
            <a:r>
              <a:rPr lang="zh-CN" altLang="en-US" sz="1200" b="1" i="0" kern="1200" dirty="0" smtClean="0">
                <a:solidFill>
                  <a:schemeClr val="tx1"/>
                </a:solidFill>
                <a:effectLst/>
                <a:latin typeface="+mn-lt"/>
                <a:ea typeface="+mn-ea"/>
                <a:cs typeface="+mn-cs"/>
              </a:rPr>
              <a:t>准备</a:t>
            </a:r>
            <a:r>
              <a:rPr lang="zh-CN" altLang="en-US" sz="1200" b="0" i="0" kern="1200" dirty="0" smtClean="0">
                <a:solidFill>
                  <a:schemeClr val="tx1"/>
                </a:solidFill>
                <a:effectLst/>
                <a:latin typeface="+mn-lt"/>
                <a:ea typeface="+mn-ea"/>
                <a:cs typeface="+mn-cs"/>
              </a:rPr>
              <a:t>好了，</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这意味着它同意提交这个事务，但它不知道事务发生了什么，它实际上是提交还是中止了。因此，在这种情况下，它必须向协调器发送以了解事务是否已提交或是否需要撤消，是否已中止</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最后，如果参与者只有一个</a:t>
            </a:r>
            <a:r>
              <a:rPr lang="zh-CN" altLang="en-US" sz="1200" b="1" i="0" kern="1200" dirty="0" smtClean="0">
                <a:solidFill>
                  <a:schemeClr val="tx1"/>
                </a:solidFill>
                <a:effectLst/>
                <a:latin typeface="+mn-lt"/>
                <a:ea typeface="+mn-ea"/>
                <a:cs typeface="+mn-cs"/>
              </a:rPr>
              <a:t>中止</a:t>
            </a:r>
            <a:r>
              <a:rPr lang="zh-CN" altLang="en-US" sz="1200" b="0" i="0" kern="1200" dirty="0" smtClean="0">
                <a:solidFill>
                  <a:schemeClr val="tx1"/>
                </a:solidFill>
                <a:effectLst/>
                <a:latin typeface="+mn-lt"/>
                <a:ea typeface="+mn-ea"/>
                <a:cs typeface="+mn-cs"/>
              </a:rPr>
              <a:t>日志记录，</a:t>
            </a:r>
            <a:endParaRPr lang="en-US" altLang="zh-CN" sz="1200" b="0" i="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那么它应该什么都不做。假定的中止协议意味着 </a:t>
            </a:r>
            <a:r>
              <a:rPr lang="en-US" altLang="zh-CN" sz="1200" b="0" i="0" kern="1200" dirty="0" smtClean="0">
                <a:solidFill>
                  <a:schemeClr val="tx1"/>
                </a:solidFill>
                <a:effectLst/>
                <a:latin typeface="+mn-lt"/>
                <a:ea typeface="+mn-ea"/>
                <a:cs typeface="+mn-cs"/>
              </a:rPr>
              <a:t>ARIES </a:t>
            </a:r>
            <a:r>
              <a:rPr lang="zh-CN" altLang="en-US" sz="1200" b="0" i="0" kern="1200" dirty="0" smtClean="0">
                <a:solidFill>
                  <a:schemeClr val="tx1"/>
                </a:solidFill>
                <a:effectLst/>
                <a:latin typeface="+mn-lt"/>
                <a:ea typeface="+mn-ea"/>
                <a:cs typeface="+mn-cs"/>
              </a:rPr>
              <a:t>也将在本地全部撤消此事务查询</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so what happens when the coordinator recovers with a commit and end record in the log</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in that case the transaction was fully handled. the coordinator did all its work, the participants did all their work and acknowledged the coordinator received the acknowledgments and wrote an end log record. so there's nothing more to do for this transaction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what happens if the coordinator recovers and it sees a commit in the transaction log but it doesn't see an end record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We don't know if all the participants have done their commit processing yet, so we rerun phase 2 of the transaction, we send the status of the transaction that committed status to all the participants, and we collect acknowledgments and then eventually write an end log record.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with just commit we don't know if the participants have finished, so we rerun phase two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we see an abort record in the log for a transaction at the coordinator, we do nothing, because of this presumed abort,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 assume that the individual participants have already aborted, and if they haven't aborted they'll  ask us about the status of the transaction later, and we can say that we don't remember it and then abort will happen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what happens when the participant recovers with no log records, no prepare, no commit, no abort, the answer is the participants just going to do the usual thing that ARIES does, so it'll do nothing special, we have presumed abort and the ARIES protocol will do a local abort of that transaction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if the participant has both the prepare and a commit record in their log, then the participant finished doing</a:t>
            </a:r>
            <a:r>
              <a:rPr lang="en-US" dirty="0" smtClean="0"/>
              <a:t> </a:t>
            </a:r>
            <a:r>
              <a:rPr lang="en-US" sz="1200" b="0" i="0" kern="1200" dirty="0" smtClean="0">
                <a:solidFill>
                  <a:schemeClr val="tx1"/>
                </a:solidFill>
                <a:effectLst/>
                <a:latin typeface="+mn-lt"/>
                <a:ea typeface="+mn-ea"/>
                <a:cs typeface="+mn-cs"/>
              </a:rPr>
              <a:t>all the work for this transaction, but we don't know if the coordinator heard back from the participant, so the participant will resend its act to the coordinator, so that the coordinator can be sure to write an end record for this transaction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if the participant has prepared, that means it agreed to commit this transaction, but it doesn't know what happened to the transaction, did it in fact commit or did it abort. so in this case it must send an inquiry to the coordinator to find out if the transaction committed or if it needs to be undone, it was aborted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finally if the participant has just an abort log record, then it should do nothing. the presumed abort protocol means that ARIES will do the undo of this transaction locally in all as well</a:t>
            </a:r>
            <a:endParaRPr lang="en-US" dirty="0"/>
          </a:p>
        </p:txBody>
      </p:sp>
      <p:sp>
        <p:nvSpPr>
          <p:cNvPr id="4" name="Slide Number Placeholder 3"/>
          <p:cNvSpPr>
            <a:spLocks noGrp="1"/>
          </p:cNvSpPr>
          <p:nvPr>
            <p:ph type="sldNum" sz="quarter" idx="10"/>
          </p:nvPr>
        </p:nvSpPr>
        <p:spPr/>
        <p:txBody>
          <a:bodyPr/>
          <a:lstStyle/>
          <a:p>
            <a:fld id="{95DA6495-08A5-4780-AF01-64577BB694EC}" type="slidenum">
              <a:rPr lang="en-US" smtClean="0"/>
              <a:t>104</a:t>
            </a:fld>
            <a:endParaRPr lang="en-US"/>
          </a:p>
        </p:txBody>
      </p:sp>
    </p:spTree>
    <p:extLst>
      <p:ext uri="{BB962C8B-B14F-4D97-AF65-F5344CB8AC3E}">
        <p14:creationId xmlns:p14="http://schemas.microsoft.com/office/powerpoint/2010/main" val="122763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3860" indent="-365760">
              <a:lnSpc>
                <a:spcPct val="100000"/>
              </a:lnSpc>
              <a:spcBef>
                <a:spcPts val="5"/>
              </a:spcBef>
              <a:buClr>
                <a:srgbClr val="44516F"/>
              </a:buClr>
              <a:buChar char="•"/>
              <a:tabLst>
                <a:tab pos="403225" algn="l"/>
                <a:tab pos="403860" algn="l"/>
              </a:tabLst>
            </a:pPr>
            <a:r>
              <a:rPr lang="en-US" sz="2300" spc="25" dirty="0" smtClean="0">
                <a:latin typeface="Arial"/>
                <a:cs typeface="Arial"/>
              </a:rPr>
              <a:t>Needed:</a:t>
            </a:r>
            <a:r>
              <a:rPr lang="en-US" sz="2300" spc="10" dirty="0" smtClean="0">
                <a:latin typeface="Arial"/>
                <a:cs typeface="Arial"/>
              </a:rPr>
              <a:t> </a:t>
            </a:r>
            <a:r>
              <a:rPr lang="en-US" sz="2300" spc="5" dirty="0" smtClean="0">
                <a:latin typeface="Arial"/>
                <a:cs typeface="Arial"/>
              </a:rPr>
              <a:t>very</a:t>
            </a:r>
            <a:r>
              <a:rPr lang="en-US" sz="2300" spc="15" dirty="0" smtClean="0">
                <a:latin typeface="Arial"/>
                <a:cs typeface="Arial"/>
              </a:rPr>
              <a:t> </a:t>
            </a:r>
            <a:r>
              <a:rPr lang="en-US" sz="2300" spc="-5" dirty="0" smtClean="0">
                <a:latin typeface="Arial"/>
                <a:cs typeface="Arial"/>
              </a:rPr>
              <a:t>large</a:t>
            </a:r>
            <a:r>
              <a:rPr lang="en-US" sz="2300" spc="25" dirty="0" smtClean="0">
                <a:latin typeface="Arial"/>
                <a:cs typeface="Arial"/>
              </a:rPr>
              <a:t> </a:t>
            </a:r>
            <a:r>
              <a:rPr lang="en-US" sz="2300" spc="15" dirty="0" smtClean="0">
                <a:latin typeface="Arial"/>
                <a:cs typeface="Arial"/>
              </a:rPr>
              <a:t>scale</a:t>
            </a:r>
            <a:r>
              <a:rPr lang="en-US" sz="2300" spc="25" dirty="0" smtClean="0">
                <a:latin typeface="Arial"/>
                <a:cs typeface="Arial"/>
              </a:rPr>
              <a:t> </a:t>
            </a:r>
            <a:r>
              <a:rPr lang="en-US" sz="2300" spc="-70" dirty="0" smtClean="0">
                <a:latin typeface="Arial"/>
                <a:cs typeface="Arial"/>
              </a:rPr>
              <a:t>OLTP</a:t>
            </a:r>
            <a:r>
              <a:rPr lang="en-US" sz="2300" spc="20" dirty="0" smtClean="0">
                <a:latin typeface="Arial"/>
                <a:cs typeface="Arial"/>
              </a:rPr>
              <a:t> </a:t>
            </a:r>
            <a:r>
              <a:rPr lang="en-US" sz="2300" spc="45" dirty="0" smtClean="0">
                <a:latin typeface="Arial"/>
                <a:cs typeface="Arial"/>
              </a:rPr>
              <a:t>workloads</a:t>
            </a:r>
            <a:endParaRPr lang="en-US" sz="2300" dirty="0" smtClean="0">
              <a:latin typeface="Arial"/>
              <a:cs typeface="Arial"/>
            </a:endParaRPr>
          </a:p>
          <a:p>
            <a:pPr marL="403860" indent="-365760">
              <a:lnSpc>
                <a:spcPct val="100000"/>
              </a:lnSpc>
              <a:spcBef>
                <a:spcPts val="40"/>
              </a:spcBef>
              <a:buClr>
                <a:srgbClr val="44516F"/>
              </a:buClr>
              <a:buChar char="•"/>
              <a:tabLst>
                <a:tab pos="403225" algn="l"/>
                <a:tab pos="403860" algn="l"/>
              </a:tabLst>
            </a:pPr>
            <a:r>
              <a:rPr lang="en-US" sz="2300" spc="-5" dirty="0" smtClean="0">
                <a:latin typeface="Arial"/>
                <a:cs typeface="Arial"/>
              </a:rPr>
              <a:t>Give</a:t>
            </a:r>
            <a:r>
              <a:rPr lang="en-US" sz="2300" spc="20" dirty="0" smtClean="0">
                <a:latin typeface="Arial"/>
                <a:cs typeface="Arial"/>
              </a:rPr>
              <a:t> </a:t>
            </a:r>
            <a:r>
              <a:rPr lang="en-US" sz="2300" spc="60" dirty="0" smtClean="0">
                <a:latin typeface="Arial"/>
                <a:cs typeface="Arial"/>
              </a:rPr>
              <a:t>up</a:t>
            </a:r>
            <a:r>
              <a:rPr lang="en-US" sz="2300" spc="15" dirty="0" smtClean="0">
                <a:latin typeface="Arial"/>
                <a:cs typeface="Arial"/>
              </a:rPr>
              <a:t> </a:t>
            </a:r>
            <a:r>
              <a:rPr lang="en-US" sz="2300" spc="40" dirty="0" smtClean="0">
                <a:latin typeface="Arial"/>
                <a:cs typeface="Arial"/>
              </a:rPr>
              <a:t>on</a:t>
            </a:r>
            <a:r>
              <a:rPr lang="en-US" sz="2300" spc="15" dirty="0" smtClean="0">
                <a:latin typeface="Arial"/>
                <a:cs typeface="Arial"/>
              </a:rPr>
              <a:t> </a:t>
            </a:r>
            <a:r>
              <a:rPr lang="en-US" sz="2300" spc="25" dirty="0" smtClean="0">
                <a:latin typeface="Arial"/>
                <a:cs typeface="Arial"/>
              </a:rPr>
              <a:t>consistency,</a:t>
            </a:r>
            <a:r>
              <a:rPr lang="en-US" sz="2300" spc="15" dirty="0" smtClean="0">
                <a:latin typeface="Arial"/>
                <a:cs typeface="Arial"/>
              </a:rPr>
              <a:t> give</a:t>
            </a:r>
            <a:r>
              <a:rPr lang="en-US" sz="2300" spc="20" dirty="0" smtClean="0">
                <a:latin typeface="Arial"/>
                <a:cs typeface="Arial"/>
              </a:rPr>
              <a:t> </a:t>
            </a:r>
            <a:r>
              <a:rPr lang="en-US" sz="2300" spc="60" dirty="0" smtClean="0">
                <a:latin typeface="Arial"/>
                <a:cs typeface="Arial"/>
              </a:rPr>
              <a:t>up</a:t>
            </a:r>
            <a:r>
              <a:rPr lang="en-US" sz="2300" spc="15" dirty="0" smtClean="0">
                <a:latin typeface="Arial"/>
                <a:cs typeface="Arial"/>
              </a:rPr>
              <a:t> </a:t>
            </a:r>
            <a:r>
              <a:rPr lang="en-US" sz="2300" spc="-10" dirty="0" smtClean="0">
                <a:latin typeface="Arial"/>
                <a:cs typeface="Arial"/>
              </a:rPr>
              <a:t>OLAP</a:t>
            </a:r>
            <a:endParaRPr lang="en-US" sz="2300" dirty="0" smtClean="0">
              <a:latin typeface="Arial"/>
              <a:cs typeface="Arial"/>
            </a:endParaRPr>
          </a:p>
          <a:p>
            <a:pPr marL="403860" indent="-365760">
              <a:lnSpc>
                <a:spcPct val="100000"/>
              </a:lnSpc>
              <a:spcBef>
                <a:spcPts val="70"/>
              </a:spcBef>
              <a:buClr>
                <a:srgbClr val="44516F"/>
              </a:buClr>
              <a:buChar char="•"/>
              <a:tabLst>
                <a:tab pos="403225" algn="l"/>
                <a:tab pos="403860" algn="l"/>
              </a:tabLst>
            </a:pPr>
            <a:r>
              <a:rPr lang="en-US" sz="2300" spc="15" dirty="0" smtClean="0">
                <a:latin typeface="Arial"/>
                <a:cs typeface="Arial"/>
              </a:rPr>
              <a:t>NoSQL:</a:t>
            </a:r>
            <a:r>
              <a:rPr lang="en-US" sz="2300" spc="10" dirty="0" smtClean="0">
                <a:latin typeface="Arial"/>
                <a:cs typeface="Arial"/>
              </a:rPr>
              <a:t> </a:t>
            </a:r>
            <a:r>
              <a:rPr lang="en-US" sz="2300" spc="25" dirty="0" smtClean="0">
                <a:latin typeface="Arial"/>
                <a:cs typeface="Arial"/>
              </a:rPr>
              <a:t>reduce</a:t>
            </a:r>
            <a:r>
              <a:rPr lang="en-US" sz="2300" spc="20" dirty="0" smtClean="0">
                <a:latin typeface="Arial"/>
                <a:cs typeface="Arial"/>
              </a:rPr>
              <a:t> </a:t>
            </a:r>
            <a:r>
              <a:rPr lang="en-US" sz="2300" spc="35" dirty="0" smtClean="0">
                <a:latin typeface="Arial"/>
                <a:cs typeface="Arial"/>
              </a:rPr>
              <a:t>functionality</a:t>
            </a:r>
            <a:endParaRPr lang="en-US" sz="2300" dirty="0" smtClean="0">
              <a:latin typeface="Arial"/>
              <a:cs typeface="Arial"/>
            </a:endParaRPr>
          </a:p>
          <a:p>
            <a:pPr marL="830580" lvl="1" indent="-304800">
              <a:lnSpc>
                <a:spcPct val="100000"/>
              </a:lnSpc>
              <a:spcBef>
                <a:spcPts val="40"/>
              </a:spcBef>
              <a:buClr>
                <a:srgbClr val="44516F"/>
              </a:buClr>
              <a:buChar char="•"/>
              <a:tabLst>
                <a:tab pos="829944" algn="l"/>
                <a:tab pos="830580" algn="l"/>
              </a:tabLst>
            </a:pPr>
            <a:r>
              <a:rPr lang="en-US" sz="2100" spc="20" dirty="0" smtClean="0">
                <a:latin typeface="Arial"/>
                <a:cs typeface="Arial"/>
              </a:rPr>
              <a:t>Simpler</a:t>
            </a:r>
            <a:r>
              <a:rPr lang="en-US" sz="2100" spc="-25" dirty="0" smtClean="0">
                <a:latin typeface="Arial"/>
                <a:cs typeface="Arial"/>
              </a:rPr>
              <a:t> </a:t>
            </a:r>
            <a:r>
              <a:rPr lang="en-US" sz="2100" spc="30" dirty="0" smtClean="0">
                <a:latin typeface="Arial"/>
                <a:cs typeface="Arial"/>
              </a:rPr>
              <a:t>data</a:t>
            </a:r>
            <a:r>
              <a:rPr lang="en-US" sz="2100" spc="-15" dirty="0" smtClean="0">
                <a:latin typeface="Arial"/>
                <a:cs typeface="Arial"/>
              </a:rPr>
              <a:t> </a:t>
            </a:r>
            <a:r>
              <a:rPr lang="en-US" sz="2100" spc="35" dirty="0" smtClean="0">
                <a:latin typeface="Arial"/>
                <a:cs typeface="Arial"/>
              </a:rPr>
              <a:t>model</a:t>
            </a:r>
            <a:endParaRPr lang="en-US" sz="2100" dirty="0" smtClean="0">
              <a:latin typeface="Arial"/>
              <a:cs typeface="Arial"/>
            </a:endParaRPr>
          </a:p>
          <a:p>
            <a:pPr marL="830580" lvl="1" indent="-304800">
              <a:lnSpc>
                <a:spcPct val="100000"/>
              </a:lnSpc>
              <a:spcBef>
                <a:spcPts val="15"/>
              </a:spcBef>
              <a:buClr>
                <a:srgbClr val="44516F"/>
              </a:buClr>
              <a:buChar char="•"/>
              <a:tabLst>
                <a:tab pos="829944" algn="l"/>
                <a:tab pos="830580" algn="l"/>
              </a:tabLst>
            </a:pPr>
            <a:r>
              <a:rPr lang="en-US" sz="2100" spc="-55" dirty="0" smtClean="0">
                <a:latin typeface="Arial"/>
                <a:cs typeface="Arial"/>
              </a:rPr>
              <a:t>Very</a:t>
            </a:r>
            <a:r>
              <a:rPr lang="en-US" sz="2100" spc="-25" dirty="0" smtClean="0">
                <a:latin typeface="Arial"/>
                <a:cs typeface="Arial"/>
              </a:rPr>
              <a:t> </a:t>
            </a:r>
            <a:r>
              <a:rPr lang="en-US" sz="2100" spc="30" dirty="0" smtClean="0">
                <a:latin typeface="Arial"/>
                <a:cs typeface="Arial"/>
              </a:rPr>
              <a:t>restricted</a:t>
            </a:r>
            <a:r>
              <a:rPr lang="en-US" sz="2100" spc="-20" dirty="0" smtClean="0">
                <a:latin typeface="Arial"/>
                <a:cs typeface="Arial"/>
              </a:rPr>
              <a:t> </a:t>
            </a:r>
            <a:r>
              <a:rPr lang="en-US" sz="2100" spc="35" dirty="0" smtClean="0">
                <a:latin typeface="Arial"/>
                <a:cs typeface="Arial"/>
              </a:rPr>
              <a:t>updates</a:t>
            </a:r>
            <a:endParaRPr lang="en-US" sz="210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105</a:t>
            </a:fld>
            <a:endParaRPr lang="en-US"/>
          </a:p>
        </p:txBody>
      </p:sp>
    </p:spTree>
    <p:extLst>
      <p:ext uri="{BB962C8B-B14F-4D97-AF65-F5344CB8AC3E}">
        <p14:creationId xmlns:p14="http://schemas.microsoft.com/office/powerpoint/2010/main" val="37354127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要了解 </a:t>
            </a:r>
            <a:r>
              <a:rPr lang="en-US" altLang="zh-CN" sz="1200" b="0" i="0" kern="1200" dirty="0" err="1" smtClean="0">
                <a:solidFill>
                  <a:schemeClr val="tx1"/>
                </a:solidFill>
                <a:effectLst/>
                <a:latin typeface="+mn-lt"/>
                <a:ea typeface="+mn-ea"/>
                <a:cs typeface="+mn-cs"/>
              </a:rPr>
              <a:t>nosql</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是如何产生的，首先了解数据库应用程序的类型以及它们的组织方式对我们来说很重要</a:t>
            </a:r>
          </a:p>
          <a:p>
            <a:pPr marL="228600" indent="-228600">
              <a:buAutoNum type="arabicPeriod"/>
            </a:pPr>
            <a:r>
              <a:rPr lang="zh-CN" altLang="en-US" sz="1200" b="0" i="0" kern="1200" dirty="0" smtClean="0">
                <a:solidFill>
                  <a:schemeClr val="tx1"/>
                </a:solidFill>
                <a:effectLst/>
                <a:latin typeface="+mn-lt"/>
                <a:ea typeface="+mn-ea"/>
                <a:cs typeface="+mn-cs"/>
              </a:rPr>
              <a:t>在数据管理中，习惯上将应用程序分为两大类</a:t>
            </a:r>
          </a:p>
          <a:p>
            <a:pPr marL="228600" indent="-228600">
              <a:buAutoNum type="arabicPeriod"/>
            </a:pPr>
            <a:r>
              <a:rPr lang="zh-CN" altLang="en-US" sz="1200" b="0" i="0" kern="1200" dirty="0" smtClean="0">
                <a:solidFill>
                  <a:schemeClr val="tx1"/>
                </a:solidFill>
                <a:effectLst/>
                <a:latin typeface="+mn-lt"/>
                <a:ea typeface="+mn-ea"/>
                <a:cs typeface="+mn-cs"/>
              </a:rPr>
              <a:t>第一个</a:t>
            </a:r>
            <a:r>
              <a:rPr lang="zh-CN" altLang="en-US" sz="1200" b="1" i="0" kern="1200" dirty="0" smtClean="0">
                <a:solidFill>
                  <a:schemeClr val="tx1"/>
                </a:solidFill>
                <a:effectLst/>
                <a:latin typeface="+mn-lt"/>
                <a:ea typeface="+mn-ea"/>
                <a:cs typeface="+mn-cs"/>
              </a:rPr>
              <a:t>在线事务处理</a:t>
            </a:r>
            <a:r>
              <a:rPr lang="zh-CN" altLang="en-US" sz="1200" b="0" i="0" kern="1200" dirty="0" smtClean="0">
                <a:solidFill>
                  <a:schemeClr val="tx1"/>
                </a:solidFill>
                <a:effectLst/>
                <a:latin typeface="+mn-lt"/>
                <a:ea typeface="+mn-ea"/>
                <a:cs typeface="+mn-cs"/>
              </a:rPr>
              <a:t>或简称 </a:t>
            </a:r>
            <a:r>
              <a:rPr lang="en-US" altLang="zh-CN" sz="1200" b="0" i="0" kern="1200" dirty="0" smtClean="0">
                <a:solidFill>
                  <a:schemeClr val="tx1"/>
                </a:solidFill>
                <a:effectLst/>
                <a:latin typeface="+mn-lt"/>
                <a:ea typeface="+mn-ea"/>
                <a:cs typeface="+mn-cs"/>
              </a:rPr>
              <a:t>OLTP</a:t>
            </a:r>
            <a:r>
              <a:rPr lang="zh-CN" altLang="en-US" sz="1200" b="0" i="0" kern="1200" dirty="0" smtClean="0">
                <a:solidFill>
                  <a:schemeClr val="tx1"/>
                </a:solidFill>
                <a:effectLst/>
                <a:latin typeface="+mn-lt"/>
                <a:ea typeface="+mn-ea"/>
                <a:cs typeface="+mn-cs"/>
              </a:rPr>
              <a:t>，</a:t>
            </a:r>
          </a:p>
          <a:p>
            <a:pPr marL="685800" lvl="1" indent="-228600">
              <a:buAutoNum type="arabicPeriod"/>
            </a:pPr>
            <a:r>
              <a:rPr lang="zh-CN" altLang="en-US" sz="1200" b="0" i="0" kern="1200" dirty="0" smtClean="0">
                <a:solidFill>
                  <a:schemeClr val="tx1"/>
                </a:solidFill>
                <a:effectLst/>
                <a:latin typeface="+mn-lt"/>
                <a:ea typeface="+mn-ea"/>
                <a:cs typeface="+mn-cs"/>
              </a:rPr>
              <a:t>这包括倾向于</a:t>
            </a:r>
            <a:r>
              <a:rPr lang="zh-CN" altLang="en-US" sz="1200" b="1" i="0" kern="1200" dirty="0" smtClean="0">
                <a:solidFill>
                  <a:schemeClr val="tx1"/>
                </a:solidFill>
                <a:effectLst/>
                <a:latin typeface="+mn-lt"/>
                <a:ea typeface="+mn-ea"/>
                <a:cs typeface="+mn-cs"/>
              </a:rPr>
              <a:t>运行短事务查询</a:t>
            </a:r>
            <a:r>
              <a:rPr lang="zh-CN" altLang="en-US" sz="1200" b="0" i="0" kern="1200" dirty="0" smtClean="0">
                <a:solidFill>
                  <a:schemeClr val="tx1"/>
                </a:solidFill>
                <a:effectLst/>
                <a:latin typeface="+mn-lt"/>
                <a:ea typeface="+mn-ea"/>
                <a:cs typeface="+mn-cs"/>
              </a:rPr>
              <a:t>的应用程序，例如银行交易、查找学生记录或客户信息等</a:t>
            </a:r>
          </a:p>
          <a:p>
            <a:pPr marL="685800" lvl="1" indent="-228600">
              <a:buAutoNum type="arabicPeriod"/>
            </a:pPr>
            <a:r>
              <a:rPr lang="zh-CN" altLang="en-US" sz="1200" b="0" i="0" kern="1200" dirty="0" smtClean="0">
                <a:solidFill>
                  <a:schemeClr val="tx1"/>
                </a:solidFill>
                <a:effectLst/>
                <a:latin typeface="+mn-lt"/>
                <a:ea typeface="+mn-ea"/>
                <a:cs typeface="+mn-cs"/>
              </a:rPr>
              <a:t>在这些应用程序中，保持我们的资产属性很重要，因此它们也被称为</a:t>
            </a:r>
            <a:r>
              <a:rPr lang="zh-CN" altLang="en-US" sz="1200" b="1" i="0" kern="1200" dirty="0" smtClean="0">
                <a:solidFill>
                  <a:schemeClr val="tx1"/>
                </a:solidFill>
                <a:effectLst/>
                <a:latin typeface="+mn-lt"/>
                <a:ea typeface="+mn-ea"/>
                <a:cs typeface="+mn-cs"/>
              </a:rPr>
              <a:t>事务应用程序</a:t>
            </a:r>
            <a:endParaRPr lang="en-US" altLang="zh-CN" sz="1200" b="1" i="0" kern="1200" dirty="0" smtClean="0">
              <a:solidFill>
                <a:schemeClr val="tx1"/>
              </a:solidFill>
              <a:effectLst/>
              <a:latin typeface="+mn-lt"/>
              <a:ea typeface="+mn-ea"/>
              <a:cs typeface="+mn-cs"/>
            </a:endParaRPr>
          </a:p>
          <a:p>
            <a:pPr marL="685800" lvl="1" indent="-228600">
              <a:buAutoNum type="arabicPeriod"/>
            </a:pPr>
            <a:r>
              <a:rPr lang="zh-CN" altLang="en-US" sz="1200" b="1" i="0" kern="1200" dirty="0" smtClean="0">
                <a:solidFill>
                  <a:schemeClr val="tx1"/>
                </a:solidFill>
                <a:effectLst/>
                <a:latin typeface="+mn-lt"/>
                <a:ea typeface="+mn-ea"/>
                <a:cs typeface="+mn-cs"/>
              </a:rPr>
              <a:t>简单查找，极少涉及连接，大量的更新</a:t>
            </a:r>
          </a:p>
          <a:p>
            <a:pPr marL="228600" indent="-228600">
              <a:buAutoNum type="arabicPeriod"/>
            </a:pPr>
            <a:r>
              <a:rPr lang="zh-CN" altLang="en-US" sz="1200" b="0" i="0" kern="1200" dirty="0" smtClean="0">
                <a:solidFill>
                  <a:schemeClr val="tx1"/>
                </a:solidFill>
                <a:effectLst/>
                <a:latin typeface="+mn-lt"/>
                <a:ea typeface="+mn-ea"/>
                <a:cs typeface="+mn-cs"/>
              </a:rPr>
              <a:t>另一种称为</a:t>
            </a:r>
            <a:r>
              <a:rPr lang="zh-CN" altLang="en-US" sz="1200" b="1" i="0" kern="1200" dirty="0" smtClean="0">
                <a:solidFill>
                  <a:schemeClr val="tx1"/>
                </a:solidFill>
                <a:effectLst/>
                <a:latin typeface="+mn-lt"/>
                <a:ea typeface="+mn-ea"/>
                <a:cs typeface="+mn-cs"/>
              </a:rPr>
              <a:t>在线分析处理</a:t>
            </a:r>
            <a:r>
              <a:rPr lang="zh-CN" altLang="en-US" sz="1200" b="0" i="0" kern="1200" dirty="0" smtClean="0">
                <a:solidFill>
                  <a:schemeClr val="tx1"/>
                </a:solidFill>
                <a:effectLst/>
                <a:latin typeface="+mn-lt"/>
                <a:ea typeface="+mn-ea"/>
                <a:cs typeface="+mn-cs"/>
              </a:rPr>
              <a:t>或简称</a:t>
            </a:r>
            <a:r>
              <a:rPr lang="en-US" altLang="zh-CN" sz="1200" b="0" i="0" kern="1200" dirty="0" smtClean="0">
                <a:solidFill>
                  <a:schemeClr val="tx1"/>
                </a:solidFill>
                <a:effectLst/>
                <a:latin typeface="+mn-lt"/>
                <a:ea typeface="+mn-ea"/>
                <a:cs typeface="+mn-cs"/>
              </a:rPr>
              <a:t>OLAP</a:t>
            </a:r>
            <a:r>
              <a:rPr lang="zh-CN" altLang="en-US" sz="1200" b="0" i="0" kern="1200" dirty="0" smtClean="0">
                <a:solidFill>
                  <a:schemeClr val="tx1"/>
                </a:solidFill>
                <a:effectLst/>
                <a:latin typeface="+mn-lt"/>
                <a:ea typeface="+mn-ea"/>
                <a:cs typeface="+mn-cs"/>
              </a:rPr>
              <a:t>，</a:t>
            </a:r>
          </a:p>
          <a:p>
            <a:pPr marL="685800" lvl="1" indent="-228600">
              <a:buAutoNum type="arabicPeriod"/>
            </a:pPr>
            <a:r>
              <a:rPr lang="zh-CN" altLang="en-US" sz="1200" b="0" i="0" kern="1200" dirty="0" smtClean="0">
                <a:solidFill>
                  <a:schemeClr val="tx1"/>
                </a:solidFill>
                <a:effectLst/>
                <a:latin typeface="+mn-lt"/>
                <a:ea typeface="+mn-ea"/>
                <a:cs typeface="+mn-cs"/>
              </a:rPr>
              <a:t>这些包括倾向于</a:t>
            </a:r>
            <a:r>
              <a:rPr lang="zh-CN" altLang="en-US" sz="1200" b="1" i="0" kern="1200" dirty="0" smtClean="0">
                <a:solidFill>
                  <a:schemeClr val="tx1"/>
                </a:solidFill>
                <a:effectLst/>
                <a:latin typeface="+mn-lt"/>
                <a:ea typeface="+mn-ea"/>
                <a:cs typeface="+mn-cs"/>
              </a:rPr>
              <a:t>运行复杂读取查询</a:t>
            </a:r>
            <a:r>
              <a:rPr lang="zh-CN" altLang="en-US" sz="1200" b="0" i="0" kern="1200" dirty="0" smtClean="0">
                <a:solidFill>
                  <a:schemeClr val="tx1"/>
                </a:solidFill>
                <a:effectLst/>
                <a:latin typeface="+mn-lt"/>
                <a:ea typeface="+mn-ea"/>
                <a:cs typeface="+mn-cs"/>
              </a:rPr>
              <a:t>的应用程序，</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涉及许多绘图和聚合，例如，计算季度收入或其他类型的数据分析查询</a:t>
            </a:r>
          </a:p>
          <a:p>
            <a:pPr marL="685800" lvl="1" indent="-228600">
              <a:buAutoNum type="arabicPeriod"/>
            </a:pPr>
            <a:r>
              <a:rPr lang="zh-CN" altLang="en-US" sz="1200" b="0" i="0" kern="1200" dirty="0" smtClean="0">
                <a:solidFill>
                  <a:schemeClr val="tx1"/>
                </a:solidFill>
                <a:effectLst/>
                <a:latin typeface="+mn-lt"/>
                <a:ea typeface="+mn-ea"/>
                <a:cs typeface="+mn-cs"/>
              </a:rPr>
              <a:t>这些应用程序倾向于</a:t>
            </a:r>
            <a:r>
              <a:rPr lang="zh-CN" altLang="en-US" sz="1200" b="1" i="0" kern="1200" dirty="0" smtClean="0">
                <a:solidFill>
                  <a:schemeClr val="tx1"/>
                </a:solidFill>
                <a:effectLst/>
                <a:latin typeface="+mn-lt"/>
                <a:ea typeface="+mn-ea"/>
                <a:cs typeface="+mn-cs"/>
              </a:rPr>
              <a:t>运行只读查询，不会真正修改数据</a:t>
            </a:r>
            <a:r>
              <a:rPr lang="zh-CN" altLang="en-US" sz="1200" b="0" i="0" kern="1200" dirty="0" smtClean="0">
                <a:solidFill>
                  <a:schemeClr val="tx1"/>
                </a:solidFill>
                <a:effectLst/>
                <a:latin typeface="+mn-lt"/>
                <a:ea typeface="+mn-ea"/>
                <a:cs typeface="+mn-cs"/>
              </a:rPr>
              <a:t>，因此您可以想象它们实际上</a:t>
            </a:r>
            <a:r>
              <a:rPr lang="zh-CN" altLang="en-US" sz="1200" b="1" i="0" kern="1200" dirty="0" smtClean="0">
                <a:solidFill>
                  <a:schemeClr val="tx1"/>
                </a:solidFill>
                <a:effectLst/>
                <a:latin typeface="+mn-lt"/>
                <a:ea typeface="+mn-ea"/>
                <a:cs typeface="+mn-cs"/>
              </a:rPr>
              <a:t>不需要是事务性的</a:t>
            </a:r>
            <a:endParaRPr lang="en-US" altLang="zh-CN" sz="1200" b="1" i="0" kern="1200" dirty="0" smtClean="0">
              <a:solidFill>
                <a:schemeClr val="tx1"/>
              </a:solidFill>
              <a:effectLst/>
              <a:latin typeface="+mn-lt"/>
              <a:ea typeface="+mn-ea"/>
              <a:cs typeface="+mn-cs"/>
            </a:endParaRPr>
          </a:p>
          <a:p>
            <a:pPr marL="685800" lvl="1" indent="-228600">
              <a:buAutoNum type="arabicPeriod"/>
            </a:pPr>
            <a:r>
              <a:rPr lang="zh-CN" altLang="en-US" sz="1200" b="1" i="0" kern="1200" dirty="0" smtClean="0">
                <a:solidFill>
                  <a:schemeClr val="tx1"/>
                </a:solidFill>
                <a:effectLst/>
                <a:latin typeface="+mn-lt"/>
                <a:ea typeface="+mn-ea"/>
                <a:cs typeface="+mn-cs"/>
              </a:rPr>
              <a:t>只读，为了支持决策需要大量的连接和聚合</a:t>
            </a:r>
            <a:endParaRPr lang="en-US" sz="1200" b="1"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在许多情况下，</a:t>
            </a:r>
            <a:r>
              <a:rPr lang="en-US" altLang="zh-CN" sz="1200" b="0" i="0" kern="1200" dirty="0" smtClean="0">
                <a:solidFill>
                  <a:schemeClr val="tx1"/>
                </a:solidFill>
                <a:effectLst/>
                <a:latin typeface="+mn-lt"/>
                <a:ea typeface="+mn-ea"/>
                <a:cs typeface="+mn-cs"/>
              </a:rPr>
              <a:t>OLTP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OLAP </a:t>
            </a:r>
            <a:r>
              <a:rPr lang="zh-CN" altLang="en-US" sz="1200" b="0" i="0" kern="1200" dirty="0" smtClean="0">
                <a:solidFill>
                  <a:schemeClr val="tx1"/>
                </a:solidFill>
                <a:effectLst/>
                <a:latin typeface="+mn-lt"/>
                <a:ea typeface="+mn-ea"/>
                <a:cs typeface="+mn-cs"/>
              </a:rPr>
              <a:t>工作负载由不同的数据库提供服务。 </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数据必须每隔一段时间通过一个称为</a:t>
            </a:r>
            <a:r>
              <a:rPr lang="zh-CN" altLang="en-US" sz="1200" b="1" i="0" kern="1200" dirty="0" smtClean="0">
                <a:solidFill>
                  <a:schemeClr val="tx1"/>
                </a:solidFill>
                <a:effectLst/>
                <a:latin typeface="+mn-lt"/>
                <a:ea typeface="+mn-ea"/>
                <a:cs typeface="+mn-cs"/>
              </a:rPr>
              <a:t>提取</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转换</a:t>
            </a:r>
            <a:r>
              <a:rPr lang="en-US" altLang="zh-CN" sz="1200" b="1"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加载 </a:t>
            </a:r>
            <a:r>
              <a:rPr lang="en-US" altLang="zh-CN" sz="1200" b="1" i="0" kern="1200" dirty="0" smtClean="0">
                <a:solidFill>
                  <a:schemeClr val="tx1"/>
                </a:solidFill>
                <a:effectLst/>
                <a:latin typeface="+mn-lt"/>
                <a:ea typeface="+mn-ea"/>
                <a:cs typeface="+mn-cs"/>
              </a:rPr>
              <a:t>(ETL) </a:t>
            </a:r>
            <a:r>
              <a:rPr lang="zh-CN" altLang="en-US" sz="1200" b="0" i="0" kern="1200" dirty="0" smtClean="0">
                <a:solidFill>
                  <a:schemeClr val="tx1"/>
                </a:solidFill>
                <a:effectLst/>
                <a:latin typeface="+mn-lt"/>
                <a:ea typeface="+mn-ea"/>
                <a:cs typeface="+mn-cs"/>
              </a:rPr>
              <a:t>的过程从 </a:t>
            </a:r>
            <a:r>
              <a:rPr lang="en-US" altLang="zh-CN" sz="1200" b="0" i="0" kern="1200" dirty="0" smtClean="0">
                <a:solidFill>
                  <a:schemeClr val="tx1"/>
                </a:solidFill>
                <a:effectLst/>
                <a:latin typeface="+mn-lt"/>
                <a:ea typeface="+mn-ea"/>
                <a:cs typeface="+mn-cs"/>
              </a:rPr>
              <a:t>OLTP </a:t>
            </a:r>
            <a:r>
              <a:rPr lang="zh-CN" altLang="en-US" sz="1200" b="0" i="0" kern="1200" dirty="0" smtClean="0">
                <a:solidFill>
                  <a:schemeClr val="tx1"/>
                </a:solidFill>
                <a:effectLst/>
                <a:latin typeface="+mn-lt"/>
                <a:ea typeface="+mn-ea"/>
                <a:cs typeface="+mn-cs"/>
              </a:rPr>
              <a:t>系统迁移到 </a:t>
            </a:r>
            <a:r>
              <a:rPr lang="en-US" altLang="zh-CN" sz="1200" b="0" i="0" kern="1200" dirty="0" smtClean="0">
                <a:solidFill>
                  <a:schemeClr val="tx1"/>
                </a:solidFill>
                <a:effectLst/>
                <a:latin typeface="+mn-lt"/>
                <a:ea typeface="+mn-ea"/>
                <a:cs typeface="+mn-cs"/>
              </a:rPr>
              <a:t>OLAP </a:t>
            </a:r>
            <a:r>
              <a:rPr lang="zh-CN" altLang="en-US" sz="1200" b="0" i="0" kern="1200" dirty="0" smtClean="0">
                <a:solidFill>
                  <a:schemeClr val="tx1"/>
                </a:solidFill>
                <a:effectLst/>
                <a:latin typeface="+mn-lt"/>
                <a:ea typeface="+mn-ea"/>
                <a:cs typeface="+mn-cs"/>
              </a:rPr>
              <a:t>系统。</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to understand how </a:t>
            </a:r>
            <a:r>
              <a:rPr lang="en-US" sz="1200" b="0" i="0" kern="1200" dirty="0" err="1" smtClean="0">
                <a:solidFill>
                  <a:schemeClr val="tx1"/>
                </a:solidFill>
                <a:effectLst/>
                <a:latin typeface="+mn-lt"/>
                <a:ea typeface="+mn-ea"/>
                <a:cs typeface="+mn-cs"/>
              </a:rPr>
              <a:t>nosql</a:t>
            </a:r>
            <a:r>
              <a:rPr lang="en-US" sz="1200" b="0" i="0" kern="1200" dirty="0" smtClean="0">
                <a:solidFill>
                  <a:schemeClr val="tx1"/>
                </a:solidFill>
                <a:effectLst/>
                <a:latin typeface="+mn-lt"/>
                <a:ea typeface="+mn-ea"/>
                <a:cs typeface="+mn-cs"/>
              </a:rPr>
              <a:t> came about, it is important for us to first understand the types of database applications and how they are organized </a:t>
            </a:r>
          </a:p>
          <a:p>
            <a:pPr marL="228600" indent="-228600">
              <a:buAutoNum type="arabicPeriod"/>
            </a:pPr>
            <a:r>
              <a:rPr lang="en-US" sz="1200" b="0" i="0" kern="1200" dirty="0" smtClean="0">
                <a:solidFill>
                  <a:schemeClr val="tx1"/>
                </a:solidFill>
                <a:effectLst/>
                <a:latin typeface="+mn-lt"/>
                <a:ea typeface="+mn-ea"/>
                <a:cs typeface="+mn-cs"/>
              </a:rPr>
              <a:t>in data management, it is customary to organize applications into two broad categories </a:t>
            </a:r>
          </a:p>
          <a:p>
            <a:pPr marL="228600" indent="-228600">
              <a:buAutoNum type="arabicPeriod"/>
            </a:pPr>
            <a:r>
              <a:rPr lang="en-US" sz="1200" b="0" i="0" kern="1200" dirty="0" smtClean="0">
                <a:solidFill>
                  <a:schemeClr val="tx1"/>
                </a:solidFill>
                <a:effectLst/>
                <a:latin typeface="+mn-lt"/>
                <a:ea typeface="+mn-ea"/>
                <a:cs typeface="+mn-cs"/>
              </a:rPr>
              <a:t>first online transaction processing or OLTP for short, </a:t>
            </a:r>
          </a:p>
          <a:p>
            <a:pPr marL="228600" indent="-228600">
              <a:buAutoNum type="arabicPeriod"/>
            </a:pPr>
            <a:r>
              <a:rPr lang="en-US" sz="1200" b="0" i="0" kern="1200" dirty="0" smtClean="0">
                <a:solidFill>
                  <a:schemeClr val="tx1"/>
                </a:solidFill>
                <a:effectLst/>
                <a:latin typeface="+mn-lt"/>
                <a:ea typeface="+mn-ea"/>
                <a:cs typeface="+mn-cs"/>
              </a:rPr>
              <a:t>this includes applications that tend to run short transactional queries, such as banking transactions, looking up a student record or customer information,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t>
            </a:r>
          </a:p>
          <a:p>
            <a:pPr marL="228600" indent="-228600">
              <a:buAutoNum type="arabicPeriod"/>
            </a:pPr>
            <a:r>
              <a:rPr lang="en-US" sz="1200" b="0" i="0" kern="1200" dirty="0" smtClean="0">
                <a:solidFill>
                  <a:schemeClr val="tx1"/>
                </a:solidFill>
                <a:effectLst/>
                <a:latin typeface="+mn-lt"/>
                <a:ea typeface="+mn-ea"/>
                <a:cs typeface="+mn-cs"/>
              </a:rPr>
              <a:t>in these applications it is important to keep our asset properties, and therefore they are also known as transactional applications </a:t>
            </a:r>
          </a:p>
          <a:p>
            <a:pPr marL="228600" indent="-228600">
              <a:buAutoNum type="arabicPeriod"/>
            </a:pPr>
            <a:r>
              <a:rPr lang="en-US" sz="1200" b="0" i="0" kern="1200" dirty="0" smtClean="0">
                <a:solidFill>
                  <a:schemeClr val="tx1"/>
                </a:solidFill>
                <a:effectLst/>
                <a:latin typeface="+mn-lt"/>
                <a:ea typeface="+mn-ea"/>
                <a:cs typeface="+mn-cs"/>
              </a:rPr>
              <a:t>the other one is called online analytical processing or OLAP for short, </a:t>
            </a:r>
          </a:p>
          <a:p>
            <a:pPr marL="228600" indent="-228600">
              <a:buAutoNum type="arabicPeriod"/>
            </a:pPr>
            <a:r>
              <a:rPr lang="en-US" sz="1200" b="0" i="0" kern="1200" dirty="0" smtClean="0">
                <a:solidFill>
                  <a:schemeClr val="tx1"/>
                </a:solidFill>
                <a:effectLst/>
                <a:latin typeface="+mn-lt"/>
                <a:ea typeface="+mn-ea"/>
                <a:cs typeface="+mn-cs"/>
              </a:rPr>
              <a:t>these include applications that tend to run complex read queries, involving many drawings and aggregates, for instance, computing quarterly revenues or other kinds of data analytic queries</a:t>
            </a:r>
          </a:p>
          <a:p>
            <a:pPr marL="228600" indent="-228600">
              <a:buAutoNum type="arabicPeriod"/>
            </a:pPr>
            <a:r>
              <a:rPr lang="en-US" sz="1200" b="0" i="0" kern="1200" dirty="0" smtClean="0">
                <a:solidFill>
                  <a:schemeClr val="tx1"/>
                </a:solidFill>
                <a:effectLst/>
                <a:latin typeface="+mn-lt"/>
                <a:ea typeface="+mn-ea"/>
                <a:cs typeface="+mn-cs"/>
              </a:rPr>
              <a:t>these applications tend to run read-only queries, that don't really modify data, so as you can imagine they do not actually need to be transactional</a:t>
            </a:r>
            <a:endParaRPr lang="en-US" dirty="0"/>
          </a:p>
        </p:txBody>
      </p:sp>
      <p:sp>
        <p:nvSpPr>
          <p:cNvPr id="4" name="Slide Number Placeholder 3"/>
          <p:cNvSpPr>
            <a:spLocks noGrp="1"/>
          </p:cNvSpPr>
          <p:nvPr>
            <p:ph type="sldNum" sz="quarter" idx="10"/>
          </p:nvPr>
        </p:nvSpPr>
        <p:spPr/>
        <p:txBody>
          <a:bodyPr/>
          <a:lstStyle/>
          <a:p>
            <a:fld id="{EE452BBE-F10F-4841-A18C-68C4F7097A87}" type="slidenum">
              <a:rPr lang="en-US" smtClean="0"/>
              <a:t>106</a:t>
            </a:fld>
            <a:endParaRPr lang="en-US"/>
          </a:p>
        </p:txBody>
      </p:sp>
    </p:spTree>
    <p:extLst>
      <p:ext uri="{BB962C8B-B14F-4D97-AF65-F5344CB8AC3E}">
        <p14:creationId xmlns:p14="http://schemas.microsoft.com/office/powerpoint/2010/main" val="327498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第一个想法是</a:t>
            </a:r>
            <a:r>
              <a:rPr lang="zh-CN" altLang="en-US" sz="1200" b="1" i="0" kern="1200" dirty="0" smtClean="0">
                <a:solidFill>
                  <a:schemeClr val="tx1"/>
                </a:solidFill>
                <a:effectLst/>
                <a:latin typeface="+mn-lt"/>
                <a:ea typeface="+mn-ea"/>
                <a:cs typeface="+mn-cs"/>
              </a:rPr>
              <a:t>跨多台机器对数据进行分区</a:t>
            </a:r>
          </a:p>
          <a:p>
            <a:pPr marL="685800" lvl="1" indent="-228600">
              <a:buAutoNum type="arabicPeriod"/>
            </a:pPr>
            <a:r>
              <a:rPr lang="zh-CN" altLang="en-US" sz="1200" b="0" i="0" kern="1200" dirty="0" smtClean="0">
                <a:solidFill>
                  <a:schemeClr val="tx1"/>
                </a:solidFill>
                <a:effectLst/>
                <a:latin typeface="+mn-lt"/>
                <a:ea typeface="+mn-ea"/>
                <a:cs typeface="+mn-cs"/>
              </a:rPr>
              <a:t>数据现在适合每台机器的主内存，</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查询现在也可以分布在这些机器上</a:t>
            </a:r>
          </a:p>
          <a:p>
            <a:pPr marL="228600" indent="-228600">
              <a:buAutoNum type="arabicPeriod"/>
            </a:pPr>
            <a:r>
              <a:rPr lang="zh-CN" altLang="en-US" sz="1200" b="0" i="0" kern="1200" dirty="0" smtClean="0">
                <a:solidFill>
                  <a:schemeClr val="tx1"/>
                </a:solidFill>
                <a:effectLst/>
                <a:latin typeface="+mn-lt"/>
                <a:ea typeface="+mn-ea"/>
                <a:cs typeface="+mn-cs"/>
              </a:rPr>
              <a:t>这里的优点是我们现在可以同时为更多客户提供服务，也就是</a:t>
            </a:r>
            <a:r>
              <a:rPr lang="zh-CN" altLang="en-US" sz="1200" b="1" i="0" kern="1200" dirty="0" smtClean="0">
                <a:solidFill>
                  <a:schemeClr val="tx1"/>
                </a:solidFill>
                <a:effectLst/>
                <a:latin typeface="+mn-lt"/>
                <a:ea typeface="+mn-ea"/>
                <a:cs typeface="+mn-cs"/>
              </a:rPr>
              <a:t>增加系统吞吐量</a:t>
            </a:r>
          </a:p>
          <a:p>
            <a:pPr marL="228600" indent="-228600">
              <a:buAutoNum type="arabicPeriod"/>
            </a:pPr>
            <a:r>
              <a:rPr lang="zh-CN" altLang="en-US" sz="1200" b="0" i="0" kern="1200" dirty="0" smtClean="0">
                <a:solidFill>
                  <a:schemeClr val="tx1"/>
                </a:solidFill>
                <a:effectLst/>
                <a:latin typeface="+mn-lt"/>
                <a:ea typeface="+mn-ea"/>
                <a:cs typeface="+mn-cs"/>
              </a:rPr>
              <a:t>然而问题是，虽然</a:t>
            </a:r>
            <a:r>
              <a:rPr lang="zh-CN" altLang="en-US" sz="1200" b="1" i="0" kern="1200" dirty="0" smtClean="0">
                <a:solidFill>
                  <a:schemeClr val="tx1"/>
                </a:solidFill>
                <a:effectLst/>
                <a:latin typeface="+mn-lt"/>
                <a:ea typeface="+mn-ea"/>
                <a:cs typeface="+mn-cs"/>
              </a:rPr>
              <a:t>写入数据很容易</a:t>
            </a:r>
            <a:r>
              <a:rPr lang="zh-CN" altLang="en-US" sz="1200" b="0" i="0" kern="1200" dirty="0" smtClean="0">
                <a:solidFill>
                  <a:schemeClr val="tx1"/>
                </a:solidFill>
                <a:effectLst/>
                <a:latin typeface="+mn-lt"/>
                <a:ea typeface="+mn-ea"/>
                <a:cs typeface="+mn-cs"/>
              </a:rPr>
              <a:t>，只要我们知道哪台机器保存着我们想要更新的数据，但现在</a:t>
            </a:r>
            <a:r>
              <a:rPr lang="zh-CN" altLang="en-US" sz="1200" b="1" i="0" kern="1200" dirty="0" smtClean="0">
                <a:solidFill>
                  <a:schemeClr val="tx1"/>
                </a:solidFill>
                <a:effectLst/>
                <a:latin typeface="+mn-lt"/>
                <a:ea typeface="+mn-ea"/>
                <a:cs typeface="+mn-cs"/>
              </a:rPr>
              <a:t>读取数据变得昂贵</a:t>
            </a:r>
            <a:r>
              <a:rPr lang="zh-CN" altLang="en-US" sz="1200" b="0" i="0" kern="1200" dirty="0" smtClean="0">
                <a:solidFill>
                  <a:schemeClr val="tx1"/>
                </a:solidFill>
                <a:effectLst/>
                <a:latin typeface="+mn-lt"/>
                <a:ea typeface="+mn-ea"/>
                <a:cs typeface="+mn-cs"/>
              </a:rPr>
              <a:t>，为什么？</a:t>
            </a:r>
          </a:p>
          <a:p>
            <a:pPr marL="685800" lvl="1" indent="-228600">
              <a:buAutoNum type="arabicPeriod"/>
            </a:pPr>
            <a:r>
              <a:rPr lang="zh-CN" altLang="en-US" sz="1200" b="0" i="0" kern="1200" dirty="0" smtClean="0">
                <a:solidFill>
                  <a:schemeClr val="tx1"/>
                </a:solidFill>
                <a:effectLst/>
                <a:latin typeface="+mn-lt"/>
                <a:ea typeface="+mn-ea"/>
                <a:cs typeface="+mn-cs"/>
              </a:rPr>
              <a:t>考虑运行连接查询，其中要连接的数据实际上位于三个不同的分区，要完成连接，我们需要等待所有三台不同的机器返回数据，这可能需要一段时间</a:t>
            </a:r>
          </a:p>
          <a:p>
            <a:pPr marL="685800" lvl="1" indent="-228600">
              <a:buAutoNum type="arabicPeriod"/>
            </a:pPr>
            <a:r>
              <a:rPr lang="zh-CN" altLang="en-US" sz="1200" b="0" i="0" kern="1200" dirty="0" smtClean="0">
                <a:solidFill>
                  <a:schemeClr val="tx1"/>
                </a:solidFill>
                <a:effectLst/>
                <a:latin typeface="+mn-lt"/>
                <a:ea typeface="+mn-ea"/>
                <a:cs typeface="+mn-cs"/>
              </a:rPr>
              <a:t>此外，如果我们想要在连接中读取的数据发生写入，那么我们需要在每个分区上获取本地块并等待，否则我们可能会被杀死并需要重新启动整个事务，如果是死块</a:t>
            </a:r>
          </a:p>
          <a:p>
            <a:pPr marL="685800" lvl="1" indent="-228600">
              <a:buAutoNum type="arabicPeriod"/>
            </a:pPr>
            <a:r>
              <a:rPr lang="zh-CN" altLang="en-US" sz="1200" b="0" i="0" kern="1200" dirty="0" smtClean="0">
                <a:solidFill>
                  <a:schemeClr val="tx1"/>
                </a:solidFill>
                <a:effectLst/>
                <a:latin typeface="+mn-lt"/>
                <a:ea typeface="+mn-ea"/>
                <a:cs typeface="+mn-cs"/>
              </a:rPr>
              <a:t>所有这些使得保持数据一致性非常困难</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0" indent="0">
              <a:buNone/>
            </a:pPr>
            <a:r>
              <a:rPr lang="zh-CN" altLang="en-US" sz="1200" b="0" i="0" kern="1200" dirty="0" smtClean="0">
                <a:solidFill>
                  <a:schemeClr val="tx1"/>
                </a:solidFill>
                <a:effectLst/>
                <a:latin typeface="+mn-lt"/>
                <a:ea typeface="+mn-ea"/>
                <a:cs typeface="+mn-cs"/>
              </a:rPr>
              <a:t>性能提高有两个原因：</a:t>
            </a:r>
            <a:endParaRPr lang="en-US" altLang="zh-CN" sz="1200" b="0" i="0" kern="1200" dirty="0" smtClean="0">
              <a:solidFill>
                <a:schemeClr val="tx1"/>
              </a:solidFill>
              <a:effectLst/>
              <a:latin typeface="+mn-lt"/>
              <a:ea typeface="+mn-ea"/>
              <a:cs typeface="+mn-cs"/>
            </a:endParaRPr>
          </a:p>
          <a:p>
            <a:pPr marL="228600" indent="-228600">
              <a:buAutoNum type="arabicParenR"/>
            </a:pPr>
            <a:r>
              <a:rPr lang="zh-CN" altLang="en-US" sz="1200" b="0" i="0" kern="1200" dirty="0" smtClean="0">
                <a:solidFill>
                  <a:schemeClr val="tx1"/>
                </a:solidFill>
                <a:effectLst/>
                <a:latin typeface="+mn-lt"/>
                <a:ea typeface="+mn-ea"/>
                <a:cs typeface="+mn-cs"/>
              </a:rPr>
              <a:t>如果查询涉及数据库的不同部分，可以在多台机器上并行执行；</a:t>
            </a:r>
            <a:endParaRPr lang="en-US" altLang="zh-CN" sz="1200" b="0" i="0" kern="1200" dirty="0" smtClean="0">
              <a:solidFill>
                <a:schemeClr val="tx1"/>
              </a:solidFill>
              <a:effectLst/>
              <a:latin typeface="+mn-lt"/>
              <a:ea typeface="+mn-ea"/>
              <a:cs typeface="+mn-cs"/>
            </a:endParaRPr>
          </a:p>
          <a:p>
            <a:pPr marL="228600" indent="-228600">
              <a:buAutoNum type="arabicParenR"/>
            </a:pPr>
            <a:r>
              <a:rPr lang="zh-CN" altLang="en-US" sz="1200" b="0" i="0" kern="1200" dirty="0" smtClean="0">
                <a:solidFill>
                  <a:schemeClr val="tx1"/>
                </a:solidFill>
                <a:effectLst/>
                <a:latin typeface="+mn-lt"/>
                <a:ea typeface="+mn-ea"/>
                <a:cs typeface="+mn-cs"/>
              </a:rPr>
              <a:t>对数据库进行分区可以让每个分区都进入内存，这可以减少磁盘 </a:t>
            </a:r>
            <a:r>
              <a:rPr lang="en-US" altLang="zh-CN" sz="1200" b="0" i="0" kern="1200" dirty="0" smtClean="0">
                <a:solidFill>
                  <a:schemeClr val="tx1"/>
                </a:solidFill>
                <a:effectLst/>
                <a:latin typeface="+mn-lt"/>
                <a:ea typeface="+mn-ea"/>
                <a:cs typeface="+mn-cs"/>
              </a:rPr>
              <a:t>I/O </a:t>
            </a:r>
            <a:r>
              <a:rPr lang="zh-CN" altLang="en-US" sz="1200" b="0" i="0" kern="1200" dirty="0" smtClean="0">
                <a:solidFill>
                  <a:schemeClr val="tx1"/>
                </a:solidFill>
                <a:effectLst/>
                <a:latin typeface="+mn-lt"/>
                <a:ea typeface="+mn-ea"/>
                <a:cs typeface="+mn-cs"/>
              </a:rPr>
              <a:t>执行查询的成本。</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the first idea is to partition the data across multiple machines </a:t>
            </a:r>
          </a:p>
          <a:p>
            <a:pPr marL="228600" indent="-228600">
              <a:buAutoNum type="arabicPeriod"/>
            </a:pPr>
            <a:r>
              <a:rPr lang="en-US" sz="1200" b="0" i="0" kern="1200" dirty="0" smtClean="0">
                <a:solidFill>
                  <a:schemeClr val="tx1"/>
                </a:solidFill>
                <a:effectLst/>
                <a:latin typeface="+mn-lt"/>
                <a:ea typeface="+mn-ea"/>
                <a:cs typeface="+mn-cs"/>
              </a:rPr>
              <a:t>the data now fits within the main memory of each machine and queries can now be spread across those machines as well </a:t>
            </a:r>
          </a:p>
          <a:p>
            <a:pPr marL="228600" indent="-228600">
              <a:buAutoNum type="arabicPeriod"/>
            </a:pPr>
            <a:r>
              <a:rPr lang="en-US" sz="1200" b="0" i="0" kern="1200" dirty="0" smtClean="0">
                <a:solidFill>
                  <a:schemeClr val="tx1"/>
                </a:solidFill>
                <a:effectLst/>
                <a:latin typeface="+mn-lt"/>
                <a:ea typeface="+mn-ea"/>
                <a:cs typeface="+mn-cs"/>
              </a:rPr>
              <a:t>the advantage here is that we can now serve more clients at the same time, otherwise known as increasing system throughput</a:t>
            </a:r>
          </a:p>
          <a:p>
            <a:pPr marL="228600" indent="-228600">
              <a:buAutoNum type="arabicPeriod"/>
            </a:pPr>
            <a:r>
              <a:rPr lang="en-US" sz="1200" b="0" i="0" kern="1200" dirty="0" smtClean="0">
                <a:solidFill>
                  <a:schemeClr val="tx1"/>
                </a:solidFill>
                <a:effectLst/>
                <a:latin typeface="+mn-lt"/>
                <a:ea typeface="+mn-ea"/>
                <a:cs typeface="+mn-cs"/>
              </a:rPr>
              <a:t>the problem however is that while writing data is easy as long as we know which machine is holding the data that we want to update, but reading data now becomes expensive, why?</a:t>
            </a:r>
          </a:p>
          <a:p>
            <a:pPr marL="228600" indent="-228600">
              <a:buAutoNum type="arabicPeriod"/>
            </a:pPr>
            <a:r>
              <a:rPr lang="en-US" sz="1200" b="0" i="0" kern="1200" dirty="0" smtClean="0">
                <a:solidFill>
                  <a:schemeClr val="tx1"/>
                </a:solidFill>
                <a:effectLst/>
                <a:latin typeface="+mn-lt"/>
                <a:ea typeface="+mn-ea"/>
                <a:cs typeface="+mn-cs"/>
              </a:rPr>
              <a:t>consider running a join query where the data to be joined, actually sits across three different partitions, to complete the join we need to wait for data to be returned from all three different machines, and that can take a while</a:t>
            </a:r>
          </a:p>
          <a:p>
            <a:pPr marL="228600" indent="-228600">
              <a:buAutoNum type="arabicPeriod"/>
            </a:pPr>
            <a:r>
              <a:rPr lang="en-US" sz="1200" b="0" i="0" kern="1200" dirty="0" smtClean="0">
                <a:solidFill>
                  <a:schemeClr val="tx1"/>
                </a:solidFill>
                <a:effectLst/>
                <a:latin typeface="+mn-lt"/>
                <a:ea typeface="+mn-ea"/>
                <a:cs typeface="+mn-cs"/>
              </a:rPr>
              <a:t>also if there are writes that are happening to the data that we want to read as part of the join, then we need to grab local blocks on each of those partitions and wait, or we might get killed and need to restart the entire transaction, in case for instance of a dead block </a:t>
            </a:r>
          </a:p>
          <a:p>
            <a:pPr marL="228600" indent="-228600">
              <a:buAutoNum type="arabicPeriod"/>
            </a:pPr>
            <a:r>
              <a:rPr lang="en-US" sz="1200" b="0" i="0" kern="1200" dirty="0" smtClean="0">
                <a:solidFill>
                  <a:schemeClr val="tx1"/>
                </a:solidFill>
                <a:effectLst/>
                <a:latin typeface="+mn-lt"/>
                <a:ea typeface="+mn-ea"/>
                <a:cs typeface="+mn-cs"/>
              </a:rPr>
              <a:t>all of these make keeping data consistency really hard</a:t>
            </a:r>
            <a:endParaRPr lang="en-US" dirty="0"/>
          </a:p>
        </p:txBody>
      </p:sp>
      <p:sp>
        <p:nvSpPr>
          <p:cNvPr id="4" name="Slide Number Placeholder 3"/>
          <p:cNvSpPr>
            <a:spLocks noGrp="1"/>
          </p:cNvSpPr>
          <p:nvPr>
            <p:ph type="sldNum" sz="quarter" idx="10"/>
          </p:nvPr>
        </p:nvSpPr>
        <p:spPr/>
        <p:txBody>
          <a:bodyPr/>
          <a:lstStyle/>
          <a:p>
            <a:fld id="{EE452BBE-F10F-4841-A18C-68C4F7097A87}" type="slidenum">
              <a:rPr lang="en-US" smtClean="0"/>
              <a:t>107</a:t>
            </a:fld>
            <a:endParaRPr lang="en-US"/>
          </a:p>
        </p:txBody>
      </p:sp>
    </p:spTree>
    <p:extLst>
      <p:ext uri="{BB962C8B-B14F-4D97-AF65-F5344CB8AC3E}">
        <p14:creationId xmlns:p14="http://schemas.microsoft.com/office/powerpoint/2010/main" val="17186777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第二个想法是</a:t>
            </a:r>
            <a:r>
              <a:rPr lang="zh-CN" altLang="en-US" sz="1200" b="1" i="0" kern="1200" dirty="0" smtClean="0">
                <a:solidFill>
                  <a:schemeClr val="tx1"/>
                </a:solidFill>
                <a:effectLst/>
                <a:latin typeface="+mn-lt"/>
                <a:ea typeface="+mn-ea"/>
                <a:cs typeface="+mn-cs"/>
              </a:rPr>
              <a:t>制作数据的副本</a:t>
            </a:r>
            <a:r>
              <a:rPr lang="zh-CN" altLang="en-US" sz="1200" b="0" i="0" kern="1200" dirty="0" smtClean="0">
                <a:solidFill>
                  <a:schemeClr val="tx1"/>
                </a:solidFill>
                <a:effectLst/>
                <a:latin typeface="+mn-lt"/>
                <a:ea typeface="+mn-ea"/>
                <a:cs typeface="+mn-cs"/>
              </a:rPr>
              <a:t>，而不是跨多台机器对其进行分区</a:t>
            </a:r>
          </a:p>
          <a:p>
            <a:pPr marL="228600" indent="-228600">
              <a:buAutoNum type="arabicPeriod"/>
            </a:pPr>
            <a:r>
              <a:rPr lang="zh-CN" altLang="en-US" sz="1200" b="0" i="0" kern="1200" dirty="0" smtClean="0">
                <a:solidFill>
                  <a:schemeClr val="tx1"/>
                </a:solidFill>
                <a:effectLst/>
                <a:latin typeface="+mn-lt"/>
                <a:ea typeface="+mn-ea"/>
                <a:cs typeface="+mn-cs"/>
              </a:rPr>
              <a:t>查询可以再次分布在所有这些不同的副本上，因此</a:t>
            </a:r>
            <a:r>
              <a:rPr lang="zh-CN" altLang="en-US" sz="1200" b="1" i="0" kern="1200" dirty="0" smtClean="0">
                <a:solidFill>
                  <a:schemeClr val="tx1"/>
                </a:solidFill>
                <a:effectLst/>
                <a:latin typeface="+mn-lt"/>
                <a:ea typeface="+mn-ea"/>
                <a:cs typeface="+mn-cs"/>
              </a:rPr>
              <a:t>吞吐量也可以增加</a:t>
            </a:r>
          </a:p>
          <a:p>
            <a:pPr marL="228600" indent="-228600">
              <a:buAutoNum type="arabicPeriod"/>
            </a:pPr>
            <a:r>
              <a:rPr lang="zh-CN" altLang="en-US" sz="1200" b="0" i="0" kern="1200" dirty="0" smtClean="0">
                <a:solidFill>
                  <a:schemeClr val="tx1"/>
                </a:solidFill>
                <a:effectLst/>
                <a:latin typeface="+mn-lt"/>
                <a:ea typeface="+mn-ea"/>
                <a:cs typeface="+mn-cs"/>
              </a:rPr>
              <a:t>运行查询所需的时间也将减少，因为客户端可以转到其中的另一台机器执行他们的读取查询</a:t>
            </a:r>
          </a:p>
          <a:p>
            <a:pPr marL="228600" indent="-228600">
              <a:buAutoNum type="arabicPeriod"/>
            </a:pPr>
            <a:r>
              <a:rPr lang="zh-CN" altLang="en-US" sz="1200" b="0" i="0" kern="1200" dirty="0" smtClean="0">
                <a:solidFill>
                  <a:schemeClr val="tx1"/>
                </a:solidFill>
                <a:effectLst/>
                <a:latin typeface="+mn-lt"/>
                <a:ea typeface="+mn-ea"/>
                <a:cs typeface="+mn-cs"/>
              </a:rPr>
              <a:t>我们也有更好的</a:t>
            </a:r>
            <a:r>
              <a:rPr lang="zh-CN" altLang="en-US" sz="1200" b="1" i="0" kern="1200" dirty="0" smtClean="0">
                <a:solidFill>
                  <a:schemeClr val="tx1"/>
                </a:solidFill>
                <a:effectLst/>
                <a:latin typeface="+mn-lt"/>
                <a:ea typeface="+mn-ea"/>
                <a:cs typeface="+mn-cs"/>
              </a:rPr>
              <a:t>容错能力</a:t>
            </a:r>
            <a:r>
              <a:rPr lang="zh-CN" altLang="en-US" sz="1200" b="0" i="0" kern="1200" dirty="0" smtClean="0">
                <a:solidFill>
                  <a:schemeClr val="tx1"/>
                </a:solidFill>
                <a:effectLst/>
                <a:latin typeface="+mn-lt"/>
                <a:ea typeface="+mn-ea"/>
                <a:cs typeface="+mn-cs"/>
              </a:rPr>
              <a:t>，因为如果其中一台机器死机，我们就去另一台机器进行查询</a:t>
            </a:r>
          </a:p>
          <a:p>
            <a:pPr marL="228600" indent="-228600">
              <a:buAutoNum type="arabicPeriod"/>
            </a:pPr>
            <a:r>
              <a:rPr lang="zh-CN" altLang="en-US" sz="1200" b="0" i="0" kern="1200" dirty="0" smtClean="0">
                <a:solidFill>
                  <a:schemeClr val="tx1"/>
                </a:solidFill>
                <a:effectLst/>
                <a:latin typeface="+mn-lt"/>
                <a:ea typeface="+mn-ea"/>
                <a:cs typeface="+mn-cs"/>
              </a:rPr>
              <a:t>然而，问题在于，虽然执行读取查询很容易，但现在</a:t>
            </a:r>
            <a:r>
              <a:rPr lang="zh-CN" altLang="en-US" sz="1200" b="1" i="0" kern="1200" dirty="0" smtClean="0">
                <a:solidFill>
                  <a:schemeClr val="tx1"/>
                </a:solidFill>
                <a:effectLst/>
                <a:latin typeface="+mn-lt"/>
                <a:ea typeface="+mn-ea"/>
                <a:cs typeface="+mn-cs"/>
              </a:rPr>
              <a:t>写入变得非常昂贵</a:t>
            </a:r>
            <a:r>
              <a:rPr lang="zh-CN" altLang="en-US" sz="1200" b="0" i="0" kern="1200" dirty="0" smtClean="0">
                <a:solidFill>
                  <a:schemeClr val="tx1"/>
                </a:solidFill>
                <a:effectLst/>
                <a:latin typeface="+mn-lt"/>
                <a:ea typeface="+mn-ea"/>
                <a:cs typeface="+mn-cs"/>
              </a:rPr>
              <a:t>。</a:t>
            </a:r>
          </a:p>
          <a:p>
            <a:pPr marL="685800" lvl="1" indent="-228600">
              <a:buAutoNum type="arabicPeriod"/>
            </a:pPr>
            <a:r>
              <a:rPr lang="zh-CN" altLang="en-US" sz="1200" b="0" i="0" kern="1200" dirty="0" smtClean="0">
                <a:solidFill>
                  <a:schemeClr val="tx1"/>
                </a:solidFill>
                <a:effectLst/>
                <a:latin typeface="+mn-lt"/>
                <a:ea typeface="+mn-ea"/>
                <a:cs typeface="+mn-cs"/>
              </a:rPr>
              <a:t>那是因为对于每次写入我们都需要接触所有副本，否则数据将不再一致</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the second idea is to make copies of the data instead of partitioning it across multiple machines</a:t>
            </a:r>
          </a:p>
          <a:p>
            <a:pPr marL="228600" indent="-228600">
              <a:buAutoNum type="arabicPeriod"/>
            </a:pPr>
            <a:r>
              <a:rPr lang="en-US" sz="1200" b="0" i="0" kern="1200" dirty="0" smtClean="0">
                <a:solidFill>
                  <a:schemeClr val="tx1"/>
                </a:solidFill>
                <a:effectLst/>
                <a:latin typeface="+mn-lt"/>
                <a:ea typeface="+mn-ea"/>
                <a:cs typeface="+mn-cs"/>
              </a:rPr>
              <a:t>the queries again can be spread across all these different replicas, and throughput can also be increased as a result</a:t>
            </a:r>
          </a:p>
          <a:p>
            <a:pPr marL="228600" indent="-228600">
              <a:buAutoNum type="arabicPeriod"/>
            </a:pPr>
            <a:r>
              <a:rPr lang="en-US" sz="1200" b="0" i="0" kern="1200" dirty="0" smtClean="0">
                <a:solidFill>
                  <a:schemeClr val="tx1"/>
                </a:solidFill>
                <a:effectLst/>
                <a:latin typeface="+mn-lt"/>
                <a:ea typeface="+mn-ea"/>
                <a:cs typeface="+mn-cs"/>
              </a:rPr>
              <a:t>time needed to run queries will also be lowered, because a client can go to another one of these machines to execute their read query </a:t>
            </a:r>
          </a:p>
          <a:p>
            <a:pPr marL="228600" indent="-228600">
              <a:buAutoNum type="arabicPeriod"/>
            </a:pPr>
            <a:r>
              <a:rPr lang="en-US" sz="1200" b="0" i="0" kern="1200" dirty="0" smtClean="0">
                <a:solidFill>
                  <a:schemeClr val="tx1"/>
                </a:solidFill>
                <a:effectLst/>
                <a:latin typeface="+mn-lt"/>
                <a:ea typeface="+mn-ea"/>
                <a:cs typeface="+mn-cs"/>
              </a:rPr>
              <a:t>we also have better fault tolerance, because in case if one of the machines is dead, we just go to another one for our query purpose</a:t>
            </a:r>
          </a:p>
          <a:p>
            <a:pPr marL="228600" indent="-228600">
              <a:buAutoNum type="arabicPeriod"/>
            </a:pPr>
            <a:r>
              <a:rPr lang="en-US" sz="1200" b="0" i="0" kern="1200" dirty="0" smtClean="0">
                <a:solidFill>
                  <a:schemeClr val="tx1"/>
                </a:solidFill>
                <a:effectLst/>
                <a:latin typeface="+mn-lt"/>
                <a:ea typeface="+mn-ea"/>
                <a:cs typeface="+mn-cs"/>
              </a:rPr>
              <a:t>the problem with this however is that while it is easy to execute read queries, writes now becomes very expensive.</a:t>
            </a:r>
            <a:r>
              <a:rPr lang="en-US" sz="1200" b="0" i="0" kern="1200" baseline="0" dirty="0" smtClean="0">
                <a:solidFill>
                  <a:schemeClr val="tx1"/>
                </a:solidFill>
                <a:effectLst/>
                <a:latin typeface="+mn-lt"/>
                <a:ea typeface="+mn-ea"/>
                <a:cs typeface="+mn-cs"/>
              </a:rPr>
              <a:t> </a:t>
            </a:r>
          </a:p>
          <a:p>
            <a:pPr marL="228600" indent="-228600">
              <a:buAutoNum type="arabicPeriod"/>
            </a:pPr>
            <a:r>
              <a:rPr lang="en-US" sz="1200" b="0" i="0" kern="1200" dirty="0" smtClean="0">
                <a:solidFill>
                  <a:schemeClr val="tx1"/>
                </a:solidFill>
                <a:effectLst/>
                <a:latin typeface="+mn-lt"/>
                <a:ea typeface="+mn-ea"/>
                <a:cs typeface="+mn-cs"/>
              </a:rPr>
              <a:t>that is because for every write we need to touch all the replicas, or otherwise data will no longer be consistent</a:t>
            </a:r>
            <a:endParaRPr lang="en-US" dirty="0"/>
          </a:p>
        </p:txBody>
      </p:sp>
      <p:sp>
        <p:nvSpPr>
          <p:cNvPr id="4" name="Slide Number Placeholder 3"/>
          <p:cNvSpPr>
            <a:spLocks noGrp="1"/>
          </p:cNvSpPr>
          <p:nvPr>
            <p:ph type="sldNum" sz="quarter" idx="10"/>
          </p:nvPr>
        </p:nvSpPr>
        <p:spPr/>
        <p:txBody>
          <a:bodyPr/>
          <a:lstStyle/>
          <a:p>
            <a:fld id="{EE452BBE-F10F-4841-A18C-68C4F7097A87}" type="slidenum">
              <a:rPr lang="en-US" smtClean="0"/>
              <a:t>108</a:t>
            </a:fld>
            <a:endParaRPr lang="en-US"/>
          </a:p>
        </p:txBody>
      </p:sp>
    </p:spTree>
    <p:extLst>
      <p:ext uri="{BB962C8B-B14F-4D97-AF65-F5344CB8AC3E}">
        <p14:creationId xmlns:p14="http://schemas.microsoft.com/office/powerpoint/2010/main" val="8443716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现在我们明白了为什么很难扩展关系数据库，</a:t>
            </a:r>
          </a:p>
          <a:p>
            <a:pPr marL="685800" lvl="1" indent="-228600">
              <a:buAutoNum type="arabicPeriod"/>
            </a:pPr>
            <a:r>
              <a:rPr lang="zh-CN" altLang="en-US" sz="1200" b="0" i="0" kern="1200" dirty="0" smtClean="0">
                <a:solidFill>
                  <a:schemeClr val="tx1"/>
                </a:solidFill>
                <a:effectLst/>
                <a:latin typeface="+mn-lt"/>
                <a:ea typeface="+mn-ea"/>
                <a:cs typeface="+mn-cs"/>
              </a:rPr>
              <a:t>在分区的情况下，我们可能需要跨多个服务器连接数据，我们需要处理其他事务对它们的并发写入</a:t>
            </a:r>
          </a:p>
          <a:p>
            <a:pPr marL="685800" lvl="1" indent="-228600">
              <a:buAutoNum type="arabicPeriod"/>
            </a:pPr>
            <a:r>
              <a:rPr lang="zh-CN" altLang="en-US" sz="1200" b="0" i="0" kern="1200" dirty="0" smtClean="0">
                <a:solidFill>
                  <a:schemeClr val="tx1"/>
                </a:solidFill>
                <a:effectLst/>
                <a:latin typeface="+mn-lt"/>
                <a:ea typeface="+mn-ea"/>
                <a:cs typeface="+mn-cs"/>
              </a:rPr>
              <a:t>在复制的情况下，我们可能需要处理不一致的数据，以防其他机器尚未更新</a:t>
            </a:r>
          </a:p>
          <a:p>
            <a:pPr marL="685800" lvl="1" indent="-228600">
              <a:buAutoNum type="arabicPeriod"/>
            </a:pPr>
            <a:r>
              <a:rPr lang="zh-CN" altLang="en-US" sz="1200" b="0" i="0" kern="1200" dirty="0" smtClean="0">
                <a:solidFill>
                  <a:schemeClr val="tx1"/>
                </a:solidFill>
                <a:effectLst/>
                <a:latin typeface="+mn-lt"/>
                <a:ea typeface="+mn-ea"/>
                <a:cs typeface="+mn-cs"/>
              </a:rPr>
              <a:t>所以在这两种情况下都很难保持一致性，</a:t>
            </a:r>
          </a:p>
          <a:p>
            <a:pPr marL="228600" indent="-228600">
              <a:buAutoNum type="arabicPeriod"/>
            </a:pPr>
            <a:r>
              <a:rPr lang="zh-CN" altLang="en-US" sz="1200" b="0" i="0" kern="1200" dirty="0" smtClean="0">
                <a:solidFill>
                  <a:schemeClr val="tx1"/>
                </a:solidFill>
                <a:effectLst/>
                <a:latin typeface="+mn-lt"/>
                <a:ea typeface="+mn-ea"/>
                <a:cs typeface="+mn-cs"/>
              </a:rPr>
              <a:t>所以 </a:t>
            </a:r>
            <a:r>
              <a:rPr lang="en-US" altLang="zh-CN" sz="1200" b="0" i="0" kern="1200" dirty="0" err="1" smtClean="0">
                <a:solidFill>
                  <a:schemeClr val="tx1"/>
                </a:solidFill>
                <a:effectLst/>
                <a:latin typeface="+mn-lt"/>
                <a:ea typeface="+mn-ea"/>
                <a:cs typeface="+mn-cs"/>
              </a:rPr>
              <a:t>nosql</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出现了一个</a:t>
            </a:r>
            <a:r>
              <a:rPr lang="zh-CN" altLang="en-US" sz="1200" b="1" i="0" kern="1200" dirty="0" smtClean="0">
                <a:solidFill>
                  <a:schemeClr val="tx1"/>
                </a:solidFill>
                <a:effectLst/>
                <a:latin typeface="+mn-lt"/>
                <a:ea typeface="+mn-ea"/>
                <a:cs typeface="+mn-cs"/>
              </a:rPr>
              <a:t>简单的数据模型</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我们只是放弃了一些功能，例如我们</a:t>
            </a:r>
            <a:r>
              <a:rPr lang="zh-CN" altLang="en-US" sz="1200" b="1" i="0" kern="1200" dirty="0" smtClean="0">
                <a:solidFill>
                  <a:schemeClr val="tx1"/>
                </a:solidFill>
                <a:effectLst/>
                <a:latin typeface="+mn-lt"/>
                <a:ea typeface="+mn-ea"/>
                <a:cs typeface="+mn-cs"/>
              </a:rPr>
              <a:t>不再处理连接或提供任何类型的一致性</a:t>
            </a:r>
          </a:p>
          <a:p>
            <a:pPr marL="685800" lvl="1" indent="-228600">
              <a:buAutoNum type="arabicPeriod"/>
            </a:pPr>
            <a:r>
              <a:rPr lang="zh-CN" altLang="en-US" sz="1200" b="0" i="0" kern="1200" dirty="0" smtClean="0">
                <a:solidFill>
                  <a:schemeClr val="tx1"/>
                </a:solidFill>
                <a:effectLst/>
                <a:latin typeface="+mn-lt"/>
                <a:ea typeface="+mn-ea"/>
                <a:cs typeface="+mn-cs"/>
              </a:rPr>
              <a:t>这样做的基本原理是，因为并非所有应用程序都需要这些功能，因此实际上</a:t>
            </a:r>
            <a:r>
              <a:rPr lang="zh-CN" altLang="en-US" sz="1200" b="1" i="0" kern="1200" dirty="0" smtClean="0">
                <a:solidFill>
                  <a:schemeClr val="tx1"/>
                </a:solidFill>
                <a:effectLst/>
                <a:latin typeface="+mn-lt"/>
                <a:ea typeface="+mn-ea"/>
                <a:cs typeface="+mn-cs"/>
              </a:rPr>
              <a:t>没有理由在单个 </a:t>
            </a:r>
            <a:r>
              <a:rPr lang="en-US" altLang="zh-CN" sz="1200" b="1" i="0" kern="1200" dirty="0" err="1" smtClean="0">
                <a:solidFill>
                  <a:schemeClr val="tx1"/>
                </a:solidFill>
                <a:effectLst/>
                <a:latin typeface="+mn-lt"/>
                <a:ea typeface="+mn-ea"/>
                <a:cs typeface="+mn-cs"/>
              </a:rPr>
              <a:t>dbms</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中实现所有这些功能并使扩展变得困难</a:t>
            </a:r>
          </a:p>
          <a:p>
            <a:pPr marL="685800" lvl="1" indent="-228600">
              <a:buAutoNum type="arabicPeriod"/>
            </a:pPr>
            <a:r>
              <a:rPr lang="zh-CN" altLang="en-US" sz="1200" b="0" i="0" kern="1200" dirty="0" smtClean="0">
                <a:solidFill>
                  <a:schemeClr val="tx1"/>
                </a:solidFill>
                <a:effectLst/>
                <a:latin typeface="+mn-lt"/>
                <a:ea typeface="+mn-ea"/>
                <a:cs typeface="+mn-cs"/>
              </a:rPr>
              <a:t>所以让我们尝试依赖</a:t>
            </a:r>
            <a:r>
              <a:rPr lang="zh-CN" altLang="en-US" sz="1200" b="1" i="0" kern="1200" dirty="0" smtClean="0">
                <a:solidFill>
                  <a:schemeClr val="tx1"/>
                </a:solidFill>
                <a:effectLst/>
                <a:latin typeface="+mn-lt"/>
                <a:ea typeface="+mn-ea"/>
                <a:cs typeface="+mn-cs"/>
              </a:rPr>
              <a:t>应用程序来根据需要实现这些功能</a:t>
            </a:r>
            <a:r>
              <a:rPr lang="zh-CN" altLang="en-US" sz="1200" b="0" i="0" kern="1200" dirty="0" smtClean="0">
                <a:solidFill>
                  <a:schemeClr val="tx1"/>
                </a:solidFill>
                <a:effectLst/>
                <a:latin typeface="+mn-lt"/>
                <a:ea typeface="+mn-ea"/>
                <a:cs typeface="+mn-cs"/>
              </a:rPr>
              <a:t>，这就是 </a:t>
            </a:r>
            <a:r>
              <a:rPr lang="en-US" altLang="zh-CN" sz="1200" b="0" i="0" kern="1200" dirty="0" err="1" smtClean="0">
                <a:solidFill>
                  <a:schemeClr val="tx1"/>
                </a:solidFill>
                <a:effectLst/>
                <a:latin typeface="+mn-lt"/>
                <a:ea typeface="+mn-ea"/>
                <a:cs typeface="+mn-cs"/>
              </a:rPr>
              <a:t>nosql</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背后的哲学</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now that we understand why it is difficult to scale relational databases, </a:t>
            </a:r>
          </a:p>
          <a:p>
            <a:pPr marL="228600" indent="-228600">
              <a:buAutoNum type="arabicPeriod"/>
            </a:pPr>
            <a:r>
              <a:rPr lang="en-US" sz="1200" b="0" i="0" kern="1200" dirty="0" smtClean="0">
                <a:solidFill>
                  <a:schemeClr val="tx1"/>
                </a:solidFill>
                <a:effectLst/>
                <a:latin typeface="+mn-lt"/>
                <a:ea typeface="+mn-ea"/>
                <a:cs typeface="+mn-cs"/>
              </a:rPr>
              <a:t>in the case of partition we might need to join data across multiple servers and we need to deal with concurrent writes to them from other transactions </a:t>
            </a:r>
          </a:p>
          <a:p>
            <a:pPr marL="228600" indent="-228600">
              <a:buAutoNum type="arabicPeriod"/>
            </a:pPr>
            <a:r>
              <a:rPr lang="en-US" sz="1200" b="0" i="0" kern="1200" dirty="0" smtClean="0">
                <a:solidFill>
                  <a:schemeClr val="tx1"/>
                </a:solidFill>
                <a:effectLst/>
                <a:latin typeface="+mn-lt"/>
                <a:ea typeface="+mn-ea"/>
                <a:cs typeface="+mn-cs"/>
              </a:rPr>
              <a:t>and in the case of replication we might need to handle inconsistent data, in case it has not been updated yet from other machines </a:t>
            </a:r>
          </a:p>
          <a:p>
            <a:pPr marL="228600" indent="-228600">
              <a:buAutoNum type="arabicPeriod"/>
            </a:pPr>
            <a:r>
              <a:rPr lang="en-US" sz="1200" b="0" i="0" kern="1200" dirty="0" smtClean="0">
                <a:solidFill>
                  <a:schemeClr val="tx1"/>
                </a:solidFill>
                <a:effectLst/>
                <a:latin typeface="+mn-lt"/>
                <a:ea typeface="+mn-ea"/>
                <a:cs typeface="+mn-cs"/>
              </a:rPr>
              <a:t>so again consistency is hard in both of these cases, </a:t>
            </a:r>
          </a:p>
          <a:p>
            <a:pPr marL="228600" indent="-228600">
              <a:buAutoNum type="arabicPeriod"/>
            </a:pPr>
            <a:r>
              <a:rPr lang="en-US" sz="1200" b="0" i="0" kern="1200" dirty="0" smtClean="0">
                <a:solidFill>
                  <a:schemeClr val="tx1"/>
                </a:solidFill>
                <a:effectLst/>
                <a:latin typeface="+mn-lt"/>
                <a:ea typeface="+mn-ea"/>
                <a:cs typeface="+mn-cs"/>
              </a:rPr>
              <a:t>so </a:t>
            </a:r>
            <a:r>
              <a:rPr lang="en-US" sz="1200" b="0" i="0" kern="1200" dirty="0" err="1" smtClean="0">
                <a:solidFill>
                  <a:schemeClr val="tx1"/>
                </a:solidFill>
                <a:effectLst/>
                <a:latin typeface="+mn-lt"/>
                <a:ea typeface="+mn-ea"/>
                <a:cs typeface="+mn-cs"/>
              </a:rPr>
              <a:t>nosql</a:t>
            </a:r>
            <a:r>
              <a:rPr lang="en-US" sz="1200" b="0" i="0" kern="1200" dirty="0" smtClean="0">
                <a:solidFill>
                  <a:schemeClr val="tx1"/>
                </a:solidFill>
                <a:effectLst/>
                <a:latin typeface="+mn-lt"/>
                <a:ea typeface="+mn-ea"/>
                <a:cs typeface="+mn-cs"/>
              </a:rPr>
              <a:t> came about with a simple data model, where we simply give up some of the functionalities, for instance we no longer handle joins or provide any kind of consistency whatsoever</a:t>
            </a:r>
          </a:p>
          <a:p>
            <a:pPr marL="228600" indent="-228600">
              <a:buAutoNum type="arabicPeriod"/>
            </a:pPr>
            <a:r>
              <a:rPr lang="en-US" sz="1200" b="0" i="0" kern="1200" dirty="0" smtClean="0">
                <a:solidFill>
                  <a:schemeClr val="tx1"/>
                </a:solidFill>
                <a:effectLst/>
                <a:latin typeface="+mn-lt"/>
                <a:ea typeface="+mn-ea"/>
                <a:cs typeface="+mn-cs"/>
              </a:rPr>
              <a:t>the rationale for this is that well, since not all applications need these functionalities, so there's actually no reason to implement all of that inside a single </a:t>
            </a:r>
            <a:r>
              <a:rPr lang="en-US" sz="1200" b="0" i="0" kern="1200" dirty="0" err="1" smtClean="0">
                <a:solidFill>
                  <a:schemeClr val="tx1"/>
                </a:solidFill>
                <a:effectLst/>
                <a:latin typeface="+mn-lt"/>
                <a:ea typeface="+mn-ea"/>
                <a:cs typeface="+mn-cs"/>
              </a:rPr>
              <a:t>dbms</a:t>
            </a:r>
            <a:r>
              <a:rPr lang="en-US" sz="1200" b="0" i="0" kern="1200" dirty="0" smtClean="0">
                <a:solidFill>
                  <a:schemeClr val="tx1"/>
                </a:solidFill>
                <a:effectLst/>
                <a:latin typeface="+mn-lt"/>
                <a:ea typeface="+mn-ea"/>
                <a:cs typeface="+mn-cs"/>
              </a:rPr>
              <a:t> and make scaling difficult </a:t>
            </a:r>
          </a:p>
          <a:p>
            <a:pPr marL="228600" indent="-228600">
              <a:buAutoNum type="arabicPeriod"/>
            </a:pPr>
            <a:r>
              <a:rPr lang="en-US" sz="1200" b="0" i="0" kern="1200" dirty="0" smtClean="0">
                <a:solidFill>
                  <a:schemeClr val="tx1"/>
                </a:solidFill>
                <a:effectLst/>
                <a:latin typeface="+mn-lt"/>
                <a:ea typeface="+mn-ea"/>
                <a:cs typeface="+mn-cs"/>
              </a:rPr>
              <a:t>so let's try to rely on applications to implement these functionalities as needed, and that is the philosophy behind </a:t>
            </a:r>
            <a:r>
              <a:rPr lang="en-US" sz="1200" b="0" i="0" kern="1200" dirty="0" err="1" smtClean="0">
                <a:solidFill>
                  <a:schemeClr val="tx1"/>
                </a:solidFill>
                <a:effectLst/>
                <a:latin typeface="+mn-lt"/>
                <a:ea typeface="+mn-ea"/>
                <a:cs typeface="+mn-cs"/>
              </a:rPr>
              <a:t>nosql</a:t>
            </a:r>
            <a:endParaRPr lang="en-US" sz="1200" b="0" i="0" kern="1200" dirty="0" smtClean="0">
              <a:solidFill>
                <a:schemeClr val="tx1"/>
              </a:solidFill>
              <a:effectLst/>
              <a:latin typeface="+mn-lt"/>
              <a:ea typeface="+mn-ea"/>
              <a:cs typeface="+mn-cs"/>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E452BBE-F10F-4841-A18C-68C4F7097A87}" type="slidenum">
              <a:rPr lang="en-US" smtClean="0"/>
              <a:t>109</a:t>
            </a:fld>
            <a:endParaRPr lang="en-US"/>
          </a:p>
        </p:txBody>
      </p:sp>
    </p:spTree>
    <p:extLst>
      <p:ext uri="{BB962C8B-B14F-4D97-AF65-F5344CB8AC3E}">
        <p14:creationId xmlns:p14="http://schemas.microsoft.com/office/powerpoint/2010/main" val="17294359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现在让我们谈谈 </a:t>
            </a:r>
            <a:r>
              <a:rPr lang="en-US" altLang="zh-CN" sz="1200" b="0" i="0" kern="1200" dirty="0" err="1" smtClean="0">
                <a:solidFill>
                  <a:schemeClr val="tx1"/>
                </a:solidFill>
                <a:effectLst/>
                <a:latin typeface="+mn-lt"/>
                <a:ea typeface="+mn-ea"/>
                <a:cs typeface="+mn-cs"/>
              </a:rPr>
              <a:t>nosql</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a:t>
            </a:r>
            <a:r>
              <a:rPr lang="zh-CN" altLang="en-US" sz="1200" b="1" i="0" kern="1200" dirty="0" smtClean="0">
                <a:solidFill>
                  <a:schemeClr val="tx1"/>
                </a:solidFill>
                <a:effectLst/>
                <a:latin typeface="+mn-lt"/>
                <a:ea typeface="+mn-ea"/>
                <a:cs typeface="+mn-cs"/>
              </a:rPr>
              <a:t>数据模型</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在本课中我们将介绍三种不同类型的数据模型：</a:t>
            </a:r>
            <a:r>
              <a:rPr lang="zh-CN" altLang="en-US" sz="1200" b="1" i="0" kern="1200" dirty="0" smtClean="0">
                <a:solidFill>
                  <a:schemeClr val="tx1"/>
                </a:solidFill>
                <a:effectLst/>
                <a:latin typeface="+mn-lt"/>
                <a:ea typeface="+mn-ea"/>
                <a:cs typeface="+mn-cs"/>
              </a:rPr>
              <a:t>键值存储</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可扩展存储</a:t>
            </a:r>
            <a:r>
              <a:rPr lang="zh-CN" altLang="en-US" sz="1200" b="0" i="0" kern="1200" dirty="0" smtClean="0">
                <a:solidFill>
                  <a:schemeClr val="tx1"/>
                </a:solidFill>
                <a:effectLst/>
                <a:latin typeface="+mn-lt"/>
                <a:ea typeface="+mn-ea"/>
                <a:cs typeface="+mn-cs"/>
              </a:rPr>
              <a:t>和</a:t>
            </a:r>
            <a:r>
              <a:rPr lang="zh-CN" altLang="en-US" sz="1200" b="1" i="0" kern="1200" dirty="0" smtClean="0">
                <a:solidFill>
                  <a:schemeClr val="tx1"/>
                </a:solidFill>
                <a:effectLst/>
                <a:latin typeface="+mn-lt"/>
                <a:ea typeface="+mn-ea"/>
                <a:cs typeface="+mn-cs"/>
              </a:rPr>
              <a:t>文档存储</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let‘s talk about data models for </a:t>
            </a:r>
            <a:r>
              <a:rPr lang="en-US" sz="1200" b="0" i="0" kern="1200" dirty="0" err="1" smtClean="0">
                <a:solidFill>
                  <a:schemeClr val="tx1"/>
                </a:solidFill>
                <a:effectLst/>
                <a:latin typeface="+mn-lt"/>
                <a:ea typeface="+mn-ea"/>
                <a:cs typeface="+mn-cs"/>
              </a:rPr>
              <a:t>nosql</a:t>
            </a:r>
            <a:r>
              <a:rPr lang="en-US" sz="1200" b="0" i="0" kern="1200" dirty="0" smtClean="0">
                <a:solidFill>
                  <a:schemeClr val="tx1"/>
                </a:solidFill>
                <a:effectLst/>
                <a:latin typeface="+mn-lt"/>
                <a:ea typeface="+mn-ea"/>
                <a:cs typeface="+mn-cs"/>
              </a:rPr>
              <a:t>, in this class we will cover three different types of data models: key value stores,</a:t>
            </a:r>
            <a:r>
              <a:rPr lang="zh-CN" alt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extensible stores and document stores</a:t>
            </a:r>
            <a:endParaRPr lang="en-US" dirty="0"/>
          </a:p>
        </p:txBody>
      </p:sp>
      <p:sp>
        <p:nvSpPr>
          <p:cNvPr id="4" name="Slide Number Placeholder 3"/>
          <p:cNvSpPr>
            <a:spLocks noGrp="1"/>
          </p:cNvSpPr>
          <p:nvPr>
            <p:ph type="sldNum" sz="quarter" idx="10"/>
          </p:nvPr>
        </p:nvSpPr>
        <p:spPr/>
        <p:txBody>
          <a:bodyPr/>
          <a:lstStyle/>
          <a:p>
            <a:fld id="{EE452BBE-F10F-4841-A18C-68C4F7097A87}" type="slidenum">
              <a:rPr lang="en-US" smtClean="0"/>
              <a:t>110</a:t>
            </a:fld>
            <a:endParaRPr lang="en-US"/>
          </a:p>
        </p:txBody>
      </p:sp>
    </p:spTree>
    <p:extLst>
      <p:ext uri="{BB962C8B-B14F-4D97-AF65-F5344CB8AC3E}">
        <p14:creationId xmlns:p14="http://schemas.microsoft.com/office/powerpoint/2010/main" val="36974598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b="0" i="0" kern="1200" dirty="0" smtClean="0">
                <a:solidFill>
                  <a:schemeClr val="tx1"/>
                </a:solidFill>
                <a:effectLst/>
                <a:latin typeface="+mn-lt"/>
                <a:ea typeface="+mn-ea"/>
                <a:cs typeface="+mn-cs"/>
              </a:rPr>
              <a:t>正如您所记得的，所有关系都必须由行和固定数量的列组成，每行必须具有相同的模式。</a:t>
            </a:r>
          </a:p>
          <a:p>
            <a:pPr marL="685800" lvl="1" indent="-228600">
              <a:buAutoNum type="arabicPeriod"/>
            </a:pPr>
            <a:r>
              <a:rPr lang="zh-CN" altLang="en-US" sz="1200" b="0" i="0" kern="1200" dirty="0" smtClean="0">
                <a:solidFill>
                  <a:schemeClr val="tx1"/>
                </a:solidFill>
                <a:effectLst/>
                <a:latin typeface="+mn-lt"/>
                <a:ea typeface="+mn-ea"/>
                <a:cs typeface="+mn-cs"/>
              </a:rPr>
              <a:t>由于所有行都具有相同的模式，我们可以以</a:t>
            </a:r>
            <a:r>
              <a:rPr lang="zh-CN" altLang="en-US" sz="1200" b="1" i="0" kern="1200" dirty="0" smtClean="0">
                <a:solidFill>
                  <a:schemeClr val="tx1"/>
                </a:solidFill>
                <a:effectLst/>
                <a:latin typeface="+mn-lt"/>
                <a:ea typeface="+mn-ea"/>
                <a:cs typeface="+mn-cs"/>
              </a:rPr>
              <a:t>二进制格式存储整个关系</a:t>
            </a:r>
            <a:r>
              <a:rPr lang="zh-CN" altLang="en-US" sz="1200" b="0" i="0" kern="1200" dirty="0" smtClean="0">
                <a:solidFill>
                  <a:schemeClr val="tx1"/>
                </a:solidFill>
                <a:effectLst/>
                <a:latin typeface="+mn-lt"/>
                <a:ea typeface="+mn-ea"/>
                <a:cs typeface="+mn-cs"/>
              </a:rPr>
              <a:t>，正如我们在本学期早些时候讨论的那样以</a:t>
            </a:r>
            <a:r>
              <a:rPr lang="zh-CN" altLang="en-US" sz="1200" b="1" i="0" kern="1200" dirty="0" smtClean="0">
                <a:solidFill>
                  <a:schemeClr val="tx1"/>
                </a:solidFill>
                <a:effectLst/>
                <a:latin typeface="+mn-lt"/>
                <a:ea typeface="+mn-ea"/>
                <a:cs typeface="+mn-cs"/>
              </a:rPr>
              <a:t>提高性能</a:t>
            </a:r>
          </a:p>
          <a:p>
            <a:pPr marL="685800" lvl="1" indent="-228600">
              <a:buAutoNum type="arabicPeriod"/>
            </a:pPr>
            <a:r>
              <a:rPr lang="zh-CN" altLang="en-US" sz="1200" b="0" i="0" kern="1200" dirty="0" smtClean="0">
                <a:solidFill>
                  <a:schemeClr val="tx1"/>
                </a:solidFill>
                <a:effectLst/>
                <a:latin typeface="+mn-lt"/>
                <a:ea typeface="+mn-ea"/>
                <a:cs typeface="+mn-cs"/>
              </a:rPr>
              <a:t>但这使得</a:t>
            </a:r>
            <a:r>
              <a:rPr lang="zh-CN" altLang="en-US" sz="1200" b="1" i="0" kern="1200" dirty="0" smtClean="0">
                <a:solidFill>
                  <a:schemeClr val="tx1"/>
                </a:solidFill>
                <a:effectLst/>
                <a:latin typeface="+mn-lt"/>
                <a:ea typeface="+mn-ea"/>
                <a:cs typeface="+mn-cs"/>
              </a:rPr>
              <a:t>跨不同数据库发送数据变得困难</a:t>
            </a:r>
            <a:r>
              <a:rPr lang="zh-CN" altLang="en-US" sz="1200" b="0" i="0" kern="1200" dirty="0" smtClean="0">
                <a:solidFill>
                  <a:schemeClr val="tx1"/>
                </a:solidFill>
                <a:effectLst/>
                <a:latin typeface="+mn-lt"/>
                <a:ea typeface="+mn-ea"/>
                <a:cs typeface="+mn-cs"/>
              </a:rPr>
              <a:t>，因为每个数据库</a:t>
            </a:r>
            <a:r>
              <a:rPr lang="zh-CN" altLang="en-US" sz="1200" b="1" i="0" kern="1200" dirty="0" smtClean="0">
                <a:solidFill>
                  <a:schemeClr val="tx1"/>
                </a:solidFill>
                <a:effectLst/>
                <a:latin typeface="+mn-lt"/>
                <a:ea typeface="+mn-ea"/>
                <a:cs typeface="+mn-cs"/>
              </a:rPr>
              <a:t>二进制格式可能不同</a:t>
            </a:r>
          </a:p>
          <a:p>
            <a:pPr marL="228600" indent="-228600">
              <a:buAutoNum type="arabicPeriod"/>
            </a:pPr>
            <a:r>
              <a:rPr lang="en-US" altLang="zh-CN" sz="1200" b="0" i="0" kern="1200" dirty="0" err="1"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和半结构化数据一般比较灵活，</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1" i="0" kern="1200" dirty="0" smtClean="0">
                <a:solidFill>
                  <a:schemeClr val="tx1"/>
                </a:solidFill>
                <a:effectLst/>
                <a:latin typeface="+mn-lt"/>
                <a:ea typeface="+mn-ea"/>
                <a:cs typeface="+mn-cs"/>
              </a:rPr>
              <a:t>不需要每个存储的对象都具有相同的模式</a:t>
            </a:r>
            <a:r>
              <a:rPr lang="zh-CN" altLang="en-US" sz="1200" b="0" i="0" kern="1200" dirty="0" smtClean="0">
                <a:solidFill>
                  <a:schemeClr val="tx1"/>
                </a:solidFill>
                <a:effectLst/>
                <a:latin typeface="+mn-lt"/>
                <a:ea typeface="+mn-ea"/>
                <a:cs typeface="+mn-cs"/>
              </a:rPr>
              <a:t>，我们将</a:t>
            </a:r>
            <a:r>
              <a:rPr lang="en-US" altLang="zh-CN" sz="1200" b="0" i="0" kern="1200" dirty="0" err="1"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数据存储在文本中，这对于在</a:t>
            </a:r>
            <a:r>
              <a:rPr lang="zh-CN" altLang="en-US" sz="1200" b="1" i="0" kern="1200" dirty="0" smtClean="0">
                <a:solidFill>
                  <a:schemeClr val="tx1"/>
                </a:solidFill>
                <a:effectLst/>
                <a:latin typeface="+mn-lt"/>
                <a:ea typeface="+mn-ea"/>
                <a:cs typeface="+mn-cs"/>
              </a:rPr>
              <a:t>多个数据库之间发送数据很好</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因为它们都可以读取</a:t>
            </a:r>
            <a:r>
              <a:rPr lang="en-US" altLang="zh-CN" sz="1200" b="1" i="0" kern="1200" dirty="0" smtClean="0">
                <a:solidFill>
                  <a:schemeClr val="tx1"/>
                </a:solidFill>
                <a:effectLst/>
                <a:latin typeface="+mn-lt"/>
                <a:ea typeface="+mn-ea"/>
                <a:cs typeface="+mn-cs"/>
              </a:rPr>
              <a:t>text </a:t>
            </a:r>
            <a:r>
              <a:rPr lang="zh-CN" altLang="en-US" sz="1200" b="1" i="0" kern="1200" dirty="0" smtClean="0">
                <a:solidFill>
                  <a:schemeClr val="tx1"/>
                </a:solidFill>
                <a:effectLst/>
                <a:latin typeface="+mn-lt"/>
                <a:ea typeface="+mn-ea"/>
                <a:cs typeface="+mn-cs"/>
              </a:rPr>
              <a:t>文本格式</a:t>
            </a:r>
            <a:r>
              <a:rPr lang="zh-CN" altLang="en-US" sz="1200" b="0" i="0" kern="1200" dirty="0" smtClean="0">
                <a:solidFill>
                  <a:schemeClr val="tx1"/>
                </a:solidFill>
                <a:effectLst/>
                <a:latin typeface="+mn-lt"/>
                <a:ea typeface="+mn-ea"/>
                <a:cs typeface="+mn-cs"/>
              </a:rPr>
              <a:t>，但它现在</a:t>
            </a:r>
            <a:r>
              <a:rPr lang="zh-CN" altLang="en-US" sz="1200" b="1" i="0" kern="1200" dirty="0" smtClean="0">
                <a:solidFill>
                  <a:schemeClr val="tx1"/>
                </a:solidFill>
                <a:effectLst/>
                <a:latin typeface="+mn-lt"/>
                <a:ea typeface="+mn-ea"/>
                <a:cs typeface="+mn-cs"/>
              </a:rPr>
              <a:t>对性能不利</a:t>
            </a:r>
            <a:r>
              <a:rPr lang="zh-CN" altLang="en-US" sz="1200" b="0" i="0" kern="1200" dirty="0" smtClean="0">
                <a:solidFill>
                  <a:schemeClr val="tx1"/>
                </a:solidFill>
                <a:effectLst/>
                <a:latin typeface="+mn-lt"/>
                <a:ea typeface="+mn-ea"/>
                <a:cs typeface="+mn-cs"/>
              </a:rPr>
              <a:t>，因为您可以想象以文本格式存储数据与二进制相比占用更多空间</a:t>
            </a:r>
          </a:p>
          <a:p>
            <a:pPr marL="685800" lvl="1" indent="-228600">
              <a:buAutoNum type="arabicPeriod"/>
            </a:pPr>
            <a:r>
              <a:rPr lang="zh-CN" altLang="en-US" sz="1200" b="0" i="0" kern="1200" dirty="0" smtClean="0">
                <a:solidFill>
                  <a:schemeClr val="tx1"/>
                </a:solidFill>
                <a:effectLst/>
                <a:latin typeface="+mn-lt"/>
                <a:ea typeface="+mn-ea"/>
                <a:cs typeface="+mn-cs"/>
              </a:rPr>
              <a:t>正如我们将看到的，</a:t>
            </a:r>
            <a:r>
              <a:rPr lang="zh-CN" altLang="en-US" sz="1200" b="1" i="0" kern="1200" dirty="0" smtClean="0">
                <a:solidFill>
                  <a:schemeClr val="tx1"/>
                </a:solidFill>
                <a:effectLst/>
                <a:latin typeface="+mn-lt"/>
                <a:ea typeface="+mn-ea"/>
                <a:cs typeface="+mn-cs"/>
              </a:rPr>
              <a:t>查询 </a:t>
            </a:r>
            <a:r>
              <a:rPr lang="en-US" altLang="zh-CN" sz="1200" b="1" i="0" kern="1200" dirty="0" err="1" smtClean="0">
                <a:solidFill>
                  <a:schemeClr val="tx1"/>
                </a:solidFill>
                <a:effectLst/>
                <a:latin typeface="+mn-lt"/>
                <a:ea typeface="+mn-ea"/>
                <a:cs typeface="+mn-cs"/>
              </a:rPr>
              <a:t>json</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数据通常是通过调用一堆函数来完成的，这与编写独立的 </a:t>
            </a:r>
            <a:r>
              <a:rPr lang="en-US" altLang="zh-CN" sz="1200" b="1" i="0" kern="1200" dirty="0" err="1" smtClean="0">
                <a:solidFill>
                  <a:schemeClr val="tx1"/>
                </a:solidFill>
                <a:effectLst/>
                <a:latin typeface="+mn-lt"/>
                <a:ea typeface="+mn-ea"/>
                <a:cs typeface="+mn-cs"/>
              </a:rPr>
              <a:t>sql</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查询不同</a:t>
            </a:r>
            <a:r>
              <a:rPr lang="zh-CN" altLang="en-US" sz="1200" b="0" i="0" kern="1200" dirty="0" smtClean="0">
                <a:solidFill>
                  <a:schemeClr val="tx1"/>
                </a:solidFill>
                <a:effectLst/>
                <a:latin typeface="+mn-lt"/>
                <a:ea typeface="+mn-ea"/>
                <a:cs typeface="+mn-cs"/>
              </a:rPr>
              <a:t>，</a:t>
            </a:r>
          </a:p>
          <a:p>
            <a:pPr marL="685800" lvl="1" indent="-228600">
              <a:buAutoNum type="arabicPeriod"/>
            </a:pPr>
            <a:r>
              <a:rPr lang="zh-CN" altLang="en-US" sz="1200" b="0" i="0" kern="1200" dirty="0" smtClean="0">
                <a:solidFill>
                  <a:schemeClr val="tx1"/>
                </a:solidFill>
                <a:effectLst/>
                <a:latin typeface="+mn-lt"/>
                <a:ea typeface="+mn-ea"/>
                <a:cs typeface="+mn-cs"/>
              </a:rPr>
              <a:t>尽管目前也正在开发针对 </a:t>
            </a:r>
            <a:r>
              <a:rPr lang="en-US" altLang="zh-CN" sz="1200" b="0" i="0" kern="1200" dirty="0" err="1" smtClean="0">
                <a:solidFill>
                  <a:schemeClr val="tx1"/>
                </a:solidFill>
                <a:effectLst/>
                <a:latin typeface="+mn-lt"/>
                <a:ea typeface="+mn-ea"/>
                <a:cs typeface="+mn-cs"/>
              </a:rPr>
              <a:t>json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和半结构化数据的新语言</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so as you recall, all relations must consist of rows and a fixed number of columns, each row must have the same schema. </a:t>
            </a:r>
          </a:p>
          <a:p>
            <a:pPr marL="228600" indent="-228600">
              <a:buAutoNum type="arabicPeriod"/>
            </a:pPr>
            <a:r>
              <a:rPr lang="en-US" sz="1200" b="0" i="0" kern="1200" dirty="0" smtClean="0">
                <a:solidFill>
                  <a:schemeClr val="tx1"/>
                </a:solidFill>
                <a:effectLst/>
                <a:latin typeface="+mn-lt"/>
                <a:ea typeface="+mn-ea"/>
                <a:cs typeface="+mn-cs"/>
              </a:rPr>
              <a:t>since all rows have the same schema, we can store the entire relation in binary format as we discussed earlier in the semester for performance purposes</a:t>
            </a:r>
          </a:p>
          <a:p>
            <a:pPr marL="228600" indent="-228600">
              <a:buAutoNum type="arabicPeriod"/>
            </a:pPr>
            <a:r>
              <a:rPr lang="en-US" sz="1200" b="0" i="0" kern="1200" dirty="0" smtClean="0">
                <a:solidFill>
                  <a:schemeClr val="tx1"/>
                </a:solidFill>
                <a:effectLst/>
                <a:latin typeface="+mn-lt"/>
                <a:ea typeface="+mn-ea"/>
                <a:cs typeface="+mn-cs"/>
              </a:rPr>
              <a:t>but this makes it hard to send data across different databases, since each database binary format might differ</a:t>
            </a:r>
          </a:p>
          <a:p>
            <a:pPr marL="228600" indent="-228600">
              <a:buAutoNum type="arabicPeriod"/>
            </a:pP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and semi-structured data in general is instead</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flexible, it doesn't require each stored object to have the same schema, and we store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data in text, this is good to send data among multiple databases, since they can all read text textual formats, but it is now bad for performance, because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as you can imagine storing data in textual format takes up more space compared to binary</a:t>
            </a:r>
          </a:p>
          <a:p>
            <a:pPr marL="228600" indent="-228600">
              <a:buAutoNum type="arabicPeriod"/>
            </a:pPr>
            <a:r>
              <a:rPr lang="en-US" sz="1200" b="0" i="0" kern="1200" dirty="0" smtClean="0">
                <a:solidFill>
                  <a:schemeClr val="tx1"/>
                </a:solidFill>
                <a:effectLst/>
                <a:latin typeface="+mn-lt"/>
                <a:ea typeface="+mn-ea"/>
                <a:cs typeface="+mn-cs"/>
              </a:rPr>
              <a:t>and as we will see querying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data is done usually by calling a bunch of functions, unlike writing a standalone </a:t>
            </a:r>
            <a:r>
              <a:rPr lang="en-US" sz="1200" b="0"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query, </a:t>
            </a:r>
          </a:p>
          <a:p>
            <a:pPr marL="228600" indent="-228600">
              <a:buAutoNum type="arabicPeriod"/>
            </a:pPr>
            <a:r>
              <a:rPr lang="en-US" sz="1200" b="0" i="0" kern="1200" dirty="0" smtClean="0">
                <a:solidFill>
                  <a:schemeClr val="tx1"/>
                </a:solidFill>
                <a:effectLst/>
                <a:latin typeface="+mn-lt"/>
                <a:ea typeface="+mn-ea"/>
                <a:cs typeface="+mn-cs"/>
              </a:rPr>
              <a:t>although new languages targeting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and semi-structured data in general are also being developed right now</a:t>
            </a:r>
          </a:p>
        </p:txBody>
      </p:sp>
      <p:sp>
        <p:nvSpPr>
          <p:cNvPr id="4" name="Slide Number Placeholder 3"/>
          <p:cNvSpPr>
            <a:spLocks noGrp="1"/>
          </p:cNvSpPr>
          <p:nvPr>
            <p:ph type="sldNum" sz="quarter" idx="10"/>
          </p:nvPr>
        </p:nvSpPr>
        <p:spPr/>
        <p:txBody>
          <a:bodyPr/>
          <a:lstStyle/>
          <a:p>
            <a:fld id="{EE452BBE-F10F-4841-A18C-68C4F7097A87}" type="slidenum">
              <a:rPr lang="en-US" smtClean="0"/>
              <a:t>111</a:t>
            </a:fld>
            <a:endParaRPr lang="en-US"/>
          </a:p>
        </p:txBody>
      </p:sp>
    </p:spTree>
    <p:extLst>
      <p:ext uri="{BB962C8B-B14F-4D97-AF65-F5344CB8AC3E}">
        <p14:creationId xmlns:p14="http://schemas.microsoft.com/office/powerpoint/2010/main" val="9825339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3860" indent="-365760">
              <a:lnSpc>
                <a:spcPct val="100000"/>
              </a:lnSpc>
              <a:spcBef>
                <a:spcPts val="5"/>
              </a:spcBef>
              <a:buClr>
                <a:srgbClr val="44516F"/>
              </a:buClr>
              <a:buChar char="•"/>
              <a:tabLst>
                <a:tab pos="403225" algn="l"/>
                <a:tab pos="403860" algn="l"/>
              </a:tabLst>
            </a:pPr>
            <a:r>
              <a:rPr lang="en-US" sz="2300" spc="25" dirty="0" smtClean="0">
                <a:latin typeface="Arial"/>
                <a:cs typeface="Arial"/>
              </a:rPr>
              <a:t>Needed:</a:t>
            </a:r>
            <a:r>
              <a:rPr lang="en-US" sz="2300" spc="10" dirty="0" smtClean="0">
                <a:latin typeface="Arial"/>
                <a:cs typeface="Arial"/>
              </a:rPr>
              <a:t> </a:t>
            </a:r>
            <a:r>
              <a:rPr lang="en-US" sz="2300" spc="5" dirty="0" smtClean="0">
                <a:latin typeface="Arial"/>
                <a:cs typeface="Arial"/>
              </a:rPr>
              <a:t>very</a:t>
            </a:r>
            <a:r>
              <a:rPr lang="en-US" sz="2300" spc="15" dirty="0" smtClean="0">
                <a:latin typeface="Arial"/>
                <a:cs typeface="Arial"/>
              </a:rPr>
              <a:t> </a:t>
            </a:r>
            <a:r>
              <a:rPr lang="en-US" sz="2300" spc="-5" dirty="0" smtClean="0">
                <a:latin typeface="Arial"/>
                <a:cs typeface="Arial"/>
              </a:rPr>
              <a:t>large</a:t>
            </a:r>
            <a:r>
              <a:rPr lang="en-US" sz="2300" spc="25" dirty="0" smtClean="0">
                <a:latin typeface="Arial"/>
                <a:cs typeface="Arial"/>
              </a:rPr>
              <a:t> </a:t>
            </a:r>
            <a:r>
              <a:rPr lang="en-US" sz="2300" spc="15" dirty="0" smtClean="0">
                <a:latin typeface="Arial"/>
                <a:cs typeface="Arial"/>
              </a:rPr>
              <a:t>scale</a:t>
            </a:r>
            <a:r>
              <a:rPr lang="en-US" sz="2300" spc="25" dirty="0" smtClean="0">
                <a:latin typeface="Arial"/>
                <a:cs typeface="Arial"/>
              </a:rPr>
              <a:t> </a:t>
            </a:r>
            <a:r>
              <a:rPr lang="en-US" sz="2300" spc="-70" dirty="0" smtClean="0">
                <a:latin typeface="Arial"/>
                <a:cs typeface="Arial"/>
              </a:rPr>
              <a:t>OLTP</a:t>
            </a:r>
            <a:r>
              <a:rPr lang="en-US" sz="2300" spc="20" dirty="0" smtClean="0">
                <a:latin typeface="Arial"/>
                <a:cs typeface="Arial"/>
              </a:rPr>
              <a:t> </a:t>
            </a:r>
            <a:r>
              <a:rPr lang="en-US" sz="2300" spc="45" dirty="0" smtClean="0">
                <a:latin typeface="Arial"/>
                <a:cs typeface="Arial"/>
              </a:rPr>
              <a:t>workloads</a:t>
            </a:r>
            <a:endParaRPr lang="en-US" sz="2300" dirty="0" smtClean="0">
              <a:latin typeface="Arial"/>
              <a:cs typeface="Arial"/>
            </a:endParaRPr>
          </a:p>
          <a:p>
            <a:pPr marL="403860" indent="-365760">
              <a:lnSpc>
                <a:spcPct val="100000"/>
              </a:lnSpc>
              <a:spcBef>
                <a:spcPts val="40"/>
              </a:spcBef>
              <a:buClr>
                <a:srgbClr val="44516F"/>
              </a:buClr>
              <a:buChar char="•"/>
              <a:tabLst>
                <a:tab pos="403225" algn="l"/>
                <a:tab pos="403860" algn="l"/>
              </a:tabLst>
            </a:pPr>
            <a:r>
              <a:rPr lang="en-US" sz="2300" spc="-5" dirty="0" smtClean="0">
                <a:latin typeface="Arial"/>
                <a:cs typeface="Arial"/>
              </a:rPr>
              <a:t>Give</a:t>
            </a:r>
            <a:r>
              <a:rPr lang="en-US" sz="2300" spc="20" dirty="0" smtClean="0">
                <a:latin typeface="Arial"/>
                <a:cs typeface="Arial"/>
              </a:rPr>
              <a:t> </a:t>
            </a:r>
            <a:r>
              <a:rPr lang="en-US" sz="2300" spc="60" dirty="0" smtClean="0">
                <a:latin typeface="Arial"/>
                <a:cs typeface="Arial"/>
              </a:rPr>
              <a:t>up</a:t>
            </a:r>
            <a:r>
              <a:rPr lang="en-US" sz="2300" spc="15" dirty="0" smtClean="0">
                <a:latin typeface="Arial"/>
                <a:cs typeface="Arial"/>
              </a:rPr>
              <a:t> </a:t>
            </a:r>
            <a:r>
              <a:rPr lang="en-US" sz="2300" spc="40" dirty="0" smtClean="0">
                <a:latin typeface="Arial"/>
                <a:cs typeface="Arial"/>
              </a:rPr>
              <a:t>on</a:t>
            </a:r>
            <a:r>
              <a:rPr lang="en-US" sz="2300" spc="15" dirty="0" smtClean="0">
                <a:latin typeface="Arial"/>
                <a:cs typeface="Arial"/>
              </a:rPr>
              <a:t> </a:t>
            </a:r>
            <a:r>
              <a:rPr lang="en-US" sz="2300" spc="25" dirty="0" smtClean="0">
                <a:latin typeface="Arial"/>
                <a:cs typeface="Arial"/>
              </a:rPr>
              <a:t>consistency,</a:t>
            </a:r>
            <a:r>
              <a:rPr lang="en-US" sz="2300" spc="15" dirty="0" smtClean="0">
                <a:latin typeface="Arial"/>
                <a:cs typeface="Arial"/>
              </a:rPr>
              <a:t> give</a:t>
            </a:r>
            <a:r>
              <a:rPr lang="en-US" sz="2300" spc="20" dirty="0" smtClean="0">
                <a:latin typeface="Arial"/>
                <a:cs typeface="Arial"/>
              </a:rPr>
              <a:t> </a:t>
            </a:r>
            <a:r>
              <a:rPr lang="en-US" sz="2300" spc="60" dirty="0" smtClean="0">
                <a:latin typeface="Arial"/>
                <a:cs typeface="Arial"/>
              </a:rPr>
              <a:t>up</a:t>
            </a:r>
            <a:r>
              <a:rPr lang="en-US" sz="2300" spc="15" dirty="0" smtClean="0">
                <a:latin typeface="Arial"/>
                <a:cs typeface="Arial"/>
              </a:rPr>
              <a:t> </a:t>
            </a:r>
            <a:r>
              <a:rPr lang="en-US" sz="2300" spc="-10" dirty="0" smtClean="0">
                <a:latin typeface="Arial"/>
                <a:cs typeface="Arial"/>
              </a:rPr>
              <a:t>OLAP</a:t>
            </a:r>
            <a:endParaRPr lang="en-US" sz="2300" dirty="0" smtClean="0">
              <a:latin typeface="Arial"/>
              <a:cs typeface="Arial"/>
            </a:endParaRPr>
          </a:p>
          <a:p>
            <a:pPr marL="403860" indent="-365760">
              <a:lnSpc>
                <a:spcPct val="100000"/>
              </a:lnSpc>
              <a:spcBef>
                <a:spcPts val="70"/>
              </a:spcBef>
              <a:buClr>
                <a:srgbClr val="44516F"/>
              </a:buClr>
              <a:buChar char="•"/>
              <a:tabLst>
                <a:tab pos="403225" algn="l"/>
                <a:tab pos="403860" algn="l"/>
              </a:tabLst>
            </a:pPr>
            <a:r>
              <a:rPr lang="en-US" sz="2300" spc="15" dirty="0" smtClean="0">
                <a:latin typeface="Arial"/>
                <a:cs typeface="Arial"/>
              </a:rPr>
              <a:t>NoSQL:</a:t>
            </a:r>
            <a:r>
              <a:rPr lang="en-US" sz="2300" spc="10" dirty="0" smtClean="0">
                <a:latin typeface="Arial"/>
                <a:cs typeface="Arial"/>
              </a:rPr>
              <a:t> </a:t>
            </a:r>
            <a:r>
              <a:rPr lang="en-US" sz="2300" spc="25" dirty="0" smtClean="0">
                <a:latin typeface="Arial"/>
                <a:cs typeface="Arial"/>
              </a:rPr>
              <a:t>reduce</a:t>
            </a:r>
            <a:r>
              <a:rPr lang="en-US" sz="2300" spc="20" dirty="0" smtClean="0">
                <a:latin typeface="Arial"/>
                <a:cs typeface="Arial"/>
              </a:rPr>
              <a:t> </a:t>
            </a:r>
            <a:r>
              <a:rPr lang="en-US" sz="2300" spc="35" dirty="0" smtClean="0">
                <a:latin typeface="Arial"/>
                <a:cs typeface="Arial"/>
              </a:rPr>
              <a:t>functionality</a:t>
            </a:r>
            <a:endParaRPr lang="en-US" sz="2300" dirty="0" smtClean="0">
              <a:latin typeface="Arial"/>
              <a:cs typeface="Arial"/>
            </a:endParaRPr>
          </a:p>
          <a:p>
            <a:pPr marL="830580" lvl="1" indent="-304800">
              <a:lnSpc>
                <a:spcPct val="100000"/>
              </a:lnSpc>
              <a:spcBef>
                <a:spcPts val="40"/>
              </a:spcBef>
              <a:buClr>
                <a:srgbClr val="44516F"/>
              </a:buClr>
              <a:buChar char="•"/>
              <a:tabLst>
                <a:tab pos="829944" algn="l"/>
                <a:tab pos="830580" algn="l"/>
              </a:tabLst>
            </a:pPr>
            <a:r>
              <a:rPr lang="en-US" sz="2100" spc="20" dirty="0" smtClean="0">
                <a:latin typeface="Arial"/>
                <a:cs typeface="Arial"/>
              </a:rPr>
              <a:t>Simpler</a:t>
            </a:r>
            <a:r>
              <a:rPr lang="en-US" sz="2100" spc="-25" dirty="0" smtClean="0">
                <a:latin typeface="Arial"/>
                <a:cs typeface="Arial"/>
              </a:rPr>
              <a:t> </a:t>
            </a:r>
            <a:r>
              <a:rPr lang="en-US" sz="2100" spc="30" dirty="0" smtClean="0">
                <a:latin typeface="Arial"/>
                <a:cs typeface="Arial"/>
              </a:rPr>
              <a:t>data</a:t>
            </a:r>
            <a:r>
              <a:rPr lang="en-US" sz="2100" spc="-15" dirty="0" smtClean="0">
                <a:latin typeface="Arial"/>
                <a:cs typeface="Arial"/>
              </a:rPr>
              <a:t> </a:t>
            </a:r>
            <a:r>
              <a:rPr lang="en-US" sz="2100" spc="35" dirty="0" smtClean="0">
                <a:latin typeface="Arial"/>
                <a:cs typeface="Arial"/>
              </a:rPr>
              <a:t>model</a:t>
            </a:r>
            <a:endParaRPr lang="en-US" sz="2100" dirty="0" smtClean="0">
              <a:latin typeface="Arial"/>
              <a:cs typeface="Arial"/>
            </a:endParaRPr>
          </a:p>
          <a:p>
            <a:pPr marL="830580" lvl="1" indent="-304800">
              <a:lnSpc>
                <a:spcPct val="100000"/>
              </a:lnSpc>
              <a:spcBef>
                <a:spcPts val="15"/>
              </a:spcBef>
              <a:buClr>
                <a:srgbClr val="44516F"/>
              </a:buClr>
              <a:buChar char="•"/>
              <a:tabLst>
                <a:tab pos="829944" algn="l"/>
                <a:tab pos="830580" algn="l"/>
              </a:tabLst>
            </a:pPr>
            <a:r>
              <a:rPr lang="en-US" sz="2100" spc="-55" dirty="0" smtClean="0">
                <a:latin typeface="Arial"/>
                <a:cs typeface="Arial"/>
              </a:rPr>
              <a:t>Very</a:t>
            </a:r>
            <a:r>
              <a:rPr lang="en-US" sz="2100" spc="-25" dirty="0" smtClean="0">
                <a:latin typeface="Arial"/>
                <a:cs typeface="Arial"/>
              </a:rPr>
              <a:t> </a:t>
            </a:r>
            <a:r>
              <a:rPr lang="en-US" sz="2100" spc="30" dirty="0" smtClean="0">
                <a:latin typeface="Arial"/>
                <a:cs typeface="Arial"/>
              </a:rPr>
              <a:t>restricted</a:t>
            </a:r>
            <a:r>
              <a:rPr lang="en-US" sz="2100" spc="-20" dirty="0" smtClean="0">
                <a:latin typeface="Arial"/>
                <a:cs typeface="Arial"/>
              </a:rPr>
              <a:t> </a:t>
            </a:r>
            <a:r>
              <a:rPr lang="en-US" sz="2100" spc="35" dirty="0" smtClean="0">
                <a:latin typeface="Arial"/>
                <a:cs typeface="Arial"/>
              </a:rPr>
              <a:t>updates</a:t>
            </a:r>
            <a:endParaRPr lang="en-US" sz="210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55A7A8FF-17A4-4BAB-8BB0-97AB804AB4CD}" type="slidenum">
              <a:rPr lang="en-US" smtClean="0"/>
              <a:t>112</a:t>
            </a:fld>
            <a:endParaRPr lang="en-US"/>
          </a:p>
        </p:txBody>
      </p:sp>
    </p:spTree>
    <p:extLst>
      <p:ext uri="{BB962C8B-B14F-4D97-AF65-F5344CB8AC3E}">
        <p14:creationId xmlns:p14="http://schemas.microsoft.com/office/powerpoint/2010/main" val="26028088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b="0" i="0" kern="1200" dirty="0" smtClean="0">
                <a:solidFill>
                  <a:schemeClr val="tx1"/>
                </a:solidFill>
                <a:effectLst/>
                <a:latin typeface="+mn-lt"/>
                <a:ea typeface="+mn-ea"/>
                <a:cs typeface="+mn-cs"/>
              </a:rPr>
              <a:t>2000 </a:t>
            </a:r>
            <a:r>
              <a:rPr lang="zh-CN" altLang="en-US" sz="1200" b="0" i="0" kern="1200" dirty="0" smtClean="0">
                <a:solidFill>
                  <a:schemeClr val="tx1"/>
                </a:solidFill>
                <a:effectLst/>
                <a:latin typeface="+mn-lt"/>
                <a:ea typeface="+mn-ea"/>
                <a:cs typeface="+mn-cs"/>
              </a:rPr>
              <a:t>年代初，</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的工程师需要一种方法来有效管理和处理公司正在生成、存储和索引的大量数据（</a:t>
            </a:r>
            <a:r>
              <a:rPr lang="en-US" altLang="zh-CN" sz="1200" b="0" i="0" kern="1200" dirty="0" smtClean="0">
                <a:solidFill>
                  <a:schemeClr val="tx1"/>
                </a:solidFill>
                <a:effectLst/>
                <a:latin typeface="+mn-lt"/>
                <a:ea typeface="+mn-ea"/>
                <a:cs typeface="+mn-cs"/>
              </a:rPr>
              <a:t>PB </a:t>
            </a:r>
            <a:r>
              <a:rPr lang="zh-CN" altLang="en-US" sz="1200" b="0" i="0" kern="1200" dirty="0" smtClean="0">
                <a:solidFill>
                  <a:schemeClr val="tx1"/>
                </a:solidFill>
                <a:effectLst/>
                <a:latin typeface="+mn-lt"/>
                <a:ea typeface="+mn-ea"/>
                <a:cs typeface="+mn-cs"/>
              </a:rPr>
              <a:t>级及以上）。</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我们已经了解如何在一台机器上存储非结构化和半结构化数据</a:t>
            </a:r>
          </a:p>
          <a:p>
            <a:pPr marL="228600" indent="-228600">
              <a:buAutoNum type="arabicPeriod"/>
            </a:pPr>
            <a:r>
              <a:rPr lang="zh-CN" altLang="en-US" sz="1200" b="0" i="0" kern="1200" dirty="0" smtClean="0">
                <a:solidFill>
                  <a:schemeClr val="tx1"/>
                </a:solidFill>
                <a:effectLst/>
                <a:latin typeface="+mn-lt"/>
                <a:ea typeface="+mn-ea"/>
                <a:cs typeface="+mn-cs"/>
              </a:rPr>
              <a:t>我们还讨论了在多台机器上分片和复制它们，</a:t>
            </a:r>
          </a:p>
          <a:p>
            <a:pPr marL="228600" indent="-228600">
              <a:buAutoNum type="arabicPeriod"/>
            </a:pP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假设数据存储在类似的数据模型中，它旨在存储 </a:t>
            </a:r>
            <a:r>
              <a:rPr lang="en-US" altLang="zh-CN" sz="1200" b="0" i="0" kern="1200" dirty="0" smtClean="0">
                <a:solidFill>
                  <a:schemeClr val="tx1"/>
                </a:solidFill>
                <a:effectLst/>
                <a:latin typeface="+mn-lt"/>
                <a:ea typeface="+mn-ea"/>
                <a:cs typeface="+mn-cs"/>
              </a:rPr>
              <a:t>TB </a:t>
            </a:r>
            <a:r>
              <a:rPr lang="zh-CN" altLang="en-US" sz="1200" b="0" i="0" kern="1200" dirty="0" smtClean="0">
                <a:solidFill>
                  <a:schemeClr val="tx1"/>
                </a:solidFill>
                <a:effectLst/>
                <a:latin typeface="+mn-lt"/>
                <a:ea typeface="+mn-ea"/>
                <a:cs typeface="+mn-cs"/>
              </a:rPr>
              <a:t>到 </a:t>
            </a:r>
            <a:r>
              <a:rPr lang="en-US" altLang="zh-CN" sz="1200" b="0" i="0" kern="1200" dirty="0" smtClean="0">
                <a:solidFill>
                  <a:schemeClr val="tx1"/>
                </a:solidFill>
                <a:effectLst/>
                <a:latin typeface="+mn-lt"/>
                <a:ea typeface="+mn-ea"/>
                <a:cs typeface="+mn-cs"/>
              </a:rPr>
              <a:t>PB </a:t>
            </a:r>
            <a:r>
              <a:rPr lang="zh-CN" altLang="en-US" sz="1200" b="0" i="0" kern="1200" dirty="0" smtClean="0">
                <a:solidFill>
                  <a:schemeClr val="tx1"/>
                </a:solidFill>
                <a:effectLst/>
                <a:latin typeface="+mn-lt"/>
                <a:ea typeface="+mn-ea"/>
                <a:cs typeface="+mn-cs"/>
              </a:rPr>
              <a:t>的数据，并将数据组织成几兆字节大小的块（通常</a:t>
            </a:r>
            <a:r>
              <a:rPr lang="en-US" altLang="zh-CN" sz="1200" b="0" i="0" kern="1200" dirty="0" smtClean="0">
                <a:solidFill>
                  <a:schemeClr val="tx1"/>
                </a:solidFill>
                <a:effectLst/>
                <a:latin typeface="+mn-lt"/>
                <a:ea typeface="+mn-ea"/>
                <a:cs typeface="+mn-cs"/>
              </a:rPr>
              <a:t>64mb</a:t>
            </a:r>
            <a:r>
              <a:rPr lang="zh-CN" altLang="en-US" sz="1200" b="0" i="0" kern="1200" dirty="0" smtClean="0">
                <a:solidFill>
                  <a:schemeClr val="tx1"/>
                </a:solidFill>
                <a:effectLst/>
                <a:latin typeface="+mn-lt"/>
                <a:ea typeface="+mn-ea"/>
                <a:cs typeface="+mn-cs"/>
              </a:rPr>
              <a:t>）</a:t>
            </a:r>
          </a:p>
          <a:p>
            <a:pPr marL="228600" indent="-228600">
              <a:buAutoNum type="arabicPeriod"/>
            </a:pPr>
            <a:r>
              <a:rPr lang="zh-CN" altLang="en-US" sz="1200" b="0" i="0" kern="1200" dirty="0" smtClean="0">
                <a:solidFill>
                  <a:schemeClr val="tx1"/>
                </a:solidFill>
                <a:effectLst/>
                <a:latin typeface="+mn-lt"/>
                <a:ea typeface="+mn-ea"/>
                <a:cs typeface="+mn-cs"/>
              </a:rPr>
              <a:t>这些块中的每一个都被复制以跨多台机器进行容错，就像我们之前讨论的那样</a:t>
            </a:r>
          </a:p>
          <a:p>
            <a:pPr marL="685800" lvl="1" indent="-228600">
              <a:buAutoNum type="arabicPeriod"/>
            </a:pP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首先实现了其分布式 </a:t>
            </a:r>
            <a:r>
              <a:rPr lang="en-US" altLang="zh-CN" sz="1200" b="0" i="0" kern="1200" dirty="0" err="1" smtClean="0">
                <a:solidFill>
                  <a:schemeClr val="tx1"/>
                </a:solidFill>
                <a:effectLst/>
                <a:latin typeface="+mn-lt"/>
                <a:ea typeface="+mn-ea"/>
                <a:cs typeface="+mn-cs"/>
              </a:rPr>
              <a:t>mapreduce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文件系统，称为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文件系统或简称 </a:t>
            </a:r>
            <a:r>
              <a:rPr lang="en-US" altLang="zh-CN" sz="1200" b="0" i="0" kern="1200" dirty="0" smtClean="0">
                <a:solidFill>
                  <a:schemeClr val="tx1"/>
                </a:solidFill>
                <a:effectLst/>
                <a:latin typeface="+mn-lt"/>
                <a:ea typeface="+mn-ea"/>
                <a:cs typeface="+mn-cs"/>
              </a:rPr>
              <a:t>gfs</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685800" lvl="1" indent="-228600">
              <a:buAutoNum type="arabicPeriod"/>
            </a:pPr>
            <a:r>
              <a:rPr lang="zh-CN" altLang="en-US" sz="1200" b="0" i="0" kern="1200" dirty="0" smtClean="0">
                <a:solidFill>
                  <a:schemeClr val="tx1"/>
                </a:solidFill>
                <a:effectLst/>
                <a:latin typeface="+mn-lt"/>
                <a:ea typeface="+mn-ea"/>
                <a:cs typeface="+mn-cs"/>
              </a:rPr>
              <a:t>随后是一个名为 </a:t>
            </a:r>
            <a:r>
              <a:rPr lang="en-US" altLang="zh-CN" sz="1200" b="0" i="0" kern="1200" dirty="0" err="1" smtClean="0">
                <a:solidFill>
                  <a:schemeClr val="tx1"/>
                </a:solidFill>
                <a:effectLst/>
                <a:latin typeface="+mn-lt"/>
                <a:ea typeface="+mn-ea"/>
                <a:cs typeface="+mn-cs"/>
              </a:rPr>
              <a:t>hadoop</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文件系统或 </a:t>
            </a:r>
            <a:r>
              <a:rPr lang="en-US" altLang="zh-CN" sz="1200" b="0" i="0" kern="1200" dirty="0" err="1" smtClean="0">
                <a:solidFill>
                  <a:schemeClr val="tx1"/>
                </a:solidFill>
                <a:effectLst/>
                <a:latin typeface="+mn-lt"/>
                <a:ea typeface="+mn-ea"/>
                <a:cs typeface="+mn-cs"/>
              </a:rPr>
              <a:t>hdfs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的开源实现</a:t>
            </a:r>
            <a:endParaRPr lang="en-US" sz="1200" b="0" i="0" kern="1200" dirty="0" smtClean="0">
              <a:solidFill>
                <a:schemeClr val="tx1"/>
              </a:solidFill>
              <a:effectLst/>
              <a:latin typeface="+mn-lt"/>
              <a:ea typeface="+mn-ea"/>
              <a:cs typeface="+mn-cs"/>
            </a:endParaRPr>
          </a:p>
          <a:p>
            <a:pPr marL="0" indent="0">
              <a:buNone/>
            </a:pPr>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we already learned about storing unstructured and semi-structured data on a single machine </a:t>
            </a:r>
          </a:p>
          <a:p>
            <a:pPr marL="228600" indent="-228600">
              <a:buAutoNum type="arabicPeriod"/>
            </a:pPr>
            <a:r>
              <a:rPr lang="en-US" sz="1200" b="0" i="0" kern="1200" dirty="0" smtClean="0">
                <a:solidFill>
                  <a:schemeClr val="tx1"/>
                </a:solidFill>
                <a:effectLst/>
                <a:latin typeface="+mn-lt"/>
                <a:ea typeface="+mn-ea"/>
                <a:cs typeface="+mn-cs"/>
              </a:rPr>
              <a:t>and we also talked about </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 and replicating them across multiple machines, </a:t>
            </a:r>
          </a:p>
          <a:p>
            <a:pPr marL="228600" indent="-228600">
              <a:buAutoNum type="arabicPeriod"/>
            </a:pP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assumes data is stored in a similar data model, it aims to store terabytes to petabytes of data, and organizes data into chunks of a few megabytes in size</a:t>
            </a:r>
          </a:p>
          <a:p>
            <a:pPr marL="228600" indent="-228600">
              <a:buAutoNum type="arabicPeriod"/>
            </a:pPr>
            <a:r>
              <a:rPr lang="en-US" sz="1200" b="0" i="0" kern="1200" dirty="0" smtClean="0">
                <a:solidFill>
                  <a:schemeClr val="tx1"/>
                </a:solidFill>
                <a:effectLst/>
                <a:latin typeface="+mn-lt"/>
                <a:ea typeface="+mn-ea"/>
                <a:cs typeface="+mn-cs"/>
              </a:rPr>
              <a:t>each of these chunks is replicated for fault tolerance across multiple machines, just like what we have discussed before</a:t>
            </a:r>
          </a:p>
          <a:p>
            <a:pPr marL="228600" indent="-228600">
              <a:buAutoNum type="arabicPeriod"/>
            </a:pPr>
            <a:r>
              <a:rPr lang="en-US" sz="1200" b="0" i="0" kern="1200" dirty="0" smtClean="0">
                <a:solidFill>
                  <a:schemeClr val="tx1"/>
                </a:solidFill>
                <a:effectLst/>
                <a:latin typeface="+mn-lt"/>
                <a:ea typeface="+mn-ea"/>
                <a:cs typeface="+mn-cs"/>
              </a:rPr>
              <a:t>google first implemented its distributed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file system called google file system or gfs for short, and this was followed by an open source implementation called </a:t>
            </a:r>
            <a:r>
              <a:rPr lang="en-US" sz="1200" b="0" i="0" kern="1200" dirty="0" err="1" smtClean="0">
                <a:solidFill>
                  <a:schemeClr val="tx1"/>
                </a:solidFill>
                <a:effectLst/>
                <a:latin typeface="+mn-lt"/>
                <a:ea typeface="+mn-ea"/>
                <a:cs typeface="+mn-cs"/>
              </a:rPr>
              <a:t>hadoop</a:t>
            </a:r>
            <a:r>
              <a:rPr lang="en-US" sz="1200" b="0" i="0" kern="1200" dirty="0" smtClean="0">
                <a:solidFill>
                  <a:schemeClr val="tx1"/>
                </a:solidFill>
                <a:effectLst/>
                <a:latin typeface="+mn-lt"/>
                <a:ea typeface="+mn-ea"/>
                <a:cs typeface="+mn-cs"/>
              </a:rPr>
              <a:t> file system or </a:t>
            </a:r>
            <a:r>
              <a:rPr lang="en-US" sz="1200" b="0" i="0" kern="1200" dirty="0" err="1" smtClean="0">
                <a:solidFill>
                  <a:schemeClr val="tx1"/>
                </a:solidFill>
                <a:effectLst/>
                <a:latin typeface="+mn-lt"/>
                <a:ea typeface="+mn-ea"/>
                <a:cs typeface="+mn-cs"/>
              </a:rPr>
              <a:t>hdfs</a:t>
            </a:r>
            <a:endParaRPr lang="en-US" dirty="0"/>
          </a:p>
        </p:txBody>
      </p:sp>
      <p:sp>
        <p:nvSpPr>
          <p:cNvPr id="4" name="Slide Number Placeholder 3"/>
          <p:cNvSpPr>
            <a:spLocks noGrp="1"/>
          </p:cNvSpPr>
          <p:nvPr>
            <p:ph type="sldNum" sz="quarter" idx="10"/>
          </p:nvPr>
        </p:nvSpPr>
        <p:spPr/>
        <p:txBody>
          <a:bodyPr/>
          <a:lstStyle/>
          <a:p>
            <a:fld id="{5488852E-5730-4B7D-BE54-16A592B8188C}" type="slidenum">
              <a:rPr lang="en-US" smtClean="0"/>
              <a:t>113</a:t>
            </a:fld>
            <a:endParaRPr lang="en-US"/>
          </a:p>
        </p:txBody>
      </p:sp>
    </p:spTree>
    <p:extLst>
      <p:ext uri="{BB962C8B-B14F-4D97-AF65-F5344CB8AC3E}">
        <p14:creationId xmlns:p14="http://schemas.microsoft.com/office/powerpoint/2010/main" val="3403201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55BA82-876E-4D20-BDBA-DDBADE6EFB2C}" type="datetime1">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380162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C04354-2C73-4139-B1D9-1F1C6174D4C9}" type="datetime1">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1589913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B90EE-1004-46A7-BAE6-1FA37FC0724B}" type="datetime1">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127956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 Title and Content Slide 36 Title 24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184" y="414528"/>
            <a:ext cx="9424416" cy="890016"/>
          </a:xfrm>
        </p:spPr>
        <p:txBody>
          <a:bodyPr anchor="t">
            <a:normAutofit/>
          </a:bodyPr>
          <a:lstStyle>
            <a:lvl1pPr algn="l">
              <a:defRPr sz="4800">
                <a:latin typeface="Helvetica" panose="020B0604020202020204" pitchFamily="34" charset="0"/>
                <a:cs typeface="Helvetica" panose="020B0604020202020204" pitchFamily="34" charset="0"/>
              </a:defRPr>
            </a:lvl1pPr>
          </a:lstStyle>
          <a:p>
            <a:r>
              <a:rPr lang="en-US"/>
              <a:t>Click to edit Master title style</a:t>
            </a:r>
            <a:endParaRPr lang="en-US" dirty="0"/>
          </a:p>
        </p:txBody>
      </p:sp>
      <p:sp>
        <p:nvSpPr>
          <p:cNvPr id="7" name="Content Placeholder 1"/>
          <p:cNvSpPr>
            <a:spLocks noGrp="1"/>
          </p:cNvSpPr>
          <p:nvPr>
            <p:ph sz="quarter" idx="13"/>
          </p:nvPr>
        </p:nvSpPr>
        <p:spPr>
          <a:xfrm>
            <a:off x="329184" y="1414272"/>
            <a:ext cx="11558016" cy="4120896"/>
          </a:xfrm>
        </p:spPr>
        <p:txBody>
          <a:bodyPr>
            <a:normAutofit/>
          </a:bodyPr>
          <a:lstStyle>
            <a:lvl1pPr marL="457189" indent="-457189">
              <a:buClr>
                <a:schemeClr val="accent2"/>
              </a:buClr>
              <a:buFont typeface="Arial" panose="020B0604020202020204" pitchFamily="34" charset="0"/>
              <a:buChar char="•"/>
              <a:defRPr sz="3200">
                <a:solidFill>
                  <a:schemeClr val="tx1"/>
                </a:solidFill>
              </a:defRPr>
            </a:lvl1pPr>
            <a:lvl2pPr marL="990575" indent="-380990">
              <a:buClr>
                <a:schemeClr val="accent2"/>
              </a:buClr>
              <a:buFont typeface="Arial" panose="020B0604020202020204" pitchFamily="34" charset="0"/>
              <a:buChar char="•"/>
              <a:defRPr sz="2933">
                <a:solidFill>
                  <a:schemeClr val="tx1"/>
                </a:solidFill>
              </a:defRPr>
            </a:lvl2pPr>
            <a:lvl3pPr marL="1523962" indent="-304792">
              <a:buClr>
                <a:schemeClr val="accent2"/>
              </a:buClr>
              <a:buFont typeface="Arial" panose="020B0604020202020204" pitchFamily="34" charset="0"/>
              <a:buChar char="•"/>
              <a:defRPr sz="2667">
                <a:solidFill>
                  <a:schemeClr val="tx1"/>
                </a:solidFill>
              </a:defRPr>
            </a:lvl3pPr>
            <a:lvl4pPr marL="2133547" indent="-304792">
              <a:buClr>
                <a:schemeClr val="accent2"/>
              </a:buClr>
              <a:buFont typeface="Arial" panose="020B0604020202020204" pitchFamily="34" charset="0"/>
              <a:buChar char="•"/>
              <a:defRPr sz="2400"/>
            </a:lvl4pPr>
            <a:lvl5pPr>
              <a:defRPr sz="2133"/>
            </a:lvl5pPr>
          </a:lstStyle>
          <a:p>
            <a:pPr lvl="0"/>
            <a:r>
              <a:rPr lang="en-US"/>
              <a:t>Click to edit Master text styles</a:t>
            </a:r>
          </a:p>
          <a:p>
            <a:pPr lvl="1"/>
            <a:r>
              <a:rPr lang="en-US"/>
              <a:t>Second level</a:t>
            </a:r>
          </a:p>
          <a:p>
            <a:pPr lvl="2"/>
            <a:r>
              <a:rPr lang="en-US"/>
              <a:t>Third level</a:t>
            </a:r>
          </a:p>
        </p:txBody>
      </p:sp>
      <p:sp>
        <p:nvSpPr>
          <p:cNvPr id="6" name="Slide Deck Title text box"/>
          <p:cNvSpPr txBox="1">
            <a:spLocks noChangeArrowheads="1"/>
          </p:cNvSpPr>
          <p:nvPr userDrawn="1"/>
        </p:nvSpPr>
        <p:spPr bwMode="auto">
          <a:xfrm>
            <a:off x="6223000" y="5839968"/>
            <a:ext cx="5632451" cy="37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Rockwell" charset="0"/>
                <a:ea typeface="ＭＳ Ｐゴシック" charset="0"/>
                <a:cs typeface="ＭＳ Ｐゴシック" charset="0"/>
              </a:defRPr>
            </a:lvl1pPr>
            <a:lvl2pPr marL="742950" indent="-285750" eaLnBrk="0" hangingPunct="0">
              <a:defRPr sz="2400">
                <a:solidFill>
                  <a:schemeClr val="tx1"/>
                </a:solidFill>
                <a:latin typeface="Rockwell" charset="0"/>
                <a:ea typeface="ＭＳ Ｐゴシック" charset="0"/>
              </a:defRPr>
            </a:lvl2pPr>
            <a:lvl3pPr marL="1143000" indent="-228600" eaLnBrk="0" hangingPunct="0">
              <a:defRPr sz="2400">
                <a:solidFill>
                  <a:schemeClr val="tx1"/>
                </a:solidFill>
                <a:latin typeface="Rockwell" charset="0"/>
                <a:ea typeface="ＭＳ Ｐゴシック" charset="0"/>
              </a:defRPr>
            </a:lvl3pPr>
            <a:lvl4pPr marL="1600200" indent="-228600" eaLnBrk="0" hangingPunct="0">
              <a:defRPr sz="2400">
                <a:solidFill>
                  <a:schemeClr val="tx1"/>
                </a:solidFill>
                <a:latin typeface="Rockwell" charset="0"/>
                <a:ea typeface="ＭＳ Ｐゴシック" charset="0"/>
              </a:defRPr>
            </a:lvl4pPr>
            <a:lvl5pPr marL="2057400" indent="-228600" eaLnBrk="0" hangingPunct="0">
              <a:defRPr sz="2400">
                <a:solidFill>
                  <a:schemeClr val="tx1"/>
                </a:solidFill>
                <a:latin typeface="Rockwell" charset="0"/>
                <a:ea typeface="ＭＳ Ｐゴシック" charset="0"/>
              </a:defRPr>
            </a:lvl5pPr>
            <a:lvl6pPr marL="2514600" indent="-228600" eaLnBrk="0" fontAlgn="base" hangingPunct="0">
              <a:spcBef>
                <a:spcPct val="0"/>
              </a:spcBef>
              <a:spcAft>
                <a:spcPct val="0"/>
              </a:spcAft>
              <a:defRPr sz="2400">
                <a:solidFill>
                  <a:schemeClr val="tx1"/>
                </a:solidFill>
                <a:latin typeface="Rockwell" charset="0"/>
                <a:ea typeface="ＭＳ Ｐゴシック" charset="0"/>
              </a:defRPr>
            </a:lvl6pPr>
            <a:lvl7pPr marL="2971800" indent="-228600" eaLnBrk="0" fontAlgn="base" hangingPunct="0">
              <a:spcBef>
                <a:spcPct val="0"/>
              </a:spcBef>
              <a:spcAft>
                <a:spcPct val="0"/>
              </a:spcAft>
              <a:defRPr sz="2400">
                <a:solidFill>
                  <a:schemeClr val="tx1"/>
                </a:solidFill>
                <a:latin typeface="Rockwell" charset="0"/>
                <a:ea typeface="ＭＳ Ｐゴシック" charset="0"/>
              </a:defRPr>
            </a:lvl7pPr>
            <a:lvl8pPr marL="3429000" indent="-228600" eaLnBrk="0" fontAlgn="base" hangingPunct="0">
              <a:spcBef>
                <a:spcPct val="0"/>
              </a:spcBef>
              <a:spcAft>
                <a:spcPct val="0"/>
              </a:spcAft>
              <a:defRPr sz="2400">
                <a:solidFill>
                  <a:schemeClr val="tx1"/>
                </a:solidFill>
                <a:latin typeface="Rockwell" charset="0"/>
                <a:ea typeface="ＭＳ Ｐゴシック" charset="0"/>
              </a:defRPr>
            </a:lvl8pPr>
            <a:lvl9pPr marL="3886200" indent="-228600" eaLnBrk="0" fontAlgn="base" hangingPunct="0">
              <a:spcBef>
                <a:spcPct val="0"/>
              </a:spcBef>
              <a:spcAft>
                <a:spcPct val="0"/>
              </a:spcAft>
              <a:defRPr sz="2400">
                <a:solidFill>
                  <a:schemeClr val="tx1"/>
                </a:solidFill>
                <a:latin typeface="Rockwell" charset="0"/>
                <a:ea typeface="ＭＳ Ｐゴシック" charset="0"/>
              </a:defRPr>
            </a:lvl9pPr>
          </a:lstStyle>
          <a:p>
            <a:pPr algn="r" eaLnBrk="1" hangingPunct="1">
              <a:defRPr/>
            </a:pPr>
            <a:r>
              <a:rPr lang="en-US" sz="1867" dirty="0">
                <a:solidFill>
                  <a:schemeClr val="bg1"/>
                </a:solidFill>
                <a:latin typeface="Century Gothic" charset="0"/>
                <a:cs typeface="Century Gothic" charset="0"/>
              </a:rPr>
              <a:t>Slide Deck Title</a:t>
            </a:r>
          </a:p>
        </p:txBody>
      </p:sp>
      <p:pic>
        <p:nvPicPr>
          <p:cNvPr id="3" name="Picture 2"/>
          <p:cNvPicPr>
            <a:picLocks noChangeAspect="1"/>
          </p:cNvPicPr>
          <p:nvPr userDrawn="1"/>
        </p:nvPicPr>
        <p:blipFill>
          <a:blip r:embed="rId2"/>
          <a:stretch>
            <a:fillRect/>
          </a:stretch>
        </p:blipFill>
        <p:spPr>
          <a:xfrm>
            <a:off x="10018365" y="414528"/>
            <a:ext cx="1837087" cy="1016088"/>
          </a:xfrm>
          <a:prstGeom prst="rect">
            <a:avLst/>
          </a:prstGeom>
        </p:spPr>
      </p:pic>
    </p:spTree>
    <p:extLst>
      <p:ext uri="{BB962C8B-B14F-4D97-AF65-F5344CB8AC3E}">
        <p14:creationId xmlns:p14="http://schemas.microsoft.com/office/powerpoint/2010/main" val="113811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 Title and Conte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184" y="414528"/>
            <a:ext cx="9424416" cy="890016"/>
          </a:xfrm>
        </p:spPr>
        <p:txBody>
          <a:bodyPr anchor="t">
            <a:normAutofit/>
          </a:bodyPr>
          <a:lstStyle>
            <a:lvl1pPr algn="l">
              <a:defRPr sz="4267">
                <a:latin typeface="Helvetica" panose="020B0604020202020204" pitchFamily="34" charset="0"/>
                <a:cs typeface="Helvetica" panose="020B0604020202020204" pitchFamily="34" charset="0"/>
              </a:defRPr>
            </a:lvl1pPr>
          </a:lstStyle>
          <a:p>
            <a:r>
              <a:rPr lang="en-US" dirty="0"/>
              <a:t>Click3 to edit Master title style</a:t>
            </a:r>
          </a:p>
        </p:txBody>
      </p:sp>
      <p:sp>
        <p:nvSpPr>
          <p:cNvPr id="7" name="Content Placeholder 1"/>
          <p:cNvSpPr>
            <a:spLocks noGrp="1"/>
          </p:cNvSpPr>
          <p:nvPr>
            <p:ph sz="quarter" idx="13"/>
          </p:nvPr>
        </p:nvSpPr>
        <p:spPr>
          <a:xfrm>
            <a:off x="329184" y="1414272"/>
            <a:ext cx="11558016" cy="4120896"/>
          </a:xfrm>
        </p:spPr>
        <p:txBody>
          <a:bodyPr>
            <a:normAutofit/>
          </a:bodyPr>
          <a:lstStyle>
            <a:lvl1pPr marL="457189" indent="-457189">
              <a:buClr>
                <a:schemeClr val="accent2"/>
              </a:buClr>
              <a:buFont typeface="Arial" panose="020B0604020202020204" pitchFamily="34" charset="0"/>
              <a:buChar char="•"/>
              <a:defRPr sz="3733">
                <a:solidFill>
                  <a:schemeClr val="tx1"/>
                </a:solidFill>
              </a:defRPr>
            </a:lvl1pPr>
            <a:lvl2pPr marL="990575" indent="-380990">
              <a:buClr>
                <a:schemeClr val="accent2"/>
              </a:buClr>
              <a:buFont typeface="Arial" panose="020B0604020202020204" pitchFamily="34" charset="0"/>
              <a:buChar char="•"/>
              <a:defRPr sz="3467">
                <a:solidFill>
                  <a:schemeClr val="tx1"/>
                </a:solidFill>
              </a:defRPr>
            </a:lvl2pPr>
            <a:lvl3pPr marL="1523962" indent="-304792">
              <a:buClr>
                <a:schemeClr val="accent2"/>
              </a:buClr>
              <a:buFont typeface="Arial" panose="020B0604020202020204" pitchFamily="34" charset="0"/>
              <a:buChar char="•"/>
              <a:defRPr sz="3200">
                <a:solidFill>
                  <a:schemeClr val="tx1"/>
                </a:solidFill>
              </a:defRPr>
            </a:lvl3pPr>
            <a:lvl4pPr marL="2133547" indent="-304792">
              <a:buClr>
                <a:schemeClr val="accent2"/>
              </a:buClr>
              <a:buFont typeface="Arial" panose="020B0604020202020204" pitchFamily="34" charset="0"/>
              <a:buChar char="•"/>
              <a:defRPr sz="2400"/>
            </a:lvl4pPr>
            <a:lvl5pPr>
              <a:defRPr sz="2133"/>
            </a:lvl5pPr>
          </a:lstStyle>
          <a:p>
            <a:pPr lvl="0"/>
            <a:r>
              <a:rPr lang="en-US"/>
              <a:t>Click to edit Master text styles</a:t>
            </a:r>
          </a:p>
          <a:p>
            <a:pPr lvl="1"/>
            <a:r>
              <a:rPr lang="en-US"/>
              <a:t>Second level</a:t>
            </a:r>
          </a:p>
          <a:p>
            <a:pPr lvl="2"/>
            <a:r>
              <a:rPr lang="en-US"/>
              <a:t>Third level</a:t>
            </a:r>
          </a:p>
        </p:txBody>
      </p:sp>
      <p:sp>
        <p:nvSpPr>
          <p:cNvPr id="6" name="Slide Deck Title text box"/>
          <p:cNvSpPr txBox="1">
            <a:spLocks noChangeArrowheads="1"/>
          </p:cNvSpPr>
          <p:nvPr userDrawn="1"/>
        </p:nvSpPr>
        <p:spPr bwMode="auto">
          <a:xfrm>
            <a:off x="6223000" y="5839968"/>
            <a:ext cx="5632451" cy="379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Rockwell" charset="0"/>
                <a:ea typeface="ＭＳ Ｐゴシック" charset="0"/>
                <a:cs typeface="ＭＳ Ｐゴシック" charset="0"/>
              </a:defRPr>
            </a:lvl1pPr>
            <a:lvl2pPr marL="742950" indent="-285750" eaLnBrk="0" hangingPunct="0">
              <a:defRPr sz="2400">
                <a:solidFill>
                  <a:schemeClr val="tx1"/>
                </a:solidFill>
                <a:latin typeface="Rockwell" charset="0"/>
                <a:ea typeface="ＭＳ Ｐゴシック" charset="0"/>
              </a:defRPr>
            </a:lvl2pPr>
            <a:lvl3pPr marL="1143000" indent="-228600" eaLnBrk="0" hangingPunct="0">
              <a:defRPr sz="2400">
                <a:solidFill>
                  <a:schemeClr val="tx1"/>
                </a:solidFill>
                <a:latin typeface="Rockwell" charset="0"/>
                <a:ea typeface="ＭＳ Ｐゴシック" charset="0"/>
              </a:defRPr>
            </a:lvl3pPr>
            <a:lvl4pPr marL="1600200" indent="-228600" eaLnBrk="0" hangingPunct="0">
              <a:defRPr sz="2400">
                <a:solidFill>
                  <a:schemeClr val="tx1"/>
                </a:solidFill>
                <a:latin typeface="Rockwell" charset="0"/>
                <a:ea typeface="ＭＳ Ｐゴシック" charset="0"/>
              </a:defRPr>
            </a:lvl4pPr>
            <a:lvl5pPr marL="2057400" indent="-228600" eaLnBrk="0" hangingPunct="0">
              <a:defRPr sz="2400">
                <a:solidFill>
                  <a:schemeClr val="tx1"/>
                </a:solidFill>
                <a:latin typeface="Rockwell" charset="0"/>
                <a:ea typeface="ＭＳ Ｐゴシック" charset="0"/>
              </a:defRPr>
            </a:lvl5pPr>
            <a:lvl6pPr marL="2514600" indent="-228600" eaLnBrk="0" fontAlgn="base" hangingPunct="0">
              <a:spcBef>
                <a:spcPct val="0"/>
              </a:spcBef>
              <a:spcAft>
                <a:spcPct val="0"/>
              </a:spcAft>
              <a:defRPr sz="2400">
                <a:solidFill>
                  <a:schemeClr val="tx1"/>
                </a:solidFill>
                <a:latin typeface="Rockwell" charset="0"/>
                <a:ea typeface="ＭＳ Ｐゴシック" charset="0"/>
              </a:defRPr>
            </a:lvl6pPr>
            <a:lvl7pPr marL="2971800" indent="-228600" eaLnBrk="0" fontAlgn="base" hangingPunct="0">
              <a:spcBef>
                <a:spcPct val="0"/>
              </a:spcBef>
              <a:spcAft>
                <a:spcPct val="0"/>
              </a:spcAft>
              <a:defRPr sz="2400">
                <a:solidFill>
                  <a:schemeClr val="tx1"/>
                </a:solidFill>
                <a:latin typeface="Rockwell" charset="0"/>
                <a:ea typeface="ＭＳ Ｐゴシック" charset="0"/>
              </a:defRPr>
            </a:lvl7pPr>
            <a:lvl8pPr marL="3429000" indent="-228600" eaLnBrk="0" fontAlgn="base" hangingPunct="0">
              <a:spcBef>
                <a:spcPct val="0"/>
              </a:spcBef>
              <a:spcAft>
                <a:spcPct val="0"/>
              </a:spcAft>
              <a:defRPr sz="2400">
                <a:solidFill>
                  <a:schemeClr val="tx1"/>
                </a:solidFill>
                <a:latin typeface="Rockwell" charset="0"/>
                <a:ea typeface="ＭＳ Ｐゴシック" charset="0"/>
              </a:defRPr>
            </a:lvl8pPr>
            <a:lvl9pPr marL="3886200" indent="-228600" eaLnBrk="0" fontAlgn="base" hangingPunct="0">
              <a:spcBef>
                <a:spcPct val="0"/>
              </a:spcBef>
              <a:spcAft>
                <a:spcPct val="0"/>
              </a:spcAft>
              <a:defRPr sz="2400">
                <a:solidFill>
                  <a:schemeClr val="tx1"/>
                </a:solidFill>
                <a:latin typeface="Rockwell" charset="0"/>
                <a:ea typeface="ＭＳ Ｐゴシック" charset="0"/>
              </a:defRPr>
            </a:lvl9pPr>
          </a:lstStyle>
          <a:p>
            <a:pPr algn="r" eaLnBrk="1" hangingPunct="1">
              <a:defRPr/>
            </a:pPr>
            <a:r>
              <a:rPr lang="en-US" sz="1867" dirty="0">
                <a:solidFill>
                  <a:schemeClr val="bg1"/>
                </a:solidFill>
                <a:latin typeface="Century Gothic" charset="0"/>
                <a:cs typeface="Century Gothic" charset="0"/>
              </a:rPr>
              <a:t>Slide Deck Title</a:t>
            </a:r>
          </a:p>
        </p:txBody>
      </p:sp>
      <p:pic>
        <p:nvPicPr>
          <p:cNvPr id="3" name="Picture 2"/>
          <p:cNvPicPr>
            <a:picLocks noChangeAspect="1"/>
          </p:cNvPicPr>
          <p:nvPr userDrawn="1"/>
        </p:nvPicPr>
        <p:blipFill>
          <a:blip r:embed="rId2"/>
          <a:stretch>
            <a:fillRect/>
          </a:stretch>
        </p:blipFill>
        <p:spPr>
          <a:xfrm>
            <a:off x="10018365" y="414528"/>
            <a:ext cx="1837087" cy="1016088"/>
          </a:xfrm>
          <a:prstGeom prst="rect">
            <a:avLst/>
          </a:prstGeom>
        </p:spPr>
      </p:pic>
    </p:spTree>
    <p:extLst>
      <p:ext uri="{BB962C8B-B14F-4D97-AF65-F5344CB8AC3E}">
        <p14:creationId xmlns:p14="http://schemas.microsoft.com/office/powerpoint/2010/main" val="1661813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 Title and Content Slide 44 title 18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184" y="414528"/>
            <a:ext cx="9424416" cy="890016"/>
          </a:xfrm>
        </p:spPr>
        <p:txBody>
          <a:bodyPr anchor="t">
            <a:normAutofit/>
          </a:bodyPr>
          <a:lstStyle>
            <a:lvl1pPr algn="l">
              <a:defRPr sz="4800">
                <a:latin typeface="Helvetica" panose="020B0604020202020204" pitchFamily="34" charset="0"/>
                <a:cs typeface="Helvetica" panose="020B0604020202020204" pitchFamily="34" charset="0"/>
              </a:defRPr>
            </a:lvl1pPr>
          </a:lstStyle>
          <a:p>
            <a:r>
              <a:rPr lang="en-US"/>
              <a:t>Click to edit Master title style</a:t>
            </a:r>
            <a:endParaRPr lang="en-US" dirty="0"/>
          </a:p>
        </p:txBody>
      </p:sp>
      <p:sp>
        <p:nvSpPr>
          <p:cNvPr id="7" name="Content Placeholder 1"/>
          <p:cNvSpPr>
            <a:spLocks noGrp="1"/>
          </p:cNvSpPr>
          <p:nvPr>
            <p:ph sz="quarter" idx="13"/>
          </p:nvPr>
        </p:nvSpPr>
        <p:spPr>
          <a:xfrm>
            <a:off x="329184" y="1414272"/>
            <a:ext cx="11558016" cy="4120896"/>
          </a:xfrm>
        </p:spPr>
        <p:txBody>
          <a:bodyPr>
            <a:normAutofit/>
          </a:bodyPr>
          <a:lstStyle>
            <a:lvl1pPr marL="457189" indent="-457189">
              <a:buClr>
                <a:schemeClr val="accent2"/>
              </a:buClr>
              <a:buFont typeface="Arial" panose="020B0604020202020204" pitchFamily="34" charset="0"/>
              <a:buChar char="•"/>
              <a:defRPr sz="2400">
                <a:solidFill>
                  <a:schemeClr val="tx1"/>
                </a:solidFill>
              </a:defRPr>
            </a:lvl1pPr>
            <a:lvl2pPr marL="990575" indent="-380990">
              <a:buClr>
                <a:schemeClr val="accent2"/>
              </a:buClr>
              <a:buFont typeface="Arial" panose="020B0604020202020204" pitchFamily="34" charset="0"/>
              <a:buChar char="•"/>
              <a:defRPr sz="2133">
                <a:solidFill>
                  <a:schemeClr val="tx1"/>
                </a:solidFill>
              </a:defRPr>
            </a:lvl2pPr>
            <a:lvl3pPr marL="1523962" indent="-304792">
              <a:buClr>
                <a:schemeClr val="accent2"/>
              </a:buClr>
              <a:buFont typeface="Arial" panose="020B0604020202020204" pitchFamily="34" charset="0"/>
              <a:buChar char="•"/>
              <a:defRPr sz="1867">
                <a:solidFill>
                  <a:schemeClr val="tx1"/>
                </a:solidFill>
              </a:defRPr>
            </a:lvl3pPr>
            <a:lvl4pPr marL="2133547" indent="-304792">
              <a:buClr>
                <a:schemeClr val="accent2"/>
              </a:buClr>
              <a:buFont typeface="Arial" panose="020B0604020202020204" pitchFamily="34" charset="0"/>
              <a:buChar char="•"/>
              <a:defRPr sz="2400"/>
            </a:lvl4pPr>
            <a:lvl5pPr>
              <a:defRPr sz="2133"/>
            </a:lvl5pPr>
          </a:lstStyle>
          <a:p>
            <a:pPr lvl="0"/>
            <a:r>
              <a:rPr lang="en-US"/>
              <a:t>Click to edit Master text styles</a:t>
            </a:r>
          </a:p>
          <a:p>
            <a:pPr lvl="1"/>
            <a:r>
              <a:rPr lang="en-US"/>
              <a:t>Second level</a:t>
            </a:r>
          </a:p>
          <a:p>
            <a:pPr lvl="2"/>
            <a:r>
              <a:rPr lang="en-US"/>
              <a:t>Third level</a:t>
            </a:r>
          </a:p>
        </p:txBody>
      </p:sp>
      <p:sp>
        <p:nvSpPr>
          <p:cNvPr id="6" name="Slide Deck Title text box"/>
          <p:cNvSpPr txBox="1">
            <a:spLocks noChangeArrowheads="1"/>
          </p:cNvSpPr>
          <p:nvPr userDrawn="1"/>
        </p:nvSpPr>
        <p:spPr bwMode="auto">
          <a:xfrm>
            <a:off x="6223000" y="5839968"/>
            <a:ext cx="5632451" cy="37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Rockwell" charset="0"/>
                <a:ea typeface="ＭＳ Ｐゴシック" charset="0"/>
                <a:cs typeface="ＭＳ Ｐゴシック" charset="0"/>
              </a:defRPr>
            </a:lvl1pPr>
            <a:lvl2pPr marL="742950" indent="-285750" eaLnBrk="0" hangingPunct="0">
              <a:defRPr sz="2400">
                <a:solidFill>
                  <a:schemeClr val="tx1"/>
                </a:solidFill>
                <a:latin typeface="Rockwell" charset="0"/>
                <a:ea typeface="ＭＳ Ｐゴシック" charset="0"/>
              </a:defRPr>
            </a:lvl2pPr>
            <a:lvl3pPr marL="1143000" indent="-228600" eaLnBrk="0" hangingPunct="0">
              <a:defRPr sz="2400">
                <a:solidFill>
                  <a:schemeClr val="tx1"/>
                </a:solidFill>
                <a:latin typeface="Rockwell" charset="0"/>
                <a:ea typeface="ＭＳ Ｐゴシック" charset="0"/>
              </a:defRPr>
            </a:lvl3pPr>
            <a:lvl4pPr marL="1600200" indent="-228600" eaLnBrk="0" hangingPunct="0">
              <a:defRPr sz="2400">
                <a:solidFill>
                  <a:schemeClr val="tx1"/>
                </a:solidFill>
                <a:latin typeface="Rockwell" charset="0"/>
                <a:ea typeface="ＭＳ Ｐゴシック" charset="0"/>
              </a:defRPr>
            </a:lvl4pPr>
            <a:lvl5pPr marL="2057400" indent="-228600" eaLnBrk="0" hangingPunct="0">
              <a:defRPr sz="2400">
                <a:solidFill>
                  <a:schemeClr val="tx1"/>
                </a:solidFill>
                <a:latin typeface="Rockwell" charset="0"/>
                <a:ea typeface="ＭＳ Ｐゴシック" charset="0"/>
              </a:defRPr>
            </a:lvl5pPr>
            <a:lvl6pPr marL="2514600" indent="-228600" eaLnBrk="0" fontAlgn="base" hangingPunct="0">
              <a:spcBef>
                <a:spcPct val="0"/>
              </a:spcBef>
              <a:spcAft>
                <a:spcPct val="0"/>
              </a:spcAft>
              <a:defRPr sz="2400">
                <a:solidFill>
                  <a:schemeClr val="tx1"/>
                </a:solidFill>
                <a:latin typeface="Rockwell" charset="0"/>
                <a:ea typeface="ＭＳ Ｐゴシック" charset="0"/>
              </a:defRPr>
            </a:lvl6pPr>
            <a:lvl7pPr marL="2971800" indent="-228600" eaLnBrk="0" fontAlgn="base" hangingPunct="0">
              <a:spcBef>
                <a:spcPct val="0"/>
              </a:spcBef>
              <a:spcAft>
                <a:spcPct val="0"/>
              </a:spcAft>
              <a:defRPr sz="2400">
                <a:solidFill>
                  <a:schemeClr val="tx1"/>
                </a:solidFill>
                <a:latin typeface="Rockwell" charset="0"/>
                <a:ea typeface="ＭＳ Ｐゴシック" charset="0"/>
              </a:defRPr>
            </a:lvl7pPr>
            <a:lvl8pPr marL="3429000" indent="-228600" eaLnBrk="0" fontAlgn="base" hangingPunct="0">
              <a:spcBef>
                <a:spcPct val="0"/>
              </a:spcBef>
              <a:spcAft>
                <a:spcPct val="0"/>
              </a:spcAft>
              <a:defRPr sz="2400">
                <a:solidFill>
                  <a:schemeClr val="tx1"/>
                </a:solidFill>
                <a:latin typeface="Rockwell" charset="0"/>
                <a:ea typeface="ＭＳ Ｐゴシック" charset="0"/>
              </a:defRPr>
            </a:lvl8pPr>
            <a:lvl9pPr marL="3886200" indent="-228600" eaLnBrk="0" fontAlgn="base" hangingPunct="0">
              <a:spcBef>
                <a:spcPct val="0"/>
              </a:spcBef>
              <a:spcAft>
                <a:spcPct val="0"/>
              </a:spcAft>
              <a:defRPr sz="2400">
                <a:solidFill>
                  <a:schemeClr val="tx1"/>
                </a:solidFill>
                <a:latin typeface="Rockwell" charset="0"/>
                <a:ea typeface="ＭＳ Ｐゴシック" charset="0"/>
              </a:defRPr>
            </a:lvl9pPr>
          </a:lstStyle>
          <a:p>
            <a:pPr algn="r" eaLnBrk="1" hangingPunct="1">
              <a:defRPr/>
            </a:pPr>
            <a:r>
              <a:rPr lang="en-US" sz="1867" dirty="0">
                <a:solidFill>
                  <a:schemeClr val="bg1"/>
                </a:solidFill>
                <a:latin typeface="Century Gothic" charset="0"/>
                <a:cs typeface="Century Gothic" charset="0"/>
              </a:rPr>
              <a:t>Slide Deck Title</a:t>
            </a:r>
          </a:p>
        </p:txBody>
      </p:sp>
      <p:pic>
        <p:nvPicPr>
          <p:cNvPr id="3" name="Picture 2"/>
          <p:cNvPicPr>
            <a:picLocks noChangeAspect="1"/>
          </p:cNvPicPr>
          <p:nvPr userDrawn="1"/>
        </p:nvPicPr>
        <p:blipFill>
          <a:blip r:embed="rId2"/>
          <a:stretch>
            <a:fillRect/>
          </a:stretch>
        </p:blipFill>
        <p:spPr>
          <a:xfrm>
            <a:off x="10018365" y="414528"/>
            <a:ext cx="1837087" cy="1016088"/>
          </a:xfrm>
          <a:prstGeom prst="rect">
            <a:avLst/>
          </a:prstGeom>
        </p:spPr>
      </p:pic>
    </p:spTree>
    <p:extLst>
      <p:ext uri="{BB962C8B-B14F-4D97-AF65-F5344CB8AC3E}">
        <p14:creationId xmlns:p14="http://schemas.microsoft.com/office/powerpoint/2010/main" val="204270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amp; Image R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184" y="414528"/>
            <a:ext cx="9526016" cy="1024128"/>
          </a:xfrm>
        </p:spPr>
        <p:txBody>
          <a:bodyPr anchor="t">
            <a:noAutofit/>
          </a:bodyPr>
          <a:lstStyle>
            <a:lvl1pPr algn="l">
              <a:defRPr sz="4267" baseline="0">
                <a:latin typeface="Helvetica Neue" charset="0"/>
                <a:cs typeface="Helvetica" panose="020B0604020202020204" pitchFamily="34" charset="0"/>
              </a:defRPr>
            </a:lvl1pPr>
          </a:lstStyle>
          <a:p>
            <a:r>
              <a:rPr lang="en-US"/>
              <a:t>Click to edit Master title style</a:t>
            </a:r>
            <a:endParaRPr lang="en-US" dirty="0"/>
          </a:p>
        </p:txBody>
      </p:sp>
      <p:sp>
        <p:nvSpPr>
          <p:cNvPr id="3" name="Content Placeholder 1"/>
          <p:cNvSpPr>
            <a:spLocks noGrp="1"/>
          </p:cNvSpPr>
          <p:nvPr>
            <p:ph sz="half" idx="1"/>
          </p:nvPr>
        </p:nvSpPr>
        <p:spPr>
          <a:xfrm>
            <a:off x="329184" y="1438656"/>
            <a:ext cx="5791200" cy="4023360"/>
          </a:xfrm>
        </p:spPr>
        <p:txBody>
          <a:bodyPr>
            <a:normAutofit/>
          </a:bodyPr>
          <a:lstStyle>
            <a:lvl1pPr>
              <a:defRPr sz="3467"/>
            </a:lvl1pPr>
            <a:lvl2pPr>
              <a:defRPr sz="3200"/>
            </a:lvl2pPr>
            <a:lvl3pPr>
              <a:defRPr sz="2933"/>
            </a:lvl3pPr>
            <a:lvl4pPr>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0"/>
          </p:nvPr>
        </p:nvSpPr>
        <p:spPr>
          <a:xfrm>
            <a:off x="6217920" y="1438656"/>
            <a:ext cx="5632704" cy="4059936"/>
          </a:xfrm>
        </p:spPr>
        <p:txBody>
          <a:bodyPr>
            <a:normAutofit/>
          </a:bodyPr>
          <a:lstStyle>
            <a:lvl1pPr>
              <a:defRPr sz="3467"/>
            </a:lvl1pPr>
            <a:lvl2pPr>
              <a:defRPr sz="3200"/>
            </a:lvl2pPr>
            <a:lvl3pPr>
              <a:defRPr sz="2933"/>
            </a:lvl3pPr>
            <a:lvl4pPr>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p:cNvPicPr>
            <a:picLocks noChangeAspect="1"/>
          </p:cNvPicPr>
          <p:nvPr userDrawn="1"/>
        </p:nvPicPr>
        <p:blipFill>
          <a:blip r:embed="rId2"/>
          <a:stretch>
            <a:fillRect/>
          </a:stretch>
        </p:blipFill>
        <p:spPr>
          <a:xfrm>
            <a:off x="9983058" y="427648"/>
            <a:ext cx="1837087" cy="1016088"/>
          </a:xfrm>
          <a:prstGeom prst="rect">
            <a:avLst/>
          </a:prstGeom>
        </p:spPr>
      </p:pic>
    </p:spTree>
    <p:extLst>
      <p:ext uri="{BB962C8B-B14F-4D97-AF65-F5344CB8AC3E}">
        <p14:creationId xmlns:p14="http://schemas.microsoft.com/office/powerpoint/2010/main" val="4138534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lined Title and Conte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184" y="414528"/>
            <a:ext cx="10034016" cy="1524000"/>
          </a:xfrm>
        </p:spPr>
        <p:txBody>
          <a:bodyPr anchor="t">
            <a:normAutofit/>
          </a:bodyPr>
          <a:lstStyle>
            <a:lvl1pPr algn="l">
              <a:defRPr sz="4267">
                <a:latin typeface="Helvetica" panose="020B0604020202020204" pitchFamily="34" charset="0"/>
                <a:cs typeface="Helvetica" panose="020B0604020202020204" pitchFamily="34" charset="0"/>
              </a:defRPr>
            </a:lvl1pPr>
          </a:lstStyle>
          <a:p>
            <a:r>
              <a:rPr lang="en-US" dirty="0"/>
              <a:t>Click to edit Master title style</a:t>
            </a:r>
            <a:br>
              <a:rPr lang="en-US" dirty="0"/>
            </a:br>
            <a:endParaRPr lang="en-US" dirty="0"/>
          </a:p>
        </p:txBody>
      </p:sp>
      <p:sp>
        <p:nvSpPr>
          <p:cNvPr id="7" name="Content Placeholder 1"/>
          <p:cNvSpPr>
            <a:spLocks noGrp="1"/>
          </p:cNvSpPr>
          <p:nvPr>
            <p:ph sz="quarter" idx="13"/>
          </p:nvPr>
        </p:nvSpPr>
        <p:spPr>
          <a:xfrm>
            <a:off x="304800" y="2048256"/>
            <a:ext cx="11558016" cy="3486912"/>
          </a:xfrm>
        </p:spPr>
        <p:txBody>
          <a:bodyPr>
            <a:normAutofit/>
          </a:bodyPr>
          <a:lstStyle>
            <a:lvl1pPr marL="457189" indent="-457189">
              <a:buClr>
                <a:schemeClr val="accent2"/>
              </a:buClr>
              <a:buFont typeface="Arial" panose="020B0604020202020204" pitchFamily="34" charset="0"/>
              <a:buChar char="•"/>
              <a:defRPr sz="3733"/>
            </a:lvl1pPr>
            <a:lvl2pPr marL="990575" indent="-380990">
              <a:buClr>
                <a:schemeClr val="accent2"/>
              </a:buClr>
              <a:buFont typeface="Arial" panose="020B0604020202020204" pitchFamily="34" charset="0"/>
              <a:buChar char="•"/>
              <a:defRPr sz="3467"/>
            </a:lvl2pPr>
            <a:lvl3pPr marL="1523962" indent="-304792">
              <a:buClr>
                <a:schemeClr val="accent2"/>
              </a:buClr>
              <a:buFont typeface="Arial" panose="020B0604020202020204" pitchFamily="34" charset="0"/>
              <a:buChar char="•"/>
              <a:defRPr sz="3200"/>
            </a:lvl3pPr>
            <a:lvl4pPr marL="2133547" indent="-304792">
              <a:buClr>
                <a:schemeClr val="accent2"/>
              </a:buClr>
              <a:buFont typeface="Arial" panose="020B0604020202020204" pitchFamily="34" charset="0"/>
              <a:buChar char="•"/>
              <a:defRPr sz="2400"/>
            </a:lvl4pPr>
            <a:lvl5pPr>
              <a:defRPr sz="2133"/>
            </a:lvl5pPr>
          </a:lstStyle>
          <a:p>
            <a:pPr lvl="0"/>
            <a:r>
              <a:rPr lang="en-US"/>
              <a:t>Click to edit Master text styles</a:t>
            </a:r>
          </a:p>
          <a:p>
            <a:pPr lvl="1"/>
            <a:r>
              <a:rPr lang="en-US"/>
              <a:t>Second level</a:t>
            </a:r>
          </a:p>
          <a:p>
            <a:pPr lvl="2"/>
            <a:r>
              <a:rPr lang="en-US"/>
              <a:t>Third level</a:t>
            </a:r>
          </a:p>
        </p:txBody>
      </p:sp>
      <p:pic>
        <p:nvPicPr>
          <p:cNvPr id="3" name="Picture 2"/>
          <p:cNvPicPr>
            <a:picLocks noChangeAspect="1"/>
          </p:cNvPicPr>
          <p:nvPr userDrawn="1"/>
        </p:nvPicPr>
        <p:blipFill>
          <a:blip r:embed="rId2"/>
          <a:stretch>
            <a:fillRect/>
          </a:stretch>
        </p:blipFill>
        <p:spPr>
          <a:xfrm>
            <a:off x="10018365" y="727368"/>
            <a:ext cx="1837087" cy="1016088"/>
          </a:xfrm>
          <a:prstGeom prst="rect">
            <a:avLst/>
          </a:prstGeom>
        </p:spPr>
      </p:pic>
    </p:spTree>
    <p:extLst>
      <p:ext uri="{BB962C8B-B14F-4D97-AF65-F5344CB8AC3E}">
        <p14:creationId xmlns:p14="http://schemas.microsoft.com/office/powerpoint/2010/main" val="2100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7A082C-4026-4033-AC7F-39FA5F303F04}" type="datetime1">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2510811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906BC97-D2E0-46D6-8F3B-19BF7603B35F}" type="datetime1">
              <a:rPr lang="en-US" smtClean="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429032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5686D5-887C-4F58-B36D-7313CC3CDBDC}" type="datetime1">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394644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C957BE-85E4-431F-89C3-14FDD2099951}" type="datetime1">
              <a:rPr lang="en-US" smtClean="0"/>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404123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CD128F-B6CA-4CF8-A843-52027E26C4AD}" type="datetime1">
              <a:rPr lang="en-US" smtClean="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2800352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055CB-961D-4DEB-ABCC-715F6F749F49}" type="datetime1">
              <a:rPr lang="en-US" smtClean="0"/>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148609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DDAECD5-4C21-461F-8751-6E83B3462EC5}" type="datetime1">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258795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8E103F-2D7C-403C-963F-2096EC43B1BD}" type="datetime1">
              <a:rPr lang="en-US" smtClean="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F6482-13E3-48AA-9F28-7362888D1E43}" type="slidenum">
              <a:rPr lang="en-US" smtClean="0"/>
              <a:t>‹#›</a:t>
            </a:fld>
            <a:endParaRPr lang="en-US"/>
          </a:p>
        </p:txBody>
      </p:sp>
    </p:spTree>
    <p:extLst>
      <p:ext uri="{BB962C8B-B14F-4D97-AF65-F5344CB8AC3E}">
        <p14:creationId xmlns:p14="http://schemas.microsoft.com/office/powerpoint/2010/main" val="73711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DF7B3-91B3-463C-9F5A-AA0A74E6D728}" type="datetime1">
              <a:rPr lang="en-US" smtClean="0"/>
              <a:t>12/22/2022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F6482-13E3-48AA-9F28-7362888D1E43}" type="slidenum">
              <a:rPr lang="en-US" smtClean="0"/>
              <a:t>‹#›</a:t>
            </a:fld>
            <a:endParaRPr lang="en-US"/>
          </a:p>
        </p:txBody>
      </p:sp>
    </p:spTree>
    <p:extLst>
      <p:ext uri="{BB962C8B-B14F-4D97-AF65-F5344CB8AC3E}">
        <p14:creationId xmlns:p14="http://schemas.microsoft.com/office/powerpoint/2010/main" val="3377363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9.tif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104.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68.tiff"/><Relationship Id="rId7" Type="http://schemas.openxmlformats.org/officeDocument/2006/relationships/image" Target="../media/image72.tiff"/><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 Id="rId9" Type="http://schemas.openxmlformats.org/officeDocument/2006/relationships/image" Target="../media/image74.tif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76.tiff"/><Relationship Id="rId13" Type="http://schemas.openxmlformats.org/officeDocument/2006/relationships/image" Target="../media/image79.tiff"/><Relationship Id="rId18" Type="http://schemas.openxmlformats.org/officeDocument/2006/relationships/image" Target="../media/image84.tiff"/><Relationship Id="rId3" Type="http://schemas.openxmlformats.org/officeDocument/2006/relationships/image" Target="../media/image69.tiff"/><Relationship Id="rId7" Type="http://schemas.openxmlformats.org/officeDocument/2006/relationships/image" Target="../media/image75.tiff"/><Relationship Id="rId12" Type="http://schemas.openxmlformats.org/officeDocument/2006/relationships/image" Target="../media/image74.tiff"/><Relationship Id="rId17" Type="http://schemas.openxmlformats.org/officeDocument/2006/relationships/image" Target="../media/image83.tiff"/><Relationship Id="rId2" Type="http://schemas.openxmlformats.org/officeDocument/2006/relationships/notesSlide" Target="../notesSlides/notesSlide108.xml"/><Relationship Id="rId16" Type="http://schemas.openxmlformats.org/officeDocument/2006/relationships/image" Target="../media/image82.tiff"/><Relationship Id="rId20" Type="http://schemas.openxmlformats.org/officeDocument/2006/relationships/image" Target="../media/image86.tiff"/><Relationship Id="rId1" Type="http://schemas.openxmlformats.org/officeDocument/2006/relationships/slideLayout" Target="../slideLayouts/slideLayout2.xml"/><Relationship Id="rId6" Type="http://schemas.openxmlformats.org/officeDocument/2006/relationships/image" Target="../media/image73.tiff"/><Relationship Id="rId11" Type="http://schemas.openxmlformats.org/officeDocument/2006/relationships/image" Target="../media/image70.tiff"/><Relationship Id="rId5" Type="http://schemas.openxmlformats.org/officeDocument/2006/relationships/image" Target="../media/image72.tiff"/><Relationship Id="rId15" Type="http://schemas.openxmlformats.org/officeDocument/2006/relationships/image" Target="../media/image81.tiff"/><Relationship Id="rId10" Type="http://schemas.openxmlformats.org/officeDocument/2006/relationships/image" Target="../media/image78.tiff"/><Relationship Id="rId19" Type="http://schemas.openxmlformats.org/officeDocument/2006/relationships/image" Target="../media/image85.tiff"/><Relationship Id="rId4" Type="http://schemas.openxmlformats.org/officeDocument/2006/relationships/image" Target="../media/image71.tiff"/><Relationship Id="rId9" Type="http://schemas.openxmlformats.org/officeDocument/2006/relationships/image" Target="../media/image77.tiff"/><Relationship Id="rId14" Type="http://schemas.openxmlformats.org/officeDocument/2006/relationships/image" Target="../media/image80.tiff"/></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1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micronicsindia.com/Class100CleanRoomLab.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NULL" TargetMode="External"/><Relationship Id="rId4" Type="http://schemas.openxmlformats.org/officeDocument/2006/relationships/image" Target="../media/image4.jpg"/></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6.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1.xml"/><Relationship Id="rId5" Type="http://schemas.openxmlformats.org/officeDocument/2006/relationships/image" Target="../media/image11.emf"/><Relationship Id="rId4" Type="http://schemas.openxmlformats.org/officeDocument/2006/relationships/oleObject" Target="../embeddings/oleObject1.bin"/><Relationship Id="rId9" Type="http://schemas.openxmlformats.org/officeDocument/2006/relationships/image" Target="../media/image12.emf"/></Relationships>
</file>

<file path=ppt/slides/_rels/slide4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jp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3.jpg"/></Relationships>
</file>

<file path=ppt/slides/_rels/slide7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1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file:///\\Users\work\anatomy\Anatomy-FnT-submission.doc&#48208;&#49447;&#32767;!OLE_LINK3" TargetMode="External"/><Relationship Id="rId3" Type="http://schemas.openxmlformats.org/officeDocument/2006/relationships/notesSlide" Target="../notesSlides/notesSlide80.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file:///\\Users\work\anatomy\Anatomy-FnT-submission.doc&#48208;&#49447;&#32767;!OLE_LINK2" TargetMode="External"/><Relationship Id="rId5" Type="http://schemas.openxmlformats.org/officeDocument/2006/relationships/image" Target="../media/image26.png"/><Relationship Id="rId4" Type="http://schemas.openxmlformats.org/officeDocument/2006/relationships/oleObject" Target="file:///\\Users\work\anatomy\Anatomy-FnT-submission.doc&#48208;&#49447;&#32767;!OLE_LINK1" TargetMode="External"/><Relationship Id="rId9" Type="http://schemas.openxmlformats.org/officeDocument/2006/relationships/image" Target="../media/image28.png"/></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2936" y="1976473"/>
            <a:ext cx="9144000" cy="2387600"/>
          </a:xfrm>
        </p:spPr>
        <p:txBody>
          <a:bodyPr>
            <a:normAutofit fontScale="90000"/>
          </a:bodyPr>
          <a:lstStyle/>
          <a:p>
            <a:r>
              <a:rPr lang="en-US" altLang="zh-CN" dirty="0" smtClean="0"/>
              <a:t>CS150A Database </a:t>
            </a:r>
            <a:br>
              <a:rPr lang="en-US" altLang="zh-CN" dirty="0" smtClean="0"/>
            </a:br>
            <a:r>
              <a:rPr lang="en-US" altLang="zh-CN" dirty="0" smtClean="0"/>
              <a:t/>
            </a:r>
            <a:br>
              <a:rPr lang="en-US" altLang="zh-CN" dirty="0" smtClean="0"/>
            </a:br>
            <a:r>
              <a:rPr lang="en-US" altLang="zh-CN" dirty="0" smtClean="0"/>
              <a:t>Course Review</a:t>
            </a:r>
            <a:endParaRPr lang="en-US" dirty="0"/>
          </a:p>
        </p:txBody>
      </p:sp>
      <p:sp>
        <p:nvSpPr>
          <p:cNvPr id="3" name="Slide Number Placeholder 2"/>
          <p:cNvSpPr>
            <a:spLocks noGrp="1"/>
          </p:cNvSpPr>
          <p:nvPr>
            <p:ph type="sldNum" sz="quarter" idx="12"/>
          </p:nvPr>
        </p:nvSpPr>
        <p:spPr/>
        <p:txBody>
          <a:bodyPr/>
          <a:lstStyle/>
          <a:p>
            <a:fld id="{459F6482-13E3-48AA-9F28-7362888D1E43}" type="slidenum">
              <a:rPr lang="en-US" smtClean="0"/>
              <a:t>1</a:t>
            </a:fld>
            <a:endParaRPr lang="en-US"/>
          </a:p>
        </p:txBody>
      </p:sp>
      <p:sp>
        <p:nvSpPr>
          <p:cNvPr id="4" name="TextBox 3"/>
          <p:cNvSpPr txBox="1"/>
          <p:nvPr/>
        </p:nvSpPr>
        <p:spPr>
          <a:xfrm>
            <a:off x="4839629" y="5129379"/>
            <a:ext cx="2352908" cy="461665"/>
          </a:xfrm>
          <a:prstGeom prst="rect">
            <a:avLst/>
          </a:prstGeom>
          <a:noFill/>
        </p:spPr>
        <p:txBody>
          <a:bodyPr wrap="square" rtlCol="0">
            <a:spAutoFit/>
          </a:bodyPr>
          <a:lstStyle/>
          <a:p>
            <a:r>
              <a:rPr lang="en-US" sz="2400" dirty="0" smtClean="0"/>
              <a:t>Dec. 22, 2022</a:t>
            </a:r>
            <a:endParaRPr lang="en-US" sz="2400" dirty="0"/>
          </a:p>
        </p:txBody>
      </p:sp>
    </p:spTree>
    <p:extLst>
      <p:ext uri="{BB962C8B-B14F-4D97-AF65-F5344CB8AC3E}">
        <p14:creationId xmlns:p14="http://schemas.microsoft.com/office/powerpoint/2010/main" val="3078814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p:txBody>
          <a:bodyPr/>
          <a:lstStyle/>
          <a:p>
            <a:r>
              <a:rPr lang="en-US" dirty="0" smtClean="0">
                <a:uFillTx/>
              </a:rPr>
              <a:t>Join </a:t>
            </a:r>
            <a:r>
              <a:rPr lang="en-US" dirty="0">
                <a:uFillTx/>
              </a:rPr>
              <a:t>Variants</a:t>
            </a:r>
          </a:p>
        </p:txBody>
      </p:sp>
      <p:sp>
        <p:nvSpPr>
          <p:cNvPr id="5" name="Text Placeholder 4"/>
          <p:cNvSpPr>
            <a:spLocks noGrp="1"/>
          </p:cNvSpPr>
          <p:nvPr>
            <p:ph type="body" idx="1"/>
          </p:nvPr>
        </p:nvSpPr>
        <p:spPr/>
        <p:txBody>
          <a:bodyPr anchor="t">
            <a:noAutofit/>
          </a:bodyPr>
          <a:lstStyle/>
          <a:p>
            <a:pPr marL="0" indent="0">
              <a:spcBef>
                <a:spcPts val="0"/>
              </a:spcBef>
              <a:buNone/>
            </a:pPr>
            <a:r>
              <a:rPr lang="en-US" sz="2667" dirty="0">
                <a:latin typeface="Menlo" charset="0"/>
                <a:ea typeface="Menlo" charset="0"/>
                <a:cs typeface="Menlo" charset="0"/>
                <a:sym typeface="Book Antiqua"/>
              </a:rPr>
              <a:t>SELECT </a:t>
            </a:r>
            <a:r>
              <a:rPr lang="en-US" sz="2667" i="1" dirty="0">
                <a:latin typeface="Menlo" charset="0"/>
                <a:ea typeface="Menlo" charset="0"/>
                <a:cs typeface="Menlo" charset="0"/>
                <a:sym typeface="Book Antiqua"/>
              </a:rPr>
              <a:t>&lt;column expression list&gt;</a:t>
            </a:r>
            <a:endParaRPr lang="en-US" sz="2667" i="1" dirty="0">
              <a:latin typeface="Menlo" charset="0"/>
              <a:ea typeface="Menlo" charset="0"/>
              <a:cs typeface="Menlo" charset="0"/>
            </a:endParaRPr>
          </a:p>
          <a:p>
            <a:pPr marL="0" indent="0">
              <a:spcBef>
                <a:spcPts val="0"/>
              </a:spcBef>
              <a:buNone/>
            </a:pPr>
            <a:r>
              <a:rPr lang="en-US" sz="2667" dirty="0">
                <a:latin typeface="Menlo" charset="0"/>
                <a:ea typeface="Menlo" charset="0"/>
                <a:cs typeface="Menlo" charset="0"/>
                <a:sym typeface="Book Antiqua"/>
              </a:rPr>
              <a:t>FROM </a:t>
            </a:r>
            <a:r>
              <a:rPr lang="en-US" sz="2667" i="1" dirty="0" err="1">
                <a:latin typeface="Menlo" charset="0"/>
                <a:ea typeface="Menlo" charset="0"/>
                <a:cs typeface="Menlo" charset="0"/>
                <a:sym typeface="Book Antiqua"/>
              </a:rPr>
              <a:t>table_name</a:t>
            </a:r>
            <a:endParaRPr lang="en-US" sz="2667" i="1" dirty="0">
              <a:latin typeface="Menlo" charset="0"/>
              <a:ea typeface="Menlo" charset="0"/>
              <a:cs typeface="Menlo" charset="0"/>
              <a:sym typeface="Book Antiqua"/>
            </a:endParaRPr>
          </a:p>
          <a:p>
            <a:pPr marL="228594" indent="0">
              <a:spcBef>
                <a:spcPts val="0"/>
              </a:spcBef>
              <a:buNone/>
            </a:pPr>
            <a:r>
              <a:rPr lang="en-US" sz="2667" dirty="0">
                <a:latin typeface="Menlo" charset="0"/>
                <a:ea typeface="Menlo" charset="0"/>
                <a:cs typeface="Menlo" charset="0"/>
                <a:sym typeface="Book Antiqua"/>
              </a:rPr>
              <a:t>[</a:t>
            </a:r>
            <a:r>
              <a:rPr lang="en-US" sz="2667" b="1" dirty="0">
                <a:latin typeface="Menlo" charset="0"/>
                <a:ea typeface="Menlo" charset="0"/>
                <a:cs typeface="Menlo" charset="0"/>
                <a:sym typeface="Book Antiqua"/>
              </a:rPr>
              <a:t>INNER</a:t>
            </a:r>
            <a:r>
              <a:rPr lang="en-US" sz="2667" dirty="0">
                <a:latin typeface="Menlo" charset="0"/>
                <a:ea typeface="Menlo" charset="0"/>
                <a:cs typeface="Menlo" charset="0"/>
                <a:sym typeface="Book Antiqua"/>
              </a:rPr>
              <a:t> | </a:t>
            </a:r>
            <a:r>
              <a:rPr lang="en-US" sz="2667" b="1" dirty="0">
                <a:latin typeface="Menlo" charset="0"/>
                <a:ea typeface="Menlo" charset="0"/>
                <a:cs typeface="Menlo" charset="0"/>
                <a:sym typeface="Book Antiqua"/>
              </a:rPr>
              <a:t>NATURAL</a:t>
            </a:r>
            <a:r>
              <a:rPr lang="en-US" sz="2667" dirty="0">
                <a:latin typeface="Menlo" charset="0"/>
                <a:ea typeface="Menlo" charset="0"/>
                <a:cs typeface="Menlo" charset="0"/>
                <a:sym typeface="Book Antiqua"/>
              </a:rPr>
              <a:t/>
            </a:r>
            <a:br>
              <a:rPr lang="en-US" sz="2667" dirty="0">
                <a:latin typeface="Menlo" charset="0"/>
                <a:ea typeface="Menlo" charset="0"/>
                <a:cs typeface="Menlo" charset="0"/>
                <a:sym typeface="Book Antiqua"/>
              </a:rPr>
            </a:br>
            <a:r>
              <a:rPr lang="en-US" sz="2667" dirty="0">
                <a:latin typeface="Menlo" charset="0"/>
                <a:ea typeface="Menlo" charset="0"/>
                <a:cs typeface="Menlo" charset="0"/>
                <a:sym typeface="Book Antiqua"/>
              </a:rPr>
              <a:t> | {</a:t>
            </a:r>
            <a:r>
              <a:rPr lang="en-US" sz="2667" b="1" dirty="0">
                <a:latin typeface="Menlo" charset="0"/>
                <a:ea typeface="Menlo" charset="0"/>
                <a:cs typeface="Menlo" charset="0"/>
                <a:sym typeface="Book Antiqua"/>
              </a:rPr>
              <a:t>LEFT</a:t>
            </a:r>
            <a:r>
              <a:rPr lang="en-US" sz="2667" dirty="0">
                <a:latin typeface="Menlo" charset="0"/>
                <a:ea typeface="Menlo" charset="0"/>
                <a:cs typeface="Menlo" charset="0"/>
                <a:sym typeface="Book Antiqua"/>
              </a:rPr>
              <a:t> |</a:t>
            </a:r>
            <a:r>
              <a:rPr lang="en-US" sz="2667" b="1" dirty="0">
                <a:latin typeface="Menlo" charset="0"/>
                <a:ea typeface="Menlo" charset="0"/>
                <a:cs typeface="Menlo" charset="0"/>
                <a:sym typeface="Book Antiqua"/>
              </a:rPr>
              <a:t>RIGHT</a:t>
            </a:r>
            <a:r>
              <a:rPr lang="en-US" sz="2667" dirty="0">
                <a:latin typeface="Menlo" charset="0"/>
                <a:ea typeface="Menlo" charset="0"/>
                <a:cs typeface="Menlo" charset="0"/>
                <a:sym typeface="Book Antiqua"/>
              </a:rPr>
              <a:t> | </a:t>
            </a:r>
            <a:r>
              <a:rPr lang="en-US" sz="2667" b="1" dirty="0">
                <a:latin typeface="Menlo" charset="0"/>
                <a:ea typeface="Menlo" charset="0"/>
                <a:cs typeface="Menlo" charset="0"/>
                <a:sym typeface="Book Antiqua"/>
              </a:rPr>
              <a:t>FULL</a:t>
            </a:r>
            <a:r>
              <a:rPr lang="en-US" sz="2667" dirty="0">
                <a:latin typeface="Menlo" charset="0"/>
                <a:ea typeface="Menlo" charset="0"/>
                <a:cs typeface="Menlo" charset="0"/>
                <a:sym typeface="Book Antiqua"/>
              </a:rPr>
              <a:t> } {</a:t>
            </a:r>
            <a:r>
              <a:rPr lang="en-US" sz="2667" b="1" dirty="0">
                <a:latin typeface="Menlo" charset="0"/>
                <a:ea typeface="Menlo" charset="0"/>
                <a:cs typeface="Menlo" charset="0"/>
                <a:sym typeface="Book Antiqua"/>
              </a:rPr>
              <a:t>OUTER</a:t>
            </a:r>
            <a:r>
              <a:rPr lang="en-US" sz="2667" dirty="0">
                <a:latin typeface="Menlo" charset="0"/>
                <a:ea typeface="Menlo" charset="0"/>
                <a:cs typeface="Menlo" charset="0"/>
                <a:sym typeface="Book Antiqua"/>
              </a:rPr>
              <a:t>}] JOIN</a:t>
            </a:r>
            <a:r>
              <a:rPr lang="en-US" sz="2667" i="1" dirty="0">
                <a:latin typeface="Menlo" charset="0"/>
                <a:ea typeface="Menlo" charset="0"/>
                <a:cs typeface="Menlo" charset="0"/>
                <a:sym typeface="Book Antiqua"/>
              </a:rPr>
              <a:t> </a:t>
            </a:r>
            <a:r>
              <a:rPr lang="en-US" sz="2667" i="1" dirty="0" err="1">
                <a:latin typeface="Menlo" charset="0"/>
                <a:ea typeface="Menlo" charset="0"/>
                <a:cs typeface="Menlo" charset="0"/>
                <a:sym typeface="Book Antiqua"/>
              </a:rPr>
              <a:t>table_name</a:t>
            </a:r>
            <a:endParaRPr lang="en-US" sz="2667" i="1" dirty="0">
              <a:latin typeface="Menlo" charset="0"/>
              <a:ea typeface="Menlo" charset="0"/>
              <a:cs typeface="Menlo" charset="0"/>
              <a:sym typeface="Book Antiqua"/>
            </a:endParaRPr>
          </a:p>
          <a:p>
            <a:pPr marL="228594" indent="0">
              <a:spcBef>
                <a:spcPts val="0"/>
              </a:spcBef>
              <a:buNone/>
            </a:pPr>
            <a:r>
              <a:rPr lang="en-US" sz="2667" dirty="0">
                <a:latin typeface="Menlo" charset="0"/>
                <a:ea typeface="Menlo" charset="0"/>
                <a:cs typeface="Menlo" charset="0"/>
                <a:sym typeface="Book Antiqua"/>
              </a:rPr>
              <a:t>ON</a:t>
            </a:r>
            <a:r>
              <a:rPr lang="en-US" sz="2667" i="1" dirty="0">
                <a:latin typeface="Menlo" charset="0"/>
                <a:ea typeface="Menlo" charset="0"/>
                <a:cs typeface="Menlo" charset="0"/>
                <a:sym typeface="Book Antiqua"/>
              </a:rPr>
              <a:t> &lt;</a:t>
            </a:r>
            <a:r>
              <a:rPr lang="en-US" sz="2667" i="1" dirty="0" err="1">
                <a:latin typeface="Menlo" charset="0"/>
                <a:ea typeface="Menlo" charset="0"/>
                <a:cs typeface="Menlo" charset="0"/>
                <a:sym typeface="Book Antiqua"/>
              </a:rPr>
              <a:t>qualification_list</a:t>
            </a:r>
            <a:r>
              <a:rPr lang="en-US" sz="2667" i="1" dirty="0">
                <a:latin typeface="Menlo" charset="0"/>
                <a:ea typeface="Menlo" charset="0"/>
                <a:cs typeface="Menlo" charset="0"/>
                <a:sym typeface="Book Antiqua"/>
              </a:rPr>
              <a:t>&gt;</a:t>
            </a:r>
          </a:p>
          <a:p>
            <a:pPr marL="0" indent="0">
              <a:spcBef>
                <a:spcPts val="0"/>
              </a:spcBef>
              <a:buNone/>
            </a:pPr>
            <a:r>
              <a:rPr lang="en-US" sz="2667" dirty="0">
                <a:latin typeface="Menlo" charset="0"/>
                <a:ea typeface="Menlo" charset="0"/>
                <a:cs typeface="Menlo" charset="0"/>
                <a:sym typeface="Book Antiqua"/>
              </a:rPr>
              <a:t>WHERE …</a:t>
            </a:r>
            <a:endParaRPr lang="en-US" sz="2667" dirty="0"/>
          </a:p>
          <a:p>
            <a:pPr marL="342891" indent="-342891">
              <a:spcBef>
                <a:spcPts val="4000"/>
              </a:spcBef>
            </a:pPr>
            <a:r>
              <a:rPr lang="en-US" dirty="0">
                <a:uFillTx/>
              </a:rPr>
              <a:t>INNER is default</a:t>
            </a:r>
          </a:p>
          <a:p>
            <a:pPr marL="342891" indent="-342891"/>
            <a:r>
              <a:rPr lang="en-US" dirty="0">
                <a:uFillTx/>
              </a:rPr>
              <a:t>Inner join what we’ve learned so far</a:t>
            </a:r>
          </a:p>
          <a:p>
            <a:pPr marL="800080" lvl="1" indent="-342891"/>
            <a:r>
              <a:rPr lang="en-US" dirty="0">
                <a:uFillTx/>
              </a:rPr>
              <a:t>Same thing, just with different syntax.</a:t>
            </a:r>
          </a:p>
        </p:txBody>
      </p:sp>
      <p:sp>
        <p:nvSpPr>
          <p:cNvPr id="2" name="Slide Number Placeholder 1"/>
          <p:cNvSpPr>
            <a:spLocks noGrp="1"/>
          </p:cNvSpPr>
          <p:nvPr>
            <p:ph type="sldNum" sz="quarter" idx="12"/>
          </p:nvPr>
        </p:nvSpPr>
        <p:spPr/>
        <p:txBody>
          <a:bodyPr/>
          <a:lstStyle/>
          <a:p>
            <a:fld id="{459F6482-13E3-48AA-9F28-7362888D1E43}" type="slidenum">
              <a:rPr lang="en-US" smtClean="0"/>
              <a:t>10</a:t>
            </a:fld>
            <a:endParaRPr lang="en-US"/>
          </a:p>
        </p:txBody>
      </p:sp>
    </p:spTree>
    <p:extLst>
      <p:ext uri="{BB962C8B-B14F-4D97-AF65-F5344CB8AC3E}">
        <p14:creationId xmlns:p14="http://schemas.microsoft.com/office/powerpoint/2010/main" val="1869232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5293" y="2778833"/>
            <a:ext cx="7608271" cy="1325563"/>
          </a:xfrm>
        </p:spPr>
        <p:txBody>
          <a:bodyPr>
            <a:normAutofit fontScale="90000"/>
          </a:bodyPr>
          <a:lstStyle/>
          <a:p>
            <a:r>
              <a:rPr lang="en-US" altLang="zh-CN" sz="5400" b="1" dirty="0" smtClean="0"/>
              <a:t>13. Distributed Transactions</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100</a:t>
            </a:fld>
            <a:endParaRPr lang="en-US"/>
          </a:p>
        </p:txBody>
      </p:sp>
    </p:spTree>
    <p:extLst>
      <p:ext uri="{BB962C8B-B14F-4D97-AF65-F5344CB8AC3E}">
        <p14:creationId xmlns:p14="http://schemas.microsoft.com/office/powerpoint/2010/main" val="189115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x-none" dirty="0"/>
              <a:t>What Could Go Wrong? #1</a:t>
            </a:r>
          </a:p>
        </p:txBody>
      </p:sp>
      <p:sp>
        <p:nvSpPr>
          <p:cNvPr id="70658" name="Content Placeholder 2"/>
          <p:cNvSpPr>
            <a:spLocks noGrp="1"/>
          </p:cNvSpPr>
          <p:nvPr>
            <p:ph idx="1"/>
          </p:nvPr>
        </p:nvSpPr>
        <p:spPr/>
        <p:txBody>
          <a:bodyPr/>
          <a:lstStyle/>
          <a:p>
            <a:r>
              <a:rPr lang="en-US" altLang="x-none" dirty="0"/>
              <a:t>Deadlock detection</a:t>
            </a:r>
          </a:p>
        </p:txBody>
      </p:sp>
      <p:pic>
        <p:nvPicPr>
          <p:cNvPr id="3" name="Picture 2" descr="T1 waits for T2, T2 Waits for T3" title="Waits For Graph 1"/>
          <p:cNvPicPr>
            <a:picLocks noChangeAspect="1"/>
          </p:cNvPicPr>
          <p:nvPr/>
        </p:nvPicPr>
        <p:blipFill>
          <a:blip r:embed="rId3"/>
          <a:stretch>
            <a:fillRect/>
          </a:stretch>
        </p:blipFill>
        <p:spPr>
          <a:xfrm>
            <a:off x="1864558" y="3616036"/>
            <a:ext cx="1231900" cy="914400"/>
          </a:xfrm>
          <a:prstGeom prst="rect">
            <a:avLst/>
          </a:prstGeom>
        </p:spPr>
      </p:pic>
      <p:pic>
        <p:nvPicPr>
          <p:cNvPr id="4" name="Picture 3" descr="T1 Waits for T3" title="Waits for Graph 2"/>
          <p:cNvPicPr>
            <a:picLocks noChangeAspect="1"/>
          </p:cNvPicPr>
          <p:nvPr/>
        </p:nvPicPr>
        <p:blipFill>
          <a:blip r:embed="rId4"/>
          <a:stretch>
            <a:fillRect/>
          </a:stretch>
        </p:blipFill>
        <p:spPr>
          <a:xfrm>
            <a:off x="3144631" y="3158836"/>
            <a:ext cx="1231900" cy="914400"/>
          </a:xfrm>
          <a:prstGeom prst="rect">
            <a:avLst/>
          </a:prstGeom>
        </p:spPr>
      </p:pic>
      <p:pic>
        <p:nvPicPr>
          <p:cNvPr id="26" name="Picture 25" descr="T3 Waits for T2" title="Waits For Graph 3"/>
          <p:cNvPicPr>
            <a:picLocks noChangeAspect="1"/>
          </p:cNvPicPr>
          <p:nvPr/>
        </p:nvPicPr>
        <p:blipFill>
          <a:blip r:embed="rId5"/>
          <a:stretch>
            <a:fillRect/>
          </a:stretch>
        </p:blipFill>
        <p:spPr>
          <a:xfrm>
            <a:off x="4352999" y="2629932"/>
            <a:ext cx="1244600" cy="914400"/>
          </a:xfrm>
          <a:prstGeom prst="rect">
            <a:avLst/>
          </a:prstGeom>
        </p:spPr>
      </p:pic>
      <p:pic>
        <p:nvPicPr>
          <p:cNvPr id="27" name="Picture 26" descr="T2 Waits for T3" title="Waits For Graph 4"/>
          <p:cNvPicPr>
            <a:picLocks noChangeAspect="1"/>
          </p:cNvPicPr>
          <p:nvPr/>
        </p:nvPicPr>
        <p:blipFill>
          <a:blip r:embed="rId6"/>
          <a:stretch>
            <a:fillRect/>
          </a:stretch>
        </p:blipFill>
        <p:spPr>
          <a:xfrm>
            <a:off x="5610299" y="3330035"/>
            <a:ext cx="1231900" cy="901700"/>
          </a:xfrm>
          <a:prstGeom prst="rect">
            <a:avLst/>
          </a:prstGeom>
        </p:spPr>
      </p:pic>
      <p:pic>
        <p:nvPicPr>
          <p:cNvPr id="28" name="Picture 27" descr="T3 Waits for T1" title="Waits For Graph 5"/>
          <p:cNvPicPr>
            <a:picLocks noChangeAspect="1"/>
          </p:cNvPicPr>
          <p:nvPr/>
        </p:nvPicPr>
        <p:blipFill>
          <a:blip r:embed="rId7"/>
          <a:stretch>
            <a:fillRect/>
          </a:stretch>
        </p:blipFill>
        <p:spPr>
          <a:xfrm>
            <a:off x="6807200" y="2818002"/>
            <a:ext cx="1244600" cy="901700"/>
          </a:xfrm>
          <a:prstGeom prst="rect">
            <a:avLst/>
          </a:prstGeom>
        </p:spPr>
      </p:pic>
      <p:grpSp>
        <p:nvGrpSpPr>
          <p:cNvPr id="2" name="Group 1" descr="5 databases, each has a shared nothing node. One of the nodes is the coordinator" title="Databases"/>
          <p:cNvGrpSpPr/>
          <p:nvPr/>
        </p:nvGrpSpPr>
        <p:grpSpPr>
          <a:xfrm>
            <a:off x="1422400" y="4038600"/>
            <a:ext cx="6908800" cy="2460200"/>
            <a:chOff x="1066800" y="3028950"/>
            <a:chExt cx="5181600" cy="1845150"/>
          </a:xfrm>
        </p:grpSpPr>
        <p:pic>
          <p:nvPicPr>
            <p:cNvPr id="31" name="Picture 30" descr="5 databases, each has a shared nothing node. One of the nodes is the coordinator" title="Distributed System">
              <a:extLst>
                <a:ext uri="{FF2B5EF4-FFF2-40B4-BE49-F238E27FC236}">
                  <a16:creationId xmlns:a16="http://schemas.microsoft.com/office/drawing/2014/main" id="{83EBF990-F8DD-9846-9550-2855A7723850}"/>
                </a:ext>
              </a:extLst>
            </p:cNvPr>
            <p:cNvPicPr>
              <a:picLocks noChangeAspect="1"/>
            </p:cNvPicPr>
            <p:nvPr/>
          </p:nvPicPr>
          <p:blipFill>
            <a:blip r:embed="rId8"/>
            <a:stretch>
              <a:fillRect/>
            </a:stretch>
          </p:blipFill>
          <p:spPr>
            <a:xfrm>
              <a:off x="1066800" y="3028950"/>
              <a:ext cx="5181600" cy="1845150"/>
            </a:xfrm>
            <a:prstGeom prst="rect">
              <a:avLst/>
            </a:prstGeom>
          </p:spPr>
        </p:pic>
        <p:sp>
          <p:nvSpPr>
            <p:cNvPr id="32" name="Freeform 31" descr="Data from Node to DB" title="Data">
              <a:extLst>
                <a:ext uri="{FF2B5EF4-FFF2-40B4-BE49-F238E27FC236}">
                  <a16:creationId xmlns:a16="http://schemas.microsoft.com/office/drawing/2014/main" id="{E29BA846-7369-DC4A-A4C7-84310B5BCC75}"/>
                </a:ext>
              </a:extLst>
            </p:cNvPr>
            <p:cNvSpPr/>
            <p:nvPr/>
          </p:nvSpPr>
          <p:spPr bwMode="auto">
            <a:xfrm>
              <a:off x="1422538" y="4108450"/>
              <a:ext cx="643910" cy="368299"/>
            </a:xfrm>
            <a:custGeom>
              <a:avLst/>
              <a:gdLst>
                <a:gd name="connsiteX0" fmla="*/ 524933 w 749300"/>
                <a:gd name="connsiteY0" fmla="*/ 0 h 393700"/>
                <a:gd name="connsiteX1" fmla="*/ 0 w 749300"/>
                <a:gd name="connsiteY1" fmla="*/ 389467 h 393700"/>
                <a:gd name="connsiteX2" fmla="*/ 613833 w 749300"/>
                <a:gd name="connsiteY2" fmla="*/ 393700 h 393700"/>
                <a:gd name="connsiteX3" fmla="*/ 749300 w 749300"/>
                <a:gd name="connsiteY3" fmla="*/ 0 h 393700"/>
                <a:gd name="connsiteX4" fmla="*/ 524933 w 749300"/>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0" h="393700">
                  <a:moveTo>
                    <a:pt x="524933" y="0"/>
                  </a:moveTo>
                  <a:lnTo>
                    <a:pt x="0" y="389467"/>
                  </a:lnTo>
                  <a:lnTo>
                    <a:pt x="613833" y="393700"/>
                  </a:lnTo>
                  <a:lnTo>
                    <a:pt x="749300" y="0"/>
                  </a:lnTo>
                  <a:lnTo>
                    <a:pt x="524933" y="0"/>
                  </a:lnTo>
                  <a:close/>
                </a:path>
              </a:pathLst>
            </a:custGeom>
            <a:solidFill>
              <a:srgbClr val="B5B5B5">
                <a:alpha val="7490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33" name="Freeform 32" descr="Data from Node to DB" title="Data">
              <a:extLst>
                <a:ext uri="{FF2B5EF4-FFF2-40B4-BE49-F238E27FC236}">
                  <a16:creationId xmlns:a16="http://schemas.microsoft.com/office/drawing/2014/main" id="{7F022AA3-7861-C843-A623-7AAC673B477D}"/>
                </a:ext>
              </a:extLst>
            </p:cNvPr>
            <p:cNvSpPr/>
            <p:nvPr/>
          </p:nvSpPr>
          <p:spPr bwMode="auto">
            <a:xfrm>
              <a:off x="2306507" y="3852837"/>
              <a:ext cx="643910" cy="319112"/>
            </a:xfrm>
            <a:custGeom>
              <a:avLst/>
              <a:gdLst>
                <a:gd name="connsiteX0" fmla="*/ 524933 w 749300"/>
                <a:gd name="connsiteY0" fmla="*/ 0 h 393700"/>
                <a:gd name="connsiteX1" fmla="*/ 0 w 749300"/>
                <a:gd name="connsiteY1" fmla="*/ 389467 h 393700"/>
                <a:gd name="connsiteX2" fmla="*/ 613833 w 749300"/>
                <a:gd name="connsiteY2" fmla="*/ 393700 h 393700"/>
                <a:gd name="connsiteX3" fmla="*/ 749300 w 749300"/>
                <a:gd name="connsiteY3" fmla="*/ 0 h 393700"/>
                <a:gd name="connsiteX4" fmla="*/ 524933 w 749300"/>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0" h="393700">
                  <a:moveTo>
                    <a:pt x="524933" y="0"/>
                  </a:moveTo>
                  <a:lnTo>
                    <a:pt x="0" y="389467"/>
                  </a:lnTo>
                  <a:lnTo>
                    <a:pt x="613833" y="393700"/>
                  </a:lnTo>
                  <a:lnTo>
                    <a:pt x="749300" y="0"/>
                  </a:lnTo>
                  <a:lnTo>
                    <a:pt x="524933" y="0"/>
                  </a:lnTo>
                  <a:close/>
                </a:path>
              </a:pathLst>
            </a:custGeom>
            <a:solidFill>
              <a:srgbClr val="B5B5B5">
                <a:alpha val="7490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34" name="Freeform 33" descr="Data from Node to DB" title="Data">
              <a:extLst>
                <a:ext uri="{FF2B5EF4-FFF2-40B4-BE49-F238E27FC236}">
                  <a16:creationId xmlns:a16="http://schemas.microsoft.com/office/drawing/2014/main" id="{CAD5ACE4-27A8-714C-A06A-68E42E9DD3CF}"/>
                </a:ext>
              </a:extLst>
            </p:cNvPr>
            <p:cNvSpPr/>
            <p:nvPr/>
          </p:nvSpPr>
          <p:spPr bwMode="auto">
            <a:xfrm>
              <a:off x="3238062" y="3535590"/>
              <a:ext cx="643910" cy="407760"/>
            </a:xfrm>
            <a:custGeom>
              <a:avLst/>
              <a:gdLst>
                <a:gd name="connsiteX0" fmla="*/ 524933 w 749300"/>
                <a:gd name="connsiteY0" fmla="*/ 0 h 393700"/>
                <a:gd name="connsiteX1" fmla="*/ 0 w 749300"/>
                <a:gd name="connsiteY1" fmla="*/ 389467 h 393700"/>
                <a:gd name="connsiteX2" fmla="*/ 613833 w 749300"/>
                <a:gd name="connsiteY2" fmla="*/ 393700 h 393700"/>
                <a:gd name="connsiteX3" fmla="*/ 749300 w 749300"/>
                <a:gd name="connsiteY3" fmla="*/ 0 h 393700"/>
                <a:gd name="connsiteX4" fmla="*/ 524933 w 749300"/>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0" h="393700">
                  <a:moveTo>
                    <a:pt x="524933" y="0"/>
                  </a:moveTo>
                  <a:lnTo>
                    <a:pt x="0" y="389467"/>
                  </a:lnTo>
                  <a:lnTo>
                    <a:pt x="613833" y="393700"/>
                  </a:lnTo>
                  <a:lnTo>
                    <a:pt x="749300" y="0"/>
                  </a:lnTo>
                  <a:lnTo>
                    <a:pt x="524933" y="0"/>
                  </a:lnTo>
                  <a:close/>
                </a:path>
              </a:pathLst>
            </a:custGeom>
            <a:solidFill>
              <a:srgbClr val="B5B5B5">
                <a:alpha val="7490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35" name="Freeform 34" descr="Data from Node to DB" title="Data">
              <a:extLst>
                <a:ext uri="{FF2B5EF4-FFF2-40B4-BE49-F238E27FC236}">
                  <a16:creationId xmlns:a16="http://schemas.microsoft.com/office/drawing/2014/main" id="{4CBDDEA8-D6C7-1A4B-9E9E-02413206506C}"/>
                </a:ext>
              </a:extLst>
            </p:cNvPr>
            <p:cNvSpPr/>
            <p:nvPr/>
          </p:nvSpPr>
          <p:spPr bwMode="auto">
            <a:xfrm>
              <a:off x="4135307" y="3852837"/>
              <a:ext cx="643910" cy="319112"/>
            </a:xfrm>
            <a:custGeom>
              <a:avLst/>
              <a:gdLst>
                <a:gd name="connsiteX0" fmla="*/ 524933 w 749300"/>
                <a:gd name="connsiteY0" fmla="*/ 0 h 393700"/>
                <a:gd name="connsiteX1" fmla="*/ 0 w 749300"/>
                <a:gd name="connsiteY1" fmla="*/ 389467 h 393700"/>
                <a:gd name="connsiteX2" fmla="*/ 613833 w 749300"/>
                <a:gd name="connsiteY2" fmla="*/ 393700 h 393700"/>
                <a:gd name="connsiteX3" fmla="*/ 749300 w 749300"/>
                <a:gd name="connsiteY3" fmla="*/ 0 h 393700"/>
                <a:gd name="connsiteX4" fmla="*/ 524933 w 749300"/>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0" h="393700">
                  <a:moveTo>
                    <a:pt x="524933" y="0"/>
                  </a:moveTo>
                  <a:lnTo>
                    <a:pt x="0" y="389467"/>
                  </a:lnTo>
                  <a:lnTo>
                    <a:pt x="613833" y="393700"/>
                  </a:lnTo>
                  <a:lnTo>
                    <a:pt x="749300" y="0"/>
                  </a:lnTo>
                  <a:lnTo>
                    <a:pt x="524933" y="0"/>
                  </a:lnTo>
                  <a:close/>
                </a:path>
              </a:pathLst>
            </a:custGeom>
            <a:solidFill>
              <a:srgbClr val="B5B5B5">
                <a:alpha val="7490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36" name="Freeform 35" descr="Data from Node to DB" title="Data">
              <a:extLst>
                <a:ext uri="{FF2B5EF4-FFF2-40B4-BE49-F238E27FC236}">
                  <a16:creationId xmlns:a16="http://schemas.microsoft.com/office/drawing/2014/main" id="{FAF30BE3-E7D6-AB42-A0CC-ECEBAEECC9CF}"/>
                </a:ext>
              </a:extLst>
            </p:cNvPr>
            <p:cNvSpPr/>
            <p:nvPr/>
          </p:nvSpPr>
          <p:spPr bwMode="auto">
            <a:xfrm>
              <a:off x="5105400" y="4103489"/>
              <a:ext cx="643910" cy="373260"/>
            </a:xfrm>
            <a:custGeom>
              <a:avLst/>
              <a:gdLst>
                <a:gd name="connsiteX0" fmla="*/ 524933 w 749300"/>
                <a:gd name="connsiteY0" fmla="*/ 0 h 393700"/>
                <a:gd name="connsiteX1" fmla="*/ 0 w 749300"/>
                <a:gd name="connsiteY1" fmla="*/ 389467 h 393700"/>
                <a:gd name="connsiteX2" fmla="*/ 613833 w 749300"/>
                <a:gd name="connsiteY2" fmla="*/ 393700 h 393700"/>
                <a:gd name="connsiteX3" fmla="*/ 749300 w 749300"/>
                <a:gd name="connsiteY3" fmla="*/ 0 h 393700"/>
                <a:gd name="connsiteX4" fmla="*/ 524933 w 749300"/>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00" h="393700">
                  <a:moveTo>
                    <a:pt x="524933" y="0"/>
                  </a:moveTo>
                  <a:lnTo>
                    <a:pt x="0" y="389467"/>
                  </a:lnTo>
                  <a:lnTo>
                    <a:pt x="613833" y="393700"/>
                  </a:lnTo>
                  <a:lnTo>
                    <a:pt x="749300" y="0"/>
                  </a:lnTo>
                  <a:lnTo>
                    <a:pt x="524933" y="0"/>
                  </a:lnTo>
                  <a:close/>
                </a:path>
              </a:pathLst>
            </a:custGeom>
            <a:solidFill>
              <a:srgbClr val="B5B5B5">
                <a:alpha val="74902"/>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grpSp>
          <p:nvGrpSpPr>
            <p:cNvPr id="37" name="Group 36" descr="One lock on each of the nodes in the diagram" title="Locks">
              <a:extLst>
                <a:ext uri="{FF2B5EF4-FFF2-40B4-BE49-F238E27FC236}">
                  <a16:creationId xmlns:a16="http://schemas.microsoft.com/office/drawing/2014/main" id="{62EAF5D1-476C-654A-B5B8-55D18EEC6B0B}"/>
                </a:ext>
              </a:extLst>
            </p:cNvPr>
            <p:cNvGrpSpPr/>
            <p:nvPr/>
          </p:nvGrpSpPr>
          <p:grpSpPr>
            <a:xfrm>
              <a:off x="1642223" y="3915841"/>
              <a:ext cx="255269" cy="188783"/>
              <a:chOff x="2582562" y="5511114"/>
              <a:chExt cx="222422" cy="222421"/>
            </a:xfrm>
          </p:grpSpPr>
          <p:sp>
            <p:nvSpPr>
              <p:cNvPr id="38" name="Rectangle 37">
                <a:extLst>
                  <a:ext uri="{FF2B5EF4-FFF2-40B4-BE49-F238E27FC236}">
                    <a16:creationId xmlns:a16="http://schemas.microsoft.com/office/drawing/2014/main" id="{AE6AA9A8-03B0-0446-B965-6E3E3108B668}"/>
                  </a:ext>
                </a:extLst>
              </p:cNvPr>
              <p:cNvSpPr/>
              <p:nvPr/>
            </p:nvSpPr>
            <p:spPr bwMode="auto">
              <a:xfrm>
                <a:off x="2582562" y="5511114"/>
                <a:ext cx="222422" cy="222421"/>
              </a:xfrm>
              <a:prstGeom prst="rect">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pic>
            <p:nvPicPr>
              <p:cNvPr id="39" name="Picture 38" descr="One lock on each of the nodes in the diagram" title="Locks">
                <a:extLst>
                  <a:ext uri="{FF2B5EF4-FFF2-40B4-BE49-F238E27FC236}">
                    <a16:creationId xmlns:a16="http://schemas.microsoft.com/office/drawing/2014/main" id="{B3470D33-8524-4C48-9BAE-6D8A8800FB8A}"/>
                  </a:ext>
                </a:extLst>
              </p:cNvPr>
              <p:cNvPicPr>
                <a:picLocks noChangeAspect="1"/>
              </p:cNvPicPr>
              <p:nvPr/>
            </p:nvPicPr>
            <p:blipFill>
              <a:blip r:embed="rId9"/>
              <a:stretch>
                <a:fillRect/>
              </a:stretch>
            </p:blipFill>
            <p:spPr>
              <a:xfrm>
                <a:off x="2596206" y="5528989"/>
                <a:ext cx="196079" cy="196079"/>
              </a:xfrm>
              <a:prstGeom prst="rect">
                <a:avLst/>
              </a:prstGeom>
            </p:spPr>
          </p:pic>
        </p:grpSp>
        <p:grpSp>
          <p:nvGrpSpPr>
            <p:cNvPr id="40" name="Group 39" descr="One lock on each of the nodes in the diagram" title="Locks">
              <a:extLst>
                <a:ext uri="{FF2B5EF4-FFF2-40B4-BE49-F238E27FC236}">
                  <a16:creationId xmlns:a16="http://schemas.microsoft.com/office/drawing/2014/main" id="{201A9DC6-F5F0-424F-8AC5-B3B59CE47759}"/>
                </a:ext>
              </a:extLst>
            </p:cNvPr>
            <p:cNvGrpSpPr/>
            <p:nvPr/>
          </p:nvGrpSpPr>
          <p:grpSpPr>
            <a:xfrm>
              <a:off x="2577981" y="3656414"/>
              <a:ext cx="255269" cy="188783"/>
              <a:chOff x="2582562" y="5511114"/>
              <a:chExt cx="222422" cy="222421"/>
            </a:xfrm>
          </p:grpSpPr>
          <p:sp>
            <p:nvSpPr>
              <p:cNvPr id="41" name="Rectangle 40">
                <a:extLst>
                  <a:ext uri="{FF2B5EF4-FFF2-40B4-BE49-F238E27FC236}">
                    <a16:creationId xmlns:a16="http://schemas.microsoft.com/office/drawing/2014/main" id="{87120E1C-3AA6-C347-98BB-C796C05FEF4F}"/>
                  </a:ext>
                </a:extLst>
              </p:cNvPr>
              <p:cNvSpPr/>
              <p:nvPr/>
            </p:nvSpPr>
            <p:spPr bwMode="auto">
              <a:xfrm>
                <a:off x="2582562" y="5511114"/>
                <a:ext cx="222422" cy="222421"/>
              </a:xfrm>
              <a:prstGeom prst="rect">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pic>
            <p:nvPicPr>
              <p:cNvPr id="42" name="Picture 41" descr="One lock on each of the nodes in the diagram" title="Locks">
                <a:extLst>
                  <a:ext uri="{FF2B5EF4-FFF2-40B4-BE49-F238E27FC236}">
                    <a16:creationId xmlns:a16="http://schemas.microsoft.com/office/drawing/2014/main" id="{AF3F812E-316B-3A4B-95D2-CCB6CD9C4E83}"/>
                  </a:ext>
                </a:extLst>
              </p:cNvPr>
              <p:cNvPicPr>
                <a:picLocks noChangeAspect="1"/>
              </p:cNvPicPr>
              <p:nvPr/>
            </p:nvPicPr>
            <p:blipFill>
              <a:blip r:embed="rId9"/>
              <a:stretch>
                <a:fillRect/>
              </a:stretch>
            </p:blipFill>
            <p:spPr>
              <a:xfrm>
                <a:off x="2596206" y="5528989"/>
                <a:ext cx="196079" cy="196079"/>
              </a:xfrm>
              <a:prstGeom prst="rect">
                <a:avLst/>
              </a:prstGeom>
            </p:spPr>
          </p:pic>
        </p:grpSp>
        <p:grpSp>
          <p:nvGrpSpPr>
            <p:cNvPr id="43" name="Group 42" descr="One lock on each of the nodes in the diagram" title="Locks">
              <a:extLst>
                <a:ext uri="{FF2B5EF4-FFF2-40B4-BE49-F238E27FC236}">
                  <a16:creationId xmlns:a16="http://schemas.microsoft.com/office/drawing/2014/main" id="{63D13E72-2202-9042-89FE-15BD5F43244F}"/>
                </a:ext>
              </a:extLst>
            </p:cNvPr>
            <p:cNvGrpSpPr/>
            <p:nvPr/>
          </p:nvGrpSpPr>
          <p:grpSpPr>
            <a:xfrm>
              <a:off x="3528597" y="3383866"/>
              <a:ext cx="255269" cy="188783"/>
              <a:chOff x="2582562" y="5511114"/>
              <a:chExt cx="222422" cy="222421"/>
            </a:xfrm>
          </p:grpSpPr>
          <p:sp>
            <p:nvSpPr>
              <p:cNvPr id="44" name="Rectangle 43">
                <a:extLst>
                  <a:ext uri="{FF2B5EF4-FFF2-40B4-BE49-F238E27FC236}">
                    <a16:creationId xmlns:a16="http://schemas.microsoft.com/office/drawing/2014/main" id="{63D72DC7-AEAD-FD41-B479-7617E37C89E9}"/>
                  </a:ext>
                </a:extLst>
              </p:cNvPr>
              <p:cNvSpPr/>
              <p:nvPr/>
            </p:nvSpPr>
            <p:spPr bwMode="auto">
              <a:xfrm>
                <a:off x="2582562" y="5511114"/>
                <a:ext cx="222422" cy="222421"/>
              </a:xfrm>
              <a:prstGeom prst="rect">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pic>
            <p:nvPicPr>
              <p:cNvPr id="45" name="Picture 44" descr="One lock on each of the nodes in the diagram" title="Locks">
                <a:extLst>
                  <a:ext uri="{FF2B5EF4-FFF2-40B4-BE49-F238E27FC236}">
                    <a16:creationId xmlns:a16="http://schemas.microsoft.com/office/drawing/2014/main" id="{711E2E66-D562-9A49-8F0F-42C688E9DE70}"/>
                  </a:ext>
                </a:extLst>
              </p:cNvPr>
              <p:cNvPicPr>
                <a:picLocks noChangeAspect="1"/>
              </p:cNvPicPr>
              <p:nvPr/>
            </p:nvPicPr>
            <p:blipFill>
              <a:blip r:embed="rId9"/>
              <a:stretch>
                <a:fillRect/>
              </a:stretch>
            </p:blipFill>
            <p:spPr>
              <a:xfrm>
                <a:off x="2596206" y="5528989"/>
                <a:ext cx="196079" cy="196079"/>
              </a:xfrm>
              <a:prstGeom prst="rect">
                <a:avLst/>
              </a:prstGeom>
            </p:spPr>
          </p:pic>
        </p:grpSp>
        <p:grpSp>
          <p:nvGrpSpPr>
            <p:cNvPr id="46" name="Group 45" descr="One lock on each of the nodes in the diagram" title="Locks">
              <a:extLst>
                <a:ext uri="{FF2B5EF4-FFF2-40B4-BE49-F238E27FC236}">
                  <a16:creationId xmlns:a16="http://schemas.microsoft.com/office/drawing/2014/main" id="{FF30DE6C-9CA6-AC40-B285-65925B367D23}"/>
                </a:ext>
              </a:extLst>
            </p:cNvPr>
            <p:cNvGrpSpPr/>
            <p:nvPr/>
          </p:nvGrpSpPr>
          <p:grpSpPr>
            <a:xfrm>
              <a:off x="4414418" y="3655228"/>
              <a:ext cx="255269" cy="188783"/>
              <a:chOff x="2582562" y="5511114"/>
              <a:chExt cx="222422" cy="222421"/>
            </a:xfrm>
          </p:grpSpPr>
          <p:sp>
            <p:nvSpPr>
              <p:cNvPr id="47" name="Rectangle 46">
                <a:extLst>
                  <a:ext uri="{FF2B5EF4-FFF2-40B4-BE49-F238E27FC236}">
                    <a16:creationId xmlns:a16="http://schemas.microsoft.com/office/drawing/2014/main" id="{71DE20D8-F6C4-4049-B4D2-DF7724B75F0D}"/>
                  </a:ext>
                </a:extLst>
              </p:cNvPr>
              <p:cNvSpPr/>
              <p:nvPr/>
            </p:nvSpPr>
            <p:spPr bwMode="auto">
              <a:xfrm>
                <a:off x="2582562" y="5511114"/>
                <a:ext cx="222422" cy="222421"/>
              </a:xfrm>
              <a:prstGeom prst="rect">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pic>
            <p:nvPicPr>
              <p:cNvPr id="48" name="Picture 47" descr="One lock on each of the nodes in the diagram" title="Locks">
                <a:extLst>
                  <a:ext uri="{FF2B5EF4-FFF2-40B4-BE49-F238E27FC236}">
                    <a16:creationId xmlns:a16="http://schemas.microsoft.com/office/drawing/2014/main" id="{50D37285-8A4E-F04E-AC57-A1D460502A02}"/>
                  </a:ext>
                </a:extLst>
              </p:cNvPr>
              <p:cNvPicPr>
                <a:picLocks noChangeAspect="1"/>
              </p:cNvPicPr>
              <p:nvPr/>
            </p:nvPicPr>
            <p:blipFill>
              <a:blip r:embed="rId9"/>
              <a:stretch>
                <a:fillRect/>
              </a:stretch>
            </p:blipFill>
            <p:spPr>
              <a:xfrm>
                <a:off x="2596206" y="5528989"/>
                <a:ext cx="196079" cy="196079"/>
              </a:xfrm>
              <a:prstGeom prst="rect">
                <a:avLst/>
              </a:prstGeom>
            </p:spPr>
          </p:pic>
        </p:grpSp>
        <p:grpSp>
          <p:nvGrpSpPr>
            <p:cNvPr id="49" name="Group 48" descr="One lock on each of the nodes in the diagram" title="Locks">
              <a:extLst>
                <a:ext uri="{FF2B5EF4-FFF2-40B4-BE49-F238E27FC236}">
                  <a16:creationId xmlns:a16="http://schemas.microsoft.com/office/drawing/2014/main" id="{70969EAE-521D-6443-A4B3-4468932EDAB6}"/>
                </a:ext>
              </a:extLst>
            </p:cNvPr>
            <p:cNvGrpSpPr/>
            <p:nvPr/>
          </p:nvGrpSpPr>
          <p:grpSpPr>
            <a:xfrm>
              <a:off x="5322770" y="3915841"/>
              <a:ext cx="255269" cy="188783"/>
              <a:chOff x="2582562" y="5511114"/>
              <a:chExt cx="222422" cy="222421"/>
            </a:xfrm>
          </p:grpSpPr>
          <p:sp>
            <p:nvSpPr>
              <p:cNvPr id="50" name="Rectangle 49">
                <a:extLst>
                  <a:ext uri="{FF2B5EF4-FFF2-40B4-BE49-F238E27FC236}">
                    <a16:creationId xmlns:a16="http://schemas.microsoft.com/office/drawing/2014/main" id="{97549819-772B-5248-94B0-0B99298B05DA}"/>
                  </a:ext>
                </a:extLst>
              </p:cNvPr>
              <p:cNvSpPr/>
              <p:nvPr/>
            </p:nvSpPr>
            <p:spPr bwMode="auto">
              <a:xfrm>
                <a:off x="2582562" y="5511114"/>
                <a:ext cx="222422" cy="222421"/>
              </a:xfrm>
              <a:prstGeom prst="rect">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pic>
            <p:nvPicPr>
              <p:cNvPr id="51" name="Picture 50" descr="One lock on each of the nodes in the diagram" title="Locks">
                <a:extLst>
                  <a:ext uri="{FF2B5EF4-FFF2-40B4-BE49-F238E27FC236}">
                    <a16:creationId xmlns:a16="http://schemas.microsoft.com/office/drawing/2014/main" id="{40D789C6-6DCD-F34E-98AB-FAA2F9A3E4D6}"/>
                  </a:ext>
                </a:extLst>
              </p:cNvPr>
              <p:cNvPicPr>
                <a:picLocks noChangeAspect="1"/>
              </p:cNvPicPr>
              <p:nvPr/>
            </p:nvPicPr>
            <p:blipFill>
              <a:blip r:embed="rId9"/>
              <a:stretch>
                <a:fillRect/>
              </a:stretch>
            </p:blipFill>
            <p:spPr>
              <a:xfrm>
                <a:off x="2596206" y="5528989"/>
                <a:ext cx="196079" cy="196079"/>
              </a:xfrm>
              <a:prstGeom prst="rect">
                <a:avLst/>
              </a:prstGeom>
            </p:spPr>
          </p:pic>
        </p:grpSp>
      </p:grpSp>
      <p:sp>
        <p:nvSpPr>
          <p:cNvPr id="5" name="Slide Number Placeholder 4"/>
          <p:cNvSpPr>
            <a:spLocks noGrp="1"/>
          </p:cNvSpPr>
          <p:nvPr>
            <p:ph type="sldNum" sz="quarter" idx="12"/>
          </p:nvPr>
        </p:nvSpPr>
        <p:spPr/>
        <p:txBody>
          <a:bodyPr/>
          <a:lstStyle/>
          <a:p>
            <a:fld id="{459F6482-13E3-48AA-9F28-7362888D1E43}" type="slidenum">
              <a:rPr lang="en-US" smtClean="0"/>
              <a:t>101</a:t>
            </a:fld>
            <a:endParaRPr lang="en-US"/>
          </a:p>
        </p:txBody>
      </p:sp>
    </p:spTree>
    <p:extLst>
      <p:ext uri="{BB962C8B-B14F-4D97-AF65-F5344CB8AC3E}">
        <p14:creationId xmlns:p14="http://schemas.microsoft.com/office/powerpoint/2010/main" val="896127081"/>
      </p:ext>
    </p:extLst>
  </p:cSld>
  <p:clrMapOvr>
    <a:masterClrMapping/>
  </p:clrMapOvr>
  <p:transition spd="slow">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x-none"/>
              <a:t>2-Phase Commit</a:t>
            </a:r>
          </a:p>
        </p:txBody>
      </p:sp>
      <p:sp>
        <p:nvSpPr>
          <p:cNvPr id="3" name="Content Placeholder 2"/>
          <p:cNvSpPr>
            <a:spLocks noGrp="1"/>
          </p:cNvSpPr>
          <p:nvPr>
            <p:ph idx="1"/>
          </p:nvPr>
        </p:nvSpPr>
        <p:spPr/>
        <p:txBody>
          <a:bodyPr>
            <a:normAutofit lnSpcReduction="10000"/>
          </a:bodyPr>
          <a:lstStyle/>
          <a:p>
            <a:r>
              <a:rPr lang="en-US" altLang="x-none" dirty="0"/>
              <a:t>A.k.a. 2PC.  (Not to be confused with 2PL!)</a:t>
            </a:r>
          </a:p>
          <a:p>
            <a:pPr>
              <a:spcBef>
                <a:spcPts val="2000"/>
              </a:spcBef>
              <a:spcAft>
                <a:spcPts val="2000"/>
              </a:spcAft>
            </a:pPr>
            <a:r>
              <a:rPr lang="en-US" altLang="x-none" dirty="0"/>
              <a:t>Like a wedding ceremony!</a:t>
            </a:r>
          </a:p>
          <a:p>
            <a:r>
              <a:rPr lang="en-US" altLang="x-none" dirty="0"/>
              <a:t> </a:t>
            </a:r>
            <a:r>
              <a:rPr lang="en-US" altLang="x-none" b="1" dirty="0"/>
              <a:t>Phase 1: </a:t>
            </a:r>
            <a:r>
              <a:rPr lang="en-US" altLang="en-US" b="1" dirty="0"/>
              <a:t>“</a:t>
            </a:r>
            <a:r>
              <a:rPr lang="en-US" altLang="x-none" b="1" dirty="0"/>
              <a:t>do you take this man/woman...</a:t>
            </a:r>
            <a:r>
              <a:rPr lang="en-US" altLang="en-US" b="1" dirty="0"/>
              <a:t>”</a:t>
            </a:r>
            <a:endParaRPr lang="en-US" altLang="ja-JP" b="1" dirty="0"/>
          </a:p>
          <a:p>
            <a:pPr lvl="1"/>
            <a:r>
              <a:rPr lang="en-US" altLang="x-none" dirty="0"/>
              <a:t>Coordinator tells participants to </a:t>
            </a:r>
            <a:r>
              <a:rPr lang="en-US" altLang="en-US" dirty="0"/>
              <a:t>“</a:t>
            </a:r>
            <a:r>
              <a:rPr lang="en-US" altLang="x-none" dirty="0"/>
              <a:t>prepare</a:t>
            </a:r>
            <a:r>
              <a:rPr lang="en-US" altLang="en-US" dirty="0"/>
              <a:t>”</a:t>
            </a:r>
            <a:endParaRPr lang="en-US" altLang="x-none" dirty="0"/>
          </a:p>
          <a:p>
            <a:pPr lvl="1"/>
            <a:r>
              <a:rPr lang="en-US" altLang="x-none" dirty="0"/>
              <a:t>Participants respond with yes/no votes</a:t>
            </a:r>
          </a:p>
          <a:p>
            <a:pPr lvl="2"/>
            <a:r>
              <a:rPr lang="en-US" altLang="x-none" dirty="0"/>
              <a:t>Unanimity required for yes!</a:t>
            </a:r>
          </a:p>
          <a:p>
            <a:pPr>
              <a:spcBef>
                <a:spcPts val="1333"/>
              </a:spcBef>
            </a:pPr>
            <a:r>
              <a:rPr lang="en-US" altLang="x-none" b="1" dirty="0"/>
              <a:t> Phase 2: </a:t>
            </a:r>
            <a:r>
              <a:rPr lang="en-US" altLang="en-US" b="1" dirty="0"/>
              <a:t>“</a:t>
            </a:r>
            <a:r>
              <a:rPr lang="en-US" altLang="x-none" b="1" dirty="0"/>
              <a:t>I now pronounce you...</a:t>
            </a:r>
            <a:r>
              <a:rPr lang="en-US" altLang="en-US" b="1" dirty="0"/>
              <a:t>”</a:t>
            </a:r>
            <a:endParaRPr lang="en-US" altLang="x-none" b="1" dirty="0"/>
          </a:p>
          <a:p>
            <a:pPr lvl="1"/>
            <a:r>
              <a:rPr lang="en-US" altLang="x-none" dirty="0"/>
              <a:t>Coordinator disseminates result of the vote</a:t>
            </a:r>
          </a:p>
          <a:p>
            <a:pPr>
              <a:spcBef>
                <a:spcPts val="1333"/>
              </a:spcBef>
            </a:pPr>
            <a:r>
              <a:rPr lang="en-US" altLang="x-none" dirty="0"/>
              <a:t> Need to do some logging for failure handling....</a:t>
            </a:r>
          </a:p>
        </p:txBody>
      </p:sp>
      <p:sp>
        <p:nvSpPr>
          <p:cNvPr id="2" name="Slide Number Placeholder 1"/>
          <p:cNvSpPr>
            <a:spLocks noGrp="1"/>
          </p:cNvSpPr>
          <p:nvPr>
            <p:ph type="sldNum" sz="quarter" idx="12"/>
          </p:nvPr>
        </p:nvSpPr>
        <p:spPr/>
        <p:txBody>
          <a:bodyPr/>
          <a:lstStyle/>
          <a:p>
            <a:fld id="{459F6482-13E3-48AA-9F28-7362888D1E43}" type="slidenum">
              <a:rPr lang="en-US" smtClean="0"/>
              <a:t>102</a:t>
            </a:fld>
            <a:endParaRPr lang="en-US"/>
          </a:p>
        </p:txBody>
      </p:sp>
    </p:spTree>
    <p:extLst>
      <p:ext uri="{BB962C8B-B14F-4D97-AF65-F5344CB8AC3E}">
        <p14:creationId xmlns:p14="http://schemas.microsoft.com/office/powerpoint/2010/main" val="3150656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TextBox 4" descr="From Top to bottom" title="Time"/>
          <p:cNvSpPr txBox="1">
            <a:spLocks noChangeArrowheads="1"/>
          </p:cNvSpPr>
          <p:nvPr/>
        </p:nvSpPr>
        <p:spPr bwMode="auto">
          <a:xfrm>
            <a:off x="4418" y="2080616"/>
            <a:ext cx="7665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a:solidFill>
                  <a:schemeClr val="tx1"/>
                </a:solidFill>
              </a:rPr>
              <a:t>Time</a:t>
            </a:r>
          </a:p>
        </p:txBody>
      </p:sp>
      <p:cxnSp>
        <p:nvCxnSpPr>
          <p:cNvPr id="51202" name="Straight Arrow Connector 7" descr="From Top to bottom" title="Time"/>
          <p:cNvCxnSpPr>
            <a:cxnSpLocks noChangeShapeType="1"/>
          </p:cNvCxnSpPr>
          <p:nvPr/>
        </p:nvCxnSpPr>
        <p:spPr bwMode="auto">
          <a:xfrm flipH="1">
            <a:off x="407641" y="2537816"/>
            <a:ext cx="0" cy="3505200"/>
          </a:xfrm>
          <a:prstGeom prst="straightConnector1">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51203" name="Title 1"/>
          <p:cNvSpPr>
            <a:spLocks noGrp="1"/>
          </p:cNvSpPr>
          <p:nvPr>
            <p:ph type="title"/>
          </p:nvPr>
        </p:nvSpPr>
        <p:spPr/>
        <p:txBody>
          <a:bodyPr/>
          <a:lstStyle/>
          <a:p>
            <a:r>
              <a:rPr lang="en-US" altLang="x-none" dirty="0"/>
              <a:t>2PC In a Nutshell</a:t>
            </a:r>
            <a:endParaRPr lang="en-US" altLang="x-none" sz="3200" dirty="0"/>
          </a:p>
        </p:txBody>
      </p:sp>
      <p:grpSp>
        <p:nvGrpSpPr>
          <p:cNvPr id="51205" name="Group 11" title="2PC in a nutshell"/>
          <p:cNvGrpSpPr>
            <a:grpSpLocks/>
          </p:cNvGrpSpPr>
          <p:nvPr/>
        </p:nvGrpSpPr>
        <p:grpSpPr bwMode="auto">
          <a:xfrm>
            <a:off x="769484" y="1832907"/>
            <a:ext cx="8186072" cy="4994316"/>
            <a:chOff x="895494" y="1733490"/>
            <a:chExt cx="8185069" cy="4994176"/>
          </a:xfrm>
        </p:grpSpPr>
        <p:grpSp>
          <p:nvGrpSpPr>
            <p:cNvPr id="51207" name="Group 19"/>
            <p:cNvGrpSpPr>
              <a:grpSpLocks/>
            </p:cNvGrpSpPr>
            <p:nvPr/>
          </p:nvGrpSpPr>
          <p:grpSpPr bwMode="auto">
            <a:xfrm>
              <a:off x="1220790" y="1733490"/>
              <a:ext cx="7354088" cy="4133910"/>
              <a:chOff x="382590" y="1733490"/>
              <a:chExt cx="7354088" cy="4133910"/>
            </a:xfrm>
          </p:grpSpPr>
          <p:sp>
            <p:nvSpPr>
              <p:cNvPr id="51212" name="TextBox 4" title="Coordinatror Log"/>
              <p:cNvSpPr txBox="1">
                <a:spLocks noChangeArrowheads="1"/>
              </p:cNvSpPr>
              <p:nvPr/>
            </p:nvSpPr>
            <p:spPr bwMode="auto">
              <a:xfrm>
                <a:off x="6127140" y="1735678"/>
                <a:ext cx="1609538" cy="70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r>
                  <a:rPr lang="en-US" altLang="x-none" sz="2000" b="1" dirty="0">
                    <a:solidFill>
                      <a:schemeClr val="tx1"/>
                    </a:solidFill>
                  </a:rPr>
                  <a:t>Coordinator</a:t>
                </a:r>
              </a:p>
              <a:p>
                <a:pPr algn="ctr"/>
                <a:r>
                  <a:rPr lang="en-US" altLang="x-none" sz="2000" dirty="0">
                    <a:solidFill>
                      <a:schemeClr val="tx1"/>
                    </a:solidFill>
                  </a:rPr>
                  <a:t>Log</a:t>
                </a:r>
              </a:p>
            </p:txBody>
          </p:sp>
          <p:sp>
            <p:nvSpPr>
              <p:cNvPr id="51213" name="TextBox 5" descr="Preparre* or abort * (with coord ID)&#10;commit* or abort*" title="Participant Log"/>
              <p:cNvSpPr txBox="1">
                <a:spLocks noChangeArrowheads="1"/>
              </p:cNvSpPr>
              <p:nvPr/>
            </p:nvSpPr>
            <p:spPr bwMode="auto">
              <a:xfrm>
                <a:off x="382590" y="1733490"/>
                <a:ext cx="1465286" cy="70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r>
                  <a:rPr lang="en-US" altLang="x-none" sz="2000" b="1" dirty="0">
                    <a:solidFill>
                      <a:schemeClr val="tx1"/>
                    </a:solidFill>
                  </a:rPr>
                  <a:t>Participant</a:t>
                </a:r>
                <a:r>
                  <a:rPr lang="en-US" altLang="x-none" sz="2000" dirty="0">
                    <a:solidFill>
                      <a:schemeClr val="tx1"/>
                    </a:solidFill>
                  </a:rPr>
                  <a:t/>
                </a:r>
                <a:br>
                  <a:rPr lang="en-US" altLang="x-none" sz="2000" dirty="0">
                    <a:solidFill>
                      <a:schemeClr val="tx1"/>
                    </a:solidFill>
                  </a:rPr>
                </a:br>
                <a:r>
                  <a:rPr lang="en-US" altLang="x-none" sz="2000" dirty="0">
                    <a:solidFill>
                      <a:schemeClr val="tx1"/>
                    </a:solidFill>
                  </a:rPr>
                  <a:t>Log</a:t>
                </a:r>
              </a:p>
            </p:txBody>
          </p:sp>
          <p:cxnSp>
            <p:nvCxnSpPr>
              <p:cNvPr id="51214" name="Straight Arrow Connector 7" descr="Prepare participant log" title="Prepare"/>
              <p:cNvCxnSpPr>
                <a:cxnSpLocks noChangeShapeType="1"/>
              </p:cNvCxnSpPr>
              <p:nvPr/>
            </p:nvCxnSpPr>
            <p:spPr bwMode="auto">
              <a:xfrm flipH="1">
                <a:off x="2362200" y="2590800"/>
                <a:ext cx="3200400" cy="0"/>
              </a:xfrm>
              <a:prstGeom prst="straightConnector1">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51215" name="TextBox 8" descr="Prepare participant log" title="Prepare"/>
              <p:cNvSpPr txBox="1">
                <a:spLocks noChangeArrowheads="1"/>
              </p:cNvSpPr>
              <p:nvPr/>
            </p:nvSpPr>
            <p:spPr bwMode="auto">
              <a:xfrm>
                <a:off x="3431871" y="2133600"/>
                <a:ext cx="1070996"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dirty="0">
                    <a:solidFill>
                      <a:srgbClr val="FF0000"/>
                    </a:solidFill>
                  </a:rPr>
                  <a:t>Prepare</a:t>
                </a:r>
              </a:p>
            </p:txBody>
          </p:sp>
          <p:cxnSp>
            <p:nvCxnSpPr>
              <p:cNvPr id="51216" name="Straight Arrow Connector 9" descr="Coordinate Log votes" title="Vote Yes/No"/>
              <p:cNvCxnSpPr>
                <a:cxnSpLocks noChangeShapeType="1"/>
              </p:cNvCxnSpPr>
              <p:nvPr/>
            </p:nvCxnSpPr>
            <p:spPr bwMode="auto">
              <a:xfrm flipH="1">
                <a:off x="2362200" y="3581400"/>
                <a:ext cx="3200400" cy="0"/>
              </a:xfrm>
              <a:prstGeom prst="straightConnector1">
                <a:avLst/>
              </a:prstGeom>
              <a:noFill/>
              <a:ln w="12700">
                <a:solidFill>
                  <a:schemeClr val="tx1"/>
                </a:solidFill>
                <a:round/>
                <a:headEnd type="triangle" w="lg" len="lg"/>
                <a:tailEnd/>
              </a:ln>
              <a:extLst>
                <a:ext uri="{909E8E84-426E-40DD-AFC4-6F175D3DCCD1}">
                  <a14:hiddenFill xmlns:a14="http://schemas.microsoft.com/office/drawing/2010/main">
                    <a:noFill/>
                  </a14:hiddenFill>
                </a:ext>
              </a:extLst>
            </p:spPr>
          </p:cxnSp>
          <p:sp>
            <p:nvSpPr>
              <p:cNvPr id="51217" name="TextBox 10" descr="Coordinate Log votes" title="Vote Yes/No"/>
              <p:cNvSpPr txBox="1">
                <a:spLocks noChangeArrowheads="1"/>
              </p:cNvSpPr>
              <p:nvPr/>
            </p:nvSpPr>
            <p:spPr bwMode="auto">
              <a:xfrm>
                <a:off x="3144834" y="3124201"/>
                <a:ext cx="1692885"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dirty="0">
                    <a:solidFill>
                      <a:srgbClr val="FF0000"/>
                    </a:solidFill>
                  </a:rPr>
                  <a:t>Vote Yes/No</a:t>
                </a:r>
              </a:p>
            </p:txBody>
          </p:sp>
          <p:cxnSp>
            <p:nvCxnSpPr>
              <p:cNvPr id="51218" name="Straight Arrow Connector 13" descr="Participant Log" title="Commit/Abort"/>
              <p:cNvCxnSpPr>
                <a:cxnSpLocks noChangeShapeType="1"/>
              </p:cNvCxnSpPr>
              <p:nvPr/>
            </p:nvCxnSpPr>
            <p:spPr bwMode="auto">
              <a:xfrm flipH="1">
                <a:off x="2362200" y="4800600"/>
                <a:ext cx="3200400" cy="0"/>
              </a:xfrm>
              <a:prstGeom prst="straightConnector1">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51219" name="TextBox 14" descr="Participant Log" title="Commit/Abort"/>
              <p:cNvSpPr txBox="1">
                <a:spLocks noChangeArrowheads="1"/>
              </p:cNvSpPr>
              <p:nvPr/>
            </p:nvSpPr>
            <p:spPr bwMode="auto">
              <a:xfrm>
                <a:off x="2991622" y="4343400"/>
                <a:ext cx="1936512"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a:solidFill>
                      <a:srgbClr val="FF0000"/>
                    </a:solidFill>
                  </a:rPr>
                  <a:t>Commit/Abort</a:t>
                </a:r>
              </a:p>
            </p:txBody>
          </p:sp>
          <p:cxnSp>
            <p:nvCxnSpPr>
              <p:cNvPr id="51220" name="Straight Arrow Connector 17" descr="Coordinate Log" title="Ack on Commit"/>
              <p:cNvCxnSpPr>
                <a:cxnSpLocks noChangeShapeType="1"/>
              </p:cNvCxnSpPr>
              <p:nvPr/>
            </p:nvCxnSpPr>
            <p:spPr bwMode="auto">
              <a:xfrm flipH="1">
                <a:off x="2362200" y="5867400"/>
                <a:ext cx="3200400" cy="0"/>
              </a:xfrm>
              <a:prstGeom prst="straightConnector1">
                <a:avLst/>
              </a:prstGeom>
              <a:noFill/>
              <a:ln w="12700">
                <a:solidFill>
                  <a:schemeClr val="tx1"/>
                </a:solidFill>
                <a:round/>
                <a:headEnd type="triangle" w="lg" len="lg"/>
                <a:tailEnd/>
              </a:ln>
              <a:extLst>
                <a:ext uri="{909E8E84-426E-40DD-AFC4-6F175D3DCCD1}">
                  <a14:hiddenFill xmlns:a14="http://schemas.microsoft.com/office/drawing/2010/main">
                    <a:noFill/>
                  </a14:hiddenFill>
                </a:ext>
              </a:extLst>
            </p:spPr>
          </p:cxnSp>
          <p:sp>
            <p:nvSpPr>
              <p:cNvPr id="51221" name="TextBox 18" descr="Coordinate Log" title="Ack on Commit"/>
              <p:cNvSpPr txBox="1">
                <a:spLocks noChangeArrowheads="1"/>
              </p:cNvSpPr>
              <p:nvPr/>
            </p:nvSpPr>
            <p:spPr bwMode="auto">
              <a:xfrm>
                <a:off x="2895600" y="5410199"/>
                <a:ext cx="1920484"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dirty="0">
                    <a:solidFill>
                      <a:srgbClr val="FF0000"/>
                    </a:solidFill>
                  </a:rPr>
                  <a:t>Ack on commit</a:t>
                </a:r>
              </a:p>
            </p:txBody>
          </p:sp>
        </p:grpSp>
        <p:sp>
          <p:nvSpPr>
            <p:cNvPr id="51208" name="TextBox 15" descr="Preparre* or abort * (with coord ID)&#10;commit* or abort*" title="Participant Log"/>
            <p:cNvSpPr txBox="1">
              <a:spLocks noChangeArrowheads="1"/>
            </p:cNvSpPr>
            <p:nvPr/>
          </p:nvSpPr>
          <p:spPr bwMode="auto">
            <a:xfrm>
              <a:off x="895494" y="2693609"/>
              <a:ext cx="2229825" cy="70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b="1" i="1" dirty="0">
                  <a:solidFill>
                    <a:srgbClr val="0000FF"/>
                  </a:solidFill>
                </a:rPr>
                <a:t>prepare*</a:t>
              </a:r>
              <a:r>
                <a:rPr lang="en-US" altLang="x-none" sz="2000" i="1" dirty="0">
                  <a:solidFill>
                    <a:srgbClr val="0000FF"/>
                  </a:solidFill>
                </a:rPr>
                <a:t> or </a:t>
              </a:r>
              <a:r>
                <a:rPr lang="en-US" altLang="x-none" sz="2000" b="1" i="1" dirty="0">
                  <a:solidFill>
                    <a:srgbClr val="0000FF"/>
                  </a:solidFill>
                </a:rPr>
                <a:t>abort*</a:t>
              </a:r>
              <a:r>
                <a:rPr lang="en-US" altLang="x-none" sz="2000" i="1" dirty="0">
                  <a:solidFill>
                    <a:srgbClr val="0000FF"/>
                  </a:solidFill>
                </a:rPr>
                <a:t/>
              </a:r>
              <a:br>
                <a:rPr lang="en-US" altLang="x-none" sz="2000" i="1" dirty="0">
                  <a:solidFill>
                    <a:srgbClr val="0000FF"/>
                  </a:solidFill>
                </a:rPr>
              </a:br>
              <a:r>
                <a:rPr lang="en-US" altLang="x-none" sz="2000" i="1" dirty="0">
                  <a:solidFill>
                    <a:srgbClr val="0000FF"/>
                  </a:solidFill>
                </a:rPr>
                <a:t>(with </a:t>
              </a:r>
              <a:r>
                <a:rPr lang="en-US" altLang="x-none" sz="2000" i="1" dirty="0" err="1">
                  <a:solidFill>
                    <a:srgbClr val="0000FF"/>
                  </a:solidFill>
                </a:rPr>
                <a:t>coord</a:t>
              </a:r>
              <a:r>
                <a:rPr lang="en-US" altLang="x-none" sz="2000" i="1" dirty="0">
                  <a:solidFill>
                    <a:srgbClr val="0000FF"/>
                  </a:solidFill>
                </a:rPr>
                <a:t> ID)</a:t>
              </a:r>
            </a:p>
          </p:txBody>
        </p:sp>
        <p:sp>
          <p:nvSpPr>
            <p:cNvPr id="51209" name="TextBox 16" descr="commit* or abort*(commit includes all participant IDs)&#10;" title="Coordinate Log Commit/Abort"/>
            <p:cNvSpPr txBox="1">
              <a:spLocks noChangeArrowheads="1"/>
            </p:cNvSpPr>
            <p:nvPr/>
          </p:nvSpPr>
          <p:spPr bwMode="auto">
            <a:xfrm>
              <a:off x="6008553" y="3708682"/>
              <a:ext cx="307201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r>
                <a:rPr lang="en-US" altLang="x-none" sz="2000" b="1" i="1" dirty="0">
                  <a:solidFill>
                    <a:srgbClr val="008000"/>
                  </a:solidFill>
                </a:rPr>
                <a:t>commit*</a:t>
              </a:r>
              <a:r>
                <a:rPr lang="en-US" altLang="x-none" sz="2000" i="1" dirty="0">
                  <a:solidFill>
                    <a:srgbClr val="008000"/>
                  </a:solidFill>
                </a:rPr>
                <a:t> or </a:t>
              </a:r>
              <a:r>
                <a:rPr lang="en-US" altLang="x-none" sz="2000" b="1" i="1" dirty="0">
                  <a:solidFill>
                    <a:srgbClr val="008000"/>
                  </a:solidFill>
                </a:rPr>
                <a:t>abort*</a:t>
              </a:r>
              <a:r>
                <a:rPr lang="en-US" altLang="x-none" sz="2000" i="1" dirty="0">
                  <a:solidFill>
                    <a:srgbClr val="008000"/>
                  </a:solidFill>
                </a:rPr>
                <a:t/>
              </a:r>
              <a:br>
                <a:rPr lang="en-US" altLang="x-none" sz="2000" i="1" dirty="0">
                  <a:solidFill>
                    <a:srgbClr val="008000"/>
                  </a:solidFill>
                </a:rPr>
              </a:br>
              <a:r>
                <a:rPr lang="en-US" altLang="x-none" sz="2000" i="1" dirty="0">
                  <a:solidFill>
                    <a:srgbClr val="008000"/>
                  </a:solidFill>
                </a:rPr>
                <a:t>(commit includes all participant IDs)</a:t>
              </a:r>
            </a:p>
          </p:txBody>
        </p:sp>
        <p:sp>
          <p:nvSpPr>
            <p:cNvPr id="51210" name="TextBox 20" descr="Preparre* or abort * (with coord ID)&#10;commit* or abort*" title="Participant Log"/>
            <p:cNvSpPr txBox="1">
              <a:spLocks noChangeArrowheads="1"/>
            </p:cNvSpPr>
            <p:nvPr/>
          </p:nvSpPr>
          <p:spPr bwMode="auto">
            <a:xfrm>
              <a:off x="912087" y="5055809"/>
              <a:ext cx="2242647"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b="1" i="1" dirty="0">
                  <a:solidFill>
                    <a:srgbClr val="0000FF"/>
                  </a:solidFill>
                </a:rPr>
                <a:t>commit*</a:t>
              </a:r>
              <a:r>
                <a:rPr lang="en-US" altLang="x-none" sz="2000" i="1" dirty="0">
                  <a:solidFill>
                    <a:srgbClr val="0000FF"/>
                  </a:solidFill>
                </a:rPr>
                <a:t> or </a:t>
              </a:r>
              <a:r>
                <a:rPr lang="en-US" altLang="x-none" sz="2000" b="1" i="1" dirty="0">
                  <a:solidFill>
                    <a:srgbClr val="0000FF"/>
                  </a:solidFill>
                </a:rPr>
                <a:t>abort*</a:t>
              </a:r>
            </a:p>
          </p:txBody>
        </p:sp>
        <p:sp>
          <p:nvSpPr>
            <p:cNvPr id="51211" name="TextBox 21" descr="end (on commit)" title="Coordinator Log"/>
            <p:cNvSpPr txBox="1">
              <a:spLocks noChangeArrowheads="1"/>
            </p:cNvSpPr>
            <p:nvPr/>
          </p:nvSpPr>
          <p:spPr bwMode="auto">
            <a:xfrm>
              <a:off x="6645584" y="6019800"/>
              <a:ext cx="1446053" cy="70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r>
                <a:rPr lang="en-US" altLang="x-none" sz="2000" i="1" dirty="0">
                  <a:solidFill>
                    <a:srgbClr val="008000"/>
                  </a:solidFill>
                </a:rPr>
                <a:t>end </a:t>
              </a:r>
              <a:br>
                <a:rPr lang="en-US" altLang="x-none" sz="2000" i="1" dirty="0">
                  <a:solidFill>
                    <a:srgbClr val="008000"/>
                  </a:solidFill>
                </a:rPr>
              </a:br>
              <a:r>
                <a:rPr lang="en-US" altLang="x-none" sz="2000" i="1" dirty="0">
                  <a:solidFill>
                    <a:srgbClr val="008000"/>
                  </a:solidFill>
                </a:rPr>
                <a:t>(on commit)</a:t>
              </a:r>
            </a:p>
          </p:txBody>
        </p:sp>
      </p:grpSp>
      <p:sp>
        <p:nvSpPr>
          <p:cNvPr id="7" name="TextBox 6" descr="NOTE&#10;asterisk*: wait for log flush&#10;before sending next msg&#10;" title="Note"/>
          <p:cNvSpPr txBox="1"/>
          <p:nvPr/>
        </p:nvSpPr>
        <p:spPr>
          <a:xfrm>
            <a:off x="7998088" y="516023"/>
            <a:ext cx="3048000" cy="923330"/>
          </a:xfrm>
          <a:prstGeom prst="rect">
            <a:avLst/>
          </a:prstGeom>
          <a:solidFill>
            <a:schemeClr val="bg2">
              <a:lumMod val="50000"/>
            </a:schemeClr>
          </a:solidFill>
          <a:ln>
            <a:solidFill>
              <a:srgbClr val="4F81BD"/>
            </a:solidFill>
          </a:ln>
        </p:spPr>
        <p:txBody>
          <a:bodyPr>
            <a:spAutoFit/>
          </a:bodyPr>
          <a:lstStyle/>
          <a:p>
            <a:pPr algn="ctr">
              <a:defRPr/>
            </a:pPr>
            <a:r>
              <a:rPr lang="en-US" b="1" u="sng" dirty="0">
                <a:solidFill>
                  <a:schemeClr val="bg1"/>
                </a:solidFill>
                <a:ea typeface="ＭＳ Ｐゴシック" charset="0"/>
                <a:cs typeface="ＭＳ Ｐゴシック" charset="0"/>
              </a:rPr>
              <a:t>NOTE</a:t>
            </a:r>
          </a:p>
          <a:p>
            <a:pPr algn="ctr">
              <a:defRPr/>
            </a:pPr>
            <a:r>
              <a:rPr lang="en-US" b="1" i="1" dirty="0">
                <a:solidFill>
                  <a:schemeClr val="bg1"/>
                </a:solidFill>
                <a:ea typeface="ＭＳ Ｐゴシック" charset="0"/>
                <a:cs typeface="ＭＳ Ｐゴシック" charset="0"/>
              </a:rPr>
              <a:t>asterisk*</a:t>
            </a:r>
            <a:r>
              <a:rPr lang="en-US" dirty="0">
                <a:solidFill>
                  <a:schemeClr val="bg1"/>
                </a:solidFill>
                <a:ea typeface="ＭＳ Ｐゴシック" charset="0"/>
                <a:cs typeface="ＭＳ Ｐゴシック" charset="0"/>
              </a:rPr>
              <a:t>: wait for log flush</a:t>
            </a:r>
          </a:p>
          <a:p>
            <a:pPr algn="ctr">
              <a:defRPr/>
            </a:pPr>
            <a:r>
              <a:rPr lang="en-US" dirty="0">
                <a:solidFill>
                  <a:schemeClr val="bg1"/>
                </a:solidFill>
                <a:ea typeface="ＭＳ Ｐゴシック" charset="0"/>
                <a:cs typeface="ＭＳ Ｐゴシック" charset="0"/>
              </a:rPr>
              <a:t>before sending next </a:t>
            </a:r>
            <a:r>
              <a:rPr lang="en-US" dirty="0" err="1">
                <a:solidFill>
                  <a:schemeClr val="bg1"/>
                </a:solidFill>
                <a:ea typeface="ＭＳ Ｐゴシック" charset="0"/>
                <a:cs typeface="ＭＳ Ｐゴシック" charset="0"/>
              </a:rPr>
              <a:t>msg</a:t>
            </a:r>
            <a:endParaRPr lang="en-US" dirty="0">
              <a:solidFill>
                <a:schemeClr val="bg1"/>
              </a:solidFill>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459F6482-13E3-48AA-9F28-7362888D1E43}" type="slidenum">
              <a:rPr lang="en-US" smtClean="0"/>
              <a:t>103</a:t>
            </a:fld>
            <a:endParaRPr lang="en-US"/>
          </a:p>
        </p:txBody>
      </p:sp>
    </p:spTree>
    <p:extLst>
      <p:ext uri="{BB962C8B-B14F-4D97-AF65-F5344CB8AC3E}">
        <p14:creationId xmlns:p14="http://schemas.microsoft.com/office/powerpoint/2010/main" val="95111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Recovery: Think it through, </a:t>
            </a:r>
            <a:r>
              <a:rPr lang="en-US" dirty="0" err="1"/>
              <a:t>cont</a:t>
            </a:r>
            <a:endParaRPr lang="en-US" dirty="0"/>
          </a:p>
        </p:txBody>
      </p:sp>
      <p:sp>
        <p:nvSpPr>
          <p:cNvPr id="3" name="Content Placeholder 2"/>
          <p:cNvSpPr>
            <a:spLocks noGrp="1"/>
          </p:cNvSpPr>
          <p:nvPr>
            <p:ph idx="1"/>
          </p:nvPr>
        </p:nvSpPr>
        <p:spPr/>
        <p:txBody>
          <a:bodyPr/>
          <a:lstStyle/>
          <a:p>
            <a:r>
              <a:rPr lang="en-US" dirty="0"/>
              <a:t>What happens when coordinator recovers?</a:t>
            </a:r>
          </a:p>
          <a:p>
            <a:pPr lvl="1"/>
            <a:r>
              <a:rPr lang="en-US" dirty="0"/>
              <a:t>With “commit” and “end”? </a:t>
            </a:r>
            <a:r>
              <a:rPr lang="en-US" b="1" dirty="0"/>
              <a:t>Nothing</a:t>
            </a:r>
          </a:p>
          <a:p>
            <a:pPr lvl="1"/>
            <a:r>
              <a:rPr lang="en-US" dirty="0"/>
              <a:t>With just “commit”? </a:t>
            </a:r>
            <a:r>
              <a:rPr lang="en-US" b="1" dirty="0"/>
              <a:t>Rerun Phase 2!</a:t>
            </a:r>
          </a:p>
          <a:p>
            <a:pPr lvl="1"/>
            <a:r>
              <a:rPr lang="en-US" dirty="0"/>
              <a:t>With “abort”? </a:t>
            </a:r>
            <a:r>
              <a:rPr lang="en-US" b="1" dirty="0"/>
              <a:t>Nothing (Presumed Abort)</a:t>
            </a:r>
          </a:p>
          <a:p>
            <a:r>
              <a:rPr lang="en-US" dirty="0"/>
              <a:t>What happens when participant recovers:</a:t>
            </a:r>
          </a:p>
          <a:p>
            <a:pPr lvl="1"/>
            <a:r>
              <a:rPr lang="en-US" dirty="0"/>
              <a:t>With no prepare/commit/abort? </a:t>
            </a:r>
            <a:r>
              <a:rPr lang="en-US" b="1" dirty="0"/>
              <a:t>Nothing (Presumed Abort)</a:t>
            </a:r>
          </a:p>
          <a:p>
            <a:pPr lvl="1"/>
            <a:r>
              <a:rPr lang="en-US" dirty="0"/>
              <a:t>With “prepare” &amp; “commit”? </a:t>
            </a:r>
            <a:r>
              <a:rPr lang="en-US" b="1" dirty="0"/>
              <a:t>Send Ack to coordinator.</a:t>
            </a:r>
          </a:p>
          <a:p>
            <a:pPr lvl="1"/>
            <a:r>
              <a:rPr lang="en-US" dirty="0"/>
              <a:t>With just “prepare”?  </a:t>
            </a:r>
            <a:r>
              <a:rPr lang="en-US" b="1" dirty="0"/>
              <a:t>Send inquiry to Coordinator</a:t>
            </a:r>
          </a:p>
          <a:p>
            <a:pPr lvl="1"/>
            <a:r>
              <a:rPr lang="en-US" dirty="0"/>
              <a:t>With “abort”? </a:t>
            </a:r>
            <a:r>
              <a:rPr lang="en-US" b="1" dirty="0"/>
              <a:t>Nothing (Presumed Abort)</a:t>
            </a:r>
          </a:p>
        </p:txBody>
      </p:sp>
      <p:sp>
        <p:nvSpPr>
          <p:cNvPr id="7" name="TextBox 6" descr="Commit iff coordinator logged a commit&#10;" title="Commit">
            <a:extLst>
              <a:ext uri="{FF2B5EF4-FFF2-40B4-BE49-F238E27FC236}">
                <a16:creationId xmlns:a16="http://schemas.microsoft.com/office/drawing/2014/main" id="{346362C4-DEB0-134A-976D-15A444DC453E}"/>
              </a:ext>
            </a:extLst>
          </p:cNvPr>
          <p:cNvSpPr txBox="1"/>
          <p:nvPr/>
        </p:nvSpPr>
        <p:spPr>
          <a:xfrm>
            <a:off x="8277498" y="2311401"/>
            <a:ext cx="3586256" cy="830997"/>
          </a:xfrm>
          <a:prstGeom prst="rect">
            <a:avLst/>
          </a:prstGeom>
          <a:noFill/>
          <a:ln>
            <a:solidFill>
              <a:schemeClr val="bg2">
                <a:lumMod val="10000"/>
              </a:schemeClr>
            </a:solidFill>
          </a:ln>
        </p:spPr>
        <p:txBody>
          <a:bodyPr wrap="square" rtlCol="0">
            <a:spAutoFit/>
          </a:bodyPr>
          <a:lstStyle/>
          <a:p>
            <a:r>
              <a:rPr lang="en-US" sz="2400" i="1" dirty="0">
                <a:solidFill>
                  <a:schemeClr val="tx2">
                    <a:lumMod val="75000"/>
                  </a:schemeClr>
                </a:solidFill>
                <a:latin typeface="Helvetica Neue" charset="0"/>
                <a:ea typeface="Helvetica Neue" charset="0"/>
                <a:cs typeface="Helvetica Neue" charset="0"/>
              </a:rPr>
              <a:t>Commit </a:t>
            </a:r>
            <a:r>
              <a:rPr lang="en-US" sz="2400" i="1" dirty="0" err="1">
                <a:solidFill>
                  <a:schemeClr val="tx2">
                    <a:lumMod val="75000"/>
                  </a:schemeClr>
                </a:solidFill>
                <a:latin typeface="Helvetica Neue" charset="0"/>
                <a:ea typeface="Helvetica Neue" charset="0"/>
                <a:cs typeface="Helvetica Neue" charset="0"/>
              </a:rPr>
              <a:t>iff</a:t>
            </a:r>
            <a:r>
              <a:rPr lang="en-US" sz="2400" i="1" dirty="0">
                <a:solidFill>
                  <a:schemeClr val="tx2">
                    <a:lumMod val="75000"/>
                  </a:schemeClr>
                </a:solidFill>
                <a:latin typeface="Helvetica Neue" charset="0"/>
                <a:ea typeface="Helvetica Neue" charset="0"/>
                <a:cs typeface="Helvetica Neue" charset="0"/>
              </a:rPr>
              <a:t> coordinator logged a commit</a:t>
            </a:r>
          </a:p>
        </p:txBody>
      </p:sp>
      <p:sp>
        <p:nvSpPr>
          <p:cNvPr id="4" name="Slide Number Placeholder 3"/>
          <p:cNvSpPr>
            <a:spLocks noGrp="1"/>
          </p:cNvSpPr>
          <p:nvPr>
            <p:ph type="sldNum" sz="quarter" idx="12"/>
          </p:nvPr>
        </p:nvSpPr>
        <p:spPr/>
        <p:txBody>
          <a:bodyPr/>
          <a:lstStyle/>
          <a:p>
            <a:fld id="{459F6482-13E3-48AA-9F28-7362888D1E43}" type="slidenum">
              <a:rPr lang="en-US" smtClean="0"/>
              <a:t>104</a:t>
            </a:fld>
            <a:endParaRPr lang="en-US"/>
          </a:p>
        </p:txBody>
      </p:sp>
    </p:spTree>
    <p:extLst>
      <p:ext uri="{BB962C8B-B14F-4D97-AF65-F5344CB8AC3E}">
        <p14:creationId xmlns:p14="http://schemas.microsoft.com/office/powerpoint/2010/main" val="1307722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5293" y="2778833"/>
            <a:ext cx="7608271" cy="1325563"/>
          </a:xfrm>
        </p:spPr>
        <p:txBody>
          <a:bodyPr>
            <a:normAutofit/>
          </a:bodyPr>
          <a:lstStyle/>
          <a:p>
            <a:r>
              <a:rPr lang="en-US" altLang="zh-CN" sz="5400" b="1" dirty="0" smtClean="0"/>
              <a:t>14. NoSQL</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105</a:t>
            </a:fld>
            <a:endParaRPr lang="en-US"/>
          </a:p>
        </p:txBody>
      </p:sp>
    </p:spTree>
    <p:extLst>
      <p:ext uri="{BB962C8B-B14F-4D97-AF65-F5344CB8AC3E}">
        <p14:creationId xmlns:p14="http://schemas.microsoft.com/office/powerpoint/2010/main" val="2022264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310889"/>
            <a:ext cx="6461872" cy="432200"/>
          </a:xfrm>
          <a:prstGeom prst="rect">
            <a:avLst/>
          </a:prstGeom>
        </p:spPr>
        <p:txBody>
          <a:bodyPr vert="horz" wrap="square" lIns="0" tIns="11206" rIns="0" bIns="0" rtlCol="0" anchor="ctr">
            <a:spAutoFit/>
          </a:bodyPr>
          <a:lstStyle/>
          <a:p>
            <a:pPr marL="11206">
              <a:lnSpc>
                <a:spcPct val="100000"/>
              </a:lnSpc>
              <a:spcBef>
                <a:spcPts val="88"/>
              </a:spcBef>
            </a:pPr>
            <a:r>
              <a:rPr sz="2735" spc="-53" dirty="0"/>
              <a:t>Two</a:t>
            </a:r>
            <a:r>
              <a:rPr sz="2735" spc="-18" dirty="0"/>
              <a:t> </a:t>
            </a:r>
            <a:r>
              <a:rPr sz="2735" spc="-4" dirty="0"/>
              <a:t>Classes</a:t>
            </a:r>
            <a:r>
              <a:rPr sz="2735" spc="-18" dirty="0"/>
              <a:t> </a:t>
            </a:r>
            <a:r>
              <a:rPr sz="2735" spc="-4" dirty="0"/>
              <a:t>of</a:t>
            </a:r>
            <a:r>
              <a:rPr sz="2735" spc="-22" dirty="0"/>
              <a:t> </a:t>
            </a:r>
            <a:r>
              <a:rPr sz="2735" spc="-4" dirty="0"/>
              <a:t>Relational</a:t>
            </a:r>
            <a:r>
              <a:rPr sz="2735" spc="-9" dirty="0"/>
              <a:t> </a:t>
            </a:r>
            <a:r>
              <a:rPr sz="2735" spc="-4" dirty="0"/>
              <a:t>Database</a:t>
            </a:r>
            <a:r>
              <a:rPr sz="2735" spc="-168" dirty="0"/>
              <a:t> </a:t>
            </a:r>
            <a:r>
              <a:rPr sz="2735" spc="-4" dirty="0"/>
              <a:t>Apps</a:t>
            </a:r>
            <a:endParaRPr sz="2735"/>
          </a:p>
        </p:txBody>
      </p:sp>
      <p:sp>
        <p:nvSpPr>
          <p:cNvPr id="3" name="object 3"/>
          <p:cNvSpPr txBox="1"/>
          <p:nvPr/>
        </p:nvSpPr>
        <p:spPr>
          <a:xfrm>
            <a:off x="2100162" y="2032001"/>
            <a:ext cx="5992905" cy="3062468"/>
          </a:xfrm>
          <a:prstGeom prst="rect">
            <a:avLst/>
          </a:prstGeom>
        </p:spPr>
        <p:txBody>
          <a:bodyPr vert="horz" wrap="square" lIns="0" tIns="14568" rIns="0" bIns="0" rtlCol="0">
            <a:spAutoFit/>
          </a:bodyPr>
          <a:lstStyle/>
          <a:p>
            <a:pPr marL="333953" indent="-322747">
              <a:spcBef>
                <a:spcPts val="115"/>
              </a:spcBef>
              <a:buClr>
                <a:srgbClr val="44516F"/>
              </a:buClr>
              <a:buChar char="•"/>
              <a:tabLst>
                <a:tab pos="333393" algn="l"/>
                <a:tab pos="333953" algn="l"/>
              </a:tabLst>
            </a:pPr>
            <a:r>
              <a:rPr sz="2030" spc="-62" dirty="0">
                <a:latin typeface="Arial"/>
                <a:cs typeface="Arial"/>
              </a:rPr>
              <a:t>OLTP</a:t>
            </a:r>
            <a:r>
              <a:rPr sz="2030" spc="18" dirty="0">
                <a:latin typeface="Arial"/>
                <a:cs typeface="Arial"/>
              </a:rPr>
              <a:t> </a:t>
            </a:r>
            <a:r>
              <a:rPr sz="2030" spc="-18" dirty="0">
                <a:latin typeface="Arial"/>
                <a:cs typeface="Arial"/>
              </a:rPr>
              <a:t>(Online</a:t>
            </a:r>
            <a:r>
              <a:rPr sz="2030" spc="22" dirty="0">
                <a:latin typeface="Arial"/>
                <a:cs typeface="Arial"/>
              </a:rPr>
              <a:t> </a:t>
            </a:r>
            <a:r>
              <a:rPr sz="2030" dirty="0">
                <a:latin typeface="Arial"/>
                <a:cs typeface="Arial"/>
              </a:rPr>
              <a:t>Transaction</a:t>
            </a:r>
            <a:r>
              <a:rPr sz="2030" spc="18" dirty="0">
                <a:latin typeface="Arial"/>
                <a:cs typeface="Arial"/>
              </a:rPr>
              <a:t> </a:t>
            </a:r>
            <a:r>
              <a:rPr sz="2030" spc="4" dirty="0">
                <a:latin typeface="Arial"/>
                <a:cs typeface="Arial"/>
              </a:rPr>
              <a:t>Processing)</a:t>
            </a:r>
            <a:endParaRPr sz="2030" dirty="0">
              <a:latin typeface="Arial"/>
              <a:cs typeface="Arial"/>
            </a:endParaRPr>
          </a:p>
          <a:p>
            <a:pPr marL="710491" marR="885312" lvl="1" indent="-268956">
              <a:lnSpc>
                <a:spcPts val="1791"/>
              </a:lnSpc>
              <a:spcBef>
                <a:spcPts val="459"/>
              </a:spcBef>
              <a:buClr>
                <a:srgbClr val="44516F"/>
              </a:buClr>
              <a:buChar char="•"/>
              <a:tabLst>
                <a:tab pos="709931" algn="l"/>
                <a:tab pos="710491" algn="l"/>
              </a:tabLst>
            </a:pPr>
            <a:r>
              <a:rPr sz="1853" dirty="0">
                <a:latin typeface="Arial"/>
                <a:cs typeface="Arial"/>
              </a:rPr>
              <a:t>Queries </a:t>
            </a:r>
            <a:r>
              <a:rPr sz="1853" spc="-26" dirty="0">
                <a:latin typeface="Arial"/>
                <a:cs typeface="Arial"/>
              </a:rPr>
              <a:t>are </a:t>
            </a:r>
            <a:r>
              <a:rPr sz="1853" spc="22" dirty="0">
                <a:latin typeface="Arial"/>
                <a:cs typeface="Arial"/>
              </a:rPr>
              <a:t>simple </a:t>
            </a:r>
            <a:r>
              <a:rPr sz="1853" spc="31" dirty="0">
                <a:latin typeface="Arial"/>
                <a:cs typeface="Arial"/>
              </a:rPr>
              <a:t>lookups: </a:t>
            </a:r>
            <a:r>
              <a:rPr sz="1853" spc="13" dirty="0">
                <a:latin typeface="Arial"/>
                <a:cs typeface="Arial"/>
              </a:rPr>
              <a:t>0 </a:t>
            </a:r>
            <a:r>
              <a:rPr sz="1853" spc="26" dirty="0">
                <a:latin typeface="Arial"/>
                <a:cs typeface="Arial"/>
              </a:rPr>
              <a:t>or </a:t>
            </a:r>
            <a:r>
              <a:rPr sz="1853" spc="13" dirty="0">
                <a:latin typeface="Arial"/>
                <a:cs typeface="Arial"/>
              </a:rPr>
              <a:t>1 </a:t>
            </a:r>
            <a:r>
              <a:rPr sz="1853" spc="18" dirty="0">
                <a:latin typeface="Arial"/>
                <a:cs typeface="Arial"/>
              </a:rPr>
              <a:t>join </a:t>
            </a:r>
            <a:r>
              <a:rPr sz="1853" spc="22" dirty="0">
                <a:latin typeface="Arial"/>
                <a:cs typeface="Arial"/>
              </a:rPr>
              <a:t> </a:t>
            </a:r>
            <a:r>
              <a:rPr sz="1853" spc="-9" dirty="0">
                <a:latin typeface="Arial"/>
                <a:cs typeface="Arial"/>
              </a:rPr>
              <a:t>E.g., </a:t>
            </a:r>
            <a:r>
              <a:rPr sz="1853" spc="35" dirty="0">
                <a:latin typeface="Arial"/>
                <a:cs typeface="Arial"/>
              </a:rPr>
              <a:t>find</a:t>
            </a:r>
            <a:r>
              <a:rPr sz="1853" dirty="0">
                <a:latin typeface="Arial"/>
                <a:cs typeface="Arial"/>
              </a:rPr>
              <a:t> </a:t>
            </a:r>
            <a:r>
              <a:rPr sz="1853" spc="31" dirty="0">
                <a:latin typeface="Arial"/>
                <a:cs typeface="Arial"/>
              </a:rPr>
              <a:t>customer</a:t>
            </a:r>
            <a:r>
              <a:rPr sz="1853" spc="-4" dirty="0">
                <a:latin typeface="Arial"/>
                <a:cs typeface="Arial"/>
              </a:rPr>
              <a:t> </a:t>
            </a:r>
            <a:r>
              <a:rPr sz="1853" spc="49" dirty="0">
                <a:latin typeface="Arial"/>
                <a:cs typeface="Arial"/>
              </a:rPr>
              <a:t>by</a:t>
            </a:r>
            <a:r>
              <a:rPr sz="1853" dirty="0">
                <a:latin typeface="Arial"/>
                <a:cs typeface="Arial"/>
              </a:rPr>
              <a:t> </a:t>
            </a:r>
            <a:r>
              <a:rPr sz="1853" spc="-26" dirty="0">
                <a:latin typeface="Arial"/>
                <a:cs typeface="Arial"/>
              </a:rPr>
              <a:t>ID</a:t>
            </a:r>
            <a:r>
              <a:rPr sz="1853" spc="4" dirty="0">
                <a:latin typeface="Arial"/>
                <a:cs typeface="Arial"/>
              </a:rPr>
              <a:t> </a:t>
            </a:r>
            <a:r>
              <a:rPr sz="1853" spc="26" dirty="0">
                <a:latin typeface="Arial"/>
                <a:cs typeface="Arial"/>
              </a:rPr>
              <a:t>and</a:t>
            </a:r>
            <a:r>
              <a:rPr sz="1853" dirty="0">
                <a:latin typeface="Arial"/>
                <a:cs typeface="Arial"/>
              </a:rPr>
              <a:t> </a:t>
            </a:r>
            <a:r>
              <a:rPr sz="1853" spc="13" dirty="0">
                <a:latin typeface="Arial"/>
                <a:cs typeface="Arial"/>
              </a:rPr>
              <a:t>their</a:t>
            </a:r>
            <a:r>
              <a:rPr sz="1853" spc="-4" dirty="0">
                <a:latin typeface="Arial"/>
                <a:cs typeface="Arial"/>
              </a:rPr>
              <a:t> </a:t>
            </a:r>
            <a:r>
              <a:rPr sz="1853" spc="18" dirty="0">
                <a:latin typeface="Arial"/>
                <a:cs typeface="Arial"/>
              </a:rPr>
              <a:t>orders</a:t>
            </a:r>
            <a:endParaRPr sz="1853" dirty="0">
              <a:latin typeface="Arial"/>
              <a:cs typeface="Arial"/>
            </a:endParaRPr>
          </a:p>
          <a:p>
            <a:pPr marL="710491" lvl="1" indent="-268956">
              <a:spcBef>
                <a:spcPts val="53"/>
              </a:spcBef>
              <a:buClr>
                <a:srgbClr val="44516F"/>
              </a:buClr>
              <a:buChar char="•"/>
              <a:tabLst>
                <a:tab pos="709931" algn="l"/>
                <a:tab pos="710491" algn="l"/>
              </a:tabLst>
            </a:pPr>
            <a:r>
              <a:rPr sz="1853" spc="22" dirty="0">
                <a:latin typeface="Arial"/>
                <a:cs typeface="Arial"/>
              </a:rPr>
              <a:t>Many</a:t>
            </a:r>
            <a:r>
              <a:rPr sz="1853" spc="4" dirty="0">
                <a:latin typeface="Arial"/>
                <a:cs typeface="Arial"/>
              </a:rPr>
              <a:t> </a:t>
            </a:r>
            <a:r>
              <a:rPr sz="1853" spc="26" dirty="0">
                <a:latin typeface="Arial"/>
                <a:cs typeface="Arial"/>
              </a:rPr>
              <a:t>updates.</a:t>
            </a:r>
            <a:r>
              <a:rPr sz="1853" dirty="0">
                <a:latin typeface="Arial"/>
                <a:cs typeface="Arial"/>
              </a:rPr>
              <a:t> </a:t>
            </a:r>
            <a:r>
              <a:rPr sz="1853" spc="-9" dirty="0">
                <a:latin typeface="Arial"/>
                <a:cs typeface="Arial"/>
              </a:rPr>
              <a:t>E.g.,</a:t>
            </a:r>
            <a:r>
              <a:rPr sz="1853" dirty="0">
                <a:latin typeface="Arial"/>
                <a:cs typeface="Arial"/>
              </a:rPr>
              <a:t> </a:t>
            </a:r>
            <a:r>
              <a:rPr sz="1853" spc="13" dirty="0">
                <a:latin typeface="Arial"/>
                <a:cs typeface="Arial"/>
              </a:rPr>
              <a:t>insert</a:t>
            </a:r>
            <a:r>
              <a:rPr sz="1853" dirty="0">
                <a:latin typeface="Arial"/>
                <a:cs typeface="Arial"/>
              </a:rPr>
              <a:t> </a:t>
            </a:r>
            <a:r>
              <a:rPr sz="1853" spc="-13" dirty="0">
                <a:latin typeface="Arial"/>
                <a:cs typeface="Arial"/>
              </a:rPr>
              <a:t>order,</a:t>
            </a:r>
            <a:r>
              <a:rPr sz="1853" dirty="0">
                <a:latin typeface="Arial"/>
                <a:cs typeface="Arial"/>
              </a:rPr>
              <a:t> </a:t>
            </a:r>
            <a:r>
              <a:rPr sz="1853" spc="35" dirty="0">
                <a:latin typeface="Arial"/>
                <a:cs typeface="Arial"/>
              </a:rPr>
              <a:t>update</a:t>
            </a:r>
            <a:r>
              <a:rPr sz="1853" spc="9" dirty="0">
                <a:latin typeface="Arial"/>
                <a:cs typeface="Arial"/>
              </a:rPr>
              <a:t> </a:t>
            </a:r>
            <a:r>
              <a:rPr sz="1853" spc="26" dirty="0">
                <a:latin typeface="Arial"/>
                <a:cs typeface="Arial"/>
              </a:rPr>
              <a:t>payment</a:t>
            </a:r>
            <a:endParaRPr sz="1853" dirty="0">
              <a:latin typeface="Arial"/>
              <a:cs typeface="Arial"/>
            </a:endParaRPr>
          </a:p>
          <a:p>
            <a:pPr marL="710491" lvl="1" indent="-268956">
              <a:spcBef>
                <a:spcPts val="44"/>
              </a:spcBef>
              <a:buClr>
                <a:srgbClr val="44516F"/>
              </a:buClr>
              <a:buChar char="•"/>
              <a:tabLst>
                <a:tab pos="709931" algn="l"/>
                <a:tab pos="710491" algn="l"/>
              </a:tabLst>
            </a:pPr>
            <a:r>
              <a:rPr sz="1853" spc="26" dirty="0">
                <a:latin typeface="Arial"/>
                <a:cs typeface="Arial"/>
              </a:rPr>
              <a:t>Consistency</a:t>
            </a:r>
            <a:r>
              <a:rPr sz="1853" dirty="0">
                <a:latin typeface="Arial"/>
                <a:cs typeface="Arial"/>
              </a:rPr>
              <a:t> </a:t>
            </a:r>
            <a:r>
              <a:rPr sz="1853" spc="9" dirty="0">
                <a:latin typeface="Arial"/>
                <a:cs typeface="Arial"/>
              </a:rPr>
              <a:t>is</a:t>
            </a:r>
            <a:r>
              <a:rPr sz="1853" dirty="0">
                <a:latin typeface="Arial"/>
                <a:cs typeface="Arial"/>
              </a:rPr>
              <a:t> </a:t>
            </a:r>
            <a:r>
              <a:rPr sz="1853" spc="26" dirty="0">
                <a:latin typeface="Arial"/>
                <a:cs typeface="Arial"/>
              </a:rPr>
              <a:t>critical:</a:t>
            </a:r>
            <a:r>
              <a:rPr sz="1853" spc="-4" dirty="0">
                <a:latin typeface="Arial"/>
                <a:cs typeface="Arial"/>
              </a:rPr>
              <a:t> </a:t>
            </a:r>
            <a:r>
              <a:rPr sz="1853" spc="31" dirty="0">
                <a:latin typeface="Arial"/>
                <a:cs typeface="Arial"/>
              </a:rPr>
              <a:t>we</a:t>
            </a:r>
            <a:r>
              <a:rPr sz="1853" spc="4" dirty="0">
                <a:latin typeface="Arial"/>
                <a:cs typeface="Arial"/>
              </a:rPr>
              <a:t> </a:t>
            </a:r>
            <a:r>
              <a:rPr sz="1853" spc="13" dirty="0">
                <a:latin typeface="Arial"/>
                <a:cs typeface="Arial"/>
              </a:rPr>
              <a:t>need</a:t>
            </a:r>
            <a:r>
              <a:rPr sz="1853" dirty="0">
                <a:latin typeface="Arial"/>
                <a:cs typeface="Arial"/>
              </a:rPr>
              <a:t> </a:t>
            </a:r>
            <a:r>
              <a:rPr sz="1853" spc="22" dirty="0">
                <a:latin typeface="Arial"/>
                <a:cs typeface="Arial"/>
              </a:rPr>
              <a:t>transactions</a:t>
            </a:r>
            <a:endParaRPr sz="1853" dirty="0">
              <a:latin typeface="Arial"/>
              <a:cs typeface="Arial"/>
            </a:endParaRPr>
          </a:p>
          <a:p>
            <a:pPr marL="333953" indent="-322747">
              <a:spcBef>
                <a:spcPts val="1835"/>
              </a:spcBef>
              <a:buClr>
                <a:srgbClr val="44516F"/>
              </a:buClr>
              <a:buChar char="•"/>
              <a:tabLst>
                <a:tab pos="333393" algn="l"/>
                <a:tab pos="333953" algn="l"/>
              </a:tabLst>
            </a:pPr>
            <a:r>
              <a:rPr sz="2030" spc="-9" dirty="0">
                <a:latin typeface="Arial"/>
                <a:cs typeface="Arial"/>
              </a:rPr>
              <a:t>OLAP</a:t>
            </a:r>
            <a:r>
              <a:rPr sz="2030" spc="13" dirty="0">
                <a:latin typeface="Arial"/>
                <a:cs typeface="Arial"/>
              </a:rPr>
              <a:t> </a:t>
            </a:r>
            <a:r>
              <a:rPr sz="2030" spc="-18" dirty="0">
                <a:latin typeface="Arial"/>
                <a:cs typeface="Arial"/>
              </a:rPr>
              <a:t>(Online</a:t>
            </a:r>
            <a:r>
              <a:rPr sz="2030" spc="22" dirty="0">
                <a:latin typeface="Arial"/>
                <a:cs typeface="Arial"/>
              </a:rPr>
              <a:t> </a:t>
            </a:r>
            <a:r>
              <a:rPr sz="2030" spc="18" dirty="0">
                <a:latin typeface="Arial"/>
                <a:cs typeface="Arial"/>
              </a:rPr>
              <a:t>Analytical</a:t>
            </a:r>
            <a:r>
              <a:rPr sz="2030" spc="13" dirty="0">
                <a:latin typeface="Arial"/>
                <a:cs typeface="Arial"/>
              </a:rPr>
              <a:t> </a:t>
            </a:r>
            <a:r>
              <a:rPr sz="2030" spc="4" dirty="0">
                <a:latin typeface="Arial"/>
                <a:cs typeface="Arial"/>
              </a:rPr>
              <a:t>Processing)</a:t>
            </a:r>
            <a:endParaRPr sz="2030" dirty="0">
              <a:latin typeface="Arial"/>
              <a:cs typeface="Arial"/>
            </a:endParaRPr>
          </a:p>
          <a:p>
            <a:pPr marL="710491" lvl="1" indent="-268956">
              <a:spcBef>
                <a:spcPts val="35"/>
              </a:spcBef>
              <a:buClr>
                <a:srgbClr val="44516F"/>
              </a:buClr>
              <a:buChar char="•"/>
              <a:tabLst>
                <a:tab pos="709931" algn="l"/>
                <a:tab pos="710491" algn="l"/>
              </a:tabLst>
            </a:pPr>
            <a:r>
              <a:rPr sz="1853" dirty="0">
                <a:latin typeface="Arial"/>
                <a:cs typeface="Arial"/>
              </a:rPr>
              <a:t>aka</a:t>
            </a:r>
            <a:r>
              <a:rPr sz="1853" spc="-18" dirty="0">
                <a:latin typeface="Arial"/>
                <a:cs typeface="Arial"/>
              </a:rPr>
              <a:t> </a:t>
            </a:r>
            <a:r>
              <a:rPr sz="1853" spc="35" dirty="0">
                <a:latin typeface="Arial"/>
                <a:cs typeface="Arial"/>
              </a:rPr>
              <a:t>“Decision</a:t>
            </a:r>
            <a:r>
              <a:rPr sz="1853" spc="-13" dirty="0">
                <a:latin typeface="Arial"/>
                <a:cs typeface="Arial"/>
              </a:rPr>
              <a:t> </a:t>
            </a:r>
            <a:r>
              <a:rPr sz="1853" spc="57" dirty="0">
                <a:latin typeface="Arial"/>
                <a:cs typeface="Arial"/>
              </a:rPr>
              <a:t>Support”</a:t>
            </a:r>
            <a:endParaRPr sz="1853" dirty="0">
              <a:latin typeface="Arial"/>
              <a:cs typeface="Arial"/>
            </a:endParaRPr>
          </a:p>
          <a:p>
            <a:pPr marL="710491" lvl="1" indent="-268956">
              <a:lnSpc>
                <a:spcPts val="2007"/>
              </a:lnSpc>
              <a:spcBef>
                <a:spcPts val="40"/>
              </a:spcBef>
              <a:buClr>
                <a:srgbClr val="44516F"/>
              </a:buClr>
              <a:buChar char="•"/>
              <a:tabLst>
                <a:tab pos="709931" algn="l"/>
                <a:tab pos="710491" algn="l"/>
              </a:tabLst>
            </a:pPr>
            <a:r>
              <a:rPr sz="1853" dirty="0">
                <a:latin typeface="Arial"/>
                <a:cs typeface="Arial"/>
              </a:rPr>
              <a:t>Queries</a:t>
            </a:r>
            <a:r>
              <a:rPr sz="1853" spc="-9" dirty="0">
                <a:latin typeface="Arial"/>
                <a:cs typeface="Arial"/>
              </a:rPr>
              <a:t> </a:t>
            </a:r>
            <a:r>
              <a:rPr sz="1853" spc="-4" dirty="0">
                <a:latin typeface="Arial"/>
                <a:cs typeface="Arial"/>
              </a:rPr>
              <a:t>have</a:t>
            </a:r>
            <a:r>
              <a:rPr sz="1853" spc="-9" dirty="0">
                <a:latin typeface="Arial"/>
                <a:cs typeface="Arial"/>
              </a:rPr>
              <a:t> </a:t>
            </a:r>
            <a:r>
              <a:rPr sz="1853" spc="13" dirty="0">
                <a:latin typeface="Arial"/>
                <a:cs typeface="Arial"/>
              </a:rPr>
              <a:t>many</a:t>
            </a:r>
            <a:r>
              <a:rPr sz="1853" spc="-9" dirty="0">
                <a:latin typeface="Arial"/>
                <a:cs typeface="Arial"/>
              </a:rPr>
              <a:t> </a:t>
            </a:r>
            <a:r>
              <a:rPr sz="1853" spc="18" dirty="0">
                <a:latin typeface="Arial"/>
                <a:cs typeface="Arial"/>
              </a:rPr>
              <a:t>joins,</a:t>
            </a:r>
            <a:r>
              <a:rPr sz="1853" spc="-13" dirty="0">
                <a:latin typeface="Arial"/>
                <a:cs typeface="Arial"/>
              </a:rPr>
              <a:t> </a:t>
            </a:r>
            <a:r>
              <a:rPr sz="1853" spc="26" dirty="0">
                <a:latin typeface="Arial"/>
                <a:cs typeface="Arial"/>
              </a:rPr>
              <a:t>and</a:t>
            </a:r>
            <a:r>
              <a:rPr sz="1853" spc="-4" dirty="0">
                <a:latin typeface="Arial"/>
                <a:cs typeface="Arial"/>
              </a:rPr>
              <a:t> </a:t>
            </a:r>
            <a:r>
              <a:rPr sz="1853" spc="35" dirty="0">
                <a:latin typeface="Arial"/>
                <a:cs typeface="Arial"/>
              </a:rPr>
              <a:t>group-by’s</a:t>
            </a:r>
            <a:endParaRPr sz="1853" dirty="0">
              <a:latin typeface="Arial"/>
              <a:cs typeface="Arial"/>
            </a:endParaRPr>
          </a:p>
          <a:p>
            <a:pPr marL="710491">
              <a:lnSpc>
                <a:spcPts val="2007"/>
              </a:lnSpc>
            </a:pPr>
            <a:r>
              <a:rPr sz="1853" spc="-9" dirty="0">
                <a:latin typeface="Arial"/>
                <a:cs typeface="Arial"/>
              </a:rPr>
              <a:t>E.g., </a:t>
            </a:r>
            <a:r>
              <a:rPr sz="1853" spc="31" dirty="0">
                <a:latin typeface="Arial"/>
                <a:cs typeface="Arial"/>
              </a:rPr>
              <a:t>sum</a:t>
            </a:r>
            <a:r>
              <a:rPr sz="1853" spc="-4" dirty="0">
                <a:latin typeface="Arial"/>
                <a:cs typeface="Arial"/>
              </a:rPr>
              <a:t> revenues </a:t>
            </a:r>
            <a:r>
              <a:rPr sz="1853" spc="49" dirty="0">
                <a:latin typeface="Arial"/>
                <a:cs typeface="Arial"/>
              </a:rPr>
              <a:t>by</a:t>
            </a:r>
            <a:r>
              <a:rPr sz="1853" dirty="0">
                <a:latin typeface="Arial"/>
                <a:cs typeface="Arial"/>
              </a:rPr>
              <a:t> </a:t>
            </a:r>
            <a:r>
              <a:rPr sz="1853" spc="13" dirty="0">
                <a:latin typeface="Arial"/>
                <a:cs typeface="Arial"/>
              </a:rPr>
              <a:t>store,</a:t>
            </a:r>
            <a:r>
              <a:rPr sz="1853" spc="-9" dirty="0">
                <a:latin typeface="Arial"/>
                <a:cs typeface="Arial"/>
              </a:rPr>
              <a:t> </a:t>
            </a:r>
            <a:r>
              <a:rPr sz="1853" spc="44" dirty="0">
                <a:latin typeface="Arial"/>
                <a:cs typeface="Arial"/>
              </a:rPr>
              <a:t>product,</a:t>
            </a:r>
            <a:r>
              <a:rPr sz="1853" spc="-4" dirty="0">
                <a:latin typeface="Arial"/>
                <a:cs typeface="Arial"/>
              </a:rPr>
              <a:t> </a:t>
            </a:r>
            <a:r>
              <a:rPr sz="1853" spc="22" dirty="0">
                <a:latin typeface="Arial"/>
                <a:cs typeface="Arial"/>
              </a:rPr>
              <a:t>clerk,</a:t>
            </a:r>
            <a:r>
              <a:rPr sz="1853" spc="-9" dirty="0">
                <a:latin typeface="Arial"/>
                <a:cs typeface="Arial"/>
              </a:rPr>
              <a:t> </a:t>
            </a:r>
            <a:r>
              <a:rPr sz="1853" spc="26" dirty="0">
                <a:latin typeface="Arial"/>
                <a:cs typeface="Arial"/>
              </a:rPr>
              <a:t>date</a:t>
            </a:r>
            <a:endParaRPr sz="1853" dirty="0">
              <a:latin typeface="Arial"/>
              <a:cs typeface="Arial"/>
            </a:endParaRPr>
          </a:p>
          <a:p>
            <a:pPr marL="710491" indent="-268956">
              <a:spcBef>
                <a:spcPts val="40"/>
              </a:spcBef>
              <a:buClr>
                <a:srgbClr val="44516F"/>
              </a:buClr>
              <a:buChar char="•"/>
              <a:tabLst>
                <a:tab pos="709931" algn="l"/>
                <a:tab pos="710491" algn="l"/>
              </a:tabLst>
            </a:pPr>
            <a:r>
              <a:rPr sz="1853" spc="35" dirty="0">
                <a:latin typeface="Arial"/>
                <a:cs typeface="Arial"/>
              </a:rPr>
              <a:t>No</a:t>
            </a:r>
            <a:r>
              <a:rPr sz="1853" spc="-26" dirty="0">
                <a:latin typeface="Arial"/>
                <a:cs typeface="Arial"/>
              </a:rPr>
              <a:t> </a:t>
            </a:r>
            <a:r>
              <a:rPr sz="1853" spc="31" dirty="0">
                <a:latin typeface="Arial"/>
                <a:cs typeface="Arial"/>
              </a:rPr>
              <a:t>updates</a:t>
            </a:r>
            <a:endParaRPr sz="1853" dirty="0">
              <a:latin typeface="Arial"/>
              <a:cs typeface="Arial"/>
            </a:endParaRPr>
          </a:p>
        </p:txBody>
      </p:sp>
      <p:sp>
        <p:nvSpPr>
          <p:cNvPr id="4" name="Slide Number Placeholder 3"/>
          <p:cNvSpPr>
            <a:spLocks noGrp="1"/>
          </p:cNvSpPr>
          <p:nvPr>
            <p:ph type="sldNum" sz="quarter" idx="12"/>
          </p:nvPr>
        </p:nvSpPr>
        <p:spPr/>
        <p:txBody>
          <a:bodyPr/>
          <a:lstStyle/>
          <a:p>
            <a:fld id="{459F6482-13E3-48AA-9F28-7362888D1E43}" type="slidenum">
              <a:rPr lang="en-US" smtClean="0"/>
              <a:t>106</a:t>
            </a:fld>
            <a:endParaRPr lang="en-US"/>
          </a:p>
        </p:txBody>
      </p:sp>
    </p:spTree>
    <p:extLst>
      <p:ext uri="{BB962C8B-B14F-4D97-AF65-F5344CB8AC3E}">
        <p14:creationId xmlns:p14="http://schemas.microsoft.com/office/powerpoint/2010/main" val="2424165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1" y="1199213"/>
            <a:ext cx="7618270" cy="688424"/>
          </a:xfrm>
          <a:prstGeom prst="rect">
            <a:avLst/>
          </a:prstGeom>
        </p:spPr>
        <p:txBody>
          <a:bodyPr vert="horz" wrap="square" lIns="0" tIns="11206" rIns="0" bIns="0" rtlCol="0" anchor="ctr">
            <a:spAutoFit/>
          </a:bodyPr>
          <a:lstStyle/>
          <a:p>
            <a:pPr marL="11206">
              <a:lnSpc>
                <a:spcPct val="100000"/>
              </a:lnSpc>
              <a:spcBef>
                <a:spcPts val="88"/>
              </a:spcBef>
            </a:pPr>
            <a:r>
              <a:rPr dirty="0"/>
              <a:t>Scale</a:t>
            </a:r>
            <a:r>
              <a:rPr spc="-84" dirty="0"/>
              <a:t> </a:t>
            </a:r>
            <a:r>
              <a:rPr dirty="0"/>
              <a:t>Through</a:t>
            </a:r>
            <a:r>
              <a:rPr spc="-22" dirty="0"/>
              <a:t> </a:t>
            </a:r>
            <a:r>
              <a:rPr dirty="0">
                <a:solidFill>
                  <a:srgbClr val="0000FF"/>
                </a:solidFill>
              </a:rPr>
              <a:t>Partitioning</a:t>
            </a:r>
          </a:p>
        </p:txBody>
      </p:sp>
      <p:sp>
        <p:nvSpPr>
          <p:cNvPr id="3" name="object 3"/>
          <p:cNvSpPr txBox="1"/>
          <p:nvPr/>
        </p:nvSpPr>
        <p:spPr>
          <a:xfrm>
            <a:off x="2100162" y="1980549"/>
            <a:ext cx="5828179" cy="1455154"/>
          </a:xfrm>
          <a:prstGeom prst="rect">
            <a:avLst/>
          </a:prstGeom>
        </p:spPr>
        <p:txBody>
          <a:bodyPr vert="horz" wrap="square" lIns="0" tIns="66115" rIns="0" bIns="0" rtlCol="0">
            <a:spAutoFit/>
          </a:bodyPr>
          <a:lstStyle/>
          <a:p>
            <a:pPr marL="333953" indent="-322747">
              <a:spcBef>
                <a:spcPts val="521"/>
              </a:spcBef>
              <a:buClr>
                <a:srgbClr val="44516F"/>
              </a:buClr>
              <a:buChar char="•"/>
              <a:tabLst>
                <a:tab pos="333393" algn="l"/>
                <a:tab pos="333953" algn="l"/>
              </a:tabLst>
            </a:pPr>
            <a:r>
              <a:rPr sz="1677" spc="13" dirty="0">
                <a:latin typeface="Arial"/>
                <a:cs typeface="Arial"/>
              </a:rPr>
              <a:t>Partition</a:t>
            </a:r>
            <a:r>
              <a:rPr sz="1677" spc="-4" dirty="0">
                <a:latin typeface="Arial"/>
                <a:cs typeface="Arial"/>
              </a:rPr>
              <a:t> </a:t>
            </a:r>
            <a:r>
              <a:rPr sz="1677" spc="18" dirty="0">
                <a:latin typeface="Arial"/>
                <a:cs typeface="Arial"/>
              </a:rPr>
              <a:t>the</a:t>
            </a:r>
            <a:r>
              <a:rPr sz="1677" dirty="0">
                <a:latin typeface="Arial"/>
                <a:cs typeface="Arial"/>
              </a:rPr>
              <a:t> </a:t>
            </a:r>
            <a:r>
              <a:rPr sz="1677" spc="9" dirty="0">
                <a:latin typeface="Arial"/>
                <a:cs typeface="Arial"/>
              </a:rPr>
              <a:t>database</a:t>
            </a:r>
            <a:r>
              <a:rPr sz="1677" dirty="0">
                <a:latin typeface="Arial"/>
                <a:cs typeface="Arial"/>
              </a:rPr>
              <a:t> </a:t>
            </a:r>
            <a:r>
              <a:rPr sz="1677" spc="9" dirty="0">
                <a:latin typeface="Arial"/>
                <a:cs typeface="Arial"/>
              </a:rPr>
              <a:t>across</a:t>
            </a:r>
            <a:r>
              <a:rPr sz="1677" dirty="0">
                <a:latin typeface="Arial"/>
                <a:cs typeface="Arial"/>
              </a:rPr>
              <a:t> </a:t>
            </a:r>
            <a:r>
              <a:rPr sz="1677" spc="9" dirty="0">
                <a:latin typeface="Arial"/>
                <a:cs typeface="Arial"/>
              </a:rPr>
              <a:t>many</a:t>
            </a:r>
            <a:r>
              <a:rPr sz="1677" dirty="0">
                <a:latin typeface="Arial"/>
                <a:cs typeface="Arial"/>
              </a:rPr>
              <a:t> </a:t>
            </a:r>
            <a:r>
              <a:rPr sz="1677" spc="9" dirty="0">
                <a:latin typeface="Arial"/>
                <a:cs typeface="Arial"/>
              </a:rPr>
              <a:t>machines</a:t>
            </a:r>
            <a:r>
              <a:rPr sz="1677" spc="-4" dirty="0">
                <a:latin typeface="Arial"/>
                <a:cs typeface="Arial"/>
              </a:rPr>
              <a:t> </a:t>
            </a:r>
            <a:r>
              <a:rPr sz="1677" spc="9" dirty="0">
                <a:latin typeface="Arial"/>
                <a:cs typeface="Arial"/>
              </a:rPr>
              <a:t>in</a:t>
            </a:r>
            <a:r>
              <a:rPr sz="1677" dirty="0">
                <a:latin typeface="Arial"/>
                <a:cs typeface="Arial"/>
              </a:rPr>
              <a:t> </a:t>
            </a:r>
            <a:r>
              <a:rPr sz="1677" spc="-18" dirty="0">
                <a:latin typeface="Arial"/>
                <a:cs typeface="Arial"/>
              </a:rPr>
              <a:t>a</a:t>
            </a:r>
            <a:r>
              <a:rPr sz="1677" dirty="0">
                <a:latin typeface="Arial"/>
                <a:cs typeface="Arial"/>
              </a:rPr>
              <a:t> </a:t>
            </a:r>
            <a:r>
              <a:rPr sz="1677" spc="13" dirty="0">
                <a:latin typeface="Arial"/>
                <a:cs typeface="Arial"/>
              </a:rPr>
              <a:t>cluster</a:t>
            </a:r>
            <a:endParaRPr sz="1677">
              <a:latin typeface="Arial"/>
              <a:cs typeface="Arial"/>
            </a:endParaRPr>
          </a:p>
          <a:p>
            <a:pPr marL="710491" lvl="1" indent="-268956">
              <a:spcBef>
                <a:spcPts val="344"/>
              </a:spcBef>
              <a:buClr>
                <a:srgbClr val="44516F"/>
              </a:buClr>
              <a:buChar char="•"/>
              <a:tabLst>
                <a:tab pos="709931" algn="l"/>
                <a:tab pos="710491" algn="l"/>
              </a:tabLst>
            </a:pPr>
            <a:r>
              <a:rPr sz="1412" spc="-9" dirty="0">
                <a:latin typeface="Arial"/>
                <a:cs typeface="Arial"/>
              </a:rPr>
              <a:t>Database</a:t>
            </a:r>
            <a:r>
              <a:rPr sz="1412" spc="-22" dirty="0">
                <a:latin typeface="Arial"/>
                <a:cs typeface="Arial"/>
              </a:rPr>
              <a:t> </a:t>
            </a:r>
            <a:r>
              <a:rPr sz="1412" spc="22" dirty="0">
                <a:latin typeface="Arial"/>
                <a:cs typeface="Arial"/>
              </a:rPr>
              <a:t>now</a:t>
            </a:r>
            <a:r>
              <a:rPr sz="1412" spc="-13" dirty="0">
                <a:latin typeface="Arial"/>
                <a:cs typeface="Arial"/>
              </a:rPr>
              <a:t> </a:t>
            </a:r>
            <a:r>
              <a:rPr sz="1412" spc="18" dirty="0">
                <a:latin typeface="Arial"/>
                <a:cs typeface="Arial"/>
              </a:rPr>
              <a:t>fits</a:t>
            </a:r>
            <a:r>
              <a:rPr sz="1412" spc="-9" dirty="0">
                <a:latin typeface="Arial"/>
                <a:cs typeface="Arial"/>
              </a:rPr>
              <a:t> </a:t>
            </a:r>
            <a:r>
              <a:rPr sz="1412" spc="-4" dirty="0">
                <a:latin typeface="Arial"/>
                <a:cs typeface="Arial"/>
              </a:rPr>
              <a:t>in</a:t>
            </a:r>
            <a:r>
              <a:rPr sz="1412" spc="-13" dirty="0">
                <a:latin typeface="Arial"/>
                <a:cs typeface="Arial"/>
              </a:rPr>
              <a:t> </a:t>
            </a:r>
            <a:r>
              <a:rPr sz="1412" spc="-4" dirty="0">
                <a:latin typeface="Arial"/>
                <a:cs typeface="Arial"/>
              </a:rPr>
              <a:t>main</a:t>
            </a:r>
            <a:r>
              <a:rPr sz="1412" spc="-9" dirty="0">
                <a:latin typeface="Arial"/>
                <a:cs typeface="Arial"/>
              </a:rPr>
              <a:t> </a:t>
            </a:r>
            <a:r>
              <a:rPr sz="1412" spc="4" dirty="0">
                <a:latin typeface="Arial"/>
                <a:cs typeface="Arial"/>
              </a:rPr>
              <a:t>memory</a:t>
            </a:r>
            <a:endParaRPr sz="1412">
              <a:latin typeface="Arial"/>
              <a:cs typeface="Arial"/>
            </a:endParaRPr>
          </a:p>
          <a:p>
            <a:pPr marL="710491" lvl="1" indent="-268956">
              <a:spcBef>
                <a:spcPts val="335"/>
              </a:spcBef>
              <a:buClr>
                <a:srgbClr val="44516F"/>
              </a:buClr>
              <a:buChar char="•"/>
              <a:tabLst>
                <a:tab pos="709931" algn="l"/>
                <a:tab pos="710491" algn="l"/>
              </a:tabLst>
            </a:pPr>
            <a:r>
              <a:rPr sz="1412" spc="-18" dirty="0">
                <a:latin typeface="Arial"/>
                <a:cs typeface="Arial"/>
              </a:rPr>
              <a:t>Queries</a:t>
            </a:r>
            <a:r>
              <a:rPr sz="1412" spc="-9" dirty="0">
                <a:latin typeface="Arial"/>
                <a:cs typeface="Arial"/>
              </a:rPr>
              <a:t> </a:t>
            </a:r>
            <a:r>
              <a:rPr sz="1412" dirty="0">
                <a:latin typeface="Arial"/>
                <a:cs typeface="Arial"/>
              </a:rPr>
              <a:t>spread</a:t>
            </a:r>
            <a:r>
              <a:rPr sz="1412" spc="-13" dirty="0">
                <a:latin typeface="Arial"/>
                <a:cs typeface="Arial"/>
              </a:rPr>
              <a:t> </a:t>
            </a:r>
            <a:r>
              <a:rPr sz="1412" dirty="0">
                <a:latin typeface="Arial"/>
                <a:cs typeface="Arial"/>
              </a:rPr>
              <a:t>across</a:t>
            </a:r>
            <a:r>
              <a:rPr sz="1412" spc="-9" dirty="0">
                <a:latin typeface="Arial"/>
                <a:cs typeface="Arial"/>
              </a:rPr>
              <a:t> </a:t>
            </a:r>
            <a:r>
              <a:rPr sz="1412" spc="-4" dirty="0">
                <a:latin typeface="Arial"/>
                <a:cs typeface="Arial"/>
              </a:rPr>
              <a:t>these</a:t>
            </a:r>
            <a:r>
              <a:rPr sz="1412" spc="-13" dirty="0">
                <a:latin typeface="Arial"/>
                <a:cs typeface="Arial"/>
              </a:rPr>
              <a:t> </a:t>
            </a:r>
            <a:r>
              <a:rPr sz="1412" spc="-4" dirty="0">
                <a:latin typeface="Arial"/>
                <a:cs typeface="Arial"/>
              </a:rPr>
              <a:t>machines</a:t>
            </a:r>
            <a:endParaRPr sz="1412">
              <a:latin typeface="Arial"/>
              <a:cs typeface="Arial"/>
            </a:endParaRPr>
          </a:p>
          <a:p>
            <a:pPr marL="333953" indent="-322747">
              <a:spcBef>
                <a:spcPts val="424"/>
              </a:spcBef>
              <a:buClr>
                <a:srgbClr val="44516F"/>
              </a:buClr>
              <a:buChar char="•"/>
              <a:tabLst>
                <a:tab pos="333393" algn="l"/>
                <a:tab pos="333953" algn="l"/>
              </a:tabLst>
            </a:pPr>
            <a:r>
              <a:rPr sz="1677" spc="-4" dirty="0">
                <a:latin typeface="Arial"/>
                <a:cs typeface="Arial"/>
              </a:rPr>
              <a:t>Can</a:t>
            </a:r>
            <a:r>
              <a:rPr sz="1677" spc="-18" dirty="0">
                <a:latin typeface="Arial"/>
                <a:cs typeface="Arial"/>
              </a:rPr>
              <a:t> </a:t>
            </a:r>
            <a:r>
              <a:rPr sz="1677" spc="-4" dirty="0">
                <a:latin typeface="Arial"/>
                <a:cs typeface="Arial"/>
              </a:rPr>
              <a:t>increase</a:t>
            </a:r>
            <a:r>
              <a:rPr sz="1677" spc="-22" dirty="0">
                <a:latin typeface="Arial"/>
                <a:cs typeface="Arial"/>
              </a:rPr>
              <a:t> </a:t>
            </a:r>
            <a:r>
              <a:rPr sz="1677" spc="26" dirty="0">
                <a:latin typeface="Arial"/>
                <a:cs typeface="Arial"/>
              </a:rPr>
              <a:t>throughput</a:t>
            </a:r>
            <a:endParaRPr sz="1677">
              <a:latin typeface="Arial"/>
              <a:cs typeface="Arial"/>
            </a:endParaRPr>
          </a:p>
          <a:p>
            <a:pPr marL="333953" indent="-322747">
              <a:spcBef>
                <a:spcPts val="427"/>
              </a:spcBef>
              <a:buClr>
                <a:srgbClr val="44516F"/>
              </a:buClr>
              <a:buChar char="•"/>
              <a:tabLst>
                <a:tab pos="333393" algn="l"/>
                <a:tab pos="333953" algn="l"/>
              </a:tabLst>
            </a:pPr>
            <a:r>
              <a:rPr sz="1677" spc="-26" dirty="0">
                <a:latin typeface="Arial"/>
                <a:cs typeface="Arial"/>
              </a:rPr>
              <a:t>Easy</a:t>
            </a:r>
            <a:r>
              <a:rPr sz="1677" spc="-4" dirty="0">
                <a:latin typeface="Arial"/>
                <a:cs typeface="Arial"/>
              </a:rPr>
              <a:t> </a:t>
            </a:r>
            <a:r>
              <a:rPr sz="1677" spc="26" dirty="0">
                <a:latin typeface="Arial"/>
                <a:cs typeface="Arial"/>
              </a:rPr>
              <a:t>for</a:t>
            </a:r>
            <a:r>
              <a:rPr sz="1677" spc="4" dirty="0">
                <a:latin typeface="Arial"/>
                <a:cs typeface="Arial"/>
              </a:rPr>
              <a:t> </a:t>
            </a:r>
            <a:r>
              <a:rPr sz="1677" spc="18" dirty="0">
                <a:latin typeface="Arial"/>
                <a:cs typeface="Arial"/>
              </a:rPr>
              <a:t>writes</a:t>
            </a:r>
            <a:r>
              <a:rPr sz="1677" spc="-4" dirty="0">
                <a:latin typeface="Arial"/>
                <a:cs typeface="Arial"/>
              </a:rPr>
              <a:t> </a:t>
            </a:r>
            <a:r>
              <a:rPr sz="1677" spc="44" dirty="0">
                <a:latin typeface="Arial"/>
                <a:cs typeface="Arial"/>
              </a:rPr>
              <a:t>but</a:t>
            </a:r>
            <a:r>
              <a:rPr sz="1677" dirty="0">
                <a:latin typeface="Arial"/>
                <a:cs typeface="Arial"/>
              </a:rPr>
              <a:t> </a:t>
            </a:r>
            <a:r>
              <a:rPr sz="1677" spc="-4" dirty="0">
                <a:latin typeface="Arial"/>
                <a:cs typeface="Arial"/>
              </a:rPr>
              <a:t>reads </a:t>
            </a:r>
            <a:r>
              <a:rPr sz="1677" spc="26" dirty="0">
                <a:latin typeface="Arial"/>
                <a:cs typeface="Arial"/>
              </a:rPr>
              <a:t>become</a:t>
            </a:r>
            <a:r>
              <a:rPr sz="1677" spc="-4" dirty="0">
                <a:latin typeface="Arial"/>
                <a:cs typeface="Arial"/>
              </a:rPr>
              <a:t> </a:t>
            </a:r>
            <a:r>
              <a:rPr sz="1677" dirty="0">
                <a:latin typeface="Arial"/>
                <a:cs typeface="Arial"/>
              </a:rPr>
              <a:t>expensive!</a:t>
            </a:r>
            <a:endParaRPr sz="1677">
              <a:latin typeface="Arial"/>
              <a:cs typeface="Arial"/>
            </a:endParaRPr>
          </a:p>
        </p:txBody>
      </p:sp>
      <p:grpSp>
        <p:nvGrpSpPr>
          <p:cNvPr id="4" name="object 4"/>
          <p:cNvGrpSpPr/>
          <p:nvPr/>
        </p:nvGrpSpPr>
        <p:grpSpPr>
          <a:xfrm>
            <a:off x="3030084" y="3711466"/>
            <a:ext cx="1767167" cy="1374962"/>
            <a:chOff x="1554495" y="4206328"/>
            <a:chExt cx="2002789" cy="1558290"/>
          </a:xfrm>
        </p:grpSpPr>
        <p:sp>
          <p:nvSpPr>
            <p:cNvPr id="5" name="object 5"/>
            <p:cNvSpPr/>
            <p:nvPr/>
          </p:nvSpPr>
          <p:spPr>
            <a:xfrm>
              <a:off x="2501553" y="4211320"/>
              <a:ext cx="1050925" cy="1548130"/>
            </a:xfrm>
            <a:custGeom>
              <a:avLst/>
              <a:gdLst/>
              <a:ahLst/>
              <a:cxnLst/>
              <a:rect l="l" t="t" r="r" b="b"/>
              <a:pathLst>
                <a:path w="1050925" h="1548129">
                  <a:moveTo>
                    <a:pt x="800113" y="0"/>
                  </a:moveTo>
                  <a:lnTo>
                    <a:pt x="0" y="0"/>
                  </a:lnTo>
                  <a:lnTo>
                    <a:pt x="0" y="1547723"/>
                  </a:lnTo>
                  <a:lnTo>
                    <a:pt x="800113" y="1547723"/>
                  </a:lnTo>
                  <a:lnTo>
                    <a:pt x="1050563" y="1333931"/>
                  </a:lnTo>
                  <a:lnTo>
                    <a:pt x="1050563" y="209961"/>
                  </a:lnTo>
                  <a:lnTo>
                    <a:pt x="800113" y="0"/>
                  </a:lnTo>
                  <a:close/>
                </a:path>
              </a:pathLst>
            </a:custGeom>
            <a:solidFill>
              <a:srgbClr val="666699"/>
            </a:solidFill>
          </p:spPr>
          <p:txBody>
            <a:bodyPr wrap="square" lIns="0" tIns="0" rIns="0" bIns="0" rtlCol="0"/>
            <a:lstStyle/>
            <a:p>
              <a:endParaRPr sz="1588"/>
            </a:p>
          </p:txBody>
        </p:sp>
        <p:sp>
          <p:nvSpPr>
            <p:cNvPr id="6" name="object 6"/>
            <p:cNvSpPr/>
            <p:nvPr/>
          </p:nvSpPr>
          <p:spPr>
            <a:xfrm>
              <a:off x="2501553" y="4211320"/>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7" name="object 7"/>
            <p:cNvSpPr/>
            <p:nvPr/>
          </p:nvSpPr>
          <p:spPr>
            <a:xfrm>
              <a:off x="2858002" y="4351294"/>
              <a:ext cx="120650" cy="60960"/>
            </a:xfrm>
            <a:custGeom>
              <a:avLst/>
              <a:gdLst/>
              <a:ahLst/>
              <a:cxnLst/>
              <a:rect l="l" t="t" r="r" b="b"/>
              <a:pathLst>
                <a:path w="120650" h="60960">
                  <a:moveTo>
                    <a:pt x="120222" y="0"/>
                  </a:moveTo>
                  <a:lnTo>
                    <a:pt x="0" y="0"/>
                  </a:lnTo>
                  <a:lnTo>
                    <a:pt x="0" y="60585"/>
                  </a:lnTo>
                  <a:lnTo>
                    <a:pt x="120222" y="60585"/>
                  </a:lnTo>
                  <a:lnTo>
                    <a:pt x="120222" y="0"/>
                  </a:lnTo>
                  <a:close/>
                </a:path>
              </a:pathLst>
            </a:custGeom>
            <a:solidFill>
              <a:srgbClr val="666699"/>
            </a:solidFill>
          </p:spPr>
          <p:txBody>
            <a:bodyPr wrap="square" lIns="0" tIns="0" rIns="0" bIns="0" rtlCol="0"/>
            <a:lstStyle/>
            <a:p>
              <a:endParaRPr sz="1588"/>
            </a:p>
          </p:txBody>
        </p:sp>
        <p:sp>
          <p:nvSpPr>
            <p:cNvPr id="8" name="object 8"/>
            <p:cNvSpPr/>
            <p:nvPr/>
          </p:nvSpPr>
          <p:spPr>
            <a:xfrm>
              <a:off x="2858002" y="4211320"/>
              <a:ext cx="439420" cy="1548130"/>
            </a:xfrm>
            <a:custGeom>
              <a:avLst/>
              <a:gdLst/>
              <a:ahLst/>
              <a:cxnLst/>
              <a:rect l="l" t="t" r="r" b="b"/>
              <a:pathLst>
                <a:path w="439420" h="1548129">
                  <a:moveTo>
                    <a:pt x="439068" y="0"/>
                  </a:moveTo>
                  <a:lnTo>
                    <a:pt x="439068" y="1547723"/>
                  </a:lnTo>
                  <a:lnTo>
                    <a:pt x="439068" y="0"/>
                  </a:lnTo>
                  <a:close/>
                </a:path>
                <a:path w="439420"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9" name="object 9"/>
            <p:cNvSpPr/>
            <p:nvPr/>
          </p:nvSpPr>
          <p:spPr>
            <a:xfrm>
              <a:off x="2858002" y="4475475"/>
              <a:ext cx="120014" cy="61594"/>
            </a:xfrm>
            <a:custGeom>
              <a:avLst/>
              <a:gdLst/>
              <a:ahLst/>
              <a:cxnLst/>
              <a:rect l="l" t="t" r="r" b="b"/>
              <a:pathLst>
                <a:path w="120014" h="61595">
                  <a:moveTo>
                    <a:pt x="119495" y="0"/>
                  </a:moveTo>
                  <a:lnTo>
                    <a:pt x="0" y="0"/>
                  </a:lnTo>
                  <a:lnTo>
                    <a:pt x="0" y="61080"/>
                  </a:lnTo>
                  <a:lnTo>
                    <a:pt x="119495" y="61080"/>
                  </a:lnTo>
                  <a:lnTo>
                    <a:pt x="119495" y="0"/>
                  </a:lnTo>
                  <a:close/>
                </a:path>
              </a:pathLst>
            </a:custGeom>
            <a:solidFill>
              <a:srgbClr val="666699"/>
            </a:solidFill>
          </p:spPr>
          <p:txBody>
            <a:bodyPr wrap="square" lIns="0" tIns="0" rIns="0" bIns="0" rtlCol="0"/>
            <a:lstStyle/>
            <a:p>
              <a:endParaRPr sz="1588"/>
            </a:p>
          </p:txBody>
        </p:sp>
        <p:sp>
          <p:nvSpPr>
            <p:cNvPr id="10" name="object 10"/>
            <p:cNvSpPr/>
            <p:nvPr/>
          </p:nvSpPr>
          <p:spPr>
            <a:xfrm>
              <a:off x="2858002" y="4475475"/>
              <a:ext cx="120014" cy="61594"/>
            </a:xfrm>
            <a:custGeom>
              <a:avLst/>
              <a:gdLst/>
              <a:ahLst/>
              <a:cxnLst/>
              <a:rect l="l" t="t" r="r" b="b"/>
              <a:pathLst>
                <a:path w="120014"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11" name="object 11"/>
            <p:cNvSpPr/>
            <p:nvPr/>
          </p:nvSpPr>
          <p:spPr>
            <a:xfrm>
              <a:off x="2858002" y="4599874"/>
              <a:ext cx="120014" cy="59690"/>
            </a:xfrm>
            <a:custGeom>
              <a:avLst/>
              <a:gdLst/>
              <a:ahLst/>
              <a:cxnLst/>
              <a:rect l="l" t="t" r="r" b="b"/>
              <a:pathLst>
                <a:path w="120014" h="59689">
                  <a:moveTo>
                    <a:pt x="119495" y="0"/>
                  </a:moveTo>
                  <a:lnTo>
                    <a:pt x="0" y="0"/>
                  </a:lnTo>
                  <a:lnTo>
                    <a:pt x="0" y="59550"/>
                  </a:lnTo>
                  <a:lnTo>
                    <a:pt x="119495" y="59550"/>
                  </a:lnTo>
                  <a:lnTo>
                    <a:pt x="119495" y="0"/>
                  </a:lnTo>
                  <a:close/>
                </a:path>
              </a:pathLst>
            </a:custGeom>
            <a:solidFill>
              <a:srgbClr val="666699"/>
            </a:solidFill>
          </p:spPr>
          <p:txBody>
            <a:bodyPr wrap="square" lIns="0" tIns="0" rIns="0" bIns="0" rtlCol="0"/>
            <a:lstStyle/>
            <a:p>
              <a:endParaRPr sz="1588"/>
            </a:p>
          </p:txBody>
        </p:sp>
        <p:sp>
          <p:nvSpPr>
            <p:cNvPr id="12" name="object 12"/>
            <p:cNvSpPr/>
            <p:nvPr/>
          </p:nvSpPr>
          <p:spPr>
            <a:xfrm>
              <a:off x="2858002" y="4599874"/>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13" name="object 13"/>
            <p:cNvSpPr/>
            <p:nvPr/>
          </p:nvSpPr>
          <p:spPr>
            <a:xfrm>
              <a:off x="2858002" y="4722736"/>
              <a:ext cx="120014" cy="59690"/>
            </a:xfrm>
            <a:custGeom>
              <a:avLst/>
              <a:gdLst/>
              <a:ahLst/>
              <a:cxnLst/>
              <a:rect l="l" t="t" r="r" b="b"/>
              <a:pathLst>
                <a:path w="120014" h="59689">
                  <a:moveTo>
                    <a:pt x="119495" y="0"/>
                  </a:moveTo>
                  <a:lnTo>
                    <a:pt x="0" y="0"/>
                  </a:lnTo>
                  <a:lnTo>
                    <a:pt x="0" y="59551"/>
                  </a:lnTo>
                  <a:lnTo>
                    <a:pt x="119495" y="59551"/>
                  </a:lnTo>
                  <a:lnTo>
                    <a:pt x="119495" y="0"/>
                  </a:lnTo>
                  <a:close/>
                </a:path>
              </a:pathLst>
            </a:custGeom>
            <a:solidFill>
              <a:srgbClr val="666699"/>
            </a:solidFill>
          </p:spPr>
          <p:txBody>
            <a:bodyPr wrap="square" lIns="0" tIns="0" rIns="0" bIns="0" rtlCol="0"/>
            <a:lstStyle/>
            <a:p>
              <a:endParaRPr sz="1588"/>
            </a:p>
          </p:txBody>
        </p:sp>
        <p:sp>
          <p:nvSpPr>
            <p:cNvPr id="14" name="object 14"/>
            <p:cNvSpPr/>
            <p:nvPr/>
          </p:nvSpPr>
          <p:spPr>
            <a:xfrm>
              <a:off x="2858002" y="4722736"/>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15" name="object 15"/>
            <p:cNvSpPr/>
            <p:nvPr/>
          </p:nvSpPr>
          <p:spPr>
            <a:xfrm>
              <a:off x="1554495" y="4949825"/>
              <a:ext cx="947419" cy="236220"/>
            </a:xfrm>
            <a:custGeom>
              <a:avLst/>
              <a:gdLst/>
              <a:ahLst/>
              <a:cxnLst/>
              <a:rect l="l" t="t" r="r" b="b"/>
              <a:pathLst>
                <a:path w="947419" h="236220">
                  <a:moveTo>
                    <a:pt x="827969" y="38464"/>
                  </a:moveTo>
                  <a:lnTo>
                    <a:pt x="0" y="197520"/>
                  </a:lnTo>
                  <a:lnTo>
                    <a:pt x="7388" y="235985"/>
                  </a:lnTo>
                  <a:lnTo>
                    <a:pt x="835358" y="76930"/>
                  </a:lnTo>
                  <a:lnTo>
                    <a:pt x="827969" y="38464"/>
                  </a:lnTo>
                  <a:close/>
                </a:path>
                <a:path w="947419" h="236220">
                  <a:moveTo>
                    <a:pt x="944354" y="34770"/>
                  </a:moveTo>
                  <a:lnTo>
                    <a:pt x="847201" y="34770"/>
                  </a:lnTo>
                  <a:lnTo>
                    <a:pt x="854590" y="73235"/>
                  </a:lnTo>
                  <a:lnTo>
                    <a:pt x="835358" y="76930"/>
                  </a:lnTo>
                  <a:lnTo>
                    <a:pt x="842747" y="115394"/>
                  </a:lnTo>
                  <a:lnTo>
                    <a:pt x="947058" y="35529"/>
                  </a:lnTo>
                  <a:lnTo>
                    <a:pt x="944354" y="34770"/>
                  </a:lnTo>
                  <a:close/>
                </a:path>
                <a:path w="947419" h="236220">
                  <a:moveTo>
                    <a:pt x="847201" y="34770"/>
                  </a:moveTo>
                  <a:lnTo>
                    <a:pt x="827969" y="38464"/>
                  </a:lnTo>
                  <a:lnTo>
                    <a:pt x="835358" y="76930"/>
                  </a:lnTo>
                  <a:lnTo>
                    <a:pt x="854590" y="73235"/>
                  </a:lnTo>
                  <a:lnTo>
                    <a:pt x="847201" y="34770"/>
                  </a:lnTo>
                  <a:close/>
                </a:path>
                <a:path w="947419" h="236220">
                  <a:moveTo>
                    <a:pt x="820580" y="0"/>
                  </a:moveTo>
                  <a:lnTo>
                    <a:pt x="827969" y="38464"/>
                  </a:lnTo>
                  <a:lnTo>
                    <a:pt x="847201" y="34770"/>
                  </a:lnTo>
                  <a:lnTo>
                    <a:pt x="944354" y="34770"/>
                  </a:lnTo>
                  <a:lnTo>
                    <a:pt x="820580" y="0"/>
                  </a:lnTo>
                  <a:close/>
                </a:path>
              </a:pathLst>
            </a:custGeom>
            <a:solidFill>
              <a:srgbClr val="000000"/>
            </a:solidFill>
          </p:spPr>
          <p:txBody>
            <a:bodyPr wrap="square" lIns="0" tIns="0" rIns="0" bIns="0" rtlCol="0"/>
            <a:lstStyle/>
            <a:p>
              <a:endParaRPr sz="1588"/>
            </a:p>
          </p:txBody>
        </p:sp>
      </p:grpSp>
      <p:grpSp>
        <p:nvGrpSpPr>
          <p:cNvPr id="16" name="object 16"/>
          <p:cNvGrpSpPr/>
          <p:nvPr/>
        </p:nvGrpSpPr>
        <p:grpSpPr>
          <a:xfrm>
            <a:off x="5553190" y="3711466"/>
            <a:ext cx="936251" cy="1374962"/>
            <a:chOff x="4414015" y="4206328"/>
            <a:chExt cx="1061085" cy="1558290"/>
          </a:xfrm>
        </p:grpSpPr>
        <p:sp>
          <p:nvSpPr>
            <p:cNvPr id="17" name="object 17"/>
            <p:cNvSpPr/>
            <p:nvPr/>
          </p:nvSpPr>
          <p:spPr>
            <a:xfrm>
              <a:off x="4419007" y="4211320"/>
              <a:ext cx="1050925" cy="1548130"/>
            </a:xfrm>
            <a:custGeom>
              <a:avLst/>
              <a:gdLst/>
              <a:ahLst/>
              <a:cxnLst/>
              <a:rect l="l" t="t" r="r" b="b"/>
              <a:pathLst>
                <a:path w="1050925" h="1548129">
                  <a:moveTo>
                    <a:pt x="800113" y="0"/>
                  </a:moveTo>
                  <a:lnTo>
                    <a:pt x="0" y="0"/>
                  </a:lnTo>
                  <a:lnTo>
                    <a:pt x="0" y="1547723"/>
                  </a:lnTo>
                  <a:lnTo>
                    <a:pt x="800113" y="1547723"/>
                  </a:lnTo>
                  <a:lnTo>
                    <a:pt x="1050564" y="1333931"/>
                  </a:lnTo>
                  <a:lnTo>
                    <a:pt x="1050564" y="209961"/>
                  </a:lnTo>
                  <a:lnTo>
                    <a:pt x="800113" y="0"/>
                  </a:lnTo>
                  <a:close/>
                </a:path>
              </a:pathLst>
            </a:custGeom>
            <a:solidFill>
              <a:srgbClr val="666699"/>
            </a:solidFill>
          </p:spPr>
          <p:txBody>
            <a:bodyPr wrap="square" lIns="0" tIns="0" rIns="0" bIns="0" rtlCol="0"/>
            <a:lstStyle/>
            <a:p>
              <a:endParaRPr sz="1588"/>
            </a:p>
          </p:txBody>
        </p:sp>
        <p:sp>
          <p:nvSpPr>
            <p:cNvPr id="18" name="object 18"/>
            <p:cNvSpPr/>
            <p:nvPr/>
          </p:nvSpPr>
          <p:spPr>
            <a:xfrm>
              <a:off x="4419007" y="4211320"/>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19" name="object 19"/>
            <p:cNvSpPr/>
            <p:nvPr/>
          </p:nvSpPr>
          <p:spPr>
            <a:xfrm>
              <a:off x="4775456" y="4351294"/>
              <a:ext cx="120650" cy="60960"/>
            </a:xfrm>
            <a:custGeom>
              <a:avLst/>
              <a:gdLst/>
              <a:ahLst/>
              <a:cxnLst/>
              <a:rect l="l" t="t" r="r" b="b"/>
              <a:pathLst>
                <a:path w="120650" h="60960">
                  <a:moveTo>
                    <a:pt x="120220" y="0"/>
                  </a:moveTo>
                  <a:lnTo>
                    <a:pt x="0" y="0"/>
                  </a:lnTo>
                  <a:lnTo>
                    <a:pt x="0" y="60585"/>
                  </a:lnTo>
                  <a:lnTo>
                    <a:pt x="120220" y="60585"/>
                  </a:lnTo>
                  <a:lnTo>
                    <a:pt x="120220" y="0"/>
                  </a:lnTo>
                  <a:close/>
                </a:path>
              </a:pathLst>
            </a:custGeom>
            <a:solidFill>
              <a:srgbClr val="666699"/>
            </a:solidFill>
          </p:spPr>
          <p:txBody>
            <a:bodyPr wrap="square" lIns="0" tIns="0" rIns="0" bIns="0" rtlCol="0"/>
            <a:lstStyle/>
            <a:p>
              <a:endParaRPr sz="1588"/>
            </a:p>
          </p:txBody>
        </p:sp>
        <p:sp>
          <p:nvSpPr>
            <p:cNvPr id="20" name="object 20"/>
            <p:cNvSpPr/>
            <p:nvPr/>
          </p:nvSpPr>
          <p:spPr>
            <a:xfrm>
              <a:off x="4775456" y="4211320"/>
              <a:ext cx="439420" cy="1548130"/>
            </a:xfrm>
            <a:custGeom>
              <a:avLst/>
              <a:gdLst/>
              <a:ahLst/>
              <a:cxnLst/>
              <a:rect l="l" t="t" r="r" b="b"/>
              <a:pathLst>
                <a:path w="439420" h="1548129">
                  <a:moveTo>
                    <a:pt x="439068" y="0"/>
                  </a:moveTo>
                  <a:lnTo>
                    <a:pt x="439068" y="1547723"/>
                  </a:lnTo>
                  <a:lnTo>
                    <a:pt x="439068" y="0"/>
                  </a:lnTo>
                  <a:close/>
                </a:path>
                <a:path w="439420"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21" name="object 21"/>
            <p:cNvSpPr/>
            <p:nvPr/>
          </p:nvSpPr>
          <p:spPr>
            <a:xfrm>
              <a:off x="4775456" y="4477010"/>
              <a:ext cx="120014" cy="61594"/>
            </a:xfrm>
            <a:custGeom>
              <a:avLst/>
              <a:gdLst/>
              <a:ahLst/>
              <a:cxnLst/>
              <a:rect l="l" t="t" r="r" b="b"/>
              <a:pathLst>
                <a:path w="120014" h="61595">
                  <a:moveTo>
                    <a:pt x="119495" y="0"/>
                  </a:moveTo>
                  <a:lnTo>
                    <a:pt x="0" y="0"/>
                  </a:lnTo>
                  <a:lnTo>
                    <a:pt x="0" y="61080"/>
                  </a:lnTo>
                  <a:lnTo>
                    <a:pt x="119495" y="61080"/>
                  </a:lnTo>
                  <a:lnTo>
                    <a:pt x="119495" y="0"/>
                  </a:lnTo>
                  <a:close/>
                </a:path>
              </a:pathLst>
            </a:custGeom>
            <a:solidFill>
              <a:srgbClr val="666699"/>
            </a:solidFill>
          </p:spPr>
          <p:txBody>
            <a:bodyPr wrap="square" lIns="0" tIns="0" rIns="0" bIns="0" rtlCol="0"/>
            <a:lstStyle/>
            <a:p>
              <a:endParaRPr sz="1588"/>
            </a:p>
          </p:txBody>
        </p:sp>
        <p:sp>
          <p:nvSpPr>
            <p:cNvPr id="22" name="object 22"/>
            <p:cNvSpPr/>
            <p:nvPr/>
          </p:nvSpPr>
          <p:spPr>
            <a:xfrm>
              <a:off x="4775456" y="4477010"/>
              <a:ext cx="120014" cy="61594"/>
            </a:xfrm>
            <a:custGeom>
              <a:avLst/>
              <a:gdLst/>
              <a:ahLst/>
              <a:cxnLst/>
              <a:rect l="l" t="t" r="r" b="b"/>
              <a:pathLst>
                <a:path w="120014"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23" name="object 23"/>
            <p:cNvSpPr/>
            <p:nvPr/>
          </p:nvSpPr>
          <p:spPr>
            <a:xfrm>
              <a:off x="4775456" y="4599874"/>
              <a:ext cx="120014" cy="59690"/>
            </a:xfrm>
            <a:custGeom>
              <a:avLst/>
              <a:gdLst/>
              <a:ahLst/>
              <a:cxnLst/>
              <a:rect l="l" t="t" r="r" b="b"/>
              <a:pathLst>
                <a:path w="120014" h="59689">
                  <a:moveTo>
                    <a:pt x="119495" y="0"/>
                  </a:moveTo>
                  <a:lnTo>
                    <a:pt x="0" y="0"/>
                  </a:lnTo>
                  <a:lnTo>
                    <a:pt x="0" y="59550"/>
                  </a:lnTo>
                  <a:lnTo>
                    <a:pt x="119495" y="59550"/>
                  </a:lnTo>
                  <a:lnTo>
                    <a:pt x="119495" y="0"/>
                  </a:lnTo>
                  <a:close/>
                </a:path>
              </a:pathLst>
            </a:custGeom>
            <a:solidFill>
              <a:srgbClr val="666699"/>
            </a:solidFill>
          </p:spPr>
          <p:txBody>
            <a:bodyPr wrap="square" lIns="0" tIns="0" rIns="0" bIns="0" rtlCol="0"/>
            <a:lstStyle/>
            <a:p>
              <a:endParaRPr sz="1588"/>
            </a:p>
          </p:txBody>
        </p:sp>
        <p:sp>
          <p:nvSpPr>
            <p:cNvPr id="24" name="object 24"/>
            <p:cNvSpPr/>
            <p:nvPr/>
          </p:nvSpPr>
          <p:spPr>
            <a:xfrm>
              <a:off x="4775456" y="4599874"/>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25" name="object 25"/>
            <p:cNvSpPr/>
            <p:nvPr/>
          </p:nvSpPr>
          <p:spPr>
            <a:xfrm>
              <a:off x="4775456" y="4722736"/>
              <a:ext cx="120014" cy="59690"/>
            </a:xfrm>
            <a:custGeom>
              <a:avLst/>
              <a:gdLst/>
              <a:ahLst/>
              <a:cxnLst/>
              <a:rect l="l" t="t" r="r" b="b"/>
              <a:pathLst>
                <a:path w="120014" h="59689">
                  <a:moveTo>
                    <a:pt x="119495" y="0"/>
                  </a:moveTo>
                  <a:lnTo>
                    <a:pt x="0" y="0"/>
                  </a:lnTo>
                  <a:lnTo>
                    <a:pt x="0" y="59551"/>
                  </a:lnTo>
                  <a:lnTo>
                    <a:pt x="119495" y="59551"/>
                  </a:lnTo>
                  <a:lnTo>
                    <a:pt x="119495" y="0"/>
                  </a:lnTo>
                  <a:close/>
                </a:path>
              </a:pathLst>
            </a:custGeom>
            <a:solidFill>
              <a:srgbClr val="666699"/>
            </a:solidFill>
          </p:spPr>
          <p:txBody>
            <a:bodyPr wrap="square" lIns="0" tIns="0" rIns="0" bIns="0" rtlCol="0"/>
            <a:lstStyle/>
            <a:p>
              <a:endParaRPr sz="1588"/>
            </a:p>
          </p:txBody>
        </p:sp>
        <p:sp>
          <p:nvSpPr>
            <p:cNvPr id="26" name="object 26"/>
            <p:cNvSpPr/>
            <p:nvPr/>
          </p:nvSpPr>
          <p:spPr>
            <a:xfrm>
              <a:off x="4775456" y="4722736"/>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grpSp>
      <p:grpSp>
        <p:nvGrpSpPr>
          <p:cNvPr id="27" name="object 27"/>
          <p:cNvGrpSpPr/>
          <p:nvPr/>
        </p:nvGrpSpPr>
        <p:grpSpPr>
          <a:xfrm>
            <a:off x="7212525" y="3712820"/>
            <a:ext cx="1420346" cy="1374962"/>
            <a:chOff x="6294595" y="4207863"/>
            <a:chExt cx="1609725" cy="1558290"/>
          </a:xfrm>
        </p:grpSpPr>
        <p:sp>
          <p:nvSpPr>
            <p:cNvPr id="28" name="object 28"/>
            <p:cNvSpPr/>
            <p:nvPr/>
          </p:nvSpPr>
          <p:spPr>
            <a:xfrm>
              <a:off x="6299587" y="4212855"/>
              <a:ext cx="1050925" cy="1548130"/>
            </a:xfrm>
            <a:custGeom>
              <a:avLst/>
              <a:gdLst/>
              <a:ahLst/>
              <a:cxnLst/>
              <a:rect l="l" t="t" r="r" b="b"/>
              <a:pathLst>
                <a:path w="1050925" h="1548129">
                  <a:moveTo>
                    <a:pt x="800113" y="0"/>
                  </a:moveTo>
                  <a:lnTo>
                    <a:pt x="0" y="0"/>
                  </a:lnTo>
                  <a:lnTo>
                    <a:pt x="0" y="1547723"/>
                  </a:lnTo>
                  <a:lnTo>
                    <a:pt x="800113" y="1547723"/>
                  </a:lnTo>
                  <a:lnTo>
                    <a:pt x="1050563" y="1333933"/>
                  </a:lnTo>
                  <a:lnTo>
                    <a:pt x="1050563" y="209961"/>
                  </a:lnTo>
                  <a:lnTo>
                    <a:pt x="800113" y="0"/>
                  </a:lnTo>
                  <a:close/>
                </a:path>
              </a:pathLst>
            </a:custGeom>
            <a:solidFill>
              <a:srgbClr val="666699"/>
            </a:solidFill>
          </p:spPr>
          <p:txBody>
            <a:bodyPr wrap="square" lIns="0" tIns="0" rIns="0" bIns="0" rtlCol="0"/>
            <a:lstStyle/>
            <a:p>
              <a:endParaRPr sz="1588"/>
            </a:p>
          </p:txBody>
        </p:sp>
        <p:sp>
          <p:nvSpPr>
            <p:cNvPr id="29" name="object 29"/>
            <p:cNvSpPr/>
            <p:nvPr/>
          </p:nvSpPr>
          <p:spPr>
            <a:xfrm>
              <a:off x="6299587" y="4212855"/>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30" name="object 30"/>
            <p:cNvSpPr/>
            <p:nvPr/>
          </p:nvSpPr>
          <p:spPr>
            <a:xfrm>
              <a:off x="6656036" y="4352829"/>
              <a:ext cx="120650" cy="60960"/>
            </a:xfrm>
            <a:custGeom>
              <a:avLst/>
              <a:gdLst/>
              <a:ahLst/>
              <a:cxnLst/>
              <a:rect l="l" t="t" r="r" b="b"/>
              <a:pathLst>
                <a:path w="120650" h="60960">
                  <a:moveTo>
                    <a:pt x="120220" y="0"/>
                  </a:moveTo>
                  <a:lnTo>
                    <a:pt x="0" y="0"/>
                  </a:lnTo>
                  <a:lnTo>
                    <a:pt x="0" y="60586"/>
                  </a:lnTo>
                  <a:lnTo>
                    <a:pt x="120220" y="60586"/>
                  </a:lnTo>
                  <a:lnTo>
                    <a:pt x="120220" y="0"/>
                  </a:lnTo>
                  <a:close/>
                </a:path>
              </a:pathLst>
            </a:custGeom>
            <a:solidFill>
              <a:srgbClr val="666699"/>
            </a:solidFill>
          </p:spPr>
          <p:txBody>
            <a:bodyPr wrap="square" lIns="0" tIns="0" rIns="0" bIns="0" rtlCol="0"/>
            <a:lstStyle/>
            <a:p>
              <a:endParaRPr sz="1588"/>
            </a:p>
          </p:txBody>
        </p:sp>
        <p:sp>
          <p:nvSpPr>
            <p:cNvPr id="31" name="object 31"/>
            <p:cNvSpPr/>
            <p:nvPr/>
          </p:nvSpPr>
          <p:spPr>
            <a:xfrm>
              <a:off x="6656036" y="4212855"/>
              <a:ext cx="439420" cy="1548130"/>
            </a:xfrm>
            <a:custGeom>
              <a:avLst/>
              <a:gdLst/>
              <a:ahLst/>
              <a:cxnLst/>
              <a:rect l="l" t="t" r="r" b="b"/>
              <a:pathLst>
                <a:path w="439420" h="1548129">
                  <a:moveTo>
                    <a:pt x="439068" y="0"/>
                  </a:moveTo>
                  <a:lnTo>
                    <a:pt x="439068" y="1547723"/>
                  </a:lnTo>
                  <a:lnTo>
                    <a:pt x="439068" y="0"/>
                  </a:lnTo>
                  <a:close/>
                </a:path>
                <a:path w="439420"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32" name="object 32"/>
            <p:cNvSpPr/>
            <p:nvPr/>
          </p:nvSpPr>
          <p:spPr>
            <a:xfrm>
              <a:off x="6656036" y="4477010"/>
              <a:ext cx="120014" cy="61594"/>
            </a:xfrm>
            <a:custGeom>
              <a:avLst/>
              <a:gdLst/>
              <a:ahLst/>
              <a:cxnLst/>
              <a:rect l="l" t="t" r="r" b="b"/>
              <a:pathLst>
                <a:path w="120015" h="61595">
                  <a:moveTo>
                    <a:pt x="119494" y="0"/>
                  </a:moveTo>
                  <a:lnTo>
                    <a:pt x="0" y="0"/>
                  </a:lnTo>
                  <a:lnTo>
                    <a:pt x="0" y="61080"/>
                  </a:lnTo>
                  <a:lnTo>
                    <a:pt x="119494" y="61080"/>
                  </a:lnTo>
                  <a:lnTo>
                    <a:pt x="119494" y="0"/>
                  </a:lnTo>
                  <a:close/>
                </a:path>
              </a:pathLst>
            </a:custGeom>
            <a:solidFill>
              <a:srgbClr val="666699"/>
            </a:solidFill>
          </p:spPr>
          <p:txBody>
            <a:bodyPr wrap="square" lIns="0" tIns="0" rIns="0" bIns="0" rtlCol="0"/>
            <a:lstStyle/>
            <a:p>
              <a:endParaRPr sz="1588"/>
            </a:p>
          </p:txBody>
        </p:sp>
        <p:sp>
          <p:nvSpPr>
            <p:cNvPr id="33" name="object 33"/>
            <p:cNvSpPr/>
            <p:nvPr/>
          </p:nvSpPr>
          <p:spPr>
            <a:xfrm>
              <a:off x="6656036" y="4477010"/>
              <a:ext cx="120014" cy="61594"/>
            </a:xfrm>
            <a:custGeom>
              <a:avLst/>
              <a:gdLst/>
              <a:ahLst/>
              <a:cxnLst/>
              <a:rect l="l" t="t" r="r" b="b"/>
              <a:pathLst>
                <a:path w="120015"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34" name="object 34"/>
            <p:cNvSpPr/>
            <p:nvPr/>
          </p:nvSpPr>
          <p:spPr>
            <a:xfrm>
              <a:off x="6656036" y="4599873"/>
              <a:ext cx="120014" cy="59690"/>
            </a:xfrm>
            <a:custGeom>
              <a:avLst/>
              <a:gdLst/>
              <a:ahLst/>
              <a:cxnLst/>
              <a:rect l="l" t="t" r="r" b="b"/>
              <a:pathLst>
                <a:path w="120015" h="59689">
                  <a:moveTo>
                    <a:pt x="119494" y="0"/>
                  </a:moveTo>
                  <a:lnTo>
                    <a:pt x="0" y="0"/>
                  </a:lnTo>
                  <a:lnTo>
                    <a:pt x="0" y="59550"/>
                  </a:lnTo>
                  <a:lnTo>
                    <a:pt x="119494" y="59550"/>
                  </a:lnTo>
                  <a:lnTo>
                    <a:pt x="119494" y="0"/>
                  </a:lnTo>
                  <a:close/>
                </a:path>
              </a:pathLst>
            </a:custGeom>
            <a:solidFill>
              <a:srgbClr val="666699"/>
            </a:solidFill>
          </p:spPr>
          <p:txBody>
            <a:bodyPr wrap="square" lIns="0" tIns="0" rIns="0" bIns="0" rtlCol="0"/>
            <a:lstStyle/>
            <a:p>
              <a:endParaRPr sz="1588"/>
            </a:p>
          </p:txBody>
        </p:sp>
        <p:sp>
          <p:nvSpPr>
            <p:cNvPr id="35" name="object 35"/>
            <p:cNvSpPr/>
            <p:nvPr/>
          </p:nvSpPr>
          <p:spPr>
            <a:xfrm>
              <a:off x="6656036" y="4599873"/>
              <a:ext cx="120014" cy="59690"/>
            </a:xfrm>
            <a:custGeom>
              <a:avLst/>
              <a:gdLst/>
              <a:ahLst/>
              <a:cxnLst/>
              <a:rect l="l" t="t" r="r" b="b"/>
              <a:pathLst>
                <a:path w="120015"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36" name="object 36"/>
            <p:cNvSpPr/>
            <p:nvPr/>
          </p:nvSpPr>
          <p:spPr>
            <a:xfrm>
              <a:off x="6656036" y="4722736"/>
              <a:ext cx="120014" cy="59690"/>
            </a:xfrm>
            <a:custGeom>
              <a:avLst/>
              <a:gdLst/>
              <a:ahLst/>
              <a:cxnLst/>
              <a:rect l="l" t="t" r="r" b="b"/>
              <a:pathLst>
                <a:path w="120015" h="59689">
                  <a:moveTo>
                    <a:pt x="119494" y="0"/>
                  </a:moveTo>
                  <a:lnTo>
                    <a:pt x="0" y="0"/>
                  </a:lnTo>
                  <a:lnTo>
                    <a:pt x="0" y="59551"/>
                  </a:lnTo>
                  <a:lnTo>
                    <a:pt x="119494" y="59551"/>
                  </a:lnTo>
                  <a:lnTo>
                    <a:pt x="119494" y="0"/>
                  </a:lnTo>
                  <a:close/>
                </a:path>
              </a:pathLst>
            </a:custGeom>
            <a:solidFill>
              <a:srgbClr val="666699"/>
            </a:solidFill>
          </p:spPr>
          <p:txBody>
            <a:bodyPr wrap="square" lIns="0" tIns="0" rIns="0" bIns="0" rtlCol="0"/>
            <a:lstStyle/>
            <a:p>
              <a:endParaRPr sz="1588"/>
            </a:p>
          </p:txBody>
        </p:sp>
        <p:sp>
          <p:nvSpPr>
            <p:cNvPr id="37" name="object 37"/>
            <p:cNvSpPr/>
            <p:nvPr/>
          </p:nvSpPr>
          <p:spPr>
            <a:xfrm>
              <a:off x="6656036" y="4722736"/>
              <a:ext cx="120014" cy="59690"/>
            </a:xfrm>
            <a:custGeom>
              <a:avLst/>
              <a:gdLst/>
              <a:ahLst/>
              <a:cxnLst/>
              <a:rect l="l" t="t" r="r" b="b"/>
              <a:pathLst>
                <a:path w="120015"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38" name="object 38"/>
            <p:cNvSpPr/>
            <p:nvPr/>
          </p:nvSpPr>
          <p:spPr>
            <a:xfrm>
              <a:off x="7350499" y="4986891"/>
              <a:ext cx="554355" cy="404495"/>
            </a:xfrm>
            <a:custGeom>
              <a:avLst/>
              <a:gdLst/>
              <a:ahLst/>
              <a:cxnLst/>
              <a:rect l="l" t="t" r="r" b="b"/>
              <a:pathLst>
                <a:path w="554354" h="404495">
                  <a:moveTo>
                    <a:pt x="106925" y="52512"/>
                  </a:moveTo>
                  <a:lnTo>
                    <a:pt x="84114" y="84352"/>
                  </a:lnTo>
                  <a:lnTo>
                    <a:pt x="530951" y="404473"/>
                  </a:lnTo>
                  <a:lnTo>
                    <a:pt x="553761" y="372633"/>
                  </a:lnTo>
                  <a:lnTo>
                    <a:pt x="106925" y="52512"/>
                  </a:lnTo>
                  <a:close/>
                </a:path>
                <a:path w="554354" h="404495">
                  <a:moveTo>
                    <a:pt x="0" y="0"/>
                  </a:moveTo>
                  <a:lnTo>
                    <a:pt x="61304" y="116192"/>
                  </a:lnTo>
                  <a:lnTo>
                    <a:pt x="84114" y="84352"/>
                  </a:lnTo>
                  <a:lnTo>
                    <a:pt x="68195" y="72947"/>
                  </a:lnTo>
                  <a:lnTo>
                    <a:pt x="91005" y="41107"/>
                  </a:lnTo>
                  <a:lnTo>
                    <a:pt x="115096" y="41107"/>
                  </a:lnTo>
                  <a:lnTo>
                    <a:pt x="129736" y="20671"/>
                  </a:lnTo>
                  <a:lnTo>
                    <a:pt x="0" y="0"/>
                  </a:lnTo>
                  <a:close/>
                </a:path>
                <a:path w="554354" h="404495">
                  <a:moveTo>
                    <a:pt x="91005" y="41107"/>
                  </a:moveTo>
                  <a:lnTo>
                    <a:pt x="68195" y="72947"/>
                  </a:lnTo>
                  <a:lnTo>
                    <a:pt x="84114" y="84352"/>
                  </a:lnTo>
                  <a:lnTo>
                    <a:pt x="106925" y="52512"/>
                  </a:lnTo>
                  <a:lnTo>
                    <a:pt x="91005" y="41107"/>
                  </a:lnTo>
                  <a:close/>
                </a:path>
                <a:path w="554354" h="404495">
                  <a:moveTo>
                    <a:pt x="115096" y="41107"/>
                  </a:moveTo>
                  <a:lnTo>
                    <a:pt x="91005" y="41107"/>
                  </a:lnTo>
                  <a:lnTo>
                    <a:pt x="106925" y="52512"/>
                  </a:lnTo>
                  <a:lnTo>
                    <a:pt x="115096" y="41107"/>
                  </a:lnTo>
                  <a:close/>
                </a:path>
              </a:pathLst>
            </a:custGeom>
            <a:solidFill>
              <a:srgbClr val="000000"/>
            </a:solidFill>
          </p:spPr>
          <p:txBody>
            <a:bodyPr wrap="square" lIns="0" tIns="0" rIns="0" bIns="0" rtlCol="0"/>
            <a:lstStyle/>
            <a:p>
              <a:endParaRPr sz="1588"/>
            </a:p>
          </p:txBody>
        </p:sp>
      </p:grpSp>
      <p:sp>
        <p:nvSpPr>
          <p:cNvPr id="39" name="object 39"/>
          <p:cNvSpPr txBox="1"/>
          <p:nvPr/>
        </p:nvSpPr>
        <p:spPr>
          <a:xfrm>
            <a:off x="2157224" y="4149913"/>
            <a:ext cx="1559858" cy="649733"/>
          </a:xfrm>
          <a:prstGeom prst="rect">
            <a:avLst/>
          </a:prstGeom>
        </p:spPr>
        <p:txBody>
          <a:bodyPr vert="horz" wrap="square" lIns="0" tIns="6163" rIns="0" bIns="0" rtlCol="0">
            <a:spAutoFit/>
          </a:bodyPr>
          <a:lstStyle/>
          <a:p>
            <a:pPr marL="11206" marR="4483">
              <a:lnSpc>
                <a:spcPct val="102699"/>
              </a:lnSpc>
              <a:spcBef>
                <a:spcPts val="49"/>
              </a:spcBef>
            </a:pPr>
            <a:r>
              <a:rPr sz="2030" spc="13" dirty="0">
                <a:latin typeface="Arial"/>
                <a:cs typeface="Arial"/>
              </a:rPr>
              <a:t>Application </a:t>
            </a:r>
            <a:r>
              <a:rPr sz="2030" spc="18" dirty="0">
                <a:latin typeface="Arial"/>
                <a:cs typeface="Arial"/>
              </a:rPr>
              <a:t> updates</a:t>
            </a:r>
            <a:r>
              <a:rPr sz="2030" spc="-57" dirty="0">
                <a:latin typeface="Arial"/>
                <a:cs typeface="Arial"/>
              </a:rPr>
              <a:t> </a:t>
            </a:r>
            <a:r>
              <a:rPr sz="2030" spc="18" dirty="0">
                <a:latin typeface="Arial"/>
                <a:cs typeface="Arial"/>
              </a:rPr>
              <a:t>here</a:t>
            </a:r>
            <a:endParaRPr sz="2030">
              <a:latin typeface="Arial"/>
              <a:cs typeface="Arial"/>
            </a:endParaRPr>
          </a:p>
        </p:txBody>
      </p:sp>
      <p:sp>
        <p:nvSpPr>
          <p:cNvPr id="40" name="object 40"/>
          <p:cNvSpPr txBox="1"/>
          <p:nvPr/>
        </p:nvSpPr>
        <p:spPr>
          <a:xfrm>
            <a:off x="8611550" y="4407648"/>
            <a:ext cx="1428190" cy="649733"/>
          </a:xfrm>
          <a:prstGeom prst="rect">
            <a:avLst/>
          </a:prstGeom>
        </p:spPr>
        <p:txBody>
          <a:bodyPr vert="horz" wrap="square" lIns="0" tIns="6163" rIns="0" bIns="0" rtlCol="0">
            <a:spAutoFit/>
          </a:bodyPr>
          <a:lstStyle/>
          <a:p>
            <a:pPr marL="11206" marR="4483">
              <a:lnSpc>
                <a:spcPct val="102699"/>
              </a:lnSpc>
              <a:spcBef>
                <a:spcPts val="49"/>
              </a:spcBef>
            </a:pPr>
            <a:r>
              <a:rPr sz="2030" spc="22" dirty="0">
                <a:latin typeface="Arial"/>
                <a:cs typeface="Arial"/>
              </a:rPr>
              <a:t>May </a:t>
            </a:r>
            <a:r>
              <a:rPr sz="2030" spc="13" dirty="0">
                <a:latin typeface="Arial"/>
                <a:cs typeface="Arial"/>
              </a:rPr>
              <a:t>also </a:t>
            </a:r>
            <a:r>
              <a:rPr sz="2030" spc="18" dirty="0">
                <a:latin typeface="Arial"/>
                <a:cs typeface="Arial"/>
              </a:rPr>
              <a:t> update</a:t>
            </a:r>
            <a:r>
              <a:rPr sz="2030" spc="-57" dirty="0">
                <a:latin typeface="Arial"/>
                <a:cs typeface="Arial"/>
              </a:rPr>
              <a:t> </a:t>
            </a:r>
            <a:r>
              <a:rPr sz="2030" spc="18" dirty="0">
                <a:latin typeface="Arial"/>
                <a:cs typeface="Arial"/>
              </a:rPr>
              <a:t>here</a:t>
            </a:r>
            <a:endParaRPr sz="2030">
              <a:latin typeface="Arial"/>
              <a:cs typeface="Arial"/>
            </a:endParaRPr>
          </a:p>
        </p:txBody>
      </p:sp>
      <p:sp>
        <p:nvSpPr>
          <p:cNvPr id="41" name="object 41"/>
          <p:cNvSpPr txBox="1"/>
          <p:nvPr/>
        </p:nvSpPr>
        <p:spPr>
          <a:xfrm>
            <a:off x="5128844" y="5113618"/>
            <a:ext cx="1852893" cy="327103"/>
          </a:xfrm>
          <a:prstGeom prst="rect">
            <a:avLst/>
          </a:prstGeom>
        </p:spPr>
        <p:txBody>
          <a:bodyPr vert="horz" wrap="square" lIns="0" tIns="14568" rIns="0" bIns="0" rtlCol="0">
            <a:spAutoFit/>
          </a:bodyPr>
          <a:lstStyle/>
          <a:p>
            <a:pPr marL="11206">
              <a:spcBef>
                <a:spcPts val="115"/>
              </a:spcBef>
            </a:pPr>
            <a:r>
              <a:rPr sz="2030" spc="18" dirty="0">
                <a:latin typeface="Arial"/>
                <a:cs typeface="Arial"/>
              </a:rPr>
              <a:t>Three</a:t>
            </a:r>
            <a:r>
              <a:rPr sz="2030" spc="-31" dirty="0">
                <a:latin typeface="Arial"/>
                <a:cs typeface="Arial"/>
              </a:rPr>
              <a:t> </a:t>
            </a:r>
            <a:r>
              <a:rPr sz="2030" spc="13" dirty="0">
                <a:latin typeface="Arial"/>
                <a:cs typeface="Arial"/>
              </a:rPr>
              <a:t>partitions</a:t>
            </a:r>
            <a:endParaRPr sz="2030">
              <a:latin typeface="Arial"/>
              <a:cs typeface="Arial"/>
            </a:endParaRPr>
          </a:p>
        </p:txBody>
      </p:sp>
      <p:sp>
        <p:nvSpPr>
          <p:cNvPr id="42" name="Slide Number Placeholder 41"/>
          <p:cNvSpPr>
            <a:spLocks noGrp="1"/>
          </p:cNvSpPr>
          <p:nvPr>
            <p:ph type="sldNum" sz="quarter" idx="12"/>
          </p:nvPr>
        </p:nvSpPr>
        <p:spPr/>
        <p:txBody>
          <a:bodyPr/>
          <a:lstStyle/>
          <a:p>
            <a:fld id="{459F6482-13E3-48AA-9F28-7362888D1E43}" type="slidenum">
              <a:rPr lang="en-US" smtClean="0"/>
              <a:t>107</a:t>
            </a:fld>
            <a:endParaRPr lang="en-US"/>
          </a:p>
        </p:txBody>
      </p:sp>
    </p:spTree>
    <p:extLst>
      <p:ext uri="{BB962C8B-B14F-4D97-AF65-F5344CB8AC3E}">
        <p14:creationId xmlns:p14="http://schemas.microsoft.com/office/powerpoint/2010/main" val="47136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199213"/>
            <a:ext cx="6729652" cy="688424"/>
          </a:xfrm>
          <a:prstGeom prst="rect">
            <a:avLst/>
          </a:prstGeom>
        </p:spPr>
        <p:txBody>
          <a:bodyPr vert="horz" wrap="square" lIns="0" tIns="11206" rIns="0" bIns="0" rtlCol="0" anchor="ctr">
            <a:spAutoFit/>
          </a:bodyPr>
          <a:lstStyle/>
          <a:p>
            <a:pPr marL="11206">
              <a:lnSpc>
                <a:spcPct val="100000"/>
              </a:lnSpc>
              <a:spcBef>
                <a:spcPts val="88"/>
              </a:spcBef>
            </a:pPr>
            <a:r>
              <a:rPr dirty="0"/>
              <a:t>Scale</a:t>
            </a:r>
            <a:r>
              <a:rPr spc="-84" dirty="0"/>
              <a:t> </a:t>
            </a:r>
            <a:r>
              <a:rPr dirty="0"/>
              <a:t>Through</a:t>
            </a:r>
            <a:r>
              <a:rPr spc="-18" dirty="0"/>
              <a:t> </a:t>
            </a:r>
            <a:r>
              <a:rPr dirty="0">
                <a:solidFill>
                  <a:srgbClr val="0000FF"/>
                </a:solidFill>
              </a:rPr>
              <a:t>Replication</a:t>
            </a:r>
          </a:p>
        </p:txBody>
      </p:sp>
      <p:sp>
        <p:nvSpPr>
          <p:cNvPr id="3" name="object 3"/>
          <p:cNvSpPr txBox="1"/>
          <p:nvPr/>
        </p:nvSpPr>
        <p:spPr>
          <a:xfrm>
            <a:off x="2100162" y="1981948"/>
            <a:ext cx="5063938" cy="1561231"/>
          </a:xfrm>
          <a:prstGeom prst="rect">
            <a:avLst/>
          </a:prstGeom>
        </p:spPr>
        <p:txBody>
          <a:bodyPr vert="horz" wrap="square" lIns="0" tIns="64994" rIns="0" bIns="0" rtlCol="0">
            <a:spAutoFit/>
          </a:bodyPr>
          <a:lstStyle/>
          <a:p>
            <a:pPr marL="333953" indent="-322747">
              <a:spcBef>
                <a:spcPts val="512"/>
              </a:spcBef>
              <a:buClr>
                <a:srgbClr val="44516F"/>
              </a:buClr>
              <a:buChar char="•"/>
              <a:tabLst>
                <a:tab pos="333393" algn="l"/>
                <a:tab pos="333953" algn="l"/>
              </a:tabLst>
            </a:pPr>
            <a:r>
              <a:rPr sz="1677" spc="-4" dirty="0">
                <a:latin typeface="Arial"/>
                <a:cs typeface="Arial"/>
              </a:rPr>
              <a:t>Create</a:t>
            </a:r>
            <a:r>
              <a:rPr sz="1677" spc="-9" dirty="0">
                <a:latin typeface="Arial"/>
                <a:cs typeface="Arial"/>
              </a:rPr>
              <a:t> </a:t>
            </a:r>
            <a:r>
              <a:rPr sz="1677" spc="18" dirty="0">
                <a:latin typeface="Arial"/>
                <a:cs typeface="Arial"/>
              </a:rPr>
              <a:t>multiple</a:t>
            </a:r>
            <a:r>
              <a:rPr sz="1677" spc="-9" dirty="0">
                <a:latin typeface="Arial"/>
                <a:cs typeface="Arial"/>
              </a:rPr>
              <a:t> </a:t>
            </a:r>
            <a:r>
              <a:rPr sz="1677" spc="26" dirty="0">
                <a:latin typeface="Arial"/>
                <a:cs typeface="Arial"/>
              </a:rPr>
              <a:t>copies</a:t>
            </a:r>
            <a:r>
              <a:rPr sz="1677" spc="-4" dirty="0">
                <a:latin typeface="Arial"/>
                <a:cs typeface="Arial"/>
              </a:rPr>
              <a:t> </a:t>
            </a:r>
            <a:r>
              <a:rPr sz="1677" spc="40" dirty="0">
                <a:latin typeface="Arial"/>
                <a:cs typeface="Arial"/>
              </a:rPr>
              <a:t>of</a:t>
            </a:r>
            <a:r>
              <a:rPr sz="1677" spc="9" dirty="0">
                <a:latin typeface="Arial"/>
                <a:cs typeface="Arial"/>
              </a:rPr>
              <a:t> </a:t>
            </a:r>
            <a:r>
              <a:rPr sz="1677" spc="4" dirty="0">
                <a:latin typeface="Arial"/>
                <a:cs typeface="Arial"/>
              </a:rPr>
              <a:t>each</a:t>
            </a:r>
            <a:r>
              <a:rPr sz="1677" spc="-4" dirty="0">
                <a:latin typeface="Arial"/>
                <a:cs typeface="Arial"/>
              </a:rPr>
              <a:t> </a:t>
            </a:r>
            <a:r>
              <a:rPr sz="1677" spc="9" dirty="0">
                <a:latin typeface="Arial"/>
                <a:cs typeface="Arial"/>
              </a:rPr>
              <a:t>database</a:t>
            </a:r>
            <a:r>
              <a:rPr sz="1677" spc="-9" dirty="0">
                <a:latin typeface="Arial"/>
                <a:cs typeface="Arial"/>
              </a:rPr>
              <a:t> </a:t>
            </a:r>
            <a:r>
              <a:rPr sz="1677" spc="22" dirty="0">
                <a:latin typeface="Arial"/>
                <a:cs typeface="Arial"/>
              </a:rPr>
              <a:t>partition</a:t>
            </a:r>
            <a:endParaRPr sz="1677">
              <a:latin typeface="Arial"/>
              <a:cs typeface="Arial"/>
            </a:endParaRPr>
          </a:p>
          <a:p>
            <a:pPr marL="333953" indent="-322747">
              <a:spcBef>
                <a:spcPts val="427"/>
              </a:spcBef>
              <a:buClr>
                <a:srgbClr val="44516F"/>
              </a:buClr>
              <a:buChar char="•"/>
              <a:tabLst>
                <a:tab pos="333393" algn="l"/>
                <a:tab pos="333953" algn="l"/>
              </a:tabLst>
            </a:pPr>
            <a:r>
              <a:rPr sz="1677" spc="4" dirty="0">
                <a:latin typeface="Arial"/>
                <a:cs typeface="Arial"/>
              </a:rPr>
              <a:t>Spread</a:t>
            </a:r>
            <a:r>
              <a:rPr sz="1677" spc="-13" dirty="0">
                <a:latin typeface="Arial"/>
                <a:cs typeface="Arial"/>
              </a:rPr>
              <a:t> </a:t>
            </a:r>
            <a:r>
              <a:rPr sz="1677" spc="4" dirty="0">
                <a:latin typeface="Arial"/>
                <a:cs typeface="Arial"/>
              </a:rPr>
              <a:t>queries</a:t>
            </a:r>
            <a:r>
              <a:rPr sz="1677" spc="-9" dirty="0">
                <a:latin typeface="Arial"/>
                <a:cs typeface="Arial"/>
              </a:rPr>
              <a:t> </a:t>
            </a:r>
            <a:r>
              <a:rPr sz="1677" spc="9" dirty="0">
                <a:latin typeface="Arial"/>
                <a:cs typeface="Arial"/>
              </a:rPr>
              <a:t>across</a:t>
            </a:r>
            <a:r>
              <a:rPr sz="1677" spc="-9" dirty="0">
                <a:latin typeface="Arial"/>
                <a:cs typeface="Arial"/>
              </a:rPr>
              <a:t> </a:t>
            </a:r>
            <a:r>
              <a:rPr sz="1677" spc="4" dirty="0">
                <a:latin typeface="Arial"/>
                <a:cs typeface="Arial"/>
              </a:rPr>
              <a:t>these</a:t>
            </a:r>
            <a:r>
              <a:rPr sz="1677" spc="-9" dirty="0">
                <a:latin typeface="Arial"/>
                <a:cs typeface="Arial"/>
              </a:rPr>
              <a:t> </a:t>
            </a:r>
            <a:r>
              <a:rPr sz="1677" spc="4" dirty="0">
                <a:latin typeface="Arial"/>
                <a:cs typeface="Arial"/>
              </a:rPr>
              <a:t>replicas</a:t>
            </a:r>
            <a:endParaRPr sz="1677">
              <a:latin typeface="Arial"/>
              <a:cs typeface="Arial"/>
            </a:endParaRPr>
          </a:p>
          <a:p>
            <a:pPr marL="333953" indent="-322747">
              <a:spcBef>
                <a:spcPts val="427"/>
              </a:spcBef>
              <a:buClr>
                <a:srgbClr val="44516F"/>
              </a:buClr>
              <a:buChar char="•"/>
              <a:tabLst>
                <a:tab pos="333393" algn="l"/>
                <a:tab pos="333953" algn="l"/>
              </a:tabLst>
            </a:pPr>
            <a:r>
              <a:rPr sz="1677" spc="-4" dirty="0">
                <a:latin typeface="Arial"/>
                <a:cs typeface="Arial"/>
              </a:rPr>
              <a:t>Can increase</a:t>
            </a:r>
            <a:r>
              <a:rPr sz="1677" spc="-9" dirty="0">
                <a:latin typeface="Arial"/>
                <a:cs typeface="Arial"/>
              </a:rPr>
              <a:t> </a:t>
            </a:r>
            <a:r>
              <a:rPr sz="1677" spc="26" dirty="0">
                <a:latin typeface="Arial"/>
                <a:cs typeface="Arial"/>
              </a:rPr>
              <a:t>throughput</a:t>
            </a:r>
            <a:r>
              <a:rPr sz="1677" spc="-4" dirty="0">
                <a:latin typeface="Arial"/>
                <a:cs typeface="Arial"/>
              </a:rPr>
              <a:t> </a:t>
            </a:r>
            <a:r>
              <a:rPr sz="1677" spc="18" dirty="0">
                <a:latin typeface="Arial"/>
                <a:cs typeface="Arial"/>
              </a:rPr>
              <a:t>and</a:t>
            </a:r>
            <a:r>
              <a:rPr sz="1677" spc="-9" dirty="0">
                <a:latin typeface="Arial"/>
                <a:cs typeface="Arial"/>
              </a:rPr>
              <a:t> </a:t>
            </a:r>
            <a:r>
              <a:rPr sz="1677" spc="18" dirty="0">
                <a:latin typeface="Arial"/>
                <a:cs typeface="Arial"/>
              </a:rPr>
              <a:t>lower</a:t>
            </a:r>
            <a:r>
              <a:rPr sz="1677" dirty="0">
                <a:latin typeface="Arial"/>
                <a:cs typeface="Arial"/>
              </a:rPr>
              <a:t> </a:t>
            </a:r>
            <a:r>
              <a:rPr sz="1677" spc="9" dirty="0">
                <a:latin typeface="Arial"/>
                <a:cs typeface="Arial"/>
              </a:rPr>
              <a:t>latency</a:t>
            </a:r>
            <a:endParaRPr sz="1677">
              <a:latin typeface="Arial"/>
              <a:cs typeface="Arial"/>
            </a:endParaRPr>
          </a:p>
          <a:p>
            <a:pPr marL="333953" indent="-322747">
              <a:spcBef>
                <a:spcPts val="431"/>
              </a:spcBef>
              <a:buClr>
                <a:srgbClr val="44516F"/>
              </a:buClr>
              <a:buChar char="•"/>
              <a:tabLst>
                <a:tab pos="333393" algn="l"/>
                <a:tab pos="333953" algn="l"/>
              </a:tabLst>
            </a:pPr>
            <a:r>
              <a:rPr sz="1677" spc="-4" dirty="0">
                <a:latin typeface="Arial"/>
                <a:cs typeface="Arial"/>
              </a:rPr>
              <a:t>Can</a:t>
            </a:r>
            <a:r>
              <a:rPr sz="1677" spc="-18" dirty="0">
                <a:latin typeface="Arial"/>
                <a:cs typeface="Arial"/>
              </a:rPr>
              <a:t> </a:t>
            </a:r>
            <a:r>
              <a:rPr sz="1677" spc="4" dirty="0">
                <a:latin typeface="Arial"/>
                <a:cs typeface="Arial"/>
              </a:rPr>
              <a:t>also</a:t>
            </a:r>
            <a:r>
              <a:rPr sz="1677" spc="-13" dirty="0">
                <a:latin typeface="Arial"/>
                <a:cs typeface="Arial"/>
              </a:rPr>
              <a:t> </a:t>
            </a:r>
            <a:r>
              <a:rPr sz="1677" spc="18" dirty="0">
                <a:latin typeface="Arial"/>
                <a:cs typeface="Arial"/>
              </a:rPr>
              <a:t>improve</a:t>
            </a:r>
            <a:r>
              <a:rPr sz="1677" spc="-22" dirty="0">
                <a:latin typeface="Arial"/>
                <a:cs typeface="Arial"/>
              </a:rPr>
              <a:t> </a:t>
            </a:r>
            <a:r>
              <a:rPr sz="1677" spc="18" dirty="0">
                <a:latin typeface="Arial"/>
                <a:cs typeface="Arial"/>
              </a:rPr>
              <a:t>fault-tolerance</a:t>
            </a:r>
            <a:endParaRPr sz="1677">
              <a:latin typeface="Arial"/>
              <a:cs typeface="Arial"/>
            </a:endParaRPr>
          </a:p>
          <a:p>
            <a:pPr marL="333953" indent="-322747">
              <a:spcBef>
                <a:spcPts val="427"/>
              </a:spcBef>
              <a:buClr>
                <a:srgbClr val="44516F"/>
              </a:buClr>
              <a:buChar char="•"/>
              <a:tabLst>
                <a:tab pos="333393" algn="l"/>
                <a:tab pos="333953" algn="l"/>
              </a:tabLst>
            </a:pPr>
            <a:r>
              <a:rPr sz="1677" spc="-26" dirty="0">
                <a:latin typeface="Arial"/>
                <a:cs typeface="Arial"/>
              </a:rPr>
              <a:t>Easy</a:t>
            </a:r>
            <a:r>
              <a:rPr sz="1677" spc="-4" dirty="0">
                <a:latin typeface="Arial"/>
                <a:cs typeface="Arial"/>
              </a:rPr>
              <a:t> </a:t>
            </a:r>
            <a:r>
              <a:rPr sz="1677" spc="26" dirty="0">
                <a:latin typeface="Arial"/>
                <a:cs typeface="Arial"/>
              </a:rPr>
              <a:t>for</a:t>
            </a:r>
            <a:r>
              <a:rPr sz="1677" spc="4" dirty="0">
                <a:latin typeface="Arial"/>
                <a:cs typeface="Arial"/>
              </a:rPr>
              <a:t> </a:t>
            </a:r>
            <a:r>
              <a:rPr sz="1677" spc="-4" dirty="0">
                <a:latin typeface="Arial"/>
                <a:cs typeface="Arial"/>
              </a:rPr>
              <a:t>reads </a:t>
            </a:r>
            <a:r>
              <a:rPr sz="1677" spc="44" dirty="0">
                <a:latin typeface="Arial"/>
                <a:cs typeface="Arial"/>
              </a:rPr>
              <a:t>but</a:t>
            </a:r>
            <a:r>
              <a:rPr sz="1677" dirty="0">
                <a:latin typeface="Arial"/>
                <a:cs typeface="Arial"/>
              </a:rPr>
              <a:t> </a:t>
            </a:r>
            <a:r>
              <a:rPr sz="1677" spc="18" dirty="0">
                <a:latin typeface="Arial"/>
                <a:cs typeface="Arial"/>
              </a:rPr>
              <a:t>writes</a:t>
            </a:r>
            <a:r>
              <a:rPr sz="1677" spc="-4" dirty="0">
                <a:latin typeface="Arial"/>
                <a:cs typeface="Arial"/>
              </a:rPr>
              <a:t> </a:t>
            </a:r>
            <a:r>
              <a:rPr sz="1677" spc="26" dirty="0">
                <a:latin typeface="Arial"/>
                <a:cs typeface="Arial"/>
              </a:rPr>
              <a:t>become</a:t>
            </a:r>
            <a:r>
              <a:rPr sz="1677" spc="-4" dirty="0">
                <a:latin typeface="Arial"/>
                <a:cs typeface="Arial"/>
              </a:rPr>
              <a:t> </a:t>
            </a:r>
            <a:r>
              <a:rPr sz="1677" dirty="0">
                <a:latin typeface="Arial"/>
                <a:cs typeface="Arial"/>
              </a:rPr>
              <a:t>expensive!</a:t>
            </a:r>
            <a:endParaRPr sz="1677">
              <a:latin typeface="Arial"/>
              <a:cs typeface="Arial"/>
            </a:endParaRPr>
          </a:p>
        </p:txBody>
      </p:sp>
      <p:grpSp>
        <p:nvGrpSpPr>
          <p:cNvPr id="4" name="object 4"/>
          <p:cNvGrpSpPr/>
          <p:nvPr/>
        </p:nvGrpSpPr>
        <p:grpSpPr>
          <a:xfrm>
            <a:off x="2909430" y="3926618"/>
            <a:ext cx="1767167" cy="1374962"/>
            <a:chOff x="1417754" y="4450167"/>
            <a:chExt cx="2002789" cy="1558290"/>
          </a:xfrm>
        </p:grpSpPr>
        <p:sp>
          <p:nvSpPr>
            <p:cNvPr id="5" name="object 5"/>
            <p:cNvSpPr/>
            <p:nvPr/>
          </p:nvSpPr>
          <p:spPr>
            <a:xfrm>
              <a:off x="2364811" y="4455159"/>
              <a:ext cx="1050925" cy="1548130"/>
            </a:xfrm>
            <a:custGeom>
              <a:avLst/>
              <a:gdLst/>
              <a:ahLst/>
              <a:cxnLst/>
              <a:rect l="l" t="t" r="r" b="b"/>
              <a:pathLst>
                <a:path w="1050925" h="1548129">
                  <a:moveTo>
                    <a:pt x="800115" y="0"/>
                  </a:moveTo>
                  <a:lnTo>
                    <a:pt x="0" y="0"/>
                  </a:lnTo>
                  <a:lnTo>
                    <a:pt x="0" y="1547723"/>
                  </a:lnTo>
                  <a:lnTo>
                    <a:pt x="800115" y="1547723"/>
                  </a:lnTo>
                  <a:lnTo>
                    <a:pt x="1050564" y="1333931"/>
                  </a:lnTo>
                  <a:lnTo>
                    <a:pt x="1050564" y="209961"/>
                  </a:lnTo>
                  <a:lnTo>
                    <a:pt x="800115" y="0"/>
                  </a:lnTo>
                  <a:close/>
                </a:path>
              </a:pathLst>
            </a:custGeom>
            <a:solidFill>
              <a:srgbClr val="666699"/>
            </a:solidFill>
          </p:spPr>
          <p:txBody>
            <a:bodyPr wrap="square" lIns="0" tIns="0" rIns="0" bIns="0" rtlCol="0"/>
            <a:lstStyle/>
            <a:p>
              <a:endParaRPr sz="1588"/>
            </a:p>
          </p:txBody>
        </p:sp>
        <p:sp>
          <p:nvSpPr>
            <p:cNvPr id="6" name="object 6"/>
            <p:cNvSpPr/>
            <p:nvPr/>
          </p:nvSpPr>
          <p:spPr>
            <a:xfrm>
              <a:off x="2364811" y="4455159"/>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7" name="object 7"/>
            <p:cNvSpPr/>
            <p:nvPr/>
          </p:nvSpPr>
          <p:spPr>
            <a:xfrm>
              <a:off x="2721261" y="4595134"/>
              <a:ext cx="120650" cy="60960"/>
            </a:xfrm>
            <a:custGeom>
              <a:avLst/>
              <a:gdLst/>
              <a:ahLst/>
              <a:cxnLst/>
              <a:rect l="l" t="t" r="r" b="b"/>
              <a:pathLst>
                <a:path w="120650" h="60960">
                  <a:moveTo>
                    <a:pt x="120220" y="0"/>
                  </a:moveTo>
                  <a:lnTo>
                    <a:pt x="0" y="0"/>
                  </a:lnTo>
                  <a:lnTo>
                    <a:pt x="0" y="60585"/>
                  </a:lnTo>
                  <a:lnTo>
                    <a:pt x="120220" y="60585"/>
                  </a:lnTo>
                  <a:lnTo>
                    <a:pt x="120220" y="0"/>
                  </a:lnTo>
                  <a:close/>
                </a:path>
              </a:pathLst>
            </a:custGeom>
            <a:solidFill>
              <a:srgbClr val="666699"/>
            </a:solidFill>
          </p:spPr>
          <p:txBody>
            <a:bodyPr wrap="square" lIns="0" tIns="0" rIns="0" bIns="0" rtlCol="0"/>
            <a:lstStyle/>
            <a:p>
              <a:endParaRPr sz="1588"/>
            </a:p>
          </p:txBody>
        </p:sp>
        <p:sp>
          <p:nvSpPr>
            <p:cNvPr id="8" name="object 8"/>
            <p:cNvSpPr/>
            <p:nvPr/>
          </p:nvSpPr>
          <p:spPr>
            <a:xfrm>
              <a:off x="2721261" y="4455159"/>
              <a:ext cx="439420" cy="1548130"/>
            </a:xfrm>
            <a:custGeom>
              <a:avLst/>
              <a:gdLst/>
              <a:ahLst/>
              <a:cxnLst/>
              <a:rect l="l" t="t" r="r" b="b"/>
              <a:pathLst>
                <a:path w="439419" h="1548129">
                  <a:moveTo>
                    <a:pt x="439068" y="0"/>
                  </a:moveTo>
                  <a:lnTo>
                    <a:pt x="439068" y="1547723"/>
                  </a:lnTo>
                  <a:lnTo>
                    <a:pt x="439068" y="0"/>
                  </a:lnTo>
                  <a:close/>
                </a:path>
                <a:path w="439419"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9" name="object 9"/>
            <p:cNvSpPr/>
            <p:nvPr/>
          </p:nvSpPr>
          <p:spPr>
            <a:xfrm>
              <a:off x="2721261" y="4719314"/>
              <a:ext cx="120014" cy="61594"/>
            </a:xfrm>
            <a:custGeom>
              <a:avLst/>
              <a:gdLst/>
              <a:ahLst/>
              <a:cxnLst/>
              <a:rect l="l" t="t" r="r" b="b"/>
              <a:pathLst>
                <a:path w="120014" h="61595">
                  <a:moveTo>
                    <a:pt x="119494" y="0"/>
                  </a:moveTo>
                  <a:lnTo>
                    <a:pt x="0" y="0"/>
                  </a:lnTo>
                  <a:lnTo>
                    <a:pt x="0" y="61080"/>
                  </a:lnTo>
                  <a:lnTo>
                    <a:pt x="119494" y="61080"/>
                  </a:lnTo>
                  <a:lnTo>
                    <a:pt x="119494" y="0"/>
                  </a:lnTo>
                  <a:close/>
                </a:path>
              </a:pathLst>
            </a:custGeom>
            <a:solidFill>
              <a:srgbClr val="666699"/>
            </a:solidFill>
          </p:spPr>
          <p:txBody>
            <a:bodyPr wrap="square" lIns="0" tIns="0" rIns="0" bIns="0" rtlCol="0"/>
            <a:lstStyle/>
            <a:p>
              <a:endParaRPr sz="1588"/>
            </a:p>
          </p:txBody>
        </p:sp>
        <p:sp>
          <p:nvSpPr>
            <p:cNvPr id="10" name="object 10"/>
            <p:cNvSpPr/>
            <p:nvPr/>
          </p:nvSpPr>
          <p:spPr>
            <a:xfrm>
              <a:off x="2721261" y="4719314"/>
              <a:ext cx="120014" cy="61594"/>
            </a:xfrm>
            <a:custGeom>
              <a:avLst/>
              <a:gdLst/>
              <a:ahLst/>
              <a:cxnLst/>
              <a:rect l="l" t="t" r="r" b="b"/>
              <a:pathLst>
                <a:path w="120014"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11" name="object 11"/>
            <p:cNvSpPr/>
            <p:nvPr/>
          </p:nvSpPr>
          <p:spPr>
            <a:xfrm>
              <a:off x="2721261" y="4843713"/>
              <a:ext cx="120014" cy="59690"/>
            </a:xfrm>
            <a:custGeom>
              <a:avLst/>
              <a:gdLst/>
              <a:ahLst/>
              <a:cxnLst/>
              <a:rect l="l" t="t" r="r" b="b"/>
              <a:pathLst>
                <a:path w="120014" h="59689">
                  <a:moveTo>
                    <a:pt x="119494" y="0"/>
                  </a:moveTo>
                  <a:lnTo>
                    <a:pt x="0" y="0"/>
                  </a:lnTo>
                  <a:lnTo>
                    <a:pt x="0" y="59550"/>
                  </a:lnTo>
                  <a:lnTo>
                    <a:pt x="119494" y="59550"/>
                  </a:lnTo>
                  <a:lnTo>
                    <a:pt x="119494" y="0"/>
                  </a:lnTo>
                  <a:close/>
                </a:path>
              </a:pathLst>
            </a:custGeom>
            <a:solidFill>
              <a:srgbClr val="666699"/>
            </a:solidFill>
          </p:spPr>
          <p:txBody>
            <a:bodyPr wrap="square" lIns="0" tIns="0" rIns="0" bIns="0" rtlCol="0"/>
            <a:lstStyle/>
            <a:p>
              <a:endParaRPr sz="1588"/>
            </a:p>
          </p:txBody>
        </p:sp>
        <p:sp>
          <p:nvSpPr>
            <p:cNvPr id="12" name="object 12"/>
            <p:cNvSpPr/>
            <p:nvPr/>
          </p:nvSpPr>
          <p:spPr>
            <a:xfrm>
              <a:off x="2721261" y="4843713"/>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13" name="object 13"/>
            <p:cNvSpPr/>
            <p:nvPr/>
          </p:nvSpPr>
          <p:spPr>
            <a:xfrm>
              <a:off x="2721261" y="4966576"/>
              <a:ext cx="120014" cy="59690"/>
            </a:xfrm>
            <a:custGeom>
              <a:avLst/>
              <a:gdLst/>
              <a:ahLst/>
              <a:cxnLst/>
              <a:rect l="l" t="t" r="r" b="b"/>
              <a:pathLst>
                <a:path w="120014" h="59689">
                  <a:moveTo>
                    <a:pt x="119494" y="0"/>
                  </a:moveTo>
                  <a:lnTo>
                    <a:pt x="0" y="0"/>
                  </a:lnTo>
                  <a:lnTo>
                    <a:pt x="0" y="59551"/>
                  </a:lnTo>
                  <a:lnTo>
                    <a:pt x="119494" y="59551"/>
                  </a:lnTo>
                  <a:lnTo>
                    <a:pt x="119494" y="0"/>
                  </a:lnTo>
                  <a:close/>
                </a:path>
              </a:pathLst>
            </a:custGeom>
            <a:solidFill>
              <a:srgbClr val="666699"/>
            </a:solidFill>
          </p:spPr>
          <p:txBody>
            <a:bodyPr wrap="square" lIns="0" tIns="0" rIns="0" bIns="0" rtlCol="0"/>
            <a:lstStyle/>
            <a:p>
              <a:endParaRPr sz="1588"/>
            </a:p>
          </p:txBody>
        </p:sp>
        <p:sp>
          <p:nvSpPr>
            <p:cNvPr id="14" name="object 14"/>
            <p:cNvSpPr/>
            <p:nvPr/>
          </p:nvSpPr>
          <p:spPr>
            <a:xfrm>
              <a:off x="2721261" y="4966576"/>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15" name="object 15"/>
            <p:cNvSpPr/>
            <p:nvPr/>
          </p:nvSpPr>
          <p:spPr>
            <a:xfrm>
              <a:off x="1417754" y="5193666"/>
              <a:ext cx="947419" cy="236220"/>
            </a:xfrm>
            <a:custGeom>
              <a:avLst/>
              <a:gdLst/>
              <a:ahLst/>
              <a:cxnLst/>
              <a:rect l="l" t="t" r="r" b="b"/>
              <a:pathLst>
                <a:path w="947419" h="236220">
                  <a:moveTo>
                    <a:pt x="827968" y="38464"/>
                  </a:moveTo>
                  <a:lnTo>
                    <a:pt x="0" y="197519"/>
                  </a:lnTo>
                  <a:lnTo>
                    <a:pt x="7388" y="235983"/>
                  </a:lnTo>
                  <a:lnTo>
                    <a:pt x="835357" y="76929"/>
                  </a:lnTo>
                  <a:lnTo>
                    <a:pt x="827968" y="38464"/>
                  </a:lnTo>
                  <a:close/>
                </a:path>
                <a:path w="947419" h="236220">
                  <a:moveTo>
                    <a:pt x="944353" y="34770"/>
                  </a:moveTo>
                  <a:lnTo>
                    <a:pt x="847201" y="34770"/>
                  </a:lnTo>
                  <a:lnTo>
                    <a:pt x="854590" y="73234"/>
                  </a:lnTo>
                  <a:lnTo>
                    <a:pt x="835357" y="76929"/>
                  </a:lnTo>
                  <a:lnTo>
                    <a:pt x="842746" y="115393"/>
                  </a:lnTo>
                  <a:lnTo>
                    <a:pt x="947056" y="35529"/>
                  </a:lnTo>
                  <a:lnTo>
                    <a:pt x="944353" y="34770"/>
                  </a:lnTo>
                  <a:close/>
                </a:path>
                <a:path w="947419" h="236220">
                  <a:moveTo>
                    <a:pt x="847201" y="34770"/>
                  </a:moveTo>
                  <a:lnTo>
                    <a:pt x="827968" y="38464"/>
                  </a:lnTo>
                  <a:lnTo>
                    <a:pt x="835357" y="76929"/>
                  </a:lnTo>
                  <a:lnTo>
                    <a:pt x="854590" y="73234"/>
                  </a:lnTo>
                  <a:lnTo>
                    <a:pt x="847201" y="34770"/>
                  </a:lnTo>
                  <a:close/>
                </a:path>
                <a:path w="947419" h="236220">
                  <a:moveTo>
                    <a:pt x="820580" y="0"/>
                  </a:moveTo>
                  <a:lnTo>
                    <a:pt x="827968" y="38464"/>
                  </a:lnTo>
                  <a:lnTo>
                    <a:pt x="847201" y="34770"/>
                  </a:lnTo>
                  <a:lnTo>
                    <a:pt x="944353" y="34770"/>
                  </a:lnTo>
                  <a:lnTo>
                    <a:pt x="820580" y="0"/>
                  </a:lnTo>
                  <a:close/>
                </a:path>
              </a:pathLst>
            </a:custGeom>
            <a:solidFill>
              <a:srgbClr val="000000"/>
            </a:solidFill>
          </p:spPr>
          <p:txBody>
            <a:bodyPr wrap="square" lIns="0" tIns="0" rIns="0" bIns="0" rtlCol="0"/>
            <a:lstStyle/>
            <a:p>
              <a:endParaRPr sz="1588"/>
            </a:p>
          </p:txBody>
        </p:sp>
      </p:grpSp>
      <p:grpSp>
        <p:nvGrpSpPr>
          <p:cNvPr id="16" name="object 16"/>
          <p:cNvGrpSpPr/>
          <p:nvPr/>
        </p:nvGrpSpPr>
        <p:grpSpPr>
          <a:xfrm>
            <a:off x="5432537" y="3926618"/>
            <a:ext cx="936251" cy="1374962"/>
            <a:chOff x="4277274" y="4450167"/>
            <a:chExt cx="1061085" cy="1558290"/>
          </a:xfrm>
        </p:grpSpPr>
        <p:sp>
          <p:nvSpPr>
            <p:cNvPr id="17" name="object 17"/>
            <p:cNvSpPr/>
            <p:nvPr/>
          </p:nvSpPr>
          <p:spPr>
            <a:xfrm>
              <a:off x="4282266" y="4455159"/>
              <a:ext cx="1050925" cy="1548130"/>
            </a:xfrm>
            <a:custGeom>
              <a:avLst/>
              <a:gdLst/>
              <a:ahLst/>
              <a:cxnLst/>
              <a:rect l="l" t="t" r="r" b="b"/>
              <a:pathLst>
                <a:path w="1050925" h="1548129">
                  <a:moveTo>
                    <a:pt x="800113" y="0"/>
                  </a:moveTo>
                  <a:lnTo>
                    <a:pt x="0" y="0"/>
                  </a:lnTo>
                  <a:lnTo>
                    <a:pt x="0" y="1547723"/>
                  </a:lnTo>
                  <a:lnTo>
                    <a:pt x="800113" y="1547723"/>
                  </a:lnTo>
                  <a:lnTo>
                    <a:pt x="1050563" y="1333931"/>
                  </a:lnTo>
                  <a:lnTo>
                    <a:pt x="1050563" y="209961"/>
                  </a:lnTo>
                  <a:lnTo>
                    <a:pt x="800113" y="0"/>
                  </a:lnTo>
                  <a:close/>
                </a:path>
              </a:pathLst>
            </a:custGeom>
            <a:solidFill>
              <a:srgbClr val="666699"/>
            </a:solidFill>
          </p:spPr>
          <p:txBody>
            <a:bodyPr wrap="square" lIns="0" tIns="0" rIns="0" bIns="0" rtlCol="0"/>
            <a:lstStyle/>
            <a:p>
              <a:endParaRPr sz="1588"/>
            </a:p>
          </p:txBody>
        </p:sp>
        <p:sp>
          <p:nvSpPr>
            <p:cNvPr id="18" name="object 18"/>
            <p:cNvSpPr/>
            <p:nvPr/>
          </p:nvSpPr>
          <p:spPr>
            <a:xfrm>
              <a:off x="4282266" y="4455159"/>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19" name="object 19"/>
            <p:cNvSpPr/>
            <p:nvPr/>
          </p:nvSpPr>
          <p:spPr>
            <a:xfrm>
              <a:off x="4638715" y="4595134"/>
              <a:ext cx="120650" cy="60960"/>
            </a:xfrm>
            <a:custGeom>
              <a:avLst/>
              <a:gdLst/>
              <a:ahLst/>
              <a:cxnLst/>
              <a:rect l="l" t="t" r="r" b="b"/>
              <a:pathLst>
                <a:path w="120650" h="60960">
                  <a:moveTo>
                    <a:pt x="120220" y="0"/>
                  </a:moveTo>
                  <a:lnTo>
                    <a:pt x="0" y="0"/>
                  </a:lnTo>
                  <a:lnTo>
                    <a:pt x="0" y="60585"/>
                  </a:lnTo>
                  <a:lnTo>
                    <a:pt x="120220" y="60585"/>
                  </a:lnTo>
                  <a:lnTo>
                    <a:pt x="120220" y="0"/>
                  </a:lnTo>
                  <a:close/>
                </a:path>
              </a:pathLst>
            </a:custGeom>
            <a:solidFill>
              <a:srgbClr val="666699"/>
            </a:solidFill>
          </p:spPr>
          <p:txBody>
            <a:bodyPr wrap="square" lIns="0" tIns="0" rIns="0" bIns="0" rtlCol="0"/>
            <a:lstStyle/>
            <a:p>
              <a:endParaRPr sz="1588"/>
            </a:p>
          </p:txBody>
        </p:sp>
        <p:sp>
          <p:nvSpPr>
            <p:cNvPr id="20" name="object 20"/>
            <p:cNvSpPr/>
            <p:nvPr/>
          </p:nvSpPr>
          <p:spPr>
            <a:xfrm>
              <a:off x="4638715" y="4455159"/>
              <a:ext cx="439420" cy="1548130"/>
            </a:xfrm>
            <a:custGeom>
              <a:avLst/>
              <a:gdLst/>
              <a:ahLst/>
              <a:cxnLst/>
              <a:rect l="l" t="t" r="r" b="b"/>
              <a:pathLst>
                <a:path w="439420" h="1548129">
                  <a:moveTo>
                    <a:pt x="439068" y="0"/>
                  </a:moveTo>
                  <a:lnTo>
                    <a:pt x="439068" y="1547723"/>
                  </a:lnTo>
                  <a:lnTo>
                    <a:pt x="439068" y="0"/>
                  </a:lnTo>
                  <a:close/>
                </a:path>
                <a:path w="439420"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21" name="object 21"/>
            <p:cNvSpPr/>
            <p:nvPr/>
          </p:nvSpPr>
          <p:spPr>
            <a:xfrm>
              <a:off x="4638715" y="4720850"/>
              <a:ext cx="120014" cy="61594"/>
            </a:xfrm>
            <a:custGeom>
              <a:avLst/>
              <a:gdLst/>
              <a:ahLst/>
              <a:cxnLst/>
              <a:rect l="l" t="t" r="r" b="b"/>
              <a:pathLst>
                <a:path w="120014" h="61595">
                  <a:moveTo>
                    <a:pt x="119494" y="0"/>
                  </a:moveTo>
                  <a:lnTo>
                    <a:pt x="0" y="0"/>
                  </a:lnTo>
                  <a:lnTo>
                    <a:pt x="0" y="61080"/>
                  </a:lnTo>
                  <a:lnTo>
                    <a:pt x="119494" y="61080"/>
                  </a:lnTo>
                  <a:lnTo>
                    <a:pt x="119494" y="0"/>
                  </a:lnTo>
                  <a:close/>
                </a:path>
              </a:pathLst>
            </a:custGeom>
            <a:solidFill>
              <a:srgbClr val="666699"/>
            </a:solidFill>
          </p:spPr>
          <p:txBody>
            <a:bodyPr wrap="square" lIns="0" tIns="0" rIns="0" bIns="0" rtlCol="0"/>
            <a:lstStyle/>
            <a:p>
              <a:endParaRPr sz="1588"/>
            </a:p>
          </p:txBody>
        </p:sp>
        <p:sp>
          <p:nvSpPr>
            <p:cNvPr id="22" name="object 22"/>
            <p:cNvSpPr/>
            <p:nvPr/>
          </p:nvSpPr>
          <p:spPr>
            <a:xfrm>
              <a:off x="4638715" y="4720850"/>
              <a:ext cx="120014" cy="61594"/>
            </a:xfrm>
            <a:custGeom>
              <a:avLst/>
              <a:gdLst/>
              <a:ahLst/>
              <a:cxnLst/>
              <a:rect l="l" t="t" r="r" b="b"/>
              <a:pathLst>
                <a:path w="120014"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23" name="object 23"/>
            <p:cNvSpPr/>
            <p:nvPr/>
          </p:nvSpPr>
          <p:spPr>
            <a:xfrm>
              <a:off x="4638715" y="4843713"/>
              <a:ext cx="120014" cy="59690"/>
            </a:xfrm>
            <a:custGeom>
              <a:avLst/>
              <a:gdLst/>
              <a:ahLst/>
              <a:cxnLst/>
              <a:rect l="l" t="t" r="r" b="b"/>
              <a:pathLst>
                <a:path w="120014" h="59689">
                  <a:moveTo>
                    <a:pt x="119494" y="0"/>
                  </a:moveTo>
                  <a:lnTo>
                    <a:pt x="0" y="0"/>
                  </a:lnTo>
                  <a:lnTo>
                    <a:pt x="0" y="59550"/>
                  </a:lnTo>
                  <a:lnTo>
                    <a:pt x="119494" y="59550"/>
                  </a:lnTo>
                  <a:lnTo>
                    <a:pt x="119494" y="0"/>
                  </a:lnTo>
                  <a:close/>
                </a:path>
              </a:pathLst>
            </a:custGeom>
            <a:solidFill>
              <a:srgbClr val="666699"/>
            </a:solidFill>
          </p:spPr>
          <p:txBody>
            <a:bodyPr wrap="square" lIns="0" tIns="0" rIns="0" bIns="0" rtlCol="0"/>
            <a:lstStyle/>
            <a:p>
              <a:endParaRPr sz="1588"/>
            </a:p>
          </p:txBody>
        </p:sp>
        <p:sp>
          <p:nvSpPr>
            <p:cNvPr id="24" name="object 24"/>
            <p:cNvSpPr/>
            <p:nvPr/>
          </p:nvSpPr>
          <p:spPr>
            <a:xfrm>
              <a:off x="4638715" y="4843713"/>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25" name="object 25"/>
            <p:cNvSpPr/>
            <p:nvPr/>
          </p:nvSpPr>
          <p:spPr>
            <a:xfrm>
              <a:off x="4638715" y="4966576"/>
              <a:ext cx="120014" cy="59690"/>
            </a:xfrm>
            <a:custGeom>
              <a:avLst/>
              <a:gdLst/>
              <a:ahLst/>
              <a:cxnLst/>
              <a:rect l="l" t="t" r="r" b="b"/>
              <a:pathLst>
                <a:path w="120014" h="59689">
                  <a:moveTo>
                    <a:pt x="119494" y="0"/>
                  </a:moveTo>
                  <a:lnTo>
                    <a:pt x="0" y="0"/>
                  </a:lnTo>
                  <a:lnTo>
                    <a:pt x="0" y="59551"/>
                  </a:lnTo>
                  <a:lnTo>
                    <a:pt x="119494" y="59551"/>
                  </a:lnTo>
                  <a:lnTo>
                    <a:pt x="119494" y="0"/>
                  </a:lnTo>
                  <a:close/>
                </a:path>
              </a:pathLst>
            </a:custGeom>
            <a:solidFill>
              <a:srgbClr val="666699"/>
            </a:solidFill>
          </p:spPr>
          <p:txBody>
            <a:bodyPr wrap="square" lIns="0" tIns="0" rIns="0" bIns="0" rtlCol="0"/>
            <a:lstStyle/>
            <a:p>
              <a:endParaRPr sz="1588"/>
            </a:p>
          </p:txBody>
        </p:sp>
        <p:sp>
          <p:nvSpPr>
            <p:cNvPr id="26" name="object 26"/>
            <p:cNvSpPr/>
            <p:nvPr/>
          </p:nvSpPr>
          <p:spPr>
            <a:xfrm>
              <a:off x="4638715" y="4966576"/>
              <a:ext cx="120014" cy="59690"/>
            </a:xfrm>
            <a:custGeom>
              <a:avLst/>
              <a:gdLst/>
              <a:ahLst/>
              <a:cxnLst/>
              <a:rect l="l" t="t" r="r" b="b"/>
              <a:pathLst>
                <a:path w="120014"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grpSp>
      <p:grpSp>
        <p:nvGrpSpPr>
          <p:cNvPr id="27" name="object 27"/>
          <p:cNvGrpSpPr/>
          <p:nvPr/>
        </p:nvGrpSpPr>
        <p:grpSpPr>
          <a:xfrm>
            <a:off x="7091871" y="3927973"/>
            <a:ext cx="1738032" cy="1374962"/>
            <a:chOff x="6157854" y="4451703"/>
            <a:chExt cx="1969770" cy="1558290"/>
          </a:xfrm>
        </p:grpSpPr>
        <p:sp>
          <p:nvSpPr>
            <p:cNvPr id="28" name="object 28"/>
            <p:cNvSpPr/>
            <p:nvPr/>
          </p:nvSpPr>
          <p:spPr>
            <a:xfrm>
              <a:off x="6162846" y="4456695"/>
              <a:ext cx="1050925" cy="1548130"/>
            </a:xfrm>
            <a:custGeom>
              <a:avLst/>
              <a:gdLst/>
              <a:ahLst/>
              <a:cxnLst/>
              <a:rect l="l" t="t" r="r" b="b"/>
              <a:pathLst>
                <a:path w="1050925" h="1548129">
                  <a:moveTo>
                    <a:pt x="800113" y="0"/>
                  </a:moveTo>
                  <a:lnTo>
                    <a:pt x="0" y="0"/>
                  </a:lnTo>
                  <a:lnTo>
                    <a:pt x="0" y="1547723"/>
                  </a:lnTo>
                  <a:lnTo>
                    <a:pt x="800113" y="1547723"/>
                  </a:lnTo>
                  <a:lnTo>
                    <a:pt x="1050563" y="1333933"/>
                  </a:lnTo>
                  <a:lnTo>
                    <a:pt x="1050563" y="209961"/>
                  </a:lnTo>
                  <a:lnTo>
                    <a:pt x="800113" y="0"/>
                  </a:lnTo>
                  <a:close/>
                </a:path>
              </a:pathLst>
            </a:custGeom>
            <a:solidFill>
              <a:srgbClr val="666699"/>
            </a:solidFill>
          </p:spPr>
          <p:txBody>
            <a:bodyPr wrap="square" lIns="0" tIns="0" rIns="0" bIns="0" rtlCol="0"/>
            <a:lstStyle/>
            <a:p>
              <a:endParaRPr sz="1588"/>
            </a:p>
          </p:txBody>
        </p:sp>
        <p:sp>
          <p:nvSpPr>
            <p:cNvPr id="29" name="object 29"/>
            <p:cNvSpPr/>
            <p:nvPr/>
          </p:nvSpPr>
          <p:spPr>
            <a:xfrm>
              <a:off x="6162846" y="4456695"/>
              <a:ext cx="1050925" cy="1548130"/>
            </a:xfrm>
            <a:custGeom>
              <a:avLst/>
              <a:gdLst/>
              <a:ahLst/>
              <a:cxnLst/>
              <a:rect l="l" t="t" r="r" b="b"/>
              <a:pathLst>
                <a:path w="1050925" h="1548129">
                  <a:moveTo>
                    <a:pt x="800114" y="0"/>
                  </a:moveTo>
                  <a:lnTo>
                    <a:pt x="1050563" y="209961"/>
                  </a:lnTo>
                  <a:lnTo>
                    <a:pt x="1050563" y="1333931"/>
                  </a:lnTo>
                  <a:lnTo>
                    <a:pt x="800114" y="1547723"/>
                  </a:lnTo>
                  <a:lnTo>
                    <a:pt x="0" y="1547723"/>
                  </a:lnTo>
                  <a:lnTo>
                    <a:pt x="0" y="0"/>
                  </a:lnTo>
                  <a:lnTo>
                    <a:pt x="800114" y="0"/>
                  </a:lnTo>
                </a:path>
              </a:pathLst>
            </a:custGeom>
            <a:ln w="9983">
              <a:solidFill>
                <a:srgbClr val="000000"/>
              </a:solidFill>
            </a:ln>
          </p:spPr>
          <p:txBody>
            <a:bodyPr wrap="square" lIns="0" tIns="0" rIns="0" bIns="0" rtlCol="0"/>
            <a:lstStyle/>
            <a:p>
              <a:endParaRPr sz="1588"/>
            </a:p>
          </p:txBody>
        </p:sp>
        <p:sp>
          <p:nvSpPr>
            <p:cNvPr id="30" name="object 30"/>
            <p:cNvSpPr/>
            <p:nvPr/>
          </p:nvSpPr>
          <p:spPr>
            <a:xfrm>
              <a:off x="6519295" y="4596669"/>
              <a:ext cx="120650" cy="60960"/>
            </a:xfrm>
            <a:custGeom>
              <a:avLst/>
              <a:gdLst/>
              <a:ahLst/>
              <a:cxnLst/>
              <a:rect l="l" t="t" r="r" b="b"/>
              <a:pathLst>
                <a:path w="120650" h="60960">
                  <a:moveTo>
                    <a:pt x="120220" y="0"/>
                  </a:moveTo>
                  <a:lnTo>
                    <a:pt x="0" y="0"/>
                  </a:lnTo>
                  <a:lnTo>
                    <a:pt x="0" y="60586"/>
                  </a:lnTo>
                  <a:lnTo>
                    <a:pt x="120220" y="60586"/>
                  </a:lnTo>
                  <a:lnTo>
                    <a:pt x="120220" y="0"/>
                  </a:lnTo>
                  <a:close/>
                </a:path>
              </a:pathLst>
            </a:custGeom>
            <a:solidFill>
              <a:srgbClr val="666699"/>
            </a:solidFill>
          </p:spPr>
          <p:txBody>
            <a:bodyPr wrap="square" lIns="0" tIns="0" rIns="0" bIns="0" rtlCol="0"/>
            <a:lstStyle/>
            <a:p>
              <a:endParaRPr sz="1588"/>
            </a:p>
          </p:txBody>
        </p:sp>
        <p:sp>
          <p:nvSpPr>
            <p:cNvPr id="31" name="object 31"/>
            <p:cNvSpPr/>
            <p:nvPr/>
          </p:nvSpPr>
          <p:spPr>
            <a:xfrm>
              <a:off x="6519295" y="4456695"/>
              <a:ext cx="439420" cy="1548130"/>
            </a:xfrm>
            <a:custGeom>
              <a:avLst/>
              <a:gdLst/>
              <a:ahLst/>
              <a:cxnLst/>
              <a:rect l="l" t="t" r="r" b="b"/>
              <a:pathLst>
                <a:path w="439420" h="1548129">
                  <a:moveTo>
                    <a:pt x="439068" y="0"/>
                  </a:moveTo>
                  <a:lnTo>
                    <a:pt x="439068" y="1547723"/>
                  </a:lnTo>
                  <a:lnTo>
                    <a:pt x="439068" y="0"/>
                  </a:lnTo>
                  <a:close/>
                </a:path>
                <a:path w="439420" h="1548129">
                  <a:moveTo>
                    <a:pt x="120221" y="139974"/>
                  </a:moveTo>
                  <a:lnTo>
                    <a:pt x="0" y="139974"/>
                  </a:lnTo>
                  <a:lnTo>
                    <a:pt x="0" y="200559"/>
                  </a:lnTo>
                  <a:lnTo>
                    <a:pt x="120221" y="200559"/>
                  </a:lnTo>
                  <a:lnTo>
                    <a:pt x="120221" y="139974"/>
                  </a:lnTo>
                  <a:close/>
                </a:path>
              </a:pathLst>
            </a:custGeom>
            <a:ln w="9983">
              <a:solidFill>
                <a:srgbClr val="000000"/>
              </a:solidFill>
            </a:ln>
          </p:spPr>
          <p:txBody>
            <a:bodyPr wrap="square" lIns="0" tIns="0" rIns="0" bIns="0" rtlCol="0"/>
            <a:lstStyle/>
            <a:p>
              <a:endParaRPr sz="1588"/>
            </a:p>
          </p:txBody>
        </p:sp>
        <p:sp>
          <p:nvSpPr>
            <p:cNvPr id="32" name="object 32"/>
            <p:cNvSpPr/>
            <p:nvPr/>
          </p:nvSpPr>
          <p:spPr>
            <a:xfrm>
              <a:off x="6519295" y="4720850"/>
              <a:ext cx="120014" cy="61594"/>
            </a:xfrm>
            <a:custGeom>
              <a:avLst/>
              <a:gdLst/>
              <a:ahLst/>
              <a:cxnLst/>
              <a:rect l="l" t="t" r="r" b="b"/>
              <a:pathLst>
                <a:path w="120015" h="61595">
                  <a:moveTo>
                    <a:pt x="119494" y="0"/>
                  </a:moveTo>
                  <a:lnTo>
                    <a:pt x="0" y="0"/>
                  </a:lnTo>
                  <a:lnTo>
                    <a:pt x="0" y="61080"/>
                  </a:lnTo>
                  <a:lnTo>
                    <a:pt x="119494" y="61080"/>
                  </a:lnTo>
                  <a:lnTo>
                    <a:pt x="119494" y="0"/>
                  </a:lnTo>
                  <a:close/>
                </a:path>
              </a:pathLst>
            </a:custGeom>
            <a:solidFill>
              <a:srgbClr val="666699"/>
            </a:solidFill>
          </p:spPr>
          <p:txBody>
            <a:bodyPr wrap="square" lIns="0" tIns="0" rIns="0" bIns="0" rtlCol="0"/>
            <a:lstStyle/>
            <a:p>
              <a:endParaRPr sz="1588"/>
            </a:p>
          </p:txBody>
        </p:sp>
        <p:sp>
          <p:nvSpPr>
            <p:cNvPr id="33" name="object 33"/>
            <p:cNvSpPr/>
            <p:nvPr/>
          </p:nvSpPr>
          <p:spPr>
            <a:xfrm>
              <a:off x="6519295" y="4720850"/>
              <a:ext cx="120014" cy="61594"/>
            </a:xfrm>
            <a:custGeom>
              <a:avLst/>
              <a:gdLst/>
              <a:ahLst/>
              <a:cxnLst/>
              <a:rect l="l" t="t" r="r" b="b"/>
              <a:pathLst>
                <a:path w="120015" h="61595">
                  <a:moveTo>
                    <a:pt x="119494" y="0"/>
                  </a:moveTo>
                  <a:lnTo>
                    <a:pt x="0" y="0"/>
                  </a:lnTo>
                  <a:lnTo>
                    <a:pt x="0" y="61080"/>
                  </a:lnTo>
                  <a:lnTo>
                    <a:pt x="119494" y="61080"/>
                  </a:lnTo>
                  <a:lnTo>
                    <a:pt x="119494" y="0"/>
                  </a:lnTo>
                </a:path>
              </a:pathLst>
            </a:custGeom>
            <a:ln w="9983">
              <a:solidFill>
                <a:srgbClr val="000000"/>
              </a:solidFill>
            </a:ln>
          </p:spPr>
          <p:txBody>
            <a:bodyPr wrap="square" lIns="0" tIns="0" rIns="0" bIns="0" rtlCol="0"/>
            <a:lstStyle/>
            <a:p>
              <a:endParaRPr sz="1588"/>
            </a:p>
          </p:txBody>
        </p:sp>
        <p:sp>
          <p:nvSpPr>
            <p:cNvPr id="34" name="object 34"/>
            <p:cNvSpPr/>
            <p:nvPr/>
          </p:nvSpPr>
          <p:spPr>
            <a:xfrm>
              <a:off x="6519295" y="4843713"/>
              <a:ext cx="120014" cy="59690"/>
            </a:xfrm>
            <a:custGeom>
              <a:avLst/>
              <a:gdLst/>
              <a:ahLst/>
              <a:cxnLst/>
              <a:rect l="l" t="t" r="r" b="b"/>
              <a:pathLst>
                <a:path w="120015" h="59689">
                  <a:moveTo>
                    <a:pt x="119494" y="0"/>
                  </a:moveTo>
                  <a:lnTo>
                    <a:pt x="0" y="0"/>
                  </a:lnTo>
                  <a:lnTo>
                    <a:pt x="0" y="59550"/>
                  </a:lnTo>
                  <a:lnTo>
                    <a:pt x="119494" y="59550"/>
                  </a:lnTo>
                  <a:lnTo>
                    <a:pt x="119494" y="0"/>
                  </a:lnTo>
                  <a:close/>
                </a:path>
              </a:pathLst>
            </a:custGeom>
            <a:solidFill>
              <a:srgbClr val="666699"/>
            </a:solidFill>
          </p:spPr>
          <p:txBody>
            <a:bodyPr wrap="square" lIns="0" tIns="0" rIns="0" bIns="0" rtlCol="0"/>
            <a:lstStyle/>
            <a:p>
              <a:endParaRPr sz="1588"/>
            </a:p>
          </p:txBody>
        </p:sp>
        <p:sp>
          <p:nvSpPr>
            <p:cNvPr id="35" name="object 35"/>
            <p:cNvSpPr/>
            <p:nvPr/>
          </p:nvSpPr>
          <p:spPr>
            <a:xfrm>
              <a:off x="6519295" y="4843713"/>
              <a:ext cx="120014" cy="59690"/>
            </a:xfrm>
            <a:custGeom>
              <a:avLst/>
              <a:gdLst/>
              <a:ahLst/>
              <a:cxnLst/>
              <a:rect l="l" t="t" r="r" b="b"/>
              <a:pathLst>
                <a:path w="120015"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36" name="object 36"/>
            <p:cNvSpPr/>
            <p:nvPr/>
          </p:nvSpPr>
          <p:spPr>
            <a:xfrm>
              <a:off x="6519295" y="4966576"/>
              <a:ext cx="120014" cy="59690"/>
            </a:xfrm>
            <a:custGeom>
              <a:avLst/>
              <a:gdLst/>
              <a:ahLst/>
              <a:cxnLst/>
              <a:rect l="l" t="t" r="r" b="b"/>
              <a:pathLst>
                <a:path w="120015" h="59689">
                  <a:moveTo>
                    <a:pt x="119494" y="0"/>
                  </a:moveTo>
                  <a:lnTo>
                    <a:pt x="0" y="0"/>
                  </a:lnTo>
                  <a:lnTo>
                    <a:pt x="0" y="59551"/>
                  </a:lnTo>
                  <a:lnTo>
                    <a:pt x="119494" y="59551"/>
                  </a:lnTo>
                  <a:lnTo>
                    <a:pt x="119494" y="0"/>
                  </a:lnTo>
                  <a:close/>
                </a:path>
              </a:pathLst>
            </a:custGeom>
            <a:solidFill>
              <a:srgbClr val="666699"/>
            </a:solidFill>
          </p:spPr>
          <p:txBody>
            <a:bodyPr wrap="square" lIns="0" tIns="0" rIns="0" bIns="0" rtlCol="0"/>
            <a:lstStyle/>
            <a:p>
              <a:endParaRPr sz="1588"/>
            </a:p>
          </p:txBody>
        </p:sp>
        <p:sp>
          <p:nvSpPr>
            <p:cNvPr id="37" name="object 37"/>
            <p:cNvSpPr/>
            <p:nvPr/>
          </p:nvSpPr>
          <p:spPr>
            <a:xfrm>
              <a:off x="6519295" y="4966576"/>
              <a:ext cx="120014" cy="59690"/>
            </a:xfrm>
            <a:custGeom>
              <a:avLst/>
              <a:gdLst/>
              <a:ahLst/>
              <a:cxnLst/>
              <a:rect l="l" t="t" r="r" b="b"/>
              <a:pathLst>
                <a:path w="120015" h="59689">
                  <a:moveTo>
                    <a:pt x="119494" y="0"/>
                  </a:moveTo>
                  <a:lnTo>
                    <a:pt x="0" y="0"/>
                  </a:lnTo>
                  <a:lnTo>
                    <a:pt x="0" y="59551"/>
                  </a:lnTo>
                  <a:lnTo>
                    <a:pt x="119494" y="59551"/>
                  </a:lnTo>
                  <a:lnTo>
                    <a:pt x="119494" y="0"/>
                  </a:lnTo>
                </a:path>
              </a:pathLst>
            </a:custGeom>
            <a:ln w="9983">
              <a:solidFill>
                <a:srgbClr val="000000"/>
              </a:solidFill>
            </a:ln>
          </p:spPr>
          <p:txBody>
            <a:bodyPr wrap="square" lIns="0" tIns="0" rIns="0" bIns="0" rtlCol="0"/>
            <a:lstStyle/>
            <a:p>
              <a:endParaRPr sz="1588"/>
            </a:p>
          </p:txBody>
        </p:sp>
        <p:sp>
          <p:nvSpPr>
            <p:cNvPr id="38" name="object 38"/>
            <p:cNvSpPr/>
            <p:nvPr/>
          </p:nvSpPr>
          <p:spPr>
            <a:xfrm>
              <a:off x="7213758" y="5217105"/>
              <a:ext cx="913765" cy="373380"/>
            </a:xfrm>
            <a:custGeom>
              <a:avLst/>
              <a:gdLst/>
              <a:ahLst/>
              <a:cxnLst/>
              <a:rect l="l" t="t" r="r" b="b"/>
              <a:pathLst>
                <a:path w="913765" h="373379">
                  <a:moveTo>
                    <a:pt x="116876" y="36661"/>
                  </a:moveTo>
                  <a:lnTo>
                    <a:pt x="103088" y="73322"/>
                  </a:lnTo>
                  <a:lnTo>
                    <a:pt x="899594" y="372899"/>
                  </a:lnTo>
                  <a:lnTo>
                    <a:pt x="913382" y="336238"/>
                  </a:lnTo>
                  <a:lnTo>
                    <a:pt x="116876" y="36661"/>
                  </a:lnTo>
                  <a:close/>
                </a:path>
                <a:path w="913765" h="373379">
                  <a:moveTo>
                    <a:pt x="130665" y="0"/>
                  </a:moveTo>
                  <a:lnTo>
                    <a:pt x="0" y="13625"/>
                  </a:lnTo>
                  <a:lnTo>
                    <a:pt x="89300" y="109983"/>
                  </a:lnTo>
                  <a:lnTo>
                    <a:pt x="103088" y="73322"/>
                  </a:lnTo>
                  <a:lnTo>
                    <a:pt x="84757" y="66427"/>
                  </a:lnTo>
                  <a:lnTo>
                    <a:pt x="98546" y="29767"/>
                  </a:lnTo>
                  <a:lnTo>
                    <a:pt x="119469" y="29767"/>
                  </a:lnTo>
                  <a:lnTo>
                    <a:pt x="130665" y="0"/>
                  </a:lnTo>
                  <a:close/>
                </a:path>
                <a:path w="913765" h="373379">
                  <a:moveTo>
                    <a:pt x="98546" y="29767"/>
                  </a:moveTo>
                  <a:lnTo>
                    <a:pt x="84757" y="66427"/>
                  </a:lnTo>
                  <a:lnTo>
                    <a:pt x="103088" y="73322"/>
                  </a:lnTo>
                  <a:lnTo>
                    <a:pt x="116876" y="36661"/>
                  </a:lnTo>
                  <a:lnTo>
                    <a:pt x="98546" y="29767"/>
                  </a:lnTo>
                  <a:close/>
                </a:path>
                <a:path w="913765" h="373379">
                  <a:moveTo>
                    <a:pt x="119469" y="29767"/>
                  </a:moveTo>
                  <a:lnTo>
                    <a:pt x="98546" y="29767"/>
                  </a:lnTo>
                  <a:lnTo>
                    <a:pt x="116876" y="36661"/>
                  </a:lnTo>
                  <a:lnTo>
                    <a:pt x="119469" y="29767"/>
                  </a:lnTo>
                  <a:close/>
                </a:path>
              </a:pathLst>
            </a:custGeom>
            <a:solidFill>
              <a:srgbClr val="000000"/>
            </a:solidFill>
          </p:spPr>
          <p:txBody>
            <a:bodyPr wrap="square" lIns="0" tIns="0" rIns="0" bIns="0" rtlCol="0"/>
            <a:lstStyle/>
            <a:p>
              <a:endParaRPr sz="1588"/>
            </a:p>
          </p:txBody>
        </p:sp>
      </p:grpSp>
      <p:sp>
        <p:nvSpPr>
          <p:cNvPr id="39" name="object 39"/>
          <p:cNvSpPr txBox="1"/>
          <p:nvPr/>
        </p:nvSpPr>
        <p:spPr>
          <a:xfrm>
            <a:off x="2180269" y="4489824"/>
            <a:ext cx="1104900" cy="964325"/>
          </a:xfrm>
          <a:prstGeom prst="rect">
            <a:avLst/>
          </a:prstGeom>
        </p:spPr>
        <p:txBody>
          <a:bodyPr vert="horz" wrap="square" lIns="0" tIns="8404" rIns="0" bIns="0" rtlCol="0">
            <a:spAutoFit/>
          </a:bodyPr>
          <a:lstStyle/>
          <a:p>
            <a:pPr marL="11206" marR="4483">
              <a:lnSpc>
                <a:spcPct val="102099"/>
              </a:lnSpc>
              <a:spcBef>
                <a:spcPts val="66"/>
              </a:spcBef>
            </a:pPr>
            <a:r>
              <a:rPr sz="2030" spc="18" dirty="0">
                <a:latin typeface="Arial"/>
                <a:cs typeface="Arial"/>
              </a:rPr>
              <a:t>App </a:t>
            </a:r>
            <a:r>
              <a:rPr sz="2030" spc="13" dirty="0">
                <a:latin typeface="Arial"/>
                <a:cs typeface="Arial"/>
              </a:rPr>
              <a:t>1 </a:t>
            </a:r>
            <a:r>
              <a:rPr sz="2030" spc="18" dirty="0">
                <a:latin typeface="Arial"/>
                <a:cs typeface="Arial"/>
              </a:rPr>
              <a:t> updates </a:t>
            </a:r>
            <a:r>
              <a:rPr sz="2030" spc="22" dirty="0">
                <a:latin typeface="Arial"/>
                <a:cs typeface="Arial"/>
              </a:rPr>
              <a:t> </a:t>
            </a:r>
            <a:r>
              <a:rPr sz="2030" spc="18" dirty="0">
                <a:latin typeface="Arial"/>
                <a:cs typeface="Arial"/>
              </a:rPr>
              <a:t>here</a:t>
            </a:r>
            <a:r>
              <a:rPr sz="2030" spc="-57" dirty="0">
                <a:latin typeface="Arial"/>
                <a:cs typeface="Arial"/>
              </a:rPr>
              <a:t> </a:t>
            </a:r>
            <a:r>
              <a:rPr sz="2030" spc="13" dirty="0">
                <a:latin typeface="Arial"/>
                <a:cs typeface="Arial"/>
              </a:rPr>
              <a:t>only</a:t>
            </a:r>
            <a:endParaRPr sz="2030">
              <a:latin typeface="Arial"/>
              <a:cs typeface="Arial"/>
            </a:endParaRPr>
          </a:p>
        </p:txBody>
      </p:sp>
      <p:sp>
        <p:nvSpPr>
          <p:cNvPr id="40" name="object 40"/>
          <p:cNvSpPr txBox="1"/>
          <p:nvPr/>
        </p:nvSpPr>
        <p:spPr>
          <a:xfrm>
            <a:off x="8896240" y="4620560"/>
            <a:ext cx="1104900" cy="964325"/>
          </a:xfrm>
          <a:prstGeom prst="rect">
            <a:avLst/>
          </a:prstGeom>
        </p:spPr>
        <p:txBody>
          <a:bodyPr vert="horz" wrap="square" lIns="0" tIns="8404" rIns="0" bIns="0" rtlCol="0">
            <a:spAutoFit/>
          </a:bodyPr>
          <a:lstStyle/>
          <a:p>
            <a:pPr marL="11206" marR="4483">
              <a:lnSpc>
                <a:spcPct val="102099"/>
              </a:lnSpc>
              <a:spcBef>
                <a:spcPts val="66"/>
              </a:spcBef>
            </a:pPr>
            <a:r>
              <a:rPr sz="2030" spc="18" dirty="0">
                <a:latin typeface="Arial"/>
                <a:cs typeface="Arial"/>
              </a:rPr>
              <a:t>App </a:t>
            </a:r>
            <a:r>
              <a:rPr sz="2030" spc="13" dirty="0">
                <a:latin typeface="Arial"/>
                <a:cs typeface="Arial"/>
              </a:rPr>
              <a:t>2 </a:t>
            </a:r>
            <a:r>
              <a:rPr sz="2030" spc="18" dirty="0">
                <a:latin typeface="Arial"/>
                <a:cs typeface="Arial"/>
              </a:rPr>
              <a:t> updates </a:t>
            </a:r>
            <a:r>
              <a:rPr sz="2030" spc="22" dirty="0">
                <a:latin typeface="Arial"/>
                <a:cs typeface="Arial"/>
              </a:rPr>
              <a:t> </a:t>
            </a:r>
            <a:r>
              <a:rPr sz="2030" spc="18" dirty="0">
                <a:latin typeface="Arial"/>
                <a:cs typeface="Arial"/>
              </a:rPr>
              <a:t>here</a:t>
            </a:r>
            <a:r>
              <a:rPr sz="2030" spc="-57" dirty="0">
                <a:latin typeface="Arial"/>
                <a:cs typeface="Arial"/>
              </a:rPr>
              <a:t> </a:t>
            </a:r>
            <a:r>
              <a:rPr sz="2030" spc="13" dirty="0">
                <a:latin typeface="Arial"/>
                <a:cs typeface="Arial"/>
              </a:rPr>
              <a:t>only</a:t>
            </a:r>
            <a:endParaRPr sz="2030">
              <a:latin typeface="Arial"/>
              <a:cs typeface="Arial"/>
            </a:endParaRPr>
          </a:p>
        </p:txBody>
      </p:sp>
      <p:sp>
        <p:nvSpPr>
          <p:cNvPr id="41" name="object 41"/>
          <p:cNvSpPr txBox="1"/>
          <p:nvPr/>
        </p:nvSpPr>
        <p:spPr>
          <a:xfrm>
            <a:off x="5008189" y="5330265"/>
            <a:ext cx="1691527" cy="327103"/>
          </a:xfrm>
          <a:prstGeom prst="rect">
            <a:avLst/>
          </a:prstGeom>
        </p:spPr>
        <p:txBody>
          <a:bodyPr vert="horz" wrap="square" lIns="0" tIns="14568" rIns="0" bIns="0" rtlCol="0">
            <a:spAutoFit/>
          </a:bodyPr>
          <a:lstStyle/>
          <a:p>
            <a:pPr marL="11206">
              <a:spcBef>
                <a:spcPts val="115"/>
              </a:spcBef>
            </a:pPr>
            <a:r>
              <a:rPr sz="2030" spc="18" dirty="0">
                <a:latin typeface="Arial"/>
                <a:cs typeface="Arial"/>
              </a:rPr>
              <a:t>Three</a:t>
            </a:r>
            <a:r>
              <a:rPr sz="2030" spc="-35" dirty="0">
                <a:latin typeface="Arial"/>
                <a:cs typeface="Arial"/>
              </a:rPr>
              <a:t> </a:t>
            </a:r>
            <a:r>
              <a:rPr sz="2030" spc="13" dirty="0">
                <a:latin typeface="Arial"/>
                <a:cs typeface="Arial"/>
              </a:rPr>
              <a:t>replicas</a:t>
            </a:r>
            <a:endParaRPr sz="2030">
              <a:latin typeface="Arial"/>
              <a:cs typeface="Arial"/>
            </a:endParaRPr>
          </a:p>
        </p:txBody>
      </p:sp>
      <p:sp>
        <p:nvSpPr>
          <p:cNvPr id="42" name="Slide Number Placeholder 41"/>
          <p:cNvSpPr>
            <a:spLocks noGrp="1"/>
          </p:cNvSpPr>
          <p:nvPr>
            <p:ph type="sldNum" sz="quarter" idx="12"/>
          </p:nvPr>
        </p:nvSpPr>
        <p:spPr/>
        <p:txBody>
          <a:bodyPr/>
          <a:lstStyle/>
          <a:p>
            <a:fld id="{459F6482-13E3-48AA-9F28-7362888D1E43}" type="slidenum">
              <a:rPr lang="en-US" smtClean="0"/>
              <a:t>108</a:t>
            </a:fld>
            <a:endParaRPr lang="en-US"/>
          </a:p>
        </p:txBody>
      </p:sp>
    </p:spTree>
    <p:extLst>
      <p:ext uri="{BB962C8B-B14F-4D97-AF65-F5344CB8AC3E}">
        <p14:creationId xmlns:p14="http://schemas.microsoft.com/office/powerpoint/2010/main" val="350354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206684"/>
            <a:ext cx="6903161" cy="688424"/>
          </a:xfrm>
          <a:prstGeom prst="rect">
            <a:avLst/>
          </a:prstGeom>
        </p:spPr>
        <p:txBody>
          <a:bodyPr vert="horz" wrap="square" lIns="0" tIns="11206" rIns="0" bIns="0" rtlCol="0" anchor="ctr">
            <a:spAutoFit/>
          </a:bodyPr>
          <a:lstStyle/>
          <a:p>
            <a:pPr marL="11206">
              <a:lnSpc>
                <a:spcPct val="100000"/>
              </a:lnSpc>
              <a:spcBef>
                <a:spcPts val="88"/>
              </a:spcBef>
            </a:pPr>
            <a:r>
              <a:rPr dirty="0"/>
              <a:t>Relational</a:t>
            </a:r>
            <a:r>
              <a:rPr spc="-22" dirty="0"/>
              <a:t> </a:t>
            </a:r>
            <a:r>
              <a:rPr dirty="0"/>
              <a:t>Model</a:t>
            </a:r>
            <a:r>
              <a:rPr spc="-9" dirty="0"/>
              <a:t> </a:t>
            </a:r>
            <a:r>
              <a:rPr spc="-62" dirty="0">
                <a:latin typeface="Wingdings"/>
                <a:cs typeface="Wingdings"/>
              </a:rPr>
              <a:t></a:t>
            </a:r>
            <a:r>
              <a:rPr spc="71" dirty="0">
                <a:latin typeface="Times New Roman"/>
                <a:cs typeface="Times New Roman"/>
              </a:rPr>
              <a:t> </a:t>
            </a:r>
            <a:r>
              <a:rPr spc="4" dirty="0"/>
              <a:t>NoSQL</a:t>
            </a:r>
          </a:p>
        </p:txBody>
      </p:sp>
      <p:sp>
        <p:nvSpPr>
          <p:cNvPr id="3" name="object 3"/>
          <p:cNvSpPr txBox="1"/>
          <p:nvPr/>
        </p:nvSpPr>
        <p:spPr>
          <a:xfrm>
            <a:off x="2100162" y="1964764"/>
            <a:ext cx="6745941" cy="2792555"/>
          </a:xfrm>
          <a:prstGeom prst="rect">
            <a:avLst/>
          </a:prstGeom>
        </p:spPr>
        <p:txBody>
          <a:bodyPr vert="horz" wrap="square" lIns="0" tIns="12886" rIns="0" bIns="0" rtlCol="0">
            <a:spAutoFit/>
          </a:bodyPr>
          <a:lstStyle/>
          <a:p>
            <a:pPr marL="333953" indent="-322747">
              <a:lnSpc>
                <a:spcPts val="2519"/>
              </a:lnSpc>
              <a:spcBef>
                <a:spcPts val="101"/>
              </a:spcBef>
              <a:buClr>
                <a:srgbClr val="44516F"/>
              </a:buClr>
              <a:buChar char="•"/>
              <a:tabLst>
                <a:tab pos="333393" algn="l"/>
                <a:tab pos="333953" algn="l"/>
              </a:tabLst>
            </a:pPr>
            <a:r>
              <a:rPr sz="2250" spc="-9" dirty="0">
                <a:latin typeface="Arial"/>
                <a:cs typeface="Arial"/>
              </a:rPr>
              <a:t>Relational</a:t>
            </a:r>
            <a:r>
              <a:rPr sz="2250" dirty="0">
                <a:latin typeface="Arial"/>
                <a:cs typeface="Arial"/>
              </a:rPr>
              <a:t> </a:t>
            </a:r>
            <a:r>
              <a:rPr sz="2250" spc="4" dirty="0">
                <a:latin typeface="Arial"/>
                <a:cs typeface="Arial"/>
              </a:rPr>
              <a:t>DB:</a:t>
            </a:r>
            <a:r>
              <a:rPr sz="2250" spc="-9" dirty="0">
                <a:latin typeface="Arial"/>
                <a:cs typeface="Arial"/>
              </a:rPr>
              <a:t> </a:t>
            </a:r>
            <a:r>
              <a:rPr sz="2250" spc="31" dirty="0">
                <a:latin typeface="Arial"/>
                <a:cs typeface="Arial"/>
              </a:rPr>
              <a:t>difficult</a:t>
            </a:r>
            <a:r>
              <a:rPr sz="2250" spc="-4" dirty="0">
                <a:latin typeface="Arial"/>
                <a:cs typeface="Arial"/>
              </a:rPr>
              <a:t> </a:t>
            </a:r>
            <a:r>
              <a:rPr sz="2250" spc="62" dirty="0">
                <a:latin typeface="Arial"/>
                <a:cs typeface="Arial"/>
              </a:rPr>
              <a:t>to</a:t>
            </a:r>
            <a:r>
              <a:rPr sz="2250" spc="-9" dirty="0">
                <a:latin typeface="Arial"/>
                <a:cs typeface="Arial"/>
              </a:rPr>
              <a:t> </a:t>
            </a:r>
            <a:r>
              <a:rPr sz="2250" spc="22" dirty="0">
                <a:latin typeface="Arial"/>
                <a:cs typeface="Arial"/>
              </a:rPr>
              <a:t>replicate/partition.</a:t>
            </a:r>
            <a:r>
              <a:rPr sz="2250" spc="-9" dirty="0">
                <a:latin typeface="Arial"/>
                <a:cs typeface="Arial"/>
              </a:rPr>
              <a:t> </a:t>
            </a:r>
            <a:r>
              <a:rPr sz="2250" spc="-22" dirty="0">
                <a:latin typeface="Arial"/>
                <a:cs typeface="Arial"/>
              </a:rPr>
              <a:t>E.g.,</a:t>
            </a:r>
            <a:endParaRPr sz="2250" dirty="0">
              <a:latin typeface="Arial"/>
              <a:cs typeface="Arial"/>
            </a:endParaRPr>
          </a:p>
          <a:p>
            <a:pPr marL="333393">
              <a:lnSpc>
                <a:spcPts val="1512"/>
              </a:lnSpc>
            </a:pPr>
            <a:r>
              <a:rPr sz="1412" dirty="0">
                <a:solidFill>
                  <a:srgbClr val="0000FF"/>
                </a:solidFill>
                <a:latin typeface="Consolas"/>
                <a:cs typeface="Consolas"/>
              </a:rPr>
              <a:t>Supplier(sno,…),Part(pno,…),Supply(sno,pno)</a:t>
            </a:r>
            <a:endParaRPr sz="1412" dirty="0">
              <a:latin typeface="Consolas"/>
              <a:cs typeface="Consolas"/>
            </a:endParaRPr>
          </a:p>
          <a:p>
            <a:pPr marL="710491" lvl="1" indent="-268956">
              <a:spcBef>
                <a:spcPts val="71"/>
              </a:spcBef>
              <a:buClr>
                <a:srgbClr val="44516F"/>
              </a:buClr>
              <a:buChar char="•"/>
              <a:tabLst>
                <a:tab pos="709931" algn="l"/>
                <a:tab pos="710491" algn="l"/>
              </a:tabLst>
            </a:pPr>
            <a:r>
              <a:rPr sz="2030" spc="22" dirty="0">
                <a:latin typeface="Arial"/>
                <a:cs typeface="Arial"/>
              </a:rPr>
              <a:t>Partition:</a:t>
            </a:r>
            <a:r>
              <a:rPr sz="2030" spc="18" dirty="0">
                <a:latin typeface="Arial"/>
                <a:cs typeface="Arial"/>
              </a:rPr>
              <a:t> </a:t>
            </a:r>
            <a:r>
              <a:rPr sz="2030" spc="35" dirty="0">
                <a:latin typeface="Arial"/>
                <a:cs typeface="Arial"/>
              </a:rPr>
              <a:t>we</a:t>
            </a:r>
            <a:r>
              <a:rPr sz="2030" spc="31" dirty="0">
                <a:latin typeface="Arial"/>
                <a:cs typeface="Arial"/>
              </a:rPr>
              <a:t> </a:t>
            </a:r>
            <a:r>
              <a:rPr sz="2030" spc="22" dirty="0">
                <a:latin typeface="Arial"/>
                <a:cs typeface="Arial"/>
              </a:rPr>
              <a:t>may </a:t>
            </a:r>
            <a:r>
              <a:rPr sz="2030" spc="31" dirty="0">
                <a:latin typeface="Arial"/>
                <a:cs typeface="Arial"/>
              </a:rPr>
              <a:t>be</a:t>
            </a:r>
            <a:r>
              <a:rPr sz="2030" spc="26" dirty="0">
                <a:latin typeface="Arial"/>
                <a:cs typeface="Arial"/>
              </a:rPr>
              <a:t> </a:t>
            </a:r>
            <a:r>
              <a:rPr sz="2030" spc="40" dirty="0">
                <a:latin typeface="Arial"/>
                <a:cs typeface="Arial"/>
              </a:rPr>
              <a:t>forced</a:t>
            </a:r>
            <a:r>
              <a:rPr sz="2030" spc="18" dirty="0">
                <a:latin typeface="Arial"/>
                <a:cs typeface="Arial"/>
              </a:rPr>
              <a:t> </a:t>
            </a:r>
            <a:r>
              <a:rPr sz="2030" spc="66" dirty="0">
                <a:latin typeface="Arial"/>
                <a:cs typeface="Arial"/>
              </a:rPr>
              <a:t>to</a:t>
            </a:r>
            <a:r>
              <a:rPr sz="2030" spc="22" dirty="0">
                <a:latin typeface="Arial"/>
                <a:cs typeface="Arial"/>
              </a:rPr>
              <a:t> </a:t>
            </a:r>
            <a:r>
              <a:rPr sz="2030" spc="18" dirty="0">
                <a:latin typeface="Arial"/>
                <a:cs typeface="Arial"/>
              </a:rPr>
              <a:t>join</a:t>
            </a:r>
            <a:r>
              <a:rPr sz="2030" spc="22" dirty="0">
                <a:latin typeface="Arial"/>
                <a:cs typeface="Arial"/>
              </a:rPr>
              <a:t> across </a:t>
            </a:r>
            <a:r>
              <a:rPr sz="2030" spc="9" dirty="0">
                <a:latin typeface="Arial"/>
                <a:cs typeface="Arial"/>
              </a:rPr>
              <a:t>servers</a:t>
            </a:r>
            <a:endParaRPr sz="2030" dirty="0">
              <a:latin typeface="Arial"/>
              <a:cs typeface="Arial"/>
            </a:endParaRPr>
          </a:p>
          <a:p>
            <a:pPr marL="710491" lvl="1" indent="-268956">
              <a:spcBef>
                <a:spcPts val="35"/>
              </a:spcBef>
              <a:buClr>
                <a:srgbClr val="44516F"/>
              </a:buClr>
              <a:buChar char="•"/>
              <a:tabLst>
                <a:tab pos="709931" algn="l"/>
                <a:tab pos="710491" algn="l"/>
              </a:tabLst>
            </a:pPr>
            <a:r>
              <a:rPr sz="2030" spc="22" dirty="0">
                <a:latin typeface="Arial"/>
                <a:cs typeface="Arial"/>
              </a:rPr>
              <a:t>Replication:</a:t>
            </a:r>
            <a:r>
              <a:rPr sz="2030" spc="13" dirty="0">
                <a:latin typeface="Arial"/>
                <a:cs typeface="Arial"/>
              </a:rPr>
              <a:t> </a:t>
            </a:r>
            <a:r>
              <a:rPr sz="2030" spc="31" dirty="0">
                <a:latin typeface="Arial"/>
                <a:cs typeface="Arial"/>
              </a:rPr>
              <a:t>local</a:t>
            </a:r>
            <a:r>
              <a:rPr sz="2030" spc="13" dirty="0">
                <a:latin typeface="Arial"/>
                <a:cs typeface="Arial"/>
              </a:rPr>
              <a:t> </a:t>
            </a:r>
            <a:r>
              <a:rPr sz="2030" spc="62" dirty="0">
                <a:latin typeface="Arial"/>
                <a:cs typeface="Arial"/>
              </a:rPr>
              <a:t>copy</a:t>
            </a:r>
            <a:r>
              <a:rPr sz="2030" spc="18" dirty="0">
                <a:latin typeface="Arial"/>
                <a:cs typeface="Arial"/>
              </a:rPr>
              <a:t> </a:t>
            </a:r>
            <a:r>
              <a:rPr sz="2030" spc="4" dirty="0">
                <a:latin typeface="Arial"/>
                <a:cs typeface="Arial"/>
              </a:rPr>
              <a:t>has</a:t>
            </a:r>
            <a:r>
              <a:rPr sz="2030" spc="18" dirty="0">
                <a:latin typeface="Arial"/>
                <a:cs typeface="Arial"/>
              </a:rPr>
              <a:t> </a:t>
            </a:r>
            <a:r>
              <a:rPr sz="2030" spc="35" dirty="0">
                <a:latin typeface="Arial"/>
                <a:cs typeface="Arial"/>
              </a:rPr>
              <a:t>inconsistent</a:t>
            </a:r>
            <a:r>
              <a:rPr sz="2030" spc="9" dirty="0">
                <a:latin typeface="Arial"/>
                <a:cs typeface="Arial"/>
              </a:rPr>
              <a:t> </a:t>
            </a:r>
            <a:r>
              <a:rPr sz="2030" spc="18" dirty="0">
                <a:latin typeface="Arial"/>
                <a:cs typeface="Arial"/>
              </a:rPr>
              <a:t>versions</a:t>
            </a:r>
            <a:endParaRPr sz="2030" dirty="0">
              <a:latin typeface="Arial"/>
              <a:cs typeface="Arial"/>
            </a:endParaRPr>
          </a:p>
          <a:p>
            <a:pPr marL="710491" lvl="1" indent="-268956">
              <a:spcBef>
                <a:spcPts val="35"/>
              </a:spcBef>
              <a:buClr>
                <a:srgbClr val="44516F"/>
              </a:buClr>
              <a:buChar char="•"/>
              <a:tabLst>
                <a:tab pos="709931" algn="l"/>
                <a:tab pos="710491" algn="l"/>
              </a:tabLst>
            </a:pPr>
            <a:r>
              <a:rPr sz="2030" spc="31" dirty="0">
                <a:solidFill>
                  <a:srgbClr val="FF0000"/>
                </a:solidFill>
                <a:latin typeface="Arial"/>
                <a:cs typeface="Arial"/>
              </a:rPr>
              <a:t>Consistency</a:t>
            </a:r>
            <a:r>
              <a:rPr sz="2030" spc="13" dirty="0">
                <a:solidFill>
                  <a:srgbClr val="FF0000"/>
                </a:solidFill>
                <a:latin typeface="Arial"/>
                <a:cs typeface="Arial"/>
              </a:rPr>
              <a:t> </a:t>
            </a:r>
            <a:r>
              <a:rPr sz="2030" spc="9" dirty="0">
                <a:latin typeface="Arial"/>
                <a:cs typeface="Arial"/>
              </a:rPr>
              <a:t>is</a:t>
            </a:r>
            <a:r>
              <a:rPr sz="2030" spc="13" dirty="0">
                <a:latin typeface="Arial"/>
                <a:cs typeface="Arial"/>
              </a:rPr>
              <a:t> </a:t>
            </a:r>
            <a:r>
              <a:rPr sz="2030" spc="18" dirty="0">
                <a:latin typeface="Arial"/>
                <a:cs typeface="Arial"/>
              </a:rPr>
              <a:t>hard</a:t>
            </a:r>
            <a:r>
              <a:rPr sz="2030" spc="9" dirty="0">
                <a:latin typeface="Arial"/>
                <a:cs typeface="Arial"/>
              </a:rPr>
              <a:t> in</a:t>
            </a:r>
            <a:r>
              <a:rPr sz="2030" spc="13" dirty="0">
                <a:latin typeface="Arial"/>
                <a:cs typeface="Arial"/>
              </a:rPr>
              <a:t> </a:t>
            </a:r>
            <a:r>
              <a:rPr sz="2030" spc="57" dirty="0">
                <a:latin typeface="Arial"/>
                <a:cs typeface="Arial"/>
              </a:rPr>
              <a:t>both</a:t>
            </a:r>
            <a:r>
              <a:rPr sz="2030" spc="18" dirty="0">
                <a:latin typeface="Arial"/>
                <a:cs typeface="Arial"/>
              </a:rPr>
              <a:t> cases</a:t>
            </a:r>
            <a:r>
              <a:rPr sz="2030" spc="13" dirty="0">
                <a:latin typeface="Arial"/>
                <a:cs typeface="Arial"/>
              </a:rPr>
              <a:t> </a:t>
            </a:r>
            <a:r>
              <a:rPr sz="2030" spc="-22" dirty="0">
                <a:latin typeface="Arial"/>
                <a:cs typeface="Arial"/>
              </a:rPr>
              <a:t>(why?)</a:t>
            </a:r>
            <a:endParaRPr sz="2030" dirty="0">
              <a:latin typeface="Arial"/>
              <a:cs typeface="Arial"/>
            </a:endParaRPr>
          </a:p>
          <a:p>
            <a:pPr lvl="1">
              <a:spcBef>
                <a:spcPts val="4"/>
              </a:spcBef>
              <a:buClr>
                <a:srgbClr val="44516F"/>
              </a:buClr>
              <a:buFont typeface="Arial"/>
              <a:buChar char="•"/>
            </a:pPr>
            <a:endParaRPr sz="2162" dirty="0">
              <a:latin typeface="Arial"/>
              <a:cs typeface="Arial"/>
            </a:endParaRPr>
          </a:p>
          <a:p>
            <a:pPr marL="333953" indent="-322747">
              <a:buClr>
                <a:srgbClr val="44516F"/>
              </a:buClr>
              <a:buChar char="•"/>
              <a:tabLst>
                <a:tab pos="333393" algn="l"/>
                <a:tab pos="333953" algn="l"/>
              </a:tabLst>
            </a:pPr>
            <a:r>
              <a:rPr sz="2250" spc="-4" dirty="0">
                <a:latin typeface="Arial"/>
                <a:cs typeface="Arial"/>
              </a:rPr>
              <a:t>NoSQL:</a:t>
            </a:r>
            <a:r>
              <a:rPr sz="2250" spc="-18" dirty="0">
                <a:latin typeface="Arial"/>
                <a:cs typeface="Arial"/>
              </a:rPr>
              <a:t> </a:t>
            </a:r>
            <a:r>
              <a:rPr sz="2250" spc="22" dirty="0">
                <a:latin typeface="Arial"/>
                <a:cs typeface="Arial"/>
              </a:rPr>
              <a:t>simplified</a:t>
            </a:r>
            <a:r>
              <a:rPr sz="2250" spc="-13" dirty="0">
                <a:latin typeface="Arial"/>
                <a:cs typeface="Arial"/>
              </a:rPr>
              <a:t> </a:t>
            </a:r>
            <a:r>
              <a:rPr sz="2250" spc="22" dirty="0">
                <a:latin typeface="Arial"/>
                <a:cs typeface="Arial"/>
              </a:rPr>
              <a:t>data</a:t>
            </a:r>
            <a:r>
              <a:rPr sz="2250" spc="-13" dirty="0">
                <a:latin typeface="Arial"/>
                <a:cs typeface="Arial"/>
              </a:rPr>
              <a:t> </a:t>
            </a:r>
            <a:r>
              <a:rPr sz="2250" spc="26" dirty="0">
                <a:latin typeface="Arial"/>
                <a:cs typeface="Arial"/>
              </a:rPr>
              <a:t>model</a:t>
            </a:r>
            <a:endParaRPr sz="2250" dirty="0">
              <a:latin typeface="Arial"/>
              <a:cs typeface="Arial"/>
            </a:endParaRPr>
          </a:p>
          <a:p>
            <a:pPr marL="710491" lvl="1" indent="-268956">
              <a:spcBef>
                <a:spcPts val="53"/>
              </a:spcBef>
              <a:buClr>
                <a:srgbClr val="44516F"/>
              </a:buClr>
              <a:buChar char="•"/>
              <a:tabLst>
                <a:tab pos="709931" algn="l"/>
                <a:tab pos="710491" algn="l"/>
              </a:tabLst>
            </a:pPr>
            <a:r>
              <a:rPr sz="2030" spc="4" dirty="0">
                <a:latin typeface="Arial"/>
                <a:cs typeface="Arial"/>
              </a:rPr>
              <a:t>Given</a:t>
            </a:r>
            <a:r>
              <a:rPr sz="2030" spc="9" dirty="0">
                <a:latin typeface="Arial"/>
                <a:cs typeface="Arial"/>
              </a:rPr>
              <a:t> </a:t>
            </a:r>
            <a:r>
              <a:rPr sz="2030" spc="53" dirty="0">
                <a:latin typeface="Arial"/>
                <a:cs typeface="Arial"/>
              </a:rPr>
              <a:t>up</a:t>
            </a:r>
            <a:r>
              <a:rPr sz="2030" spc="4" dirty="0">
                <a:latin typeface="Arial"/>
                <a:cs typeface="Arial"/>
              </a:rPr>
              <a:t> </a:t>
            </a:r>
            <a:r>
              <a:rPr sz="2030" spc="35" dirty="0">
                <a:latin typeface="Arial"/>
                <a:cs typeface="Arial"/>
              </a:rPr>
              <a:t>on</a:t>
            </a:r>
            <a:r>
              <a:rPr sz="2030" spc="9" dirty="0">
                <a:latin typeface="Arial"/>
                <a:cs typeface="Arial"/>
              </a:rPr>
              <a:t> </a:t>
            </a:r>
            <a:r>
              <a:rPr sz="2030" spc="31" dirty="0">
                <a:latin typeface="Arial"/>
                <a:cs typeface="Arial"/>
              </a:rPr>
              <a:t>functionality</a:t>
            </a:r>
            <a:endParaRPr sz="2030" dirty="0">
              <a:latin typeface="Arial"/>
              <a:cs typeface="Arial"/>
            </a:endParaRPr>
          </a:p>
          <a:p>
            <a:pPr marL="710491" lvl="1" indent="-268956">
              <a:spcBef>
                <a:spcPts val="35"/>
              </a:spcBef>
              <a:buClr>
                <a:srgbClr val="44516F"/>
              </a:buClr>
              <a:buChar char="•"/>
              <a:tabLst>
                <a:tab pos="709931" algn="l"/>
                <a:tab pos="710491" algn="l"/>
              </a:tabLst>
            </a:pPr>
            <a:r>
              <a:rPr sz="2030" spc="35" dirty="0">
                <a:latin typeface="Arial"/>
                <a:cs typeface="Arial"/>
              </a:rPr>
              <a:t>Application</a:t>
            </a:r>
            <a:r>
              <a:rPr sz="2030" spc="26" dirty="0">
                <a:latin typeface="Arial"/>
                <a:cs typeface="Arial"/>
              </a:rPr>
              <a:t> </a:t>
            </a:r>
            <a:r>
              <a:rPr sz="2030" spc="49" dirty="0">
                <a:latin typeface="Arial"/>
                <a:cs typeface="Arial"/>
              </a:rPr>
              <a:t>must</a:t>
            </a:r>
            <a:r>
              <a:rPr sz="2030" spc="18" dirty="0">
                <a:latin typeface="Arial"/>
                <a:cs typeface="Arial"/>
              </a:rPr>
              <a:t> </a:t>
            </a:r>
            <a:r>
              <a:rPr sz="2030" spc="57" dirty="0">
                <a:latin typeface="Arial"/>
                <a:cs typeface="Arial"/>
              </a:rPr>
              <a:t>now</a:t>
            </a:r>
            <a:r>
              <a:rPr sz="2030" spc="22" dirty="0">
                <a:latin typeface="Arial"/>
                <a:cs typeface="Arial"/>
              </a:rPr>
              <a:t> </a:t>
            </a:r>
            <a:r>
              <a:rPr sz="2030" spc="18" dirty="0">
                <a:latin typeface="Arial"/>
                <a:cs typeface="Arial"/>
              </a:rPr>
              <a:t>handle</a:t>
            </a:r>
            <a:r>
              <a:rPr sz="2030" spc="35" dirty="0">
                <a:latin typeface="Arial"/>
                <a:cs typeface="Arial"/>
              </a:rPr>
              <a:t> </a:t>
            </a:r>
            <a:r>
              <a:rPr sz="2030" spc="18" dirty="0">
                <a:latin typeface="Arial"/>
                <a:cs typeface="Arial"/>
              </a:rPr>
              <a:t>joins</a:t>
            </a:r>
            <a:r>
              <a:rPr sz="2030" spc="26" dirty="0">
                <a:latin typeface="Arial"/>
                <a:cs typeface="Arial"/>
              </a:rPr>
              <a:t> </a:t>
            </a:r>
            <a:r>
              <a:rPr sz="2030" spc="31" dirty="0">
                <a:latin typeface="Arial"/>
                <a:cs typeface="Arial"/>
              </a:rPr>
              <a:t>and</a:t>
            </a:r>
            <a:r>
              <a:rPr sz="2030" spc="18" dirty="0">
                <a:latin typeface="Arial"/>
                <a:cs typeface="Arial"/>
              </a:rPr>
              <a:t> </a:t>
            </a:r>
            <a:r>
              <a:rPr sz="2030" spc="35" dirty="0">
                <a:latin typeface="Arial"/>
                <a:cs typeface="Arial"/>
              </a:rPr>
              <a:t>consistency</a:t>
            </a:r>
            <a:endParaRPr sz="2030" dirty="0">
              <a:latin typeface="Arial"/>
              <a:cs typeface="Arial"/>
            </a:endParaRPr>
          </a:p>
        </p:txBody>
      </p:sp>
      <p:sp>
        <p:nvSpPr>
          <p:cNvPr id="4" name="Rectangle 3"/>
          <p:cNvSpPr/>
          <p:nvPr/>
        </p:nvSpPr>
        <p:spPr>
          <a:xfrm>
            <a:off x="5967046" y="4991098"/>
            <a:ext cx="5345723" cy="1597360"/>
          </a:xfrm>
          <a:prstGeom prst="rect">
            <a:avLst/>
          </a:prstGeom>
          <a:solidFill>
            <a:schemeClr val="accent4">
              <a:lumMod val="20000"/>
              <a:lumOff val="80000"/>
            </a:schemeClr>
          </a:solidFill>
        </p:spPr>
        <p:txBody>
          <a:bodyPr wrap="square">
            <a:spAutoFit/>
          </a:bodyPr>
          <a:lstStyle/>
          <a:p>
            <a:pPr marL="710491" lvl="1" indent="-268956">
              <a:spcBef>
                <a:spcPts val="9"/>
              </a:spcBef>
              <a:buClr>
                <a:srgbClr val="44516F"/>
              </a:buClr>
              <a:buFont typeface="Arial"/>
              <a:buChar char="•"/>
              <a:tabLst>
                <a:tab pos="709931" algn="l"/>
                <a:tab pos="710491" algn="l"/>
              </a:tabLst>
            </a:pPr>
            <a:r>
              <a:rPr lang="en-US" sz="1677" b="1" spc="4" dirty="0" smtClean="0">
                <a:latin typeface="Arial"/>
                <a:cs typeface="Arial"/>
              </a:rPr>
              <a:t>B</a:t>
            </a:r>
            <a:r>
              <a:rPr lang="en-US" sz="1677" spc="4" dirty="0" smtClean="0">
                <a:latin typeface="Arial"/>
                <a:cs typeface="Arial"/>
              </a:rPr>
              <a:t>asic</a:t>
            </a:r>
            <a:r>
              <a:rPr lang="en-US" sz="1677" spc="-44" dirty="0" smtClean="0">
                <a:latin typeface="Arial"/>
                <a:cs typeface="Arial"/>
              </a:rPr>
              <a:t> </a:t>
            </a:r>
            <a:r>
              <a:rPr lang="en-US" sz="1677" b="1" spc="4" dirty="0">
                <a:latin typeface="Arial"/>
                <a:cs typeface="Arial"/>
              </a:rPr>
              <a:t>A</a:t>
            </a:r>
            <a:r>
              <a:rPr lang="en-US" sz="1677" spc="4" dirty="0">
                <a:latin typeface="Arial"/>
                <a:cs typeface="Arial"/>
              </a:rPr>
              <a:t>vailability</a:t>
            </a:r>
            <a:endParaRPr lang="en-US" sz="1677" dirty="0">
              <a:latin typeface="Arial"/>
              <a:cs typeface="Arial"/>
            </a:endParaRPr>
          </a:p>
          <a:p>
            <a:pPr marL="1087029" lvl="2" indent="-215164">
              <a:spcBef>
                <a:spcPts val="18"/>
              </a:spcBef>
              <a:buClr>
                <a:srgbClr val="44516F"/>
              </a:buClr>
              <a:buChar char="•"/>
              <a:tabLst>
                <a:tab pos="1086468" algn="l"/>
                <a:tab pos="1087029" algn="l"/>
              </a:tabLst>
            </a:pPr>
            <a:r>
              <a:rPr lang="en-US" sz="1588" spc="18" dirty="0">
                <a:latin typeface="Arial"/>
                <a:cs typeface="Arial"/>
              </a:rPr>
              <a:t>Application</a:t>
            </a:r>
            <a:r>
              <a:rPr lang="en-US" sz="1588" spc="13" dirty="0">
                <a:latin typeface="Arial"/>
                <a:cs typeface="Arial"/>
              </a:rPr>
              <a:t> </a:t>
            </a:r>
            <a:r>
              <a:rPr lang="en-US" sz="1588" spc="26" dirty="0">
                <a:latin typeface="Arial"/>
                <a:cs typeface="Arial"/>
              </a:rPr>
              <a:t>must</a:t>
            </a:r>
            <a:r>
              <a:rPr lang="en-US" sz="1588" spc="9" dirty="0">
                <a:latin typeface="Arial"/>
                <a:cs typeface="Arial"/>
              </a:rPr>
              <a:t> </a:t>
            </a:r>
            <a:r>
              <a:rPr lang="en-US" sz="1588" dirty="0">
                <a:latin typeface="Arial"/>
                <a:cs typeface="Arial"/>
              </a:rPr>
              <a:t>handle</a:t>
            </a:r>
            <a:r>
              <a:rPr lang="en-US" sz="1588" spc="9" dirty="0">
                <a:latin typeface="Arial"/>
                <a:cs typeface="Arial"/>
              </a:rPr>
              <a:t> partial</a:t>
            </a:r>
            <a:r>
              <a:rPr lang="en-US" sz="1588" spc="4" dirty="0">
                <a:latin typeface="Arial"/>
                <a:cs typeface="Arial"/>
              </a:rPr>
              <a:t> </a:t>
            </a:r>
            <a:r>
              <a:rPr lang="en-US" sz="1588" spc="-9" dirty="0">
                <a:latin typeface="Arial"/>
                <a:cs typeface="Arial"/>
              </a:rPr>
              <a:t>failures</a:t>
            </a:r>
            <a:r>
              <a:rPr lang="en-US" sz="1588" spc="9" dirty="0">
                <a:latin typeface="Arial"/>
                <a:cs typeface="Arial"/>
              </a:rPr>
              <a:t> itself</a:t>
            </a:r>
            <a:endParaRPr lang="en-US" sz="1588" dirty="0">
              <a:latin typeface="Arial"/>
              <a:cs typeface="Arial"/>
            </a:endParaRPr>
          </a:p>
          <a:p>
            <a:pPr marL="710491" lvl="1" indent="-268956">
              <a:lnSpc>
                <a:spcPts val="2007"/>
              </a:lnSpc>
              <a:spcBef>
                <a:spcPts val="35"/>
              </a:spcBef>
              <a:buClr>
                <a:srgbClr val="44516F"/>
              </a:buClr>
              <a:buFont typeface="Arial"/>
              <a:buChar char="•"/>
              <a:tabLst>
                <a:tab pos="709931" algn="l"/>
                <a:tab pos="710491" algn="l"/>
              </a:tabLst>
            </a:pPr>
            <a:r>
              <a:rPr lang="en-US" sz="1677" b="1" spc="31" dirty="0">
                <a:latin typeface="Arial"/>
                <a:cs typeface="Arial"/>
              </a:rPr>
              <a:t>S</a:t>
            </a:r>
            <a:r>
              <a:rPr lang="en-US" sz="1677" spc="31" dirty="0">
                <a:latin typeface="Arial"/>
                <a:cs typeface="Arial"/>
              </a:rPr>
              <a:t>oft</a:t>
            </a:r>
            <a:r>
              <a:rPr lang="en-US" sz="1677" spc="-79" dirty="0">
                <a:latin typeface="Arial"/>
                <a:cs typeface="Arial"/>
              </a:rPr>
              <a:t> </a:t>
            </a:r>
            <a:r>
              <a:rPr lang="en-US" sz="1677" spc="9" dirty="0">
                <a:latin typeface="Arial"/>
                <a:cs typeface="Arial"/>
              </a:rPr>
              <a:t>State</a:t>
            </a:r>
            <a:endParaRPr lang="en-US" sz="1677" dirty="0">
              <a:latin typeface="Arial"/>
              <a:cs typeface="Arial"/>
            </a:endParaRPr>
          </a:p>
          <a:p>
            <a:pPr marL="1087029" lvl="2" indent="-215164">
              <a:lnSpc>
                <a:spcPts val="1902"/>
              </a:lnSpc>
              <a:buClr>
                <a:srgbClr val="44516F"/>
              </a:buClr>
              <a:buChar char="•"/>
              <a:tabLst>
                <a:tab pos="1086468" algn="l"/>
                <a:tab pos="1087029" algn="l"/>
              </a:tabLst>
            </a:pPr>
            <a:r>
              <a:rPr lang="en-US" sz="1588" dirty="0">
                <a:latin typeface="Arial"/>
                <a:cs typeface="Arial"/>
              </a:rPr>
              <a:t>DB</a:t>
            </a:r>
            <a:r>
              <a:rPr lang="en-US" sz="1588" spc="4" dirty="0">
                <a:latin typeface="Arial"/>
                <a:cs typeface="Arial"/>
              </a:rPr>
              <a:t> </a:t>
            </a:r>
            <a:r>
              <a:rPr lang="en-US" sz="1588" spc="13" dirty="0">
                <a:latin typeface="Arial"/>
                <a:cs typeface="Arial"/>
              </a:rPr>
              <a:t>state</a:t>
            </a:r>
            <a:r>
              <a:rPr lang="en-US" sz="1588" spc="4" dirty="0">
                <a:latin typeface="Arial"/>
                <a:cs typeface="Arial"/>
              </a:rPr>
              <a:t> </a:t>
            </a:r>
            <a:r>
              <a:rPr lang="en-US" sz="1588" spc="9" dirty="0">
                <a:latin typeface="Arial"/>
                <a:cs typeface="Arial"/>
              </a:rPr>
              <a:t>can change </a:t>
            </a:r>
            <a:r>
              <a:rPr lang="en-US" sz="1588" spc="-13" dirty="0">
                <a:latin typeface="Arial"/>
                <a:cs typeface="Arial"/>
              </a:rPr>
              <a:t>even</a:t>
            </a:r>
            <a:r>
              <a:rPr lang="en-US" sz="1588" spc="9" dirty="0">
                <a:latin typeface="Arial"/>
                <a:cs typeface="Arial"/>
              </a:rPr>
              <a:t> </a:t>
            </a:r>
            <a:r>
              <a:rPr lang="en-US" sz="1588" spc="31" dirty="0">
                <a:latin typeface="Arial"/>
                <a:cs typeface="Arial"/>
              </a:rPr>
              <a:t>without</a:t>
            </a:r>
            <a:r>
              <a:rPr lang="en-US" sz="1588" spc="4" dirty="0">
                <a:latin typeface="Arial"/>
                <a:cs typeface="Arial"/>
              </a:rPr>
              <a:t> </a:t>
            </a:r>
            <a:r>
              <a:rPr lang="en-US" sz="1588" spc="22" dirty="0">
                <a:latin typeface="Arial"/>
                <a:cs typeface="Arial"/>
              </a:rPr>
              <a:t>inputs</a:t>
            </a:r>
            <a:endParaRPr lang="en-US" sz="1588" dirty="0">
              <a:latin typeface="Arial"/>
              <a:cs typeface="Arial"/>
            </a:endParaRPr>
          </a:p>
          <a:p>
            <a:pPr marL="710491" lvl="1" indent="-268956">
              <a:spcBef>
                <a:spcPts val="35"/>
              </a:spcBef>
              <a:buClr>
                <a:srgbClr val="44516F"/>
              </a:buClr>
              <a:buFont typeface="Arial"/>
              <a:buChar char="•"/>
              <a:tabLst>
                <a:tab pos="709931" algn="l"/>
                <a:tab pos="710491" algn="l"/>
              </a:tabLst>
            </a:pPr>
            <a:r>
              <a:rPr lang="en-US" sz="1677" b="1" dirty="0">
                <a:latin typeface="Arial"/>
                <a:cs typeface="Arial"/>
              </a:rPr>
              <a:t>E</a:t>
            </a:r>
            <a:r>
              <a:rPr lang="en-US" sz="1677" dirty="0">
                <a:latin typeface="Arial"/>
                <a:cs typeface="Arial"/>
              </a:rPr>
              <a:t>ventually</a:t>
            </a:r>
            <a:r>
              <a:rPr lang="en-US" sz="1677" spc="-40" dirty="0">
                <a:latin typeface="Arial"/>
                <a:cs typeface="Arial"/>
              </a:rPr>
              <a:t> </a:t>
            </a:r>
            <a:r>
              <a:rPr lang="en-US" sz="1677" spc="18" dirty="0">
                <a:latin typeface="Arial"/>
                <a:cs typeface="Arial"/>
              </a:rPr>
              <a:t>Consistency</a:t>
            </a:r>
            <a:endParaRPr lang="en-US" sz="1677" dirty="0">
              <a:latin typeface="Arial"/>
              <a:cs typeface="Arial"/>
            </a:endParaRPr>
          </a:p>
          <a:p>
            <a:pPr marL="1087029" lvl="2" indent="-215164">
              <a:spcBef>
                <a:spcPts val="18"/>
              </a:spcBef>
              <a:buClr>
                <a:srgbClr val="44516F"/>
              </a:buClr>
              <a:buChar char="•"/>
              <a:tabLst>
                <a:tab pos="1086468" algn="l"/>
                <a:tab pos="1087029" algn="l"/>
              </a:tabLst>
            </a:pPr>
            <a:r>
              <a:rPr lang="en-US" sz="1588" dirty="0">
                <a:latin typeface="Arial"/>
                <a:cs typeface="Arial"/>
              </a:rPr>
              <a:t>DB</a:t>
            </a:r>
            <a:r>
              <a:rPr lang="en-US" sz="1588" spc="4" dirty="0">
                <a:latin typeface="Arial"/>
                <a:cs typeface="Arial"/>
              </a:rPr>
              <a:t> </a:t>
            </a:r>
            <a:r>
              <a:rPr lang="en-US" sz="1588" spc="13" dirty="0">
                <a:latin typeface="Arial"/>
                <a:cs typeface="Arial"/>
              </a:rPr>
              <a:t>will</a:t>
            </a:r>
            <a:r>
              <a:rPr lang="en-US" sz="1588" spc="4" dirty="0">
                <a:latin typeface="Arial"/>
                <a:cs typeface="Arial"/>
              </a:rPr>
              <a:t> </a:t>
            </a:r>
            <a:r>
              <a:rPr lang="en-US" sz="1588" spc="22" dirty="0">
                <a:latin typeface="Arial"/>
                <a:cs typeface="Arial"/>
              </a:rPr>
              <a:t>“eventually”</a:t>
            </a:r>
            <a:r>
              <a:rPr lang="en-US" sz="1588" spc="9" dirty="0">
                <a:latin typeface="Arial"/>
                <a:cs typeface="Arial"/>
              </a:rPr>
              <a:t> </a:t>
            </a:r>
            <a:r>
              <a:rPr lang="en-US" sz="1588" spc="22" dirty="0">
                <a:latin typeface="Arial"/>
                <a:cs typeface="Arial"/>
              </a:rPr>
              <a:t>become</a:t>
            </a:r>
            <a:r>
              <a:rPr lang="en-US" sz="1588" spc="9" dirty="0">
                <a:latin typeface="Arial"/>
                <a:cs typeface="Arial"/>
              </a:rPr>
              <a:t> </a:t>
            </a:r>
            <a:r>
              <a:rPr lang="en-US" sz="1588" spc="22" dirty="0">
                <a:latin typeface="Arial"/>
                <a:cs typeface="Arial"/>
              </a:rPr>
              <a:t>consistent</a:t>
            </a:r>
            <a:endParaRPr lang="en-US" sz="1588" dirty="0">
              <a:latin typeface="Arial"/>
              <a:cs typeface="Arial"/>
            </a:endParaRPr>
          </a:p>
        </p:txBody>
      </p:sp>
      <p:sp>
        <p:nvSpPr>
          <p:cNvPr id="5" name="Slide Number Placeholder 4"/>
          <p:cNvSpPr>
            <a:spLocks noGrp="1"/>
          </p:cNvSpPr>
          <p:nvPr>
            <p:ph type="sldNum" sz="quarter" idx="12"/>
          </p:nvPr>
        </p:nvSpPr>
        <p:spPr/>
        <p:txBody>
          <a:bodyPr/>
          <a:lstStyle/>
          <a:p>
            <a:fld id="{459F6482-13E3-48AA-9F28-7362888D1E43}" type="slidenum">
              <a:rPr lang="en-US" smtClean="0"/>
              <a:t>109</a:t>
            </a:fld>
            <a:endParaRPr lang="en-US"/>
          </a:p>
        </p:txBody>
      </p:sp>
    </p:spTree>
    <p:extLst>
      <p:ext uri="{BB962C8B-B14F-4D97-AF65-F5344CB8AC3E}">
        <p14:creationId xmlns:p14="http://schemas.microsoft.com/office/powerpoint/2010/main" val="1611793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p:txBody>
          <a:bodyPr/>
          <a:lstStyle/>
          <a:p>
            <a:r>
              <a:rPr lang="en-US" dirty="0" smtClean="0">
                <a:uFillTx/>
              </a:rPr>
              <a:t>Brief </a:t>
            </a:r>
            <a:r>
              <a:rPr lang="en-US" dirty="0">
                <a:uFillTx/>
              </a:rPr>
              <a:t>Detour: Null Values</a:t>
            </a:r>
          </a:p>
        </p:txBody>
      </p:sp>
      <p:sp>
        <p:nvSpPr>
          <p:cNvPr id="616" name="Shape 616"/>
          <p:cNvSpPr txBox="1">
            <a:spLocks noGrp="1"/>
          </p:cNvSpPr>
          <p:nvPr>
            <p:ph type="body" idx="1"/>
          </p:nvPr>
        </p:nvSpPr>
        <p:spPr>
          <a:xfrm>
            <a:off x="711200" y="1540625"/>
            <a:ext cx="10363200" cy="5105400"/>
          </a:xfrm>
        </p:spPr>
        <p:txBody>
          <a:bodyPr>
            <a:normAutofit/>
          </a:bodyPr>
          <a:lstStyle/>
          <a:p>
            <a:r>
              <a:rPr lang="en-US" sz="2933" dirty="0"/>
              <a:t>Field values are sometimes unknown</a:t>
            </a:r>
          </a:p>
          <a:p>
            <a:pPr lvl="1"/>
            <a:r>
              <a:rPr lang="en-US" sz="2933" dirty="0"/>
              <a:t>SQL provides a special value NULL for such situations.</a:t>
            </a:r>
          </a:p>
          <a:p>
            <a:pPr lvl="1"/>
            <a:r>
              <a:rPr lang="en-US" sz="2933" dirty="0"/>
              <a:t>Every data type can be NULL</a:t>
            </a:r>
          </a:p>
          <a:p>
            <a:r>
              <a:rPr lang="en-US" sz="2933" dirty="0"/>
              <a:t>The presence of null complicates many issues. E.g.:</a:t>
            </a:r>
          </a:p>
          <a:p>
            <a:pPr lvl="1"/>
            <a:r>
              <a:rPr lang="en-US" sz="2933" dirty="0"/>
              <a:t>Selection predicates (WHERE)</a:t>
            </a:r>
          </a:p>
          <a:p>
            <a:pPr lvl="1"/>
            <a:r>
              <a:rPr lang="en-US" sz="2933" dirty="0"/>
              <a:t>Aggregation</a:t>
            </a:r>
          </a:p>
          <a:p>
            <a:r>
              <a:rPr lang="en-US" sz="2933" dirty="0"/>
              <a:t>But NULLs comes naturally from Outer joins</a:t>
            </a:r>
          </a:p>
        </p:txBody>
      </p:sp>
      <p:sp>
        <p:nvSpPr>
          <p:cNvPr id="2" name="Rectangle 1"/>
          <p:cNvSpPr/>
          <p:nvPr/>
        </p:nvSpPr>
        <p:spPr>
          <a:xfrm>
            <a:off x="6561573" y="5166800"/>
            <a:ext cx="5399314" cy="1569660"/>
          </a:xfrm>
          <a:prstGeom prst="rect">
            <a:avLst/>
          </a:prstGeom>
          <a:solidFill>
            <a:schemeClr val="accent4">
              <a:lumMod val="20000"/>
              <a:lumOff val="80000"/>
            </a:schemeClr>
          </a:solidFill>
        </p:spPr>
        <p:txBody>
          <a:bodyPr wrap="square">
            <a:spAutoFit/>
          </a:bodyPr>
          <a:lstStyle/>
          <a:p>
            <a:pPr marL="342900" indent="-342900">
              <a:buFont typeface="Arial" panose="020B0604020202020204" pitchFamily="34" charset="0"/>
              <a:buChar char="•"/>
            </a:pPr>
            <a:r>
              <a:rPr lang="en-US" sz="2400" dirty="0"/>
              <a:t>NULL op NULL is NULL</a:t>
            </a:r>
          </a:p>
          <a:p>
            <a:pPr marL="342900" indent="-342900">
              <a:buFont typeface="Arial" panose="020B0604020202020204" pitchFamily="34" charset="0"/>
              <a:buChar char="•"/>
            </a:pPr>
            <a:r>
              <a:rPr lang="en-US" sz="2400" dirty="0"/>
              <a:t>WHERE NULL: do not send to output</a:t>
            </a:r>
          </a:p>
          <a:p>
            <a:pPr marL="342900" indent="-342900">
              <a:buFont typeface="Arial" panose="020B0604020202020204" pitchFamily="34" charset="0"/>
              <a:buChar char="•"/>
            </a:pPr>
            <a:r>
              <a:rPr lang="en-US" sz="2400" dirty="0"/>
              <a:t>Boolean connectives: 3-valued logic</a:t>
            </a:r>
          </a:p>
          <a:p>
            <a:pPr marL="342900" indent="-342900">
              <a:buFont typeface="Arial" panose="020B0604020202020204" pitchFamily="34" charset="0"/>
              <a:buChar char="•"/>
            </a:pPr>
            <a:r>
              <a:rPr lang="en-US" sz="2400" dirty="0"/>
              <a:t>Aggregates ignore NULL-valued inputs</a:t>
            </a:r>
          </a:p>
        </p:txBody>
      </p:sp>
      <p:sp>
        <p:nvSpPr>
          <p:cNvPr id="3" name="Slide Number Placeholder 2"/>
          <p:cNvSpPr>
            <a:spLocks noGrp="1"/>
          </p:cNvSpPr>
          <p:nvPr>
            <p:ph type="sldNum" sz="quarter" idx="12"/>
          </p:nvPr>
        </p:nvSpPr>
        <p:spPr/>
        <p:txBody>
          <a:bodyPr/>
          <a:lstStyle/>
          <a:p>
            <a:fld id="{459F6482-13E3-48AA-9F28-7362888D1E43}" type="slidenum">
              <a:rPr lang="en-US" smtClean="0"/>
              <a:t>11</a:t>
            </a:fld>
            <a:endParaRPr lang="en-US"/>
          </a:p>
        </p:txBody>
      </p:sp>
    </p:spTree>
    <p:extLst>
      <p:ext uri="{BB962C8B-B14F-4D97-AF65-F5344CB8AC3E}">
        <p14:creationId xmlns:p14="http://schemas.microsoft.com/office/powerpoint/2010/main" val="989862782"/>
      </p:ext>
    </p:extLst>
  </p:cSld>
  <p:clrMapOvr>
    <a:masterClrMapping/>
  </p:clrMapOvr>
  <p:transition>
    <p:fade thruBlk="1"/>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199213"/>
            <a:ext cx="3655869" cy="688424"/>
          </a:xfrm>
          <a:prstGeom prst="rect">
            <a:avLst/>
          </a:prstGeom>
        </p:spPr>
        <p:txBody>
          <a:bodyPr vert="horz" wrap="square" lIns="0" tIns="11206" rIns="0" bIns="0" rtlCol="0" anchor="ctr">
            <a:spAutoFit/>
          </a:bodyPr>
          <a:lstStyle/>
          <a:p>
            <a:pPr marL="11206">
              <a:lnSpc>
                <a:spcPct val="100000"/>
              </a:lnSpc>
              <a:spcBef>
                <a:spcPts val="88"/>
              </a:spcBef>
            </a:pPr>
            <a:r>
              <a:rPr dirty="0"/>
              <a:t>Data</a:t>
            </a:r>
            <a:r>
              <a:rPr spc="-71" dirty="0"/>
              <a:t> </a:t>
            </a:r>
            <a:r>
              <a:rPr dirty="0"/>
              <a:t>Models</a:t>
            </a:r>
          </a:p>
        </p:txBody>
      </p:sp>
      <p:sp>
        <p:nvSpPr>
          <p:cNvPr id="3" name="object 3"/>
          <p:cNvSpPr txBox="1"/>
          <p:nvPr/>
        </p:nvSpPr>
        <p:spPr>
          <a:xfrm>
            <a:off x="2100161" y="1955802"/>
            <a:ext cx="4719918" cy="837521"/>
          </a:xfrm>
          <a:prstGeom prst="rect">
            <a:avLst/>
          </a:prstGeom>
        </p:spPr>
        <p:txBody>
          <a:bodyPr vert="horz" wrap="square" lIns="0" tIns="51546" rIns="0" bIns="0" rtlCol="0">
            <a:spAutoFit/>
          </a:bodyPr>
          <a:lstStyle/>
          <a:p>
            <a:pPr marL="11206">
              <a:spcBef>
                <a:spcPts val="405"/>
              </a:spcBef>
            </a:pPr>
            <a:r>
              <a:rPr sz="2427" spc="-22" dirty="0">
                <a:latin typeface="Arial"/>
                <a:cs typeface="Arial"/>
              </a:rPr>
              <a:t>Taxonomy</a:t>
            </a:r>
            <a:r>
              <a:rPr sz="2427" spc="4" dirty="0">
                <a:latin typeface="Arial"/>
                <a:cs typeface="Arial"/>
              </a:rPr>
              <a:t> </a:t>
            </a:r>
            <a:r>
              <a:rPr sz="2427" spc="22" dirty="0">
                <a:latin typeface="Arial"/>
                <a:cs typeface="Arial"/>
              </a:rPr>
              <a:t>based</a:t>
            </a:r>
            <a:r>
              <a:rPr sz="2427" spc="4" dirty="0">
                <a:latin typeface="Arial"/>
                <a:cs typeface="Arial"/>
              </a:rPr>
              <a:t> </a:t>
            </a:r>
            <a:r>
              <a:rPr sz="2427" spc="26" dirty="0">
                <a:latin typeface="Arial"/>
                <a:cs typeface="Arial"/>
              </a:rPr>
              <a:t>on</a:t>
            </a:r>
            <a:r>
              <a:rPr sz="2427" spc="9" dirty="0">
                <a:latin typeface="Arial"/>
                <a:cs typeface="Arial"/>
              </a:rPr>
              <a:t> </a:t>
            </a:r>
            <a:r>
              <a:rPr sz="2427" spc="26" dirty="0">
                <a:latin typeface="Arial"/>
                <a:cs typeface="Arial"/>
              </a:rPr>
              <a:t>data</a:t>
            </a:r>
            <a:r>
              <a:rPr sz="2427" spc="13" dirty="0">
                <a:latin typeface="Arial"/>
                <a:cs typeface="Arial"/>
              </a:rPr>
              <a:t> </a:t>
            </a:r>
            <a:r>
              <a:rPr sz="2427" spc="22" dirty="0">
                <a:latin typeface="Arial"/>
                <a:cs typeface="Arial"/>
              </a:rPr>
              <a:t>models:</a:t>
            </a:r>
            <a:endParaRPr sz="2427" dirty="0">
              <a:latin typeface="Arial"/>
              <a:cs typeface="Arial"/>
            </a:endParaRPr>
          </a:p>
          <a:p>
            <a:pPr marL="333953" indent="-322747">
              <a:spcBef>
                <a:spcPts val="326"/>
              </a:spcBef>
              <a:buClr>
                <a:srgbClr val="44516F"/>
              </a:buClr>
              <a:buChar char="•"/>
              <a:tabLst>
                <a:tab pos="333393" algn="l"/>
                <a:tab pos="333953" algn="l"/>
              </a:tabLst>
            </a:pPr>
            <a:r>
              <a:rPr sz="2427" spc="4" dirty="0">
                <a:solidFill>
                  <a:srgbClr val="0000FF"/>
                </a:solidFill>
                <a:latin typeface="Arial"/>
                <a:cs typeface="Arial"/>
              </a:rPr>
              <a:t>Key-value</a:t>
            </a:r>
            <a:r>
              <a:rPr sz="2427" spc="-13" dirty="0">
                <a:solidFill>
                  <a:srgbClr val="0000FF"/>
                </a:solidFill>
                <a:latin typeface="Arial"/>
                <a:cs typeface="Arial"/>
              </a:rPr>
              <a:t> </a:t>
            </a:r>
            <a:r>
              <a:rPr sz="2427" spc="13" dirty="0">
                <a:solidFill>
                  <a:srgbClr val="0000FF"/>
                </a:solidFill>
                <a:latin typeface="Arial"/>
                <a:cs typeface="Arial"/>
              </a:rPr>
              <a:t>stores</a:t>
            </a:r>
            <a:endParaRPr sz="2427" dirty="0">
              <a:latin typeface="Arial"/>
              <a:cs typeface="Arial"/>
            </a:endParaRPr>
          </a:p>
        </p:txBody>
      </p:sp>
      <p:sp>
        <p:nvSpPr>
          <p:cNvPr id="4" name="object 4"/>
          <p:cNvSpPr txBox="1"/>
          <p:nvPr/>
        </p:nvSpPr>
        <p:spPr>
          <a:xfrm>
            <a:off x="2530467" y="2812678"/>
            <a:ext cx="6338047" cy="359260"/>
          </a:xfrm>
          <a:prstGeom prst="rect">
            <a:avLst/>
          </a:prstGeom>
        </p:spPr>
        <p:txBody>
          <a:bodyPr vert="horz" wrap="square" lIns="0" tIns="12886" rIns="0" bIns="0" rtlCol="0">
            <a:spAutoFit/>
          </a:bodyPr>
          <a:lstStyle/>
          <a:p>
            <a:pPr marL="280162" indent="-268956">
              <a:spcBef>
                <a:spcPts val="101"/>
              </a:spcBef>
              <a:buClr>
                <a:srgbClr val="44516F"/>
              </a:buClr>
              <a:buChar char="•"/>
              <a:tabLst>
                <a:tab pos="279602" algn="l"/>
                <a:tab pos="280162" algn="l"/>
              </a:tabLst>
            </a:pPr>
            <a:r>
              <a:rPr sz="2250" spc="-4" dirty="0">
                <a:latin typeface="Arial"/>
                <a:cs typeface="Arial"/>
              </a:rPr>
              <a:t>e.g.,</a:t>
            </a:r>
            <a:r>
              <a:rPr sz="2250" spc="-13" dirty="0">
                <a:latin typeface="Arial"/>
                <a:cs typeface="Arial"/>
              </a:rPr>
              <a:t> </a:t>
            </a:r>
            <a:r>
              <a:rPr sz="2250" spc="-4" dirty="0">
                <a:latin typeface="Arial"/>
                <a:cs typeface="Arial"/>
              </a:rPr>
              <a:t>Amazon </a:t>
            </a:r>
            <a:r>
              <a:rPr sz="2250" dirty="0">
                <a:latin typeface="Arial"/>
                <a:cs typeface="Arial"/>
              </a:rPr>
              <a:t>Dynamo,</a:t>
            </a:r>
            <a:r>
              <a:rPr sz="2250" spc="-9" dirty="0">
                <a:latin typeface="Arial"/>
                <a:cs typeface="Arial"/>
              </a:rPr>
              <a:t> </a:t>
            </a:r>
            <a:r>
              <a:rPr sz="2250" dirty="0">
                <a:latin typeface="Arial"/>
                <a:cs typeface="Arial"/>
              </a:rPr>
              <a:t>Voldemort,</a:t>
            </a:r>
            <a:r>
              <a:rPr sz="2250" spc="-9" dirty="0">
                <a:latin typeface="Arial"/>
                <a:cs typeface="Arial"/>
              </a:rPr>
              <a:t> </a:t>
            </a:r>
            <a:r>
              <a:rPr sz="2250" spc="31" dirty="0">
                <a:latin typeface="Arial"/>
                <a:cs typeface="Arial"/>
              </a:rPr>
              <a:t>Memcached</a:t>
            </a:r>
            <a:endParaRPr sz="2250">
              <a:latin typeface="Arial"/>
              <a:cs typeface="Arial"/>
            </a:endParaRPr>
          </a:p>
        </p:txBody>
      </p:sp>
      <p:sp>
        <p:nvSpPr>
          <p:cNvPr id="5" name="object 5"/>
          <p:cNvSpPr txBox="1"/>
          <p:nvPr/>
        </p:nvSpPr>
        <p:spPr>
          <a:xfrm>
            <a:off x="2100162" y="3155830"/>
            <a:ext cx="5501528" cy="1606398"/>
          </a:xfrm>
          <a:prstGeom prst="rect">
            <a:avLst/>
          </a:prstGeom>
        </p:spPr>
        <p:txBody>
          <a:bodyPr vert="horz" wrap="square" lIns="0" tIns="50987" rIns="0" bIns="0" rtlCol="0">
            <a:spAutoFit/>
          </a:bodyPr>
          <a:lstStyle/>
          <a:p>
            <a:pPr marL="333953" indent="-322747">
              <a:spcBef>
                <a:spcPts val="401"/>
              </a:spcBef>
              <a:buClr>
                <a:srgbClr val="44516F"/>
              </a:buClr>
              <a:buChar char="•"/>
              <a:tabLst>
                <a:tab pos="333393" algn="l"/>
                <a:tab pos="333953" algn="l"/>
              </a:tabLst>
            </a:pPr>
            <a:r>
              <a:rPr sz="2427" spc="4" dirty="0">
                <a:solidFill>
                  <a:srgbClr val="0000FF"/>
                </a:solidFill>
                <a:latin typeface="Arial"/>
                <a:cs typeface="Arial"/>
              </a:rPr>
              <a:t>Extensible</a:t>
            </a:r>
            <a:r>
              <a:rPr sz="2427" dirty="0">
                <a:solidFill>
                  <a:srgbClr val="0000FF"/>
                </a:solidFill>
                <a:latin typeface="Arial"/>
                <a:cs typeface="Arial"/>
              </a:rPr>
              <a:t> </a:t>
            </a:r>
            <a:r>
              <a:rPr sz="2427" spc="13" dirty="0">
                <a:solidFill>
                  <a:srgbClr val="0000FF"/>
                </a:solidFill>
                <a:latin typeface="Arial"/>
                <a:cs typeface="Arial"/>
              </a:rPr>
              <a:t>Record</a:t>
            </a:r>
            <a:r>
              <a:rPr sz="2427" dirty="0">
                <a:solidFill>
                  <a:srgbClr val="0000FF"/>
                </a:solidFill>
                <a:latin typeface="Arial"/>
                <a:cs typeface="Arial"/>
              </a:rPr>
              <a:t> </a:t>
            </a:r>
            <a:r>
              <a:rPr sz="2427" spc="4" dirty="0">
                <a:solidFill>
                  <a:srgbClr val="0000FF"/>
                </a:solidFill>
                <a:latin typeface="Arial"/>
                <a:cs typeface="Arial"/>
              </a:rPr>
              <a:t>Stores</a:t>
            </a:r>
            <a:endParaRPr sz="2427">
              <a:latin typeface="Arial"/>
              <a:cs typeface="Arial"/>
            </a:endParaRPr>
          </a:p>
          <a:p>
            <a:pPr marL="710491" lvl="1" indent="-268956">
              <a:spcBef>
                <a:spcPts val="291"/>
              </a:spcBef>
              <a:buClr>
                <a:srgbClr val="44516F"/>
              </a:buClr>
              <a:buChar char="•"/>
              <a:tabLst>
                <a:tab pos="709931" algn="l"/>
                <a:tab pos="710491" algn="l"/>
              </a:tabLst>
            </a:pPr>
            <a:r>
              <a:rPr sz="2250" spc="-4" dirty="0">
                <a:latin typeface="Arial"/>
                <a:cs typeface="Arial"/>
              </a:rPr>
              <a:t>e.g.,</a:t>
            </a:r>
            <a:r>
              <a:rPr sz="2250" spc="-13" dirty="0">
                <a:latin typeface="Arial"/>
                <a:cs typeface="Arial"/>
              </a:rPr>
              <a:t> </a:t>
            </a:r>
            <a:r>
              <a:rPr sz="2250" spc="-4" dirty="0">
                <a:latin typeface="Arial"/>
                <a:cs typeface="Arial"/>
              </a:rPr>
              <a:t>HBase,</a:t>
            </a:r>
            <a:r>
              <a:rPr sz="2250" spc="-9" dirty="0">
                <a:latin typeface="Arial"/>
                <a:cs typeface="Arial"/>
              </a:rPr>
              <a:t> </a:t>
            </a:r>
            <a:r>
              <a:rPr sz="2250" spc="-4" dirty="0">
                <a:latin typeface="Arial"/>
                <a:cs typeface="Arial"/>
              </a:rPr>
              <a:t>Cassandra,</a:t>
            </a:r>
            <a:r>
              <a:rPr sz="2250" spc="-9" dirty="0">
                <a:latin typeface="Arial"/>
                <a:cs typeface="Arial"/>
              </a:rPr>
              <a:t> </a:t>
            </a:r>
            <a:r>
              <a:rPr sz="2250" spc="-31" dirty="0">
                <a:latin typeface="Arial"/>
                <a:cs typeface="Arial"/>
              </a:rPr>
              <a:t>PNUTS</a:t>
            </a:r>
            <a:endParaRPr sz="2250">
              <a:latin typeface="Arial"/>
              <a:cs typeface="Arial"/>
            </a:endParaRPr>
          </a:p>
          <a:p>
            <a:pPr marL="333953" indent="-322747">
              <a:spcBef>
                <a:spcPts val="300"/>
              </a:spcBef>
              <a:buClr>
                <a:srgbClr val="44516F"/>
              </a:buClr>
              <a:buChar char="•"/>
              <a:tabLst>
                <a:tab pos="333393" algn="l"/>
                <a:tab pos="333953" algn="l"/>
              </a:tabLst>
            </a:pPr>
            <a:r>
              <a:rPr sz="2427" spc="31" dirty="0">
                <a:solidFill>
                  <a:srgbClr val="0000FF"/>
                </a:solidFill>
                <a:latin typeface="Arial"/>
                <a:cs typeface="Arial"/>
              </a:rPr>
              <a:t>Document</a:t>
            </a:r>
            <a:r>
              <a:rPr sz="2427" spc="-22" dirty="0">
                <a:solidFill>
                  <a:srgbClr val="0000FF"/>
                </a:solidFill>
                <a:latin typeface="Arial"/>
                <a:cs typeface="Arial"/>
              </a:rPr>
              <a:t> </a:t>
            </a:r>
            <a:r>
              <a:rPr sz="2427" spc="13" dirty="0">
                <a:solidFill>
                  <a:srgbClr val="0000FF"/>
                </a:solidFill>
                <a:latin typeface="Arial"/>
                <a:cs typeface="Arial"/>
              </a:rPr>
              <a:t>stores</a:t>
            </a:r>
            <a:endParaRPr sz="2427">
              <a:latin typeface="Arial"/>
              <a:cs typeface="Arial"/>
            </a:endParaRPr>
          </a:p>
          <a:p>
            <a:pPr marL="710491" lvl="1" indent="-268956">
              <a:spcBef>
                <a:spcPts val="265"/>
              </a:spcBef>
              <a:buClr>
                <a:srgbClr val="44516F"/>
              </a:buClr>
              <a:buChar char="•"/>
              <a:tabLst>
                <a:tab pos="709931" algn="l"/>
                <a:tab pos="710491" algn="l"/>
              </a:tabLst>
            </a:pPr>
            <a:r>
              <a:rPr sz="2250" spc="-4" dirty="0">
                <a:latin typeface="Arial"/>
                <a:cs typeface="Arial"/>
              </a:rPr>
              <a:t>e.g.,</a:t>
            </a:r>
            <a:r>
              <a:rPr sz="2250" spc="-22" dirty="0">
                <a:latin typeface="Arial"/>
                <a:cs typeface="Arial"/>
              </a:rPr>
              <a:t> </a:t>
            </a:r>
            <a:r>
              <a:rPr sz="2250" spc="9" dirty="0">
                <a:latin typeface="Arial"/>
                <a:cs typeface="Arial"/>
              </a:rPr>
              <a:t>SimpleDB,</a:t>
            </a:r>
            <a:r>
              <a:rPr sz="2250" spc="-18" dirty="0">
                <a:latin typeface="Arial"/>
                <a:cs typeface="Arial"/>
              </a:rPr>
              <a:t> </a:t>
            </a:r>
            <a:r>
              <a:rPr sz="2250" spc="18" dirty="0">
                <a:latin typeface="Arial"/>
                <a:cs typeface="Arial"/>
              </a:rPr>
              <a:t>CouchDB,</a:t>
            </a:r>
            <a:r>
              <a:rPr sz="2250" spc="-22" dirty="0">
                <a:latin typeface="Arial"/>
                <a:cs typeface="Arial"/>
              </a:rPr>
              <a:t> </a:t>
            </a:r>
            <a:r>
              <a:rPr sz="2250" spc="31" dirty="0">
                <a:latin typeface="Arial"/>
                <a:cs typeface="Arial"/>
              </a:rPr>
              <a:t>MongoDB</a:t>
            </a:r>
            <a:endParaRPr sz="2250">
              <a:latin typeface="Arial"/>
              <a:cs typeface="Arial"/>
            </a:endParaRPr>
          </a:p>
        </p:txBody>
      </p:sp>
      <p:sp>
        <p:nvSpPr>
          <p:cNvPr id="6" name="object 6"/>
          <p:cNvSpPr txBox="1"/>
          <p:nvPr/>
        </p:nvSpPr>
        <p:spPr>
          <a:xfrm>
            <a:off x="2100162" y="2808941"/>
            <a:ext cx="295835" cy="400041"/>
          </a:xfrm>
          <a:prstGeom prst="rect">
            <a:avLst/>
          </a:prstGeom>
        </p:spPr>
        <p:txBody>
          <a:bodyPr vert="horz" wrap="square" lIns="0" tIns="12886" rIns="0" bIns="0" rtlCol="0">
            <a:spAutoFit/>
          </a:bodyPr>
          <a:lstStyle/>
          <a:p>
            <a:pPr marL="11206">
              <a:spcBef>
                <a:spcPts val="101"/>
              </a:spcBef>
            </a:pPr>
            <a:r>
              <a:rPr sz="2515" spc="9" dirty="0">
                <a:latin typeface="Segoe UI Symbol"/>
                <a:cs typeface="Segoe UI Symbol"/>
              </a:rPr>
              <a:t>☞</a:t>
            </a:r>
            <a:endParaRPr sz="2515">
              <a:latin typeface="Segoe UI Symbol"/>
              <a:cs typeface="Segoe UI Symbol"/>
            </a:endParaRPr>
          </a:p>
        </p:txBody>
      </p:sp>
      <p:sp>
        <p:nvSpPr>
          <p:cNvPr id="7" name="Slide Number Placeholder 6"/>
          <p:cNvSpPr>
            <a:spLocks noGrp="1"/>
          </p:cNvSpPr>
          <p:nvPr>
            <p:ph type="sldNum" sz="quarter" idx="12"/>
          </p:nvPr>
        </p:nvSpPr>
        <p:spPr/>
        <p:txBody>
          <a:bodyPr/>
          <a:lstStyle/>
          <a:p>
            <a:fld id="{459F6482-13E3-48AA-9F28-7362888D1E43}" type="slidenum">
              <a:rPr lang="en-US" smtClean="0"/>
              <a:t>110</a:t>
            </a:fld>
            <a:endParaRPr lang="en-US"/>
          </a:p>
        </p:txBody>
      </p:sp>
    </p:spTree>
    <p:extLst>
      <p:ext uri="{BB962C8B-B14F-4D97-AF65-F5344CB8AC3E}">
        <p14:creationId xmlns:p14="http://schemas.microsoft.com/office/powerpoint/2010/main" val="191466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199213"/>
            <a:ext cx="4945407" cy="688424"/>
          </a:xfrm>
          <a:prstGeom prst="rect">
            <a:avLst/>
          </a:prstGeom>
        </p:spPr>
        <p:txBody>
          <a:bodyPr vert="horz" wrap="square" lIns="0" tIns="11206" rIns="0" bIns="0" rtlCol="0" anchor="ctr">
            <a:spAutoFit/>
          </a:bodyPr>
          <a:lstStyle/>
          <a:p>
            <a:pPr marL="11206">
              <a:lnSpc>
                <a:spcPct val="100000"/>
              </a:lnSpc>
              <a:spcBef>
                <a:spcPts val="88"/>
              </a:spcBef>
            </a:pPr>
            <a:r>
              <a:rPr spc="4" dirty="0"/>
              <a:t>JSON</a:t>
            </a:r>
            <a:r>
              <a:rPr spc="-26" dirty="0"/>
              <a:t> </a:t>
            </a:r>
            <a:r>
              <a:rPr dirty="0"/>
              <a:t>vs</a:t>
            </a:r>
            <a:r>
              <a:rPr spc="-31" dirty="0"/>
              <a:t> </a:t>
            </a:r>
            <a:r>
              <a:rPr dirty="0"/>
              <a:t>Relational</a:t>
            </a:r>
          </a:p>
        </p:txBody>
      </p:sp>
      <p:sp>
        <p:nvSpPr>
          <p:cNvPr id="3" name="object 3"/>
          <p:cNvSpPr txBox="1"/>
          <p:nvPr/>
        </p:nvSpPr>
        <p:spPr>
          <a:xfrm>
            <a:off x="2100162" y="1981329"/>
            <a:ext cx="6791324" cy="3535794"/>
          </a:xfrm>
          <a:prstGeom prst="rect">
            <a:avLst/>
          </a:prstGeom>
        </p:spPr>
        <p:txBody>
          <a:bodyPr vert="horz" wrap="square" lIns="0" tIns="68916" rIns="0" bIns="0" rtlCol="0">
            <a:spAutoFit/>
          </a:bodyPr>
          <a:lstStyle/>
          <a:p>
            <a:pPr marL="333953" indent="-322747">
              <a:spcBef>
                <a:spcPts val="543"/>
              </a:spcBef>
              <a:buClr>
                <a:srgbClr val="44516F"/>
              </a:buClr>
              <a:buChar char="•"/>
              <a:tabLst>
                <a:tab pos="333393" algn="l"/>
                <a:tab pos="333953" algn="l"/>
              </a:tabLst>
            </a:pPr>
            <a:r>
              <a:rPr sz="1853" spc="4" dirty="0">
                <a:latin typeface="Arial"/>
                <a:cs typeface="Arial"/>
              </a:rPr>
              <a:t>Relational</a:t>
            </a:r>
            <a:r>
              <a:rPr sz="1853" spc="-9" dirty="0">
                <a:latin typeface="Arial"/>
                <a:cs typeface="Arial"/>
              </a:rPr>
              <a:t> </a:t>
            </a:r>
            <a:r>
              <a:rPr sz="1853" spc="26" dirty="0">
                <a:latin typeface="Arial"/>
                <a:cs typeface="Arial"/>
              </a:rPr>
              <a:t>data</a:t>
            </a:r>
            <a:r>
              <a:rPr sz="1853" spc="-13" dirty="0">
                <a:latin typeface="Arial"/>
                <a:cs typeface="Arial"/>
              </a:rPr>
              <a:t> </a:t>
            </a:r>
            <a:r>
              <a:rPr sz="1853" spc="31" dirty="0">
                <a:latin typeface="Arial"/>
                <a:cs typeface="Arial"/>
              </a:rPr>
              <a:t>model</a:t>
            </a:r>
            <a:endParaRPr sz="1853">
              <a:latin typeface="Arial"/>
              <a:cs typeface="Arial"/>
            </a:endParaRPr>
          </a:p>
          <a:p>
            <a:pPr marL="710491" lvl="1" indent="-268956">
              <a:spcBef>
                <a:spcPts val="424"/>
              </a:spcBef>
              <a:buClr>
                <a:srgbClr val="44516F"/>
              </a:buClr>
              <a:buChar char="•"/>
              <a:tabLst>
                <a:tab pos="709931" algn="l"/>
                <a:tab pos="710491" algn="l"/>
              </a:tabLst>
            </a:pPr>
            <a:r>
              <a:rPr sz="1677" spc="13" dirty="0">
                <a:latin typeface="Arial"/>
                <a:cs typeface="Arial"/>
              </a:rPr>
              <a:t>Rigid</a:t>
            </a:r>
            <a:r>
              <a:rPr sz="1677" spc="-22" dirty="0">
                <a:latin typeface="Arial"/>
                <a:cs typeface="Arial"/>
              </a:rPr>
              <a:t> </a:t>
            </a:r>
            <a:r>
              <a:rPr sz="1677" spc="18" dirty="0">
                <a:latin typeface="Arial"/>
                <a:cs typeface="Arial"/>
              </a:rPr>
              <a:t>flat</a:t>
            </a:r>
            <a:r>
              <a:rPr sz="1677" spc="-18" dirty="0">
                <a:latin typeface="Arial"/>
                <a:cs typeface="Arial"/>
              </a:rPr>
              <a:t> </a:t>
            </a:r>
            <a:r>
              <a:rPr sz="1677" spc="18" dirty="0">
                <a:latin typeface="Arial"/>
                <a:cs typeface="Arial"/>
              </a:rPr>
              <a:t>structure</a:t>
            </a:r>
            <a:r>
              <a:rPr sz="1677" spc="-18" dirty="0">
                <a:latin typeface="Arial"/>
                <a:cs typeface="Arial"/>
              </a:rPr>
              <a:t> </a:t>
            </a:r>
            <a:r>
              <a:rPr sz="1677" spc="-22" dirty="0">
                <a:latin typeface="Arial"/>
                <a:cs typeface="Arial"/>
              </a:rPr>
              <a:t>(tables)</a:t>
            </a:r>
            <a:endParaRPr sz="1677">
              <a:latin typeface="Arial"/>
              <a:cs typeface="Arial"/>
            </a:endParaRPr>
          </a:p>
          <a:p>
            <a:pPr marL="710491" lvl="1" indent="-268956">
              <a:spcBef>
                <a:spcPts val="432"/>
              </a:spcBef>
              <a:buClr>
                <a:srgbClr val="44516F"/>
              </a:buClr>
              <a:buChar char="•"/>
              <a:tabLst>
                <a:tab pos="709931" algn="l"/>
                <a:tab pos="710491" algn="l"/>
              </a:tabLst>
            </a:pPr>
            <a:r>
              <a:rPr sz="1677" spc="4" dirty="0">
                <a:latin typeface="Arial"/>
                <a:cs typeface="Arial"/>
              </a:rPr>
              <a:t>Schema</a:t>
            </a:r>
            <a:r>
              <a:rPr sz="1677" spc="-4" dirty="0">
                <a:latin typeface="Arial"/>
                <a:cs typeface="Arial"/>
              </a:rPr>
              <a:t> </a:t>
            </a:r>
            <a:r>
              <a:rPr sz="1677" spc="31" dirty="0">
                <a:latin typeface="Arial"/>
                <a:cs typeface="Arial"/>
              </a:rPr>
              <a:t>must</a:t>
            </a:r>
            <a:r>
              <a:rPr sz="1677" spc="-4" dirty="0">
                <a:latin typeface="Arial"/>
                <a:cs typeface="Arial"/>
              </a:rPr>
              <a:t> </a:t>
            </a:r>
            <a:r>
              <a:rPr sz="1677" spc="22" dirty="0">
                <a:latin typeface="Arial"/>
                <a:cs typeface="Arial"/>
              </a:rPr>
              <a:t>be</a:t>
            </a:r>
            <a:r>
              <a:rPr sz="1677" spc="-4" dirty="0">
                <a:latin typeface="Arial"/>
                <a:cs typeface="Arial"/>
              </a:rPr>
              <a:t> </a:t>
            </a:r>
            <a:r>
              <a:rPr sz="1677" spc="22" dirty="0">
                <a:latin typeface="Arial"/>
                <a:cs typeface="Arial"/>
              </a:rPr>
              <a:t>fixed</a:t>
            </a:r>
            <a:r>
              <a:rPr sz="1677" spc="-9" dirty="0">
                <a:latin typeface="Arial"/>
                <a:cs typeface="Arial"/>
              </a:rPr>
              <a:t> </a:t>
            </a:r>
            <a:r>
              <a:rPr sz="1677" spc="9" dirty="0">
                <a:latin typeface="Arial"/>
                <a:cs typeface="Arial"/>
              </a:rPr>
              <a:t>in</a:t>
            </a:r>
            <a:r>
              <a:rPr sz="1677" spc="-4" dirty="0">
                <a:latin typeface="Arial"/>
                <a:cs typeface="Arial"/>
              </a:rPr>
              <a:t> </a:t>
            </a:r>
            <a:r>
              <a:rPr sz="1677" spc="13" dirty="0">
                <a:latin typeface="Arial"/>
                <a:cs typeface="Arial"/>
              </a:rPr>
              <a:t>advanced</a:t>
            </a:r>
            <a:endParaRPr sz="1677">
              <a:latin typeface="Arial"/>
              <a:cs typeface="Arial"/>
            </a:endParaRPr>
          </a:p>
          <a:p>
            <a:pPr marL="710491" lvl="1" indent="-268956">
              <a:spcBef>
                <a:spcPts val="397"/>
              </a:spcBef>
              <a:buClr>
                <a:srgbClr val="44516F"/>
              </a:buClr>
              <a:buChar char="•"/>
              <a:tabLst>
                <a:tab pos="709931" algn="l"/>
                <a:tab pos="710491" algn="l"/>
              </a:tabLst>
            </a:pPr>
            <a:r>
              <a:rPr sz="1677" spc="4" dirty="0">
                <a:latin typeface="Arial"/>
                <a:cs typeface="Arial"/>
              </a:rPr>
              <a:t>Binary</a:t>
            </a:r>
            <a:r>
              <a:rPr sz="1677" dirty="0">
                <a:latin typeface="Arial"/>
                <a:cs typeface="Arial"/>
              </a:rPr>
              <a:t> </a:t>
            </a:r>
            <a:r>
              <a:rPr sz="1677" spc="4" dirty="0">
                <a:latin typeface="Arial"/>
                <a:cs typeface="Arial"/>
              </a:rPr>
              <a:t>representation:</a:t>
            </a:r>
            <a:r>
              <a:rPr sz="1677" spc="9" dirty="0">
                <a:latin typeface="Arial"/>
                <a:cs typeface="Arial"/>
              </a:rPr>
              <a:t> </a:t>
            </a:r>
            <a:r>
              <a:rPr sz="1677" spc="49" dirty="0">
                <a:latin typeface="Arial"/>
                <a:cs typeface="Arial"/>
              </a:rPr>
              <a:t>good</a:t>
            </a:r>
            <a:r>
              <a:rPr sz="1677" spc="-4" dirty="0">
                <a:latin typeface="Arial"/>
                <a:cs typeface="Arial"/>
              </a:rPr>
              <a:t> </a:t>
            </a:r>
            <a:r>
              <a:rPr sz="1677" spc="26" dirty="0">
                <a:latin typeface="Arial"/>
                <a:cs typeface="Arial"/>
              </a:rPr>
              <a:t>for</a:t>
            </a:r>
            <a:r>
              <a:rPr sz="1677" spc="9" dirty="0">
                <a:latin typeface="Arial"/>
                <a:cs typeface="Arial"/>
              </a:rPr>
              <a:t> </a:t>
            </a:r>
            <a:r>
              <a:rPr sz="1677" spc="13" dirty="0">
                <a:latin typeface="Arial"/>
                <a:cs typeface="Arial"/>
              </a:rPr>
              <a:t>performance,</a:t>
            </a:r>
            <a:r>
              <a:rPr sz="1677" spc="4" dirty="0">
                <a:latin typeface="Arial"/>
                <a:cs typeface="Arial"/>
              </a:rPr>
              <a:t> </a:t>
            </a:r>
            <a:r>
              <a:rPr sz="1677" spc="35" dirty="0">
                <a:latin typeface="Arial"/>
                <a:cs typeface="Arial"/>
              </a:rPr>
              <a:t>bad</a:t>
            </a:r>
            <a:r>
              <a:rPr sz="1677" dirty="0">
                <a:latin typeface="Arial"/>
                <a:cs typeface="Arial"/>
              </a:rPr>
              <a:t> </a:t>
            </a:r>
            <a:r>
              <a:rPr sz="1677" spc="26" dirty="0">
                <a:latin typeface="Arial"/>
                <a:cs typeface="Arial"/>
              </a:rPr>
              <a:t>for</a:t>
            </a:r>
            <a:r>
              <a:rPr sz="1677" spc="4" dirty="0">
                <a:latin typeface="Arial"/>
                <a:cs typeface="Arial"/>
              </a:rPr>
              <a:t> </a:t>
            </a:r>
            <a:r>
              <a:rPr sz="1677" spc="9" dirty="0">
                <a:latin typeface="Arial"/>
                <a:cs typeface="Arial"/>
              </a:rPr>
              <a:t>exchange</a:t>
            </a:r>
            <a:endParaRPr sz="1677">
              <a:latin typeface="Arial"/>
              <a:cs typeface="Arial"/>
            </a:endParaRPr>
          </a:p>
          <a:p>
            <a:pPr marL="710491" lvl="1" indent="-268956">
              <a:spcBef>
                <a:spcPts val="432"/>
              </a:spcBef>
              <a:buClr>
                <a:srgbClr val="44516F"/>
              </a:buClr>
              <a:buChar char="•"/>
              <a:tabLst>
                <a:tab pos="709931" algn="l"/>
                <a:tab pos="710491" algn="l"/>
              </a:tabLst>
            </a:pPr>
            <a:r>
              <a:rPr sz="1677" spc="-9" dirty="0">
                <a:latin typeface="Arial"/>
                <a:cs typeface="Arial"/>
              </a:rPr>
              <a:t>Query</a:t>
            </a:r>
            <a:r>
              <a:rPr sz="1677" spc="-4" dirty="0">
                <a:latin typeface="Arial"/>
                <a:cs typeface="Arial"/>
              </a:rPr>
              <a:t> </a:t>
            </a:r>
            <a:r>
              <a:rPr sz="1677" dirty="0">
                <a:latin typeface="Arial"/>
                <a:cs typeface="Arial"/>
              </a:rPr>
              <a:t>language</a:t>
            </a:r>
            <a:r>
              <a:rPr sz="1677" spc="-9" dirty="0">
                <a:latin typeface="Arial"/>
                <a:cs typeface="Arial"/>
              </a:rPr>
              <a:t> </a:t>
            </a:r>
            <a:r>
              <a:rPr sz="1677" spc="18" dirty="0">
                <a:latin typeface="Arial"/>
                <a:cs typeface="Arial"/>
              </a:rPr>
              <a:t>based</a:t>
            </a:r>
            <a:r>
              <a:rPr sz="1677" spc="-9" dirty="0">
                <a:latin typeface="Arial"/>
                <a:cs typeface="Arial"/>
              </a:rPr>
              <a:t> </a:t>
            </a:r>
            <a:r>
              <a:rPr sz="1677" spc="26" dirty="0">
                <a:latin typeface="Arial"/>
                <a:cs typeface="Arial"/>
              </a:rPr>
              <a:t>on</a:t>
            </a:r>
            <a:r>
              <a:rPr sz="1677" dirty="0">
                <a:latin typeface="Arial"/>
                <a:cs typeface="Arial"/>
              </a:rPr>
              <a:t> </a:t>
            </a:r>
            <a:r>
              <a:rPr sz="1677" spc="-4" dirty="0">
                <a:latin typeface="Arial"/>
                <a:cs typeface="Arial"/>
              </a:rPr>
              <a:t>Relational</a:t>
            </a:r>
            <a:r>
              <a:rPr sz="1677" spc="4" dirty="0">
                <a:latin typeface="Arial"/>
                <a:cs typeface="Arial"/>
              </a:rPr>
              <a:t> Algebra</a:t>
            </a:r>
            <a:endParaRPr sz="1677">
              <a:latin typeface="Arial"/>
              <a:cs typeface="Arial"/>
            </a:endParaRPr>
          </a:p>
          <a:p>
            <a:pPr lvl="1">
              <a:spcBef>
                <a:spcPts val="49"/>
              </a:spcBef>
              <a:buClr>
                <a:srgbClr val="44516F"/>
              </a:buClr>
              <a:buFont typeface="Arial"/>
              <a:buChar char="•"/>
            </a:pPr>
            <a:endParaRPr sz="2735">
              <a:latin typeface="Arial"/>
              <a:cs typeface="Arial"/>
            </a:endParaRPr>
          </a:p>
          <a:p>
            <a:pPr marL="333953" indent="-322747">
              <a:buClr>
                <a:srgbClr val="44516F"/>
              </a:buClr>
              <a:buChar char="•"/>
              <a:tabLst>
                <a:tab pos="333393" algn="l"/>
                <a:tab pos="333953" algn="l"/>
              </a:tabLst>
            </a:pPr>
            <a:r>
              <a:rPr sz="1853" spc="22" dirty="0">
                <a:latin typeface="Arial"/>
                <a:cs typeface="Arial"/>
              </a:rPr>
              <a:t>Semistructured</a:t>
            </a:r>
            <a:r>
              <a:rPr sz="1853" spc="-4" dirty="0">
                <a:latin typeface="Arial"/>
                <a:cs typeface="Arial"/>
              </a:rPr>
              <a:t> </a:t>
            </a:r>
            <a:r>
              <a:rPr sz="1853" spc="26" dirty="0">
                <a:latin typeface="Arial"/>
                <a:cs typeface="Arial"/>
              </a:rPr>
              <a:t>data</a:t>
            </a:r>
            <a:r>
              <a:rPr sz="1853" dirty="0">
                <a:latin typeface="Arial"/>
                <a:cs typeface="Arial"/>
              </a:rPr>
              <a:t> </a:t>
            </a:r>
            <a:r>
              <a:rPr sz="1853" spc="31" dirty="0">
                <a:latin typeface="Arial"/>
                <a:cs typeface="Arial"/>
              </a:rPr>
              <a:t>model</a:t>
            </a:r>
            <a:r>
              <a:rPr sz="1853" dirty="0">
                <a:latin typeface="Arial"/>
                <a:cs typeface="Arial"/>
              </a:rPr>
              <a:t> </a:t>
            </a:r>
            <a:r>
              <a:rPr sz="1853" spc="110" dirty="0">
                <a:latin typeface="Arial"/>
                <a:cs typeface="Arial"/>
              </a:rPr>
              <a:t>/</a:t>
            </a:r>
            <a:r>
              <a:rPr sz="1853" spc="-4" dirty="0">
                <a:latin typeface="Arial"/>
                <a:cs typeface="Arial"/>
              </a:rPr>
              <a:t> </a:t>
            </a:r>
            <a:r>
              <a:rPr sz="1853" spc="9" dirty="0">
                <a:latin typeface="Arial"/>
                <a:cs typeface="Arial"/>
              </a:rPr>
              <a:t>JSON</a:t>
            </a:r>
            <a:endParaRPr sz="1853">
              <a:latin typeface="Arial"/>
              <a:cs typeface="Arial"/>
            </a:endParaRPr>
          </a:p>
          <a:p>
            <a:pPr marL="710491" lvl="1" indent="-268956">
              <a:spcBef>
                <a:spcPts val="424"/>
              </a:spcBef>
              <a:buClr>
                <a:srgbClr val="44516F"/>
              </a:buClr>
              <a:buChar char="•"/>
              <a:tabLst>
                <a:tab pos="709931" algn="l"/>
                <a:tab pos="710491" algn="l"/>
              </a:tabLst>
            </a:pPr>
            <a:r>
              <a:rPr sz="1677" dirty="0">
                <a:latin typeface="Arial"/>
                <a:cs typeface="Arial"/>
              </a:rPr>
              <a:t>Flexible,</a:t>
            </a:r>
            <a:r>
              <a:rPr sz="1677" spc="-13" dirty="0">
                <a:latin typeface="Arial"/>
                <a:cs typeface="Arial"/>
              </a:rPr>
              <a:t> </a:t>
            </a:r>
            <a:r>
              <a:rPr sz="1677" spc="13" dirty="0">
                <a:latin typeface="Arial"/>
                <a:cs typeface="Arial"/>
              </a:rPr>
              <a:t>nested</a:t>
            </a:r>
            <a:r>
              <a:rPr sz="1677" spc="-13" dirty="0">
                <a:latin typeface="Arial"/>
                <a:cs typeface="Arial"/>
              </a:rPr>
              <a:t> </a:t>
            </a:r>
            <a:r>
              <a:rPr sz="1677" spc="18" dirty="0">
                <a:latin typeface="Arial"/>
                <a:cs typeface="Arial"/>
              </a:rPr>
              <a:t>structure</a:t>
            </a:r>
            <a:r>
              <a:rPr sz="1677" spc="-13" dirty="0">
                <a:latin typeface="Arial"/>
                <a:cs typeface="Arial"/>
              </a:rPr>
              <a:t> </a:t>
            </a:r>
            <a:r>
              <a:rPr sz="1677" spc="-40" dirty="0">
                <a:latin typeface="Arial"/>
                <a:cs typeface="Arial"/>
              </a:rPr>
              <a:t>(trees)</a:t>
            </a:r>
            <a:endParaRPr sz="1677">
              <a:latin typeface="Arial"/>
              <a:cs typeface="Arial"/>
            </a:endParaRPr>
          </a:p>
          <a:p>
            <a:pPr marL="710491" lvl="1" indent="-268956">
              <a:spcBef>
                <a:spcPts val="427"/>
              </a:spcBef>
              <a:buClr>
                <a:srgbClr val="44516F"/>
              </a:buClr>
              <a:buChar char="•"/>
              <a:tabLst>
                <a:tab pos="709931" algn="l"/>
                <a:tab pos="710491" algn="l"/>
              </a:tabLst>
            </a:pPr>
            <a:r>
              <a:rPr sz="1677" dirty="0">
                <a:latin typeface="Arial"/>
                <a:cs typeface="Arial"/>
              </a:rPr>
              <a:t>Does</a:t>
            </a:r>
            <a:r>
              <a:rPr sz="1677" spc="-9" dirty="0">
                <a:latin typeface="Arial"/>
                <a:cs typeface="Arial"/>
              </a:rPr>
              <a:t> </a:t>
            </a:r>
            <a:r>
              <a:rPr sz="1677" spc="40" dirty="0">
                <a:latin typeface="Arial"/>
                <a:cs typeface="Arial"/>
              </a:rPr>
              <a:t>not</a:t>
            </a:r>
            <a:r>
              <a:rPr sz="1677" spc="-4" dirty="0">
                <a:latin typeface="Arial"/>
                <a:cs typeface="Arial"/>
              </a:rPr>
              <a:t> require</a:t>
            </a:r>
            <a:r>
              <a:rPr sz="1677" spc="-13" dirty="0">
                <a:latin typeface="Arial"/>
                <a:cs typeface="Arial"/>
              </a:rPr>
              <a:t> </a:t>
            </a:r>
            <a:r>
              <a:rPr sz="1677" spc="13" dirty="0">
                <a:latin typeface="Arial"/>
                <a:cs typeface="Arial"/>
              </a:rPr>
              <a:t>predefined</a:t>
            </a:r>
            <a:r>
              <a:rPr sz="1677" spc="-9" dirty="0">
                <a:latin typeface="Arial"/>
                <a:cs typeface="Arial"/>
              </a:rPr>
              <a:t> </a:t>
            </a:r>
            <a:r>
              <a:rPr sz="1677" spc="13" dirty="0">
                <a:latin typeface="Arial"/>
                <a:cs typeface="Arial"/>
              </a:rPr>
              <a:t>schema</a:t>
            </a:r>
            <a:r>
              <a:rPr sz="1677" spc="-9" dirty="0">
                <a:latin typeface="Arial"/>
                <a:cs typeface="Arial"/>
              </a:rPr>
              <a:t> </a:t>
            </a:r>
            <a:r>
              <a:rPr sz="1677" spc="18" dirty="0">
                <a:latin typeface="Arial"/>
                <a:cs typeface="Arial"/>
              </a:rPr>
              <a:t>("self-describing”)</a:t>
            </a:r>
            <a:endParaRPr sz="1677">
              <a:latin typeface="Arial"/>
              <a:cs typeface="Arial"/>
            </a:endParaRPr>
          </a:p>
          <a:p>
            <a:pPr marL="710491" lvl="1" indent="-268956">
              <a:spcBef>
                <a:spcPts val="431"/>
              </a:spcBef>
              <a:buClr>
                <a:srgbClr val="44516F"/>
              </a:buClr>
              <a:buChar char="•"/>
              <a:tabLst>
                <a:tab pos="709931" algn="l"/>
                <a:tab pos="710491" algn="l"/>
              </a:tabLst>
            </a:pPr>
            <a:r>
              <a:rPr sz="1677" spc="-40" dirty="0">
                <a:latin typeface="Arial"/>
                <a:cs typeface="Arial"/>
              </a:rPr>
              <a:t>Text</a:t>
            </a:r>
            <a:r>
              <a:rPr sz="1677" spc="-4" dirty="0">
                <a:latin typeface="Arial"/>
                <a:cs typeface="Arial"/>
              </a:rPr>
              <a:t> </a:t>
            </a:r>
            <a:r>
              <a:rPr sz="1677" spc="4" dirty="0">
                <a:latin typeface="Arial"/>
                <a:cs typeface="Arial"/>
              </a:rPr>
              <a:t>representation:</a:t>
            </a:r>
            <a:r>
              <a:rPr sz="1677" dirty="0">
                <a:latin typeface="Arial"/>
                <a:cs typeface="Arial"/>
              </a:rPr>
              <a:t> </a:t>
            </a:r>
            <a:r>
              <a:rPr sz="1677" spc="49" dirty="0">
                <a:latin typeface="Arial"/>
                <a:cs typeface="Arial"/>
              </a:rPr>
              <a:t>good</a:t>
            </a:r>
            <a:r>
              <a:rPr sz="1677" spc="-9" dirty="0">
                <a:latin typeface="Arial"/>
                <a:cs typeface="Arial"/>
              </a:rPr>
              <a:t> </a:t>
            </a:r>
            <a:r>
              <a:rPr sz="1677" spc="26" dirty="0">
                <a:latin typeface="Arial"/>
                <a:cs typeface="Arial"/>
              </a:rPr>
              <a:t>for</a:t>
            </a:r>
            <a:r>
              <a:rPr sz="1677" dirty="0">
                <a:latin typeface="Arial"/>
                <a:cs typeface="Arial"/>
              </a:rPr>
              <a:t> </a:t>
            </a:r>
            <a:r>
              <a:rPr sz="1677" spc="9" dirty="0">
                <a:latin typeface="Arial"/>
                <a:cs typeface="Arial"/>
              </a:rPr>
              <a:t>exchange,</a:t>
            </a:r>
            <a:r>
              <a:rPr sz="1677" dirty="0">
                <a:latin typeface="Arial"/>
                <a:cs typeface="Arial"/>
              </a:rPr>
              <a:t> </a:t>
            </a:r>
            <a:r>
              <a:rPr sz="1677" spc="35" dirty="0">
                <a:latin typeface="Arial"/>
                <a:cs typeface="Arial"/>
              </a:rPr>
              <a:t>bad</a:t>
            </a:r>
            <a:r>
              <a:rPr sz="1677" spc="-9" dirty="0">
                <a:latin typeface="Arial"/>
                <a:cs typeface="Arial"/>
              </a:rPr>
              <a:t> </a:t>
            </a:r>
            <a:r>
              <a:rPr sz="1677" spc="26" dirty="0">
                <a:latin typeface="Arial"/>
                <a:cs typeface="Arial"/>
              </a:rPr>
              <a:t>for</a:t>
            </a:r>
            <a:r>
              <a:rPr sz="1677" dirty="0">
                <a:latin typeface="Arial"/>
                <a:cs typeface="Arial"/>
              </a:rPr>
              <a:t> </a:t>
            </a:r>
            <a:r>
              <a:rPr sz="1677" spc="18" dirty="0">
                <a:latin typeface="Arial"/>
                <a:cs typeface="Arial"/>
              </a:rPr>
              <a:t>performance</a:t>
            </a:r>
            <a:endParaRPr sz="1677">
              <a:latin typeface="Arial"/>
              <a:cs typeface="Arial"/>
            </a:endParaRPr>
          </a:p>
          <a:p>
            <a:pPr marL="710491" lvl="1" indent="-268956">
              <a:spcBef>
                <a:spcPts val="397"/>
              </a:spcBef>
              <a:buClr>
                <a:srgbClr val="44516F"/>
              </a:buClr>
              <a:buChar char="•"/>
              <a:tabLst>
                <a:tab pos="709931" algn="l"/>
                <a:tab pos="710491" algn="l"/>
              </a:tabLst>
            </a:pPr>
            <a:r>
              <a:rPr sz="1677" spc="44" dirty="0">
                <a:latin typeface="Arial"/>
                <a:cs typeface="Arial"/>
              </a:rPr>
              <a:t>Most</a:t>
            </a:r>
            <a:r>
              <a:rPr sz="1677" dirty="0">
                <a:latin typeface="Arial"/>
                <a:cs typeface="Arial"/>
              </a:rPr>
              <a:t> </a:t>
            </a:r>
            <a:r>
              <a:rPr sz="1677" spc="44" dirty="0">
                <a:latin typeface="Arial"/>
                <a:cs typeface="Arial"/>
              </a:rPr>
              <a:t>common</a:t>
            </a:r>
            <a:r>
              <a:rPr sz="1677" dirty="0">
                <a:latin typeface="Arial"/>
                <a:cs typeface="Arial"/>
              </a:rPr>
              <a:t> </a:t>
            </a:r>
            <a:r>
              <a:rPr sz="1677" spc="-4" dirty="0">
                <a:latin typeface="Arial"/>
                <a:cs typeface="Arial"/>
              </a:rPr>
              <a:t>use:</a:t>
            </a:r>
            <a:r>
              <a:rPr sz="1677" spc="4" dirty="0">
                <a:latin typeface="Arial"/>
                <a:cs typeface="Arial"/>
              </a:rPr>
              <a:t> </a:t>
            </a:r>
            <a:r>
              <a:rPr sz="1677" dirty="0">
                <a:latin typeface="Arial"/>
                <a:cs typeface="Arial"/>
              </a:rPr>
              <a:t>Language</a:t>
            </a:r>
            <a:r>
              <a:rPr sz="1677" spc="-4" dirty="0">
                <a:latin typeface="Arial"/>
                <a:cs typeface="Arial"/>
              </a:rPr>
              <a:t> </a:t>
            </a:r>
            <a:r>
              <a:rPr sz="1677" spc="-22" dirty="0">
                <a:latin typeface="Arial"/>
                <a:cs typeface="Arial"/>
              </a:rPr>
              <a:t>API;</a:t>
            </a:r>
            <a:r>
              <a:rPr sz="1677" spc="4" dirty="0">
                <a:latin typeface="Arial"/>
                <a:cs typeface="Arial"/>
              </a:rPr>
              <a:t> </a:t>
            </a:r>
            <a:r>
              <a:rPr sz="1677" spc="9" dirty="0">
                <a:latin typeface="Arial"/>
                <a:cs typeface="Arial"/>
              </a:rPr>
              <a:t>query</a:t>
            </a:r>
            <a:r>
              <a:rPr sz="1677" spc="4" dirty="0">
                <a:latin typeface="Arial"/>
                <a:cs typeface="Arial"/>
              </a:rPr>
              <a:t> </a:t>
            </a:r>
            <a:r>
              <a:rPr sz="1677" dirty="0">
                <a:latin typeface="Arial"/>
                <a:cs typeface="Arial"/>
              </a:rPr>
              <a:t>languages</a:t>
            </a:r>
            <a:r>
              <a:rPr sz="1677" spc="4" dirty="0">
                <a:latin typeface="Arial"/>
                <a:cs typeface="Arial"/>
              </a:rPr>
              <a:t> emerging</a:t>
            </a:r>
            <a:endParaRPr sz="1677">
              <a:latin typeface="Arial"/>
              <a:cs typeface="Arial"/>
            </a:endParaRPr>
          </a:p>
        </p:txBody>
      </p:sp>
      <p:sp>
        <p:nvSpPr>
          <p:cNvPr id="4" name="Slide Number Placeholder 3"/>
          <p:cNvSpPr>
            <a:spLocks noGrp="1"/>
          </p:cNvSpPr>
          <p:nvPr>
            <p:ph type="sldNum" sz="quarter" idx="12"/>
          </p:nvPr>
        </p:nvSpPr>
        <p:spPr/>
        <p:txBody>
          <a:bodyPr/>
          <a:lstStyle/>
          <a:p>
            <a:fld id="{459F6482-13E3-48AA-9F28-7362888D1E43}" type="slidenum">
              <a:rPr lang="en-US" smtClean="0"/>
              <a:t>111</a:t>
            </a:fld>
            <a:endParaRPr lang="en-US"/>
          </a:p>
        </p:txBody>
      </p:sp>
    </p:spTree>
    <p:extLst>
      <p:ext uri="{BB962C8B-B14F-4D97-AF65-F5344CB8AC3E}">
        <p14:creationId xmlns:p14="http://schemas.microsoft.com/office/powerpoint/2010/main" val="95977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293" y="2778833"/>
            <a:ext cx="7608271" cy="1325563"/>
          </a:xfrm>
        </p:spPr>
        <p:txBody>
          <a:bodyPr>
            <a:normAutofit/>
          </a:bodyPr>
          <a:lstStyle/>
          <a:p>
            <a:r>
              <a:rPr lang="en-US" altLang="zh-CN" sz="5400" b="1" dirty="0" smtClean="0"/>
              <a:t>15. </a:t>
            </a:r>
            <a:r>
              <a:rPr lang="en-US" altLang="zh-CN" sz="5400" b="1" dirty="0" err="1" smtClean="0"/>
              <a:t>MapReduce</a:t>
            </a:r>
            <a:r>
              <a:rPr lang="en-US" altLang="zh-CN" sz="5400" b="1" dirty="0" smtClean="0"/>
              <a:t> &amp; Spark</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112</a:t>
            </a:fld>
            <a:endParaRPr lang="en-US"/>
          </a:p>
        </p:txBody>
      </p:sp>
    </p:spTree>
    <p:extLst>
      <p:ext uri="{BB962C8B-B14F-4D97-AF65-F5344CB8AC3E}">
        <p14:creationId xmlns:p14="http://schemas.microsoft.com/office/powerpoint/2010/main" val="2124006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1" y="1199213"/>
            <a:ext cx="6727315" cy="688424"/>
          </a:xfrm>
          <a:prstGeom prst="rect">
            <a:avLst/>
          </a:prstGeom>
        </p:spPr>
        <p:txBody>
          <a:bodyPr vert="horz" wrap="square" lIns="0" tIns="11206" rIns="0" bIns="0" rtlCol="0" anchor="ctr">
            <a:spAutoFit/>
          </a:bodyPr>
          <a:lstStyle/>
          <a:p>
            <a:pPr marL="11206">
              <a:lnSpc>
                <a:spcPct val="100000"/>
              </a:lnSpc>
              <a:spcBef>
                <a:spcPts val="88"/>
              </a:spcBef>
            </a:pPr>
            <a:r>
              <a:rPr dirty="0"/>
              <a:t>Distributed</a:t>
            </a:r>
            <a:r>
              <a:rPr spc="-18" dirty="0"/>
              <a:t> </a:t>
            </a:r>
            <a:r>
              <a:rPr dirty="0"/>
              <a:t>File</a:t>
            </a:r>
            <a:r>
              <a:rPr spc="-18" dirty="0"/>
              <a:t> </a:t>
            </a:r>
            <a:r>
              <a:rPr dirty="0"/>
              <a:t>System</a:t>
            </a:r>
            <a:r>
              <a:rPr spc="-9" dirty="0"/>
              <a:t> </a:t>
            </a:r>
            <a:r>
              <a:rPr spc="4" dirty="0"/>
              <a:t>(DFS)</a:t>
            </a:r>
          </a:p>
        </p:txBody>
      </p:sp>
      <p:sp>
        <p:nvSpPr>
          <p:cNvPr id="3" name="object 3"/>
          <p:cNvSpPr txBox="1"/>
          <p:nvPr/>
        </p:nvSpPr>
        <p:spPr>
          <a:xfrm>
            <a:off x="2100161" y="1955801"/>
            <a:ext cx="7318001" cy="2775552"/>
          </a:xfrm>
          <a:prstGeom prst="rect">
            <a:avLst/>
          </a:prstGeom>
        </p:spPr>
        <p:txBody>
          <a:bodyPr vert="horz" wrap="square" lIns="0" tIns="51546" rIns="0" bIns="0" rtlCol="0">
            <a:spAutoFit/>
          </a:bodyPr>
          <a:lstStyle/>
          <a:p>
            <a:pPr marL="333953" indent="-322747">
              <a:spcBef>
                <a:spcPts val="405"/>
              </a:spcBef>
              <a:buClr>
                <a:srgbClr val="44516F"/>
              </a:buClr>
              <a:buChar char="•"/>
              <a:tabLst>
                <a:tab pos="333393" algn="l"/>
                <a:tab pos="333953" algn="l"/>
              </a:tabLst>
            </a:pPr>
            <a:r>
              <a:rPr sz="2427" spc="-13" dirty="0">
                <a:latin typeface="Arial"/>
                <a:cs typeface="Arial"/>
              </a:rPr>
              <a:t>For</a:t>
            </a:r>
            <a:r>
              <a:rPr sz="2427" spc="-4" dirty="0">
                <a:latin typeface="Arial"/>
                <a:cs typeface="Arial"/>
              </a:rPr>
              <a:t> </a:t>
            </a:r>
            <a:r>
              <a:rPr sz="2427" spc="-9" dirty="0">
                <a:latin typeface="Arial"/>
                <a:cs typeface="Arial"/>
              </a:rPr>
              <a:t>very</a:t>
            </a:r>
            <a:r>
              <a:rPr sz="2427" spc="4" dirty="0">
                <a:latin typeface="Arial"/>
                <a:cs typeface="Arial"/>
              </a:rPr>
              <a:t> </a:t>
            </a:r>
            <a:r>
              <a:rPr sz="2427" spc="-22" dirty="0">
                <a:latin typeface="Arial"/>
                <a:cs typeface="Arial"/>
              </a:rPr>
              <a:t>large</a:t>
            </a:r>
            <a:r>
              <a:rPr sz="2427" spc="9" dirty="0">
                <a:latin typeface="Arial"/>
                <a:cs typeface="Arial"/>
              </a:rPr>
              <a:t> </a:t>
            </a:r>
            <a:r>
              <a:rPr sz="2427" spc="4" dirty="0">
                <a:latin typeface="Arial"/>
                <a:cs typeface="Arial"/>
              </a:rPr>
              <a:t>files: </a:t>
            </a:r>
            <a:r>
              <a:rPr sz="2427" spc="-9" dirty="0">
                <a:latin typeface="Arial"/>
                <a:cs typeface="Arial"/>
              </a:rPr>
              <a:t>TBs,</a:t>
            </a:r>
            <a:r>
              <a:rPr sz="2427" spc="4" dirty="0">
                <a:latin typeface="Arial"/>
                <a:cs typeface="Arial"/>
              </a:rPr>
              <a:t> PBs</a:t>
            </a:r>
            <a:endParaRPr sz="2427" dirty="0">
              <a:latin typeface="Arial"/>
              <a:cs typeface="Arial"/>
            </a:endParaRPr>
          </a:p>
          <a:p>
            <a:pPr marL="333953" indent="-322747">
              <a:spcBef>
                <a:spcPts val="326"/>
              </a:spcBef>
              <a:buClr>
                <a:srgbClr val="44516F"/>
              </a:buClr>
              <a:buChar char="•"/>
              <a:tabLst>
                <a:tab pos="333393" algn="l"/>
                <a:tab pos="333953" algn="l"/>
              </a:tabLst>
            </a:pPr>
            <a:r>
              <a:rPr sz="2427" spc="-13" dirty="0">
                <a:latin typeface="Arial"/>
                <a:cs typeface="Arial"/>
              </a:rPr>
              <a:t>Each</a:t>
            </a:r>
            <a:r>
              <a:rPr sz="2427" spc="9" dirty="0">
                <a:latin typeface="Arial"/>
                <a:cs typeface="Arial"/>
              </a:rPr>
              <a:t> </a:t>
            </a:r>
            <a:r>
              <a:rPr sz="2427" spc="4" dirty="0">
                <a:latin typeface="Arial"/>
                <a:cs typeface="Arial"/>
              </a:rPr>
              <a:t>file</a:t>
            </a:r>
            <a:r>
              <a:rPr sz="2427" spc="9" dirty="0">
                <a:latin typeface="Arial"/>
                <a:cs typeface="Arial"/>
              </a:rPr>
              <a:t> </a:t>
            </a:r>
            <a:r>
              <a:rPr sz="2427" spc="4" dirty="0">
                <a:latin typeface="Arial"/>
                <a:cs typeface="Arial"/>
              </a:rPr>
              <a:t>is </a:t>
            </a:r>
            <a:r>
              <a:rPr sz="2427" spc="35" dirty="0">
                <a:latin typeface="Arial"/>
                <a:cs typeface="Arial"/>
              </a:rPr>
              <a:t>partitioned</a:t>
            </a:r>
            <a:r>
              <a:rPr sz="2427" spc="4" dirty="0">
                <a:latin typeface="Arial"/>
                <a:cs typeface="Arial"/>
              </a:rPr>
              <a:t> </a:t>
            </a:r>
            <a:r>
              <a:rPr sz="2427" spc="40" dirty="0">
                <a:latin typeface="Arial"/>
                <a:cs typeface="Arial"/>
              </a:rPr>
              <a:t>into</a:t>
            </a:r>
            <a:r>
              <a:rPr sz="2427" spc="-9" dirty="0">
                <a:latin typeface="Arial"/>
                <a:cs typeface="Arial"/>
              </a:rPr>
              <a:t> </a:t>
            </a:r>
            <a:r>
              <a:rPr sz="2427" i="1" spc="9" dirty="0">
                <a:solidFill>
                  <a:srgbClr val="0000FF"/>
                </a:solidFill>
                <a:latin typeface="Arial"/>
                <a:cs typeface="Arial"/>
              </a:rPr>
              <a:t>chunks</a:t>
            </a:r>
            <a:r>
              <a:rPr sz="2427" spc="9" dirty="0">
                <a:latin typeface="Arial"/>
                <a:cs typeface="Arial"/>
              </a:rPr>
              <a:t>,</a:t>
            </a:r>
            <a:r>
              <a:rPr sz="2427" spc="4" dirty="0">
                <a:latin typeface="Arial"/>
                <a:cs typeface="Arial"/>
              </a:rPr>
              <a:t> </a:t>
            </a:r>
            <a:r>
              <a:rPr sz="2427" spc="26" dirty="0">
                <a:latin typeface="Arial"/>
                <a:cs typeface="Arial"/>
              </a:rPr>
              <a:t>typically</a:t>
            </a:r>
            <a:r>
              <a:rPr sz="2427" spc="4" dirty="0">
                <a:latin typeface="Arial"/>
                <a:cs typeface="Arial"/>
              </a:rPr>
              <a:t> </a:t>
            </a:r>
            <a:r>
              <a:rPr sz="2427" spc="44" dirty="0">
                <a:latin typeface="Arial"/>
                <a:cs typeface="Arial"/>
              </a:rPr>
              <a:t>64MB</a:t>
            </a:r>
            <a:endParaRPr sz="2427" dirty="0">
              <a:latin typeface="Arial"/>
              <a:cs typeface="Arial"/>
            </a:endParaRPr>
          </a:p>
          <a:p>
            <a:pPr marL="333393" marR="532308" indent="-322747">
              <a:lnSpc>
                <a:spcPts val="2621"/>
              </a:lnSpc>
              <a:spcBef>
                <a:spcPts val="653"/>
              </a:spcBef>
              <a:buClr>
                <a:srgbClr val="44516F"/>
              </a:buClr>
              <a:buChar char="•"/>
              <a:tabLst>
                <a:tab pos="333393" algn="l"/>
                <a:tab pos="333953" algn="l"/>
              </a:tabLst>
            </a:pPr>
            <a:r>
              <a:rPr sz="2427" spc="-13" dirty="0">
                <a:latin typeface="Arial"/>
                <a:cs typeface="Arial"/>
              </a:rPr>
              <a:t>Each</a:t>
            </a:r>
            <a:r>
              <a:rPr sz="2427" spc="9" dirty="0">
                <a:latin typeface="Arial"/>
                <a:cs typeface="Arial"/>
              </a:rPr>
              <a:t> </a:t>
            </a:r>
            <a:r>
              <a:rPr sz="2427" spc="35" dirty="0">
                <a:latin typeface="Arial"/>
                <a:cs typeface="Arial"/>
              </a:rPr>
              <a:t>chunk</a:t>
            </a:r>
            <a:r>
              <a:rPr sz="2427" spc="9" dirty="0">
                <a:latin typeface="Arial"/>
                <a:cs typeface="Arial"/>
              </a:rPr>
              <a:t> </a:t>
            </a:r>
            <a:r>
              <a:rPr sz="2427" dirty="0">
                <a:latin typeface="Arial"/>
                <a:cs typeface="Arial"/>
              </a:rPr>
              <a:t>is</a:t>
            </a:r>
            <a:r>
              <a:rPr sz="2427" spc="9" dirty="0">
                <a:latin typeface="Arial"/>
                <a:cs typeface="Arial"/>
              </a:rPr>
              <a:t> </a:t>
            </a:r>
            <a:r>
              <a:rPr sz="2427" spc="22" dirty="0">
                <a:latin typeface="Arial"/>
                <a:cs typeface="Arial"/>
              </a:rPr>
              <a:t>replicated</a:t>
            </a:r>
            <a:r>
              <a:rPr sz="2427" dirty="0">
                <a:latin typeface="Arial"/>
                <a:cs typeface="Arial"/>
              </a:rPr>
              <a:t> </a:t>
            </a:r>
            <a:r>
              <a:rPr sz="2427" spc="-13" dirty="0">
                <a:latin typeface="Arial"/>
                <a:cs typeface="Arial"/>
              </a:rPr>
              <a:t>several</a:t>
            </a:r>
            <a:r>
              <a:rPr sz="2427" spc="4" dirty="0">
                <a:latin typeface="Arial"/>
                <a:cs typeface="Arial"/>
              </a:rPr>
              <a:t> </a:t>
            </a:r>
            <a:r>
              <a:rPr sz="2427" spc="22" dirty="0">
                <a:latin typeface="Arial"/>
                <a:cs typeface="Arial"/>
              </a:rPr>
              <a:t>times</a:t>
            </a:r>
            <a:r>
              <a:rPr sz="2427" spc="9" dirty="0">
                <a:latin typeface="Arial"/>
                <a:cs typeface="Arial"/>
              </a:rPr>
              <a:t> </a:t>
            </a:r>
            <a:r>
              <a:rPr sz="2427" spc="-40" dirty="0">
                <a:latin typeface="Arial"/>
                <a:cs typeface="Arial"/>
              </a:rPr>
              <a:t>(≥3),</a:t>
            </a:r>
            <a:r>
              <a:rPr sz="2427" spc="9" dirty="0">
                <a:latin typeface="Arial"/>
                <a:cs typeface="Arial"/>
              </a:rPr>
              <a:t> </a:t>
            </a:r>
            <a:r>
              <a:rPr sz="2427" spc="26" dirty="0">
                <a:latin typeface="Arial"/>
                <a:cs typeface="Arial"/>
              </a:rPr>
              <a:t>on </a:t>
            </a:r>
            <a:r>
              <a:rPr sz="2427" spc="-662" dirty="0">
                <a:latin typeface="Arial"/>
                <a:cs typeface="Arial"/>
              </a:rPr>
              <a:t> </a:t>
            </a:r>
            <a:r>
              <a:rPr sz="2427" spc="13" dirty="0">
                <a:latin typeface="Arial"/>
                <a:cs typeface="Arial"/>
              </a:rPr>
              <a:t>different </a:t>
            </a:r>
            <a:r>
              <a:rPr sz="2427" spc="22" dirty="0">
                <a:latin typeface="Arial"/>
                <a:cs typeface="Arial"/>
              </a:rPr>
              <a:t>racks,</a:t>
            </a:r>
            <a:r>
              <a:rPr sz="2427" spc="13" dirty="0">
                <a:latin typeface="Arial"/>
                <a:cs typeface="Arial"/>
              </a:rPr>
              <a:t> </a:t>
            </a:r>
            <a:r>
              <a:rPr sz="2427" spc="31" dirty="0">
                <a:latin typeface="Arial"/>
                <a:cs typeface="Arial"/>
              </a:rPr>
              <a:t>for</a:t>
            </a:r>
            <a:r>
              <a:rPr sz="2427" spc="4" dirty="0">
                <a:latin typeface="Arial"/>
                <a:cs typeface="Arial"/>
              </a:rPr>
              <a:t> </a:t>
            </a:r>
            <a:r>
              <a:rPr sz="2427" spc="22" dirty="0">
                <a:latin typeface="Arial"/>
                <a:cs typeface="Arial"/>
              </a:rPr>
              <a:t>fault</a:t>
            </a:r>
            <a:r>
              <a:rPr sz="2427" spc="13" dirty="0">
                <a:latin typeface="Arial"/>
                <a:cs typeface="Arial"/>
              </a:rPr>
              <a:t> tolerance</a:t>
            </a:r>
            <a:endParaRPr sz="2427" dirty="0">
              <a:latin typeface="Arial"/>
              <a:cs typeface="Arial"/>
            </a:endParaRPr>
          </a:p>
          <a:p>
            <a:pPr marL="333953" indent="-322747">
              <a:spcBef>
                <a:spcPts val="282"/>
              </a:spcBef>
              <a:buClr>
                <a:srgbClr val="44516F"/>
              </a:buClr>
              <a:buChar char="•"/>
              <a:tabLst>
                <a:tab pos="333393" algn="l"/>
                <a:tab pos="333953" algn="l"/>
              </a:tabLst>
            </a:pPr>
            <a:r>
              <a:rPr sz="2427" spc="18" dirty="0">
                <a:latin typeface="Arial"/>
                <a:cs typeface="Arial"/>
              </a:rPr>
              <a:t>Implementations:</a:t>
            </a:r>
            <a:endParaRPr sz="2427" dirty="0">
              <a:latin typeface="Arial"/>
              <a:cs typeface="Arial"/>
            </a:endParaRPr>
          </a:p>
          <a:p>
            <a:pPr marL="710491" lvl="1" indent="-268956">
              <a:spcBef>
                <a:spcPts val="291"/>
              </a:spcBef>
              <a:buClr>
                <a:srgbClr val="44516F"/>
              </a:buClr>
              <a:buChar char="•"/>
              <a:tabLst>
                <a:tab pos="709931" algn="l"/>
                <a:tab pos="710491" algn="l"/>
                <a:tab pos="2709167" algn="l"/>
              </a:tabLst>
            </a:pPr>
            <a:r>
              <a:rPr sz="2250" dirty="0">
                <a:latin typeface="Arial"/>
                <a:cs typeface="Arial"/>
              </a:rPr>
              <a:t>Google’s</a:t>
            </a:r>
            <a:r>
              <a:rPr sz="2250" spc="-4" dirty="0">
                <a:latin typeface="Arial"/>
                <a:cs typeface="Arial"/>
              </a:rPr>
              <a:t> </a:t>
            </a:r>
            <a:r>
              <a:rPr sz="2250" spc="-44" dirty="0">
                <a:latin typeface="Arial"/>
                <a:cs typeface="Arial"/>
              </a:rPr>
              <a:t>DFS:	</a:t>
            </a:r>
            <a:r>
              <a:rPr sz="2250" spc="-40" dirty="0">
                <a:solidFill>
                  <a:srgbClr val="0000FF"/>
                </a:solidFill>
                <a:latin typeface="Arial"/>
                <a:cs typeface="Arial"/>
              </a:rPr>
              <a:t>GFS</a:t>
            </a:r>
            <a:r>
              <a:rPr sz="2250" spc="-40" dirty="0">
                <a:latin typeface="Arial"/>
                <a:cs typeface="Arial"/>
              </a:rPr>
              <a:t>,</a:t>
            </a:r>
            <a:r>
              <a:rPr sz="2250" spc="-26" dirty="0">
                <a:latin typeface="Arial"/>
                <a:cs typeface="Arial"/>
              </a:rPr>
              <a:t> </a:t>
            </a:r>
            <a:r>
              <a:rPr sz="2250" spc="13" dirty="0">
                <a:latin typeface="Arial"/>
                <a:cs typeface="Arial"/>
              </a:rPr>
              <a:t>proprietary</a:t>
            </a:r>
            <a:endParaRPr sz="2250" dirty="0">
              <a:latin typeface="Arial"/>
              <a:cs typeface="Arial"/>
            </a:endParaRPr>
          </a:p>
          <a:p>
            <a:pPr marL="710491" lvl="1" indent="-268956">
              <a:spcBef>
                <a:spcPts val="273"/>
              </a:spcBef>
              <a:buClr>
                <a:srgbClr val="44516F"/>
              </a:buClr>
              <a:buChar char="•"/>
              <a:tabLst>
                <a:tab pos="709931" algn="l"/>
                <a:tab pos="710491" algn="l"/>
                <a:tab pos="2810585" algn="l"/>
              </a:tabLst>
            </a:pPr>
            <a:r>
              <a:rPr sz="2250" spc="22" dirty="0">
                <a:latin typeface="Arial"/>
                <a:cs typeface="Arial"/>
              </a:rPr>
              <a:t>Hadoop’s</a:t>
            </a:r>
            <a:r>
              <a:rPr sz="2250" dirty="0">
                <a:latin typeface="Arial"/>
                <a:cs typeface="Arial"/>
              </a:rPr>
              <a:t> </a:t>
            </a:r>
            <a:r>
              <a:rPr sz="2250" spc="-44" dirty="0">
                <a:latin typeface="Arial"/>
                <a:cs typeface="Arial"/>
              </a:rPr>
              <a:t>DFS:	</a:t>
            </a:r>
            <a:r>
              <a:rPr sz="2250" spc="-31" dirty="0">
                <a:solidFill>
                  <a:srgbClr val="0000FF"/>
                </a:solidFill>
                <a:latin typeface="Arial"/>
                <a:cs typeface="Arial"/>
              </a:rPr>
              <a:t>HDFS</a:t>
            </a:r>
            <a:r>
              <a:rPr sz="2250" spc="-31" dirty="0">
                <a:latin typeface="Arial"/>
                <a:cs typeface="Arial"/>
              </a:rPr>
              <a:t>,</a:t>
            </a:r>
            <a:r>
              <a:rPr sz="2250" spc="-26" dirty="0">
                <a:latin typeface="Arial"/>
                <a:cs typeface="Arial"/>
              </a:rPr>
              <a:t> </a:t>
            </a:r>
            <a:r>
              <a:rPr sz="2250" spc="22" dirty="0">
                <a:latin typeface="Arial"/>
                <a:cs typeface="Arial"/>
              </a:rPr>
              <a:t>open</a:t>
            </a:r>
            <a:r>
              <a:rPr sz="2250" spc="-26" dirty="0">
                <a:latin typeface="Arial"/>
                <a:cs typeface="Arial"/>
              </a:rPr>
              <a:t> </a:t>
            </a:r>
            <a:r>
              <a:rPr sz="2250" spc="9" dirty="0">
                <a:latin typeface="Arial"/>
                <a:cs typeface="Arial"/>
              </a:rPr>
              <a:t>source</a:t>
            </a:r>
            <a:endParaRPr sz="2250" dirty="0">
              <a:latin typeface="Arial"/>
              <a:cs typeface="Arial"/>
            </a:endParaRPr>
          </a:p>
        </p:txBody>
      </p:sp>
      <p:sp>
        <p:nvSpPr>
          <p:cNvPr id="4" name="Slide Number Placeholder 3"/>
          <p:cNvSpPr>
            <a:spLocks noGrp="1"/>
          </p:cNvSpPr>
          <p:nvPr>
            <p:ph type="sldNum" sz="quarter" idx="12"/>
          </p:nvPr>
        </p:nvSpPr>
        <p:spPr/>
        <p:txBody>
          <a:bodyPr/>
          <a:lstStyle/>
          <a:p>
            <a:fld id="{459F6482-13E3-48AA-9F28-7362888D1E43}" type="slidenum">
              <a:rPr lang="en-US" smtClean="0"/>
              <a:t>113</a:t>
            </a:fld>
            <a:endParaRPr lang="en-US"/>
          </a:p>
        </p:txBody>
      </p:sp>
    </p:spTree>
    <p:extLst>
      <p:ext uri="{BB962C8B-B14F-4D97-AF65-F5344CB8AC3E}">
        <p14:creationId xmlns:p14="http://schemas.microsoft.com/office/powerpoint/2010/main" val="26478328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199213"/>
            <a:ext cx="7254853" cy="688424"/>
          </a:xfrm>
          <a:prstGeom prst="rect">
            <a:avLst/>
          </a:prstGeom>
        </p:spPr>
        <p:txBody>
          <a:bodyPr vert="horz" wrap="square" lIns="0" tIns="11206" rIns="0" bIns="0" rtlCol="0" anchor="ctr">
            <a:spAutoFit/>
          </a:bodyPr>
          <a:lstStyle/>
          <a:p>
            <a:pPr marL="11206">
              <a:lnSpc>
                <a:spcPct val="100000"/>
              </a:lnSpc>
              <a:spcBef>
                <a:spcPts val="88"/>
              </a:spcBef>
            </a:pPr>
            <a:r>
              <a:rPr spc="-22" dirty="0"/>
              <a:t>Typical</a:t>
            </a:r>
            <a:r>
              <a:rPr spc="-9" dirty="0"/>
              <a:t> </a:t>
            </a:r>
            <a:r>
              <a:rPr dirty="0"/>
              <a:t>Problems</a:t>
            </a:r>
            <a:r>
              <a:rPr spc="-4" dirty="0"/>
              <a:t> </a:t>
            </a:r>
            <a:r>
              <a:rPr dirty="0"/>
              <a:t>Solved</a:t>
            </a:r>
            <a:r>
              <a:rPr spc="-4" dirty="0"/>
              <a:t> </a:t>
            </a:r>
            <a:r>
              <a:rPr dirty="0"/>
              <a:t>by</a:t>
            </a:r>
            <a:r>
              <a:rPr spc="-4" dirty="0"/>
              <a:t> </a:t>
            </a:r>
            <a:r>
              <a:rPr dirty="0"/>
              <a:t>MR</a:t>
            </a:r>
          </a:p>
        </p:txBody>
      </p:sp>
      <p:sp>
        <p:nvSpPr>
          <p:cNvPr id="3" name="object 3"/>
          <p:cNvSpPr txBox="1"/>
          <p:nvPr/>
        </p:nvSpPr>
        <p:spPr>
          <a:xfrm>
            <a:off x="2100162" y="4355353"/>
            <a:ext cx="2766732" cy="418671"/>
          </a:xfrm>
          <a:prstGeom prst="rect">
            <a:avLst/>
          </a:prstGeom>
        </p:spPr>
        <p:txBody>
          <a:bodyPr vert="horz" wrap="square" lIns="0" tIns="11206" rIns="0" bIns="0" rtlCol="0">
            <a:spAutoFit/>
          </a:bodyPr>
          <a:lstStyle/>
          <a:p>
            <a:pPr marL="333953" indent="-322747">
              <a:spcBef>
                <a:spcPts val="88"/>
              </a:spcBef>
              <a:buClr>
                <a:srgbClr val="44516F"/>
              </a:buClr>
              <a:buChar char="•"/>
              <a:tabLst>
                <a:tab pos="333393" algn="l"/>
                <a:tab pos="333953" algn="l"/>
              </a:tabLst>
            </a:pPr>
            <a:r>
              <a:rPr sz="2647" spc="-13" dirty="0">
                <a:latin typeface="Arial"/>
                <a:cs typeface="Arial"/>
              </a:rPr>
              <a:t>Write</a:t>
            </a:r>
            <a:r>
              <a:rPr sz="2647" spc="-53" dirty="0">
                <a:latin typeface="Arial"/>
                <a:cs typeface="Arial"/>
              </a:rPr>
              <a:t> </a:t>
            </a:r>
            <a:r>
              <a:rPr sz="2647" spc="13" dirty="0">
                <a:latin typeface="Arial"/>
                <a:cs typeface="Arial"/>
              </a:rPr>
              <a:t>the</a:t>
            </a:r>
            <a:r>
              <a:rPr sz="2647" spc="-53" dirty="0">
                <a:latin typeface="Arial"/>
                <a:cs typeface="Arial"/>
              </a:rPr>
              <a:t> </a:t>
            </a:r>
            <a:r>
              <a:rPr sz="2647" spc="-4" dirty="0">
                <a:latin typeface="Arial"/>
                <a:cs typeface="Arial"/>
              </a:rPr>
              <a:t>results</a:t>
            </a:r>
            <a:endParaRPr sz="2647">
              <a:latin typeface="Arial"/>
              <a:cs typeface="Arial"/>
            </a:endParaRPr>
          </a:p>
        </p:txBody>
      </p:sp>
      <p:sp>
        <p:nvSpPr>
          <p:cNvPr id="4" name="object 4"/>
          <p:cNvSpPr txBox="1"/>
          <p:nvPr/>
        </p:nvSpPr>
        <p:spPr>
          <a:xfrm>
            <a:off x="2100162" y="1953558"/>
            <a:ext cx="7826749" cy="2622241"/>
          </a:xfrm>
          <a:prstGeom prst="rect">
            <a:avLst/>
          </a:prstGeom>
        </p:spPr>
        <p:txBody>
          <a:bodyPr vert="horz" wrap="square" lIns="0" tIns="89647" rIns="0" bIns="0" rtlCol="0">
            <a:spAutoFit/>
          </a:bodyPr>
          <a:lstStyle/>
          <a:p>
            <a:pPr marL="333953" indent="-322747">
              <a:spcBef>
                <a:spcPts val="706"/>
              </a:spcBef>
              <a:buClr>
                <a:srgbClr val="44516F"/>
              </a:buClr>
              <a:buChar char="•"/>
              <a:tabLst>
                <a:tab pos="333393" algn="l"/>
                <a:tab pos="333953" algn="l"/>
              </a:tabLst>
            </a:pPr>
            <a:r>
              <a:rPr sz="2647" spc="-40" dirty="0">
                <a:latin typeface="Arial"/>
                <a:cs typeface="Arial"/>
              </a:rPr>
              <a:t>Read</a:t>
            </a:r>
            <a:r>
              <a:rPr sz="2647" spc="-26" dirty="0">
                <a:latin typeface="Arial"/>
                <a:cs typeface="Arial"/>
              </a:rPr>
              <a:t> </a:t>
            </a:r>
            <a:r>
              <a:rPr sz="2647" spc="-53" dirty="0">
                <a:latin typeface="Arial"/>
                <a:cs typeface="Arial"/>
              </a:rPr>
              <a:t>a</a:t>
            </a:r>
            <a:r>
              <a:rPr sz="2647" spc="-26" dirty="0">
                <a:latin typeface="Arial"/>
                <a:cs typeface="Arial"/>
              </a:rPr>
              <a:t> </a:t>
            </a:r>
            <a:r>
              <a:rPr sz="2647" spc="44" dirty="0">
                <a:latin typeface="Arial"/>
                <a:cs typeface="Arial"/>
              </a:rPr>
              <a:t>lot</a:t>
            </a:r>
            <a:r>
              <a:rPr sz="2647" spc="-18" dirty="0">
                <a:latin typeface="Arial"/>
                <a:cs typeface="Arial"/>
              </a:rPr>
              <a:t> </a:t>
            </a:r>
            <a:r>
              <a:rPr sz="2647" spc="44" dirty="0">
                <a:latin typeface="Arial"/>
                <a:cs typeface="Arial"/>
              </a:rPr>
              <a:t>of</a:t>
            </a:r>
            <a:r>
              <a:rPr sz="2647" spc="-22" dirty="0">
                <a:latin typeface="Arial"/>
                <a:cs typeface="Arial"/>
              </a:rPr>
              <a:t> </a:t>
            </a:r>
            <a:r>
              <a:rPr sz="2647" spc="18" dirty="0">
                <a:latin typeface="Arial"/>
                <a:cs typeface="Arial"/>
              </a:rPr>
              <a:t>data</a:t>
            </a:r>
            <a:endParaRPr sz="2647">
              <a:latin typeface="Arial"/>
              <a:cs typeface="Arial"/>
            </a:endParaRPr>
          </a:p>
          <a:p>
            <a:pPr marL="333393" marR="4483" indent="-322747">
              <a:lnSpc>
                <a:spcPts val="3150"/>
              </a:lnSpc>
              <a:spcBef>
                <a:spcPts val="746"/>
              </a:spcBef>
              <a:buClr>
                <a:srgbClr val="44516F"/>
              </a:buClr>
              <a:buChar char="•"/>
              <a:tabLst>
                <a:tab pos="333393" algn="l"/>
                <a:tab pos="333953" algn="l"/>
              </a:tabLst>
            </a:pPr>
            <a:r>
              <a:rPr sz="2647" spc="26" dirty="0">
                <a:solidFill>
                  <a:srgbClr val="FF0000"/>
                </a:solidFill>
                <a:latin typeface="Arial"/>
                <a:cs typeface="Arial"/>
              </a:rPr>
              <a:t>Map</a:t>
            </a:r>
            <a:r>
              <a:rPr sz="2647" spc="26" dirty="0">
                <a:latin typeface="Arial"/>
                <a:cs typeface="Arial"/>
              </a:rPr>
              <a:t>:</a:t>
            </a:r>
            <a:r>
              <a:rPr sz="2647" spc="-13" dirty="0">
                <a:latin typeface="Arial"/>
                <a:cs typeface="Arial"/>
              </a:rPr>
              <a:t> </a:t>
            </a:r>
            <a:r>
              <a:rPr sz="2647" spc="26" dirty="0">
                <a:latin typeface="Arial"/>
                <a:cs typeface="Arial"/>
              </a:rPr>
              <a:t>extract</a:t>
            </a:r>
            <a:r>
              <a:rPr sz="2647" spc="-4" dirty="0">
                <a:latin typeface="Arial"/>
                <a:cs typeface="Arial"/>
              </a:rPr>
              <a:t> </a:t>
            </a:r>
            <a:r>
              <a:rPr sz="2647" spc="13" dirty="0">
                <a:latin typeface="Arial"/>
                <a:cs typeface="Arial"/>
              </a:rPr>
              <a:t>something</a:t>
            </a:r>
            <a:r>
              <a:rPr sz="2647" spc="-9" dirty="0">
                <a:latin typeface="Arial"/>
                <a:cs typeface="Arial"/>
              </a:rPr>
              <a:t> </a:t>
            </a:r>
            <a:r>
              <a:rPr sz="2647" spc="9" dirty="0">
                <a:latin typeface="Arial"/>
                <a:cs typeface="Arial"/>
              </a:rPr>
              <a:t>you</a:t>
            </a:r>
            <a:r>
              <a:rPr sz="2647" spc="-4" dirty="0">
                <a:latin typeface="Arial"/>
                <a:cs typeface="Arial"/>
              </a:rPr>
              <a:t> </a:t>
            </a:r>
            <a:r>
              <a:rPr sz="2647" spc="-22" dirty="0">
                <a:latin typeface="Arial"/>
                <a:cs typeface="Arial"/>
              </a:rPr>
              <a:t>care</a:t>
            </a:r>
            <a:r>
              <a:rPr sz="2647" spc="-18" dirty="0">
                <a:latin typeface="Arial"/>
                <a:cs typeface="Arial"/>
              </a:rPr>
              <a:t> </a:t>
            </a:r>
            <a:r>
              <a:rPr sz="2647" spc="31" dirty="0">
                <a:latin typeface="Arial"/>
                <a:cs typeface="Arial"/>
              </a:rPr>
              <a:t>about</a:t>
            </a:r>
            <a:r>
              <a:rPr sz="2647" spc="-4" dirty="0">
                <a:latin typeface="Arial"/>
                <a:cs typeface="Arial"/>
              </a:rPr>
              <a:t> </a:t>
            </a:r>
            <a:r>
              <a:rPr sz="2647" spc="18" dirty="0">
                <a:latin typeface="Arial"/>
                <a:cs typeface="Arial"/>
              </a:rPr>
              <a:t>from</a:t>
            </a:r>
            <a:r>
              <a:rPr sz="2647" spc="-13" dirty="0">
                <a:latin typeface="Arial"/>
                <a:cs typeface="Arial"/>
              </a:rPr>
              <a:t> each </a:t>
            </a:r>
            <a:r>
              <a:rPr sz="2647" spc="-723" dirty="0">
                <a:latin typeface="Arial"/>
                <a:cs typeface="Arial"/>
              </a:rPr>
              <a:t> </a:t>
            </a:r>
            <a:r>
              <a:rPr sz="2647" dirty="0">
                <a:latin typeface="Arial"/>
                <a:cs typeface="Arial"/>
              </a:rPr>
              <a:t>record</a:t>
            </a:r>
            <a:endParaRPr sz="2647">
              <a:latin typeface="Arial"/>
              <a:cs typeface="Arial"/>
            </a:endParaRPr>
          </a:p>
          <a:p>
            <a:pPr marL="333953" indent="-322747">
              <a:spcBef>
                <a:spcPts val="512"/>
              </a:spcBef>
              <a:buClr>
                <a:srgbClr val="44516F"/>
              </a:buClr>
              <a:buChar char="•"/>
              <a:tabLst>
                <a:tab pos="333393" algn="l"/>
                <a:tab pos="333953" algn="l"/>
              </a:tabLst>
            </a:pPr>
            <a:r>
              <a:rPr sz="2647" spc="-18" dirty="0">
                <a:latin typeface="Arial"/>
                <a:cs typeface="Arial"/>
              </a:rPr>
              <a:t>Shuffle</a:t>
            </a:r>
            <a:r>
              <a:rPr sz="2647" spc="-35" dirty="0">
                <a:latin typeface="Arial"/>
                <a:cs typeface="Arial"/>
              </a:rPr>
              <a:t> </a:t>
            </a:r>
            <a:r>
              <a:rPr sz="2647" spc="9" dirty="0">
                <a:latin typeface="Arial"/>
                <a:cs typeface="Arial"/>
              </a:rPr>
              <a:t>and</a:t>
            </a:r>
            <a:r>
              <a:rPr sz="2647" spc="-26" dirty="0">
                <a:latin typeface="Arial"/>
                <a:cs typeface="Arial"/>
              </a:rPr>
              <a:t> </a:t>
            </a:r>
            <a:r>
              <a:rPr sz="2647" spc="18" dirty="0">
                <a:latin typeface="Arial"/>
                <a:cs typeface="Arial"/>
              </a:rPr>
              <a:t>Sort</a:t>
            </a:r>
            <a:endParaRPr sz="2647">
              <a:latin typeface="Arial"/>
              <a:cs typeface="Arial"/>
            </a:endParaRPr>
          </a:p>
          <a:p>
            <a:pPr marL="333953" indent="-322747">
              <a:spcBef>
                <a:spcPts val="587"/>
              </a:spcBef>
              <a:buClr>
                <a:srgbClr val="44516F"/>
              </a:buClr>
              <a:buChar char="•"/>
              <a:tabLst>
                <a:tab pos="333393" algn="l"/>
                <a:tab pos="333953" algn="l"/>
              </a:tabLst>
            </a:pPr>
            <a:r>
              <a:rPr sz="2647" spc="-9" dirty="0">
                <a:solidFill>
                  <a:srgbClr val="FF0000"/>
                </a:solidFill>
                <a:latin typeface="Arial"/>
                <a:cs typeface="Arial"/>
              </a:rPr>
              <a:t>Reduce</a:t>
            </a:r>
            <a:r>
              <a:rPr sz="2647" spc="-9" dirty="0">
                <a:latin typeface="Arial"/>
                <a:cs typeface="Arial"/>
              </a:rPr>
              <a:t>:</a:t>
            </a:r>
            <a:r>
              <a:rPr sz="2647" spc="-18" dirty="0">
                <a:latin typeface="Arial"/>
                <a:cs typeface="Arial"/>
              </a:rPr>
              <a:t> </a:t>
            </a:r>
            <a:r>
              <a:rPr sz="2647" spc="-9" dirty="0">
                <a:latin typeface="Arial"/>
                <a:cs typeface="Arial"/>
              </a:rPr>
              <a:t>aggregate,</a:t>
            </a:r>
            <a:r>
              <a:rPr sz="2647" spc="-13" dirty="0">
                <a:latin typeface="Arial"/>
                <a:cs typeface="Arial"/>
              </a:rPr>
              <a:t> summarize, </a:t>
            </a:r>
            <a:r>
              <a:rPr sz="2647" spc="-26" dirty="0">
                <a:latin typeface="Arial"/>
                <a:cs typeface="Arial"/>
              </a:rPr>
              <a:t>filter,</a:t>
            </a:r>
            <a:r>
              <a:rPr sz="2647" spc="-18" dirty="0">
                <a:latin typeface="Arial"/>
                <a:cs typeface="Arial"/>
              </a:rPr>
              <a:t> </a:t>
            </a:r>
            <a:r>
              <a:rPr sz="2647" spc="13" dirty="0">
                <a:latin typeface="Arial"/>
                <a:cs typeface="Arial"/>
              </a:rPr>
              <a:t>transform</a:t>
            </a:r>
            <a:endParaRPr sz="2647">
              <a:latin typeface="Arial"/>
              <a:cs typeface="Arial"/>
            </a:endParaRPr>
          </a:p>
          <a:p>
            <a:pPr marL="3920587">
              <a:spcBef>
                <a:spcPts val="31"/>
              </a:spcBef>
            </a:pPr>
            <a:r>
              <a:rPr sz="1677" spc="9" dirty="0">
                <a:solidFill>
                  <a:srgbClr val="0000FF"/>
                </a:solidFill>
                <a:latin typeface="Arial"/>
                <a:cs typeface="Arial"/>
              </a:rPr>
              <a:t>Paradigm</a:t>
            </a:r>
            <a:r>
              <a:rPr sz="1677" spc="-22" dirty="0">
                <a:solidFill>
                  <a:srgbClr val="0000FF"/>
                </a:solidFill>
                <a:latin typeface="Arial"/>
                <a:cs typeface="Arial"/>
              </a:rPr>
              <a:t> </a:t>
            </a:r>
            <a:r>
              <a:rPr sz="1677" spc="4" dirty="0">
                <a:solidFill>
                  <a:srgbClr val="0000FF"/>
                </a:solidFill>
                <a:latin typeface="Arial"/>
                <a:cs typeface="Arial"/>
              </a:rPr>
              <a:t>stays</a:t>
            </a:r>
            <a:r>
              <a:rPr sz="1677" spc="-13" dirty="0">
                <a:solidFill>
                  <a:srgbClr val="0000FF"/>
                </a:solidFill>
                <a:latin typeface="Arial"/>
                <a:cs typeface="Arial"/>
              </a:rPr>
              <a:t> </a:t>
            </a:r>
            <a:r>
              <a:rPr sz="1677" spc="9" dirty="0">
                <a:solidFill>
                  <a:srgbClr val="0000FF"/>
                </a:solidFill>
                <a:latin typeface="Arial"/>
                <a:cs typeface="Arial"/>
              </a:rPr>
              <a:t>the</a:t>
            </a:r>
            <a:r>
              <a:rPr sz="1677" spc="-18" dirty="0">
                <a:solidFill>
                  <a:srgbClr val="0000FF"/>
                </a:solidFill>
                <a:latin typeface="Arial"/>
                <a:cs typeface="Arial"/>
              </a:rPr>
              <a:t> </a:t>
            </a:r>
            <a:r>
              <a:rPr sz="1677" spc="4" dirty="0">
                <a:solidFill>
                  <a:srgbClr val="0000FF"/>
                </a:solidFill>
                <a:latin typeface="Arial"/>
                <a:cs typeface="Arial"/>
              </a:rPr>
              <a:t>same,</a:t>
            </a:r>
            <a:endParaRPr sz="1677">
              <a:latin typeface="Arial"/>
              <a:cs typeface="Arial"/>
            </a:endParaRPr>
          </a:p>
        </p:txBody>
      </p:sp>
      <p:sp>
        <p:nvSpPr>
          <p:cNvPr id="5" name="object 5"/>
          <p:cNvSpPr txBox="1"/>
          <p:nvPr/>
        </p:nvSpPr>
        <p:spPr>
          <a:xfrm>
            <a:off x="6009490" y="4534648"/>
            <a:ext cx="2972921" cy="533743"/>
          </a:xfrm>
          <a:prstGeom prst="rect">
            <a:avLst/>
          </a:prstGeom>
        </p:spPr>
        <p:txBody>
          <a:bodyPr vert="horz" wrap="square" lIns="0" tIns="12326" rIns="0" bIns="0" rtlCol="0">
            <a:spAutoFit/>
          </a:bodyPr>
          <a:lstStyle/>
          <a:p>
            <a:pPr marL="11206" marR="4483">
              <a:lnSpc>
                <a:spcPct val="100899"/>
              </a:lnSpc>
              <a:spcBef>
                <a:spcPts val="97"/>
              </a:spcBef>
            </a:pPr>
            <a:r>
              <a:rPr sz="1677" spc="4" dirty="0">
                <a:solidFill>
                  <a:srgbClr val="0000FF"/>
                </a:solidFill>
                <a:latin typeface="Arial"/>
                <a:cs typeface="Arial"/>
              </a:rPr>
              <a:t>change </a:t>
            </a:r>
            <a:r>
              <a:rPr sz="1677" spc="9" dirty="0">
                <a:solidFill>
                  <a:srgbClr val="0000FF"/>
                </a:solidFill>
                <a:latin typeface="Arial"/>
                <a:cs typeface="Arial"/>
              </a:rPr>
              <a:t>map and </a:t>
            </a:r>
            <a:r>
              <a:rPr sz="1677" spc="4" dirty="0">
                <a:solidFill>
                  <a:srgbClr val="0000FF"/>
                </a:solidFill>
                <a:latin typeface="Arial"/>
                <a:cs typeface="Arial"/>
              </a:rPr>
              <a:t>reduce </a:t>
            </a:r>
            <a:r>
              <a:rPr sz="1677" spc="9" dirty="0">
                <a:solidFill>
                  <a:srgbClr val="0000FF"/>
                </a:solidFill>
                <a:latin typeface="Arial"/>
                <a:cs typeface="Arial"/>
              </a:rPr>
              <a:t> </a:t>
            </a:r>
            <a:r>
              <a:rPr sz="1677" spc="4" dirty="0">
                <a:solidFill>
                  <a:srgbClr val="0000FF"/>
                </a:solidFill>
                <a:latin typeface="Arial"/>
                <a:cs typeface="Arial"/>
              </a:rPr>
              <a:t>functions</a:t>
            </a:r>
            <a:r>
              <a:rPr sz="1677" spc="-9" dirty="0">
                <a:solidFill>
                  <a:srgbClr val="0000FF"/>
                </a:solidFill>
                <a:latin typeface="Arial"/>
                <a:cs typeface="Arial"/>
              </a:rPr>
              <a:t> </a:t>
            </a:r>
            <a:r>
              <a:rPr sz="1677" spc="4" dirty="0">
                <a:solidFill>
                  <a:srgbClr val="0000FF"/>
                </a:solidFill>
                <a:latin typeface="Arial"/>
                <a:cs typeface="Arial"/>
              </a:rPr>
              <a:t>for</a:t>
            </a:r>
            <a:r>
              <a:rPr sz="1677" dirty="0">
                <a:solidFill>
                  <a:srgbClr val="0000FF"/>
                </a:solidFill>
                <a:latin typeface="Arial"/>
                <a:cs typeface="Arial"/>
              </a:rPr>
              <a:t> different </a:t>
            </a:r>
            <a:r>
              <a:rPr sz="1677" spc="4" dirty="0">
                <a:solidFill>
                  <a:srgbClr val="0000FF"/>
                </a:solidFill>
                <a:latin typeface="Arial"/>
                <a:cs typeface="Arial"/>
              </a:rPr>
              <a:t>problems</a:t>
            </a:r>
            <a:endParaRPr sz="1677" dirty="0">
              <a:latin typeface="Arial"/>
              <a:cs typeface="Arial"/>
            </a:endParaRPr>
          </a:p>
        </p:txBody>
      </p:sp>
      <p:sp>
        <p:nvSpPr>
          <p:cNvPr id="7" name="Rectangle 6"/>
          <p:cNvSpPr/>
          <p:nvPr/>
        </p:nvSpPr>
        <p:spPr>
          <a:xfrm>
            <a:off x="1697574" y="5668060"/>
            <a:ext cx="9521411" cy="656590"/>
          </a:xfrm>
          <a:prstGeom prst="rect">
            <a:avLst/>
          </a:prstGeom>
          <a:solidFill>
            <a:schemeClr val="accent4">
              <a:lumMod val="20000"/>
              <a:lumOff val="80000"/>
            </a:schemeClr>
          </a:solidFill>
        </p:spPr>
        <p:txBody>
          <a:bodyPr wrap="square">
            <a:spAutoFit/>
          </a:bodyPr>
          <a:lstStyle/>
          <a:p>
            <a:pPr marL="333393" marR="4483" indent="-322747">
              <a:lnSpc>
                <a:spcPts val="2180"/>
              </a:lnSpc>
              <a:buClr>
                <a:srgbClr val="44516F"/>
              </a:buClr>
              <a:buChar char="•"/>
              <a:tabLst>
                <a:tab pos="333393" algn="l"/>
                <a:tab pos="333953" algn="l"/>
              </a:tabLst>
            </a:pPr>
            <a:r>
              <a:rPr lang="en-US" b="1" spc="18" dirty="0" smtClean="0">
                <a:latin typeface="Arial"/>
                <a:cs typeface="Arial"/>
              </a:rPr>
              <a:t>Fault handling</a:t>
            </a:r>
            <a:r>
              <a:rPr lang="en-US" spc="18" dirty="0" smtClean="0">
                <a:latin typeface="Arial"/>
                <a:cs typeface="Arial"/>
              </a:rPr>
              <a:t>: </a:t>
            </a:r>
            <a:r>
              <a:rPr lang="en-US" spc="18" dirty="0" err="1" smtClean="0">
                <a:latin typeface="Arial"/>
                <a:cs typeface="Arial"/>
              </a:rPr>
              <a:t>MapReduce</a:t>
            </a:r>
            <a:r>
              <a:rPr lang="en-US" spc="-4" dirty="0" smtClean="0">
                <a:latin typeface="Arial"/>
                <a:cs typeface="Arial"/>
              </a:rPr>
              <a:t> </a:t>
            </a:r>
            <a:r>
              <a:rPr lang="en-US" dirty="0">
                <a:latin typeface="Arial"/>
                <a:cs typeface="Arial"/>
              </a:rPr>
              <a:t>handles</a:t>
            </a:r>
            <a:r>
              <a:rPr lang="en-US" spc="-4" dirty="0">
                <a:latin typeface="Arial"/>
                <a:cs typeface="Arial"/>
              </a:rPr>
              <a:t> </a:t>
            </a:r>
            <a:r>
              <a:rPr lang="en-US" spc="18" dirty="0">
                <a:latin typeface="Arial"/>
                <a:cs typeface="Arial"/>
              </a:rPr>
              <a:t>fault</a:t>
            </a:r>
            <a:r>
              <a:rPr lang="en-US" spc="-9" dirty="0">
                <a:latin typeface="Arial"/>
                <a:cs typeface="Arial"/>
              </a:rPr>
              <a:t> </a:t>
            </a:r>
            <a:r>
              <a:rPr lang="en-US" spc="9" dirty="0">
                <a:latin typeface="Arial"/>
                <a:cs typeface="Arial"/>
              </a:rPr>
              <a:t>tolerance</a:t>
            </a:r>
            <a:r>
              <a:rPr lang="en-US" dirty="0">
                <a:latin typeface="Arial"/>
                <a:cs typeface="Arial"/>
              </a:rPr>
              <a:t> </a:t>
            </a:r>
            <a:r>
              <a:rPr lang="en-US" spc="44" dirty="0">
                <a:latin typeface="Arial"/>
                <a:cs typeface="Arial"/>
              </a:rPr>
              <a:t>by</a:t>
            </a:r>
            <a:r>
              <a:rPr lang="en-US" spc="-4" dirty="0">
                <a:latin typeface="Arial"/>
                <a:cs typeface="Arial"/>
              </a:rPr>
              <a:t> </a:t>
            </a:r>
            <a:r>
              <a:rPr lang="en-US" spc="31" dirty="0">
                <a:latin typeface="Arial"/>
                <a:cs typeface="Arial"/>
              </a:rPr>
              <a:t>writing</a:t>
            </a:r>
            <a:r>
              <a:rPr lang="en-US" spc="-4" dirty="0">
                <a:latin typeface="Arial"/>
                <a:cs typeface="Arial"/>
              </a:rPr>
              <a:t> </a:t>
            </a:r>
            <a:r>
              <a:rPr lang="en-US" spc="9" dirty="0">
                <a:latin typeface="Arial"/>
                <a:cs typeface="Arial"/>
              </a:rPr>
              <a:t>intermediate </a:t>
            </a:r>
            <a:r>
              <a:rPr lang="en-US" spc="-613" dirty="0">
                <a:latin typeface="Arial"/>
                <a:cs typeface="Arial"/>
              </a:rPr>
              <a:t> </a:t>
            </a:r>
            <a:r>
              <a:rPr lang="en-US" dirty="0">
                <a:latin typeface="Arial"/>
                <a:cs typeface="Arial"/>
              </a:rPr>
              <a:t>files</a:t>
            </a:r>
            <a:r>
              <a:rPr lang="en-US" spc="-9" dirty="0">
                <a:latin typeface="Arial"/>
                <a:cs typeface="Arial"/>
              </a:rPr>
              <a:t> </a:t>
            </a:r>
            <a:r>
              <a:rPr lang="en-US" spc="62" dirty="0">
                <a:latin typeface="Arial"/>
                <a:cs typeface="Arial"/>
              </a:rPr>
              <a:t>to</a:t>
            </a:r>
            <a:r>
              <a:rPr lang="en-US" spc="-9" dirty="0">
                <a:latin typeface="Arial"/>
                <a:cs typeface="Arial"/>
              </a:rPr>
              <a:t> </a:t>
            </a:r>
            <a:r>
              <a:rPr lang="en-US" spc="26" dirty="0" smtClean="0">
                <a:latin typeface="Arial"/>
                <a:cs typeface="Arial"/>
              </a:rPr>
              <a:t>disk</a:t>
            </a:r>
          </a:p>
          <a:p>
            <a:pPr marL="333393" marR="4483" indent="-322747">
              <a:lnSpc>
                <a:spcPts val="2180"/>
              </a:lnSpc>
              <a:buClr>
                <a:srgbClr val="44516F"/>
              </a:buClr>
              <a:buChar char="•"/>
              <a:tabLst>
                <a:tab pos="333393" algn="l"/>
                <a:tab pos="333953" algn="l"/>
              </a:tabLst>
            </a:pPr>
            <a:r>
              <a:rPr lang="en-US" b="1" spc="18" dirty="0" smtClean="0">
                <a:latin typeface="Arial"/>
                <a:cs typeface="Arial"/>
              </a:rPr>
              <a:t>Stragglers</a:t>
            </a:r>
            <a:r>
              <a:rPr lang="en-US" spc="18" dirty="0" smtClean="0">
                <a:latin typeface="Arial"/>
                <a:cs typeface="Arial"/>
              </a:rPr>
              <a:t>: </a:t>
            </a:r>
            <a:r>
              <a:rPr lang="en-US" dirty="0" smtClean="0">
                <a:latin typeface="Arial"/>
                <a:cs typeface="Arial"/>
              </a:rPr>
              <a:t>pre-emptive </a:t>
            </a:r>
            <a:r>
              <a:rPr lang="en-US" dirty="0">
                <a:latin typeface="Arial"/>
                <a:cs typeface="Arial"/>
              </a:rPr>
              <a:t>backup execution of the last few remaining  in-progress tasks</a:t>
            </a:r>
          </a:p>
        </p:txBody>
      </p:sp>
      <p:sp>
        <p:nvSpPr>
          <p:cNvPr id="6" name="Slide Number Placeholder 5"/>
          <p:cNvSpPr>
            <a:spLocks noGrp="1"/>
          </p:cNvSpPr>
          <p:nvPr>
            <p:ph type="sldNum" sz="quarter" idx="12"/>
          </p:nvPr>
        </p:nvSpPr>
        <p:spPr/>
        <p:txBody>
          <a:bodyPr/>
          <a:lstStyle/>
          <a:p>
            <a:fld id="{459F6482-13E3-48AA-9F28-7362888D1E43}" type="slidenum">
              <a:rPr lang="en-US" smtClean="0"/>
              <a:t>114</a:t>
            </a:fld>
            <a:endParaRPr lang="en-US"/>
          </a:p>
        </p:txBody>
      </p:sp>
    </p:spTree>
    <p:extLst>
      <p:ext uri="{BB962C8B-B14F-4D97-AF65-F5344CB8AC3E}">
        <p14:creationId xmlns:p14="http://schemas.microsoft.com/office/powerpoint/2010/main" val="3360820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199213"/>
            <a:ext cx="8415438" cy="688424"/>
          </a:xfrm>
          <a:prstGeom prst="rect">
            <a:avLst/>
          </a:prstGeom>
        </p:spPr>
        <p:txBody>
          <a:bodyPr vert="horz" wrap="square" lIns="0" tIns="11206" rIns="0" bIns="0" rtlCol="0" anchor="ctr">
            <a:spAutoFit/>
          </a:bodyPr>
          <a:lstStyle/>
          <a:p>
            <a:pPr marL="11206">
              <a:lnSpc>
                <a:spcPct val="100000"/>
              </a:lnSpc>
              <a:spcBef>
                <a:spcPts val="88"/>
              </a:spcBef>
            </a:pPr>
            <a:r>
              <a:rPr dirty="0"/>
              <a:t>Relational</a:t>
            </a:r>
            <a:r>
              <a:rPr spc="-13" dirty="0"/>
              <a:t> </a:t>
            </a:r>
            <a:r>
              <a:rPr dirty="0"/>
              <a:t>Operators</a:t>
            </a:r>
            <a:r>
              <a:rPr spc="-13" dirty="0"/>
              <a:t> </a:t>
            </a:r>
            <a:r>
              <a:rPr dirty="0"/>
              <a:t>in</a:t>
            </a:r>
            <a:r>
              <a:rPr spc="-4" dirty="0"/>
              <a:t> </a:t>
            </a:r>
            <a:r>
              <a:rPr dirty="0"/>
              <a:t>MapReduce</a:t>
            </a:r>
          </a:p>
        </p:txBody>
      </p:sp>
      <p:sp>
        <p:nvSpPr>
          <p:cNvPr id="3" name="object 3"/>
          <p:cNvSpPr txBox="1"/>
          <p:nvPr/>
        </p:nvSpPr>
        <p:spPr>
          <a:xfrm>
            <a:off x="2044132" y="1994648"/>
            <a:ext cx="6124574" cy="2905535"/>
          </a:xfrm>
          <a:prstGeom prst="rect">
            <a:avLst/>
          </a:prstGeom>
        </p:spPr>
        <p:txBody>
          <a:bodyPr vert="horz" wrap="square" lIns="0" tIns="12886" rIns="0" bIns="0" rtlCol="0">
            <a:spAutoFit/>
          </a:bodyPr>
          <a:lstStyle/>
          <a:p>
            <a:pPr marL="67239">
              <a:spcBef>
                <a:spcPts val="101"/>
              </a:spcBef>
            </a:pPr>
            <a:r>
              <a:rPr sz="2427" spc="-13" dirty="0">
                <a:latin typeface="Arial"/>
                <a:cs typeface="Arial"/>
              </a:rPr>
              <a:t>Given</a:t>
            </a:r>
            <a:r>
              <a:rPr sz="2427" spc="13" dirty="0">
                <a:latin typeface="Arial"/>
                <a:cs typeface="Arial"/>
              </a:rPr>
              <a:t> </a:t>
            </a:r>
            <a:r>
              <a:rPr sz="2427" spc="4" dirty="0">
                <a:latin typeface="Arial"/>
                <a:cs typeface="Arial"/>
              </a:rPr>
              <a:t>relations</a:t>
            </a:r>
            <a:r>
              <a:rPr sz="2427" spc="13" dirty="0">
                <a:latin typeface="Arial"/>
                <a:cs typeface="Arial"/>
              </a:rPr>
              <a:t> </a:t>
            </a:r>
            <a:r>
              <a:rPr sz="2427" spc="-71" dirty="0">
                <a:latin typeface="Arial"/>
                <a:cs typeface="Arial"/>
              </a:rPr>
              <a:t>R(A,B)</a:t>
            </a:r>
            <a:r>
              <a:rPr sz="2427" spc="9" dirty="0">
                <a:latin typeface="Arial"/>
                <a:cs typeface="Arial"/>
              </a:rPr>
              <a:t> </a:t>
            </a:r>
            <a:r>
              <a:rPr sz="2427" spc="22" dirty="0">
                <a:latin typeface="Arial"/>
                <a:cs typeface="Arial"/>
              </a:rPr>
              <a:t>and</a:t>
            </a:r>
            <a:r>
              <a:rPr sz="2427" spc="9" dirty="0">
                <a:latin typeface="Arial"/>
                <a:cs typeface="Arial"/>
              </a:rPr>
              <a:t> </a:t>
            </a:r>
            <a:r>
              <a:rPr sz="2427" spc="-57" dirty="0">
                <a:latin typeface="Arial"/>
                <a:cs typeface="Arial"/>
              </a:rPr>
              <a:t>S(B,C)</a:t>
            </a:r>
            <a:r>
              <a:rPr sz="2427" spc="13" dirty="0">
                <a:latin typeface="Arial"/>
                <a:cs typeface="Arial"/>
              </a:rPr>
              <a:t> </a:t>
            </a:r>
            <a:r>
              <a:rPr sz="2427" spc="44" dirty="0">
                <a:latin typeface="Arial"/>
                <a:cs typeface="Arial"/>
              </a:rPr>
              <a:t>compute:</a:t>
            </a:r>
            <a:endParaRPr sz="2427">
              <a:latin typeface="Arial"/>
              <a:cs typeface="Arial"/>
            </a:endParaRPr>
          </a:p>
          <a:p>
            <a:pPr>
              <a:spcBef>
                <a:spcPts val="9"/>
              </a:spcBef>
            </a:pPr>
            <a:endParaRPr sz="3088">
              <a:latin typeface="Arial"/>
              <a:cs typeface="Arial"/>
            </a:endParaRPr>
          </a:p>
          <a:p>
            <a:pPr marL="389985" indent="-322747">
              <a:buClr>
                <a:srgbClr val="44516F"/>
              </a:buClr>
              <a:buChar char="•"/>
              <a:tabLst>
                <a:tab pos="389425" algn="l"/>
                <a:tab pos="389985" algn="l"/>
                <a:tab pos="1940402" algn="l"/>
              </a:tabLst>
            </a:pPr>
            <a:r>
              <a:rPr sz="2427" spc="13" dirty="0">
                <a:solidFill>
                  <a:srgbClr val="0000FF"/>
                </a:solidFill>
                <a:latin typeface="Arial"/>
                <a:cs typeface="Arial"/>
              </a:rPr>
              <a:t>Selection</a:t>
            </a:r>
            <a:r>
              <a:rPr sz="2427" spc="13" dirty="0">
                <a:latin typeface="Arial"/>
                <a:cs typeface="Arial"/>
              </a:rPr>
              <a:t>:	</a:t>
            </a:r>
            <a:r>
              <a:rPr sz="2427" spc="-53" dirty="0">
                <a:latin typeface="Arial"/>
                <a:cs typeface="Arial"/>
              </a:rPr>
              <a:t>σ</a:t>
            </a:r>
            <a:r>
              <a:rPr sz="2382" spc="-79" baseline="-20061" dirty="0">
                <a:latin typeface="Arial"/>
                <a:cs typeface="Arial"/>
              </a:rPr>
              <a:t>A=123</a:t>
            </a:r>
            <a:r>
              <a:rPr sz="2427" spc="-53" dirty="0">
                <a:latin typeface="Arial"/>
                <a:cs typeface="Arial"/>
              </a:rPr>
              <a:t>(R)</a:t>
            </a:r>
            <a:endParaRPr sz="2427">
              <a:latin typeface="Arial"/>
              <a:cs typeface="Arial"/>
            </a:endParaRPr>
          </a:p>
          <a:p>
            <a:pPr>
              <a:spcBef>
                <a:spcPts val="26"/>
              </a:spcBef>
              <a:buClr>
                <a:srgbClr val="44516F"/>
              </a:buClr>
              <a:buFont typeface="Arial"/>
              <a:buChar char="•"/>
            </a:pPr>
            <a:endParaRPr sz="3044">
              <a:latin typeface="Arial"/>
              <a:cs typeface="Arial"/>
            </a:endParaRPr>
          </a:p>
          <a:p>
            <a:pPr marL="389985" indent="-322747">
              <a:buClr>
                <a:srgbClr val="44516F"/>
              </a:buClr>
              <a:buChar char="•"/>
              <a:tabLst>
                <a:tab pos="389425" algn="l"/>
                <a:tab pos="389985" algn="l"/>
                <a:tab pos="1978504" algn="l"/>
              </a:tabLst>
            </a:pPr>
            <a:r>
              <a:rPr sz="2427" spc="35" dirty="0">
                <a:solidFill>
                  <a:srgbClr val="0000FF"/>
                </a:solidFill>
                <a:latin typeface="Arial"/>
                <a:cs typeface="Arial"/>
              </a:rPr>
              <a:t>Group-by</a:t>
            </a:r>
            <a:r>
              <a:rPr sz="2427" spc="35" dirty="0">
                <a:latin typeface="Arial"/>
                <a:cs typeface="Arial"/>
              </a:rPr>
              <a:t>:	</a:t>
            </a:r>
            <a:r>
              <a:rPr sz="2427" spc="-49" dirty="0">
                <a:latin typeface="Arial"/>
                <a:cs typeface="Arial"/>
              </a:rPr>
              <a:t>γ</a:t>
            </a:r>
            <a:r>
              <a:rPr sz="2382" spc="-72" baseline="-20061" dirty="0">
                <a:latin typeface="Arial"/>
                <a:cs typeface="Arial"/>
              </a:rPr>
              <a:t>A,sum(B)</a:t>
            </a:r>
            <a:r>
              <a:rPr sz="2427" spc="-49" dirty="0">
                <a:latin typeface="Arial"/>
                <a:cs typeface="Arial"/>
              </a:rPr>
              <a:t>(R)</a:t>
            </a:r>
            <a:endParaRPr sz="2427">
              <a:latin typeface="Arial"/>
              <a:cs typeface="Arial"/>
            </a:endParaRPr>
          </a:p>
          <a:p>
            <a:pPr>
              <a:spcBef>
                <a:spcPts val="44"/>
              </a:spcBef>
              <a:buClr>
                <a:srgbClr val="44516F"/>
              </a:buClr>
              <a:buFont typeface="Arial"/>
              <a:buChar char="•"/>
            </a:pPr>
            <a:endParaRPr sz="2956">
              <a:latin typeface="Arial"/>
              <a:cs typeface="Arial"/>
            </a:endParaRPr>
          </a:p>
          <a:p>
            <a:pPr marL="389985" indent="-322747">
              <a:buClr>
                <a:srgbClr val="44516F"/>
              </a:buClr>
              <a:buChar char="•"/>
              <a:tabLst>
                <a:tab pos="389425" algn="l"/>
                <a:tab pos="389985" algn="l"/>
                <a:tab pos="1231032" algn="l"/>
              </a:tabLst>
            </a:pPr>
            <a:r>
              <a:rPr sz="2427" spc="22" dirty="0">
                <a:solidFill>
                  <a:srgbClr val="0000FF"/>
                </a:solidFill>
                <a:latin typeface="Arial"/>
                <a:cs typeface="Arial"/>
              </a:rPr>
              <a:t>Join</a:t>
            </a:r>
            <a:r>
              <a:rPr sz="2427" spc="22" dirty="0">
                <a:latin typeface="Arial"/>
                <a:cs typeface="Arial"/>
              </a:rPr>
              <a:t>:	</a:t>
            </a:r>
            <a:r>
              <a:rPr sz="2427" spc="-84" dirty="0">
                <a:latin typeface="Arial"/>
                <a:cs typeface="Arial"/>
              </a:rPr>
              <a:t>R</a:t>
            </a:r>
            <a:r>
              <a:rPr sz="2427" spc="-22" dirty="0">
                <a:latin typeface="Arial"/>
                <a:cs typeface="Arial"/>
              </a:rPr>
              <a:t> </a:t>
            </a:r>
            <a:r>
              <a:rPr sz="2427" spc="9" dirty="0">
                <a:latin typeface="Cambria Math"/>
                <a:cs typeface="Cambria Math"/>
              </a:rPr>
              <a:t>⋈</a:t>
            </a:r>
            <a:r>
              <a:rPr sz="2427" spc="128" dirty="0">
                <a:latin typeface="Cambria Math"/>
                <a:cs typeface="Cambria Math"/>
              </a:rPr>
              <a:t> </a:t>
            </a:r>
            <a:r>
              <a:rPr sz="2427" spc="-40" dirty="0">
                <a:latin typeface="Arial"/>
                <a:cs typeface="Arial"/>
              </a:rPr>
              <a:t>S</a:t>
            </a:r>
            <a:endParaRPr sz="2427">
              <a:latin typeface="Arial"/>
              <a:cs typeface="Arial"/>
            </a:endParaRPr>
          </a:p>
        </p:txBody>
      </p:sp>
      <p:sp>
        <p:nvSpPr>
          <p:cNvPr id="4" name="Slide Number Placeholder 3"/>
          <p:cNvSpPr>
            <a:spLocks noGrp="1"/>
          </p:cNvSpPr>
          <p:nvPr>
            <p:ph type="sldNum" sz="quarter" idx="12"/>
          </p:nvPr>
        </p:nvSpPr>
        <p:spPr/>
        <p:txBody>
          <a:bodyPr/>
          <a:lstStyle/>
          <a:p>
            <a:fld id="{459F6482-13E3-48AA-9F28-7362888D1E43}" type="slidenum">
              <a:rPr lang="en-US" smtClean="0"/>
              <a:t>115</a:t>
            </a:fld>
            <a:endParaRPr lang="en-US"/>
          </a:p>
        </p:txBody>
      </p:sp>
    </p:spTree>
    <p:extLst>
      <p:ext uri="{BB962C8B-B14F-4D97-AF65-F5344CB8AC3E}">
        <p14:creationId xmlns:p14="http://schemas.microsoft.com/office/powerpoint/2010/main" val="37459180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2" y="1310889"/>
            <a:ext cx="6532469" cy="432200"/>
          </a:xfrm>
          <a:prstGeom prst="rect">
            <a:avLst/>
          </a:prstGeom>
        </p:spPr>
        <p:txBody>
          <a:bodyPr vert="horz" wrap="square" lIns="0" tIns="11206" rIns="0" bIns="0" rtlCol="0" anchor="ctr">
            <a:spAutoFit/>
          </a:bodyPr>
          <a:lstStyle/>
          <a:p>
            <a:pPr marL="11206">
              <a:lnSpc>
                <a:spcPct val="100000"/>
              </a:lnSpc>
              <a:spcBef>
                <a:spcPts val="88"/>
              </a:spcBef>
            </a:pPr>
            <a:r>
              <a:rPr sz="2735" spc="-4" dirty="0"/>
              <a:t>Data</a:t>
            </a:r>
            <a:r>
              <a:rPr sz="2735" spc="-26" dirty="0"/>
              <a:t> </a:t>
            </a:r>
            <a:r>
              <a:rPr sz="2735" spc="-4" dirty="0"/>
              <a:t>Model:</a:t>
            </a:r>
            <a:r>
              <a:rPr sz="2735" spc="-26" dirty="0"/>
              <a:t> </a:t>
            </a:r>
            <a:r>
              <a:rPr sz="2735" spc="-4" dirty="0"/>
              <a:t>Resilient</a:t>
            </a:r>
            <a:r>
              <a:rPr sz="2735" spc="-26" dirty="0"/>
              <a:t> </a:t>
            </a:r>
            <a:r>
              <a:rPr sz="2735" spc="-4" dirty="0"/>
              <a:t>Distributed</a:t>
            </a:r>
            <a:r>
              <a:rPr sz="2735" spc="-26" dirty="0"/>
              <a:t> </a:t>
            </a:r>
            <a:r>
              <a:rPr sz="2735" spc="-4" dirty="0"/>
              <a:t>Datasets</a:t>
            </a:r>
            <a:endParaRPr sz="2735"/>
          </a:p>
        </p:txBody>
      </p:sp>
      <p:sp>
        <p:nvSpPr>
          <p:cNvPr id="3" name="object 3"/>
          <p:cNvSpPr txBox="1"/>
          <p:nvPr/>
        </p:nvSpPr>
        <p:spPr>
          <a:xfrm>
            <a:off x="2100162" y="1956801"/>
            <a:ext cx="7923679" cy="3320265"/>
          </a:xfrm>
          <a:prstGeom prst="rect">
            <a:avLst/>
          </a:prstGeom>
        </p:spPr>
        <p:txBody>
          <a:bodyPr vert="horz" wrap="square" lIns="0" tIns="50987" rIns="0" bIns="0" rtlCol="0">
            <a:spAutoFit/>
          </a:bodyPr>
          <a:lstStyle/>
          <a:p>
            <a:pPr marL="333953" indent="-322747">
              <a:spcBef>
                <a:spcPts val="401"/>
              </a:spcBef>
              <a:buClr>
                <a:srgbClr val="44516F"/>
              </a:buClr>
              <a:buChar char="•"/>
              <a:tabLst>
                <a:tab pos="333393" algn="l"/>
                <a:tab pos="333953" algn="l"/>
              </a:tabLst>
            </a:pPr>
            <a:r>
              <a:rPr sz="2427" spc="-53" dirty="0">
                <a:latin typeface="Arial"/>
                <a:cs typeface="Arial"/>
              </a:rPr>
              <a:t>RDD</a:t>
            </a:r>
            <a:r>
              <a:rPr sz="2427" dirty="0">
                <a:latin typeface="Arial"/>
                <a:cs typeface="Arial"/>
              </a:rPr>
              <a:t> </a:t>
            </a:r>
            <a:r>
              <a:rPr sz="2427" spc="44" dirty="0">
                <a:latin typeface="Arial"/>
                <a:cs typeface="Arial"/>
              </a:rPr>
              <a:t>=</a:t>
            </a:r>
            <a:r>
              <a:rPr sz="2427" spc="13" dirty="0">
                <a:latin typeface="Arial"/>
                <a:cs typeface="Arial"/>
              </a:rPr>
              <a:t> </a:t>
            </a:r>
            <a:r>
              <a:rPr sz="2427" spc="-9" dirty="0">
                <a:latin typeface="Arial"/>
                <a:cs typeface="Arial"/>
              </a:rPr>
              <a:t>Resilient</a:t>
            </a:r>
            <a:r>
              <a:rPr sz="2427" spc="13" dirty="0">
                <a:latin typeface="Arial"/>
                <a:cs typeface="Arial"/>
              </a:rPr>
              <a:t> </a:t>
            </a:r>
            <a:r>
              <a:rPr sz="2427" spc="26" dirty="0">
                <a:latin typeface="Arial"/>
                <a:cs typeface="Arial"/>
              </a:rPr>
              <a:t>Distributed</a:t>
            </a:r>
            <a:r>
              <a:rPr sz="2427" spc="4" dirty="0">
                <a:latin typeface="Arial"/>
                <a:cs typeface="Arial"/>
              </a:rPr>
              <a:t> </a:t>
            </a:r>
            <a:r>
              <a:rPr sz="2427" spc="9" dirty="0">
                <a:latin typeface="Arial"/>
                <a:cs typeface="Arial"/>
              </a:rPr>
              <a:t>Datasets</a:t>
            </a:r>
            <a:endParaRPr sz="2427" dirty="0">
              <a:latin typeface="Arial"/>
              <a:cs typeface="Arial"/>
            </a:endParaRPr>
          </a:p>
          <a:p>
            <a:pPr marL="710491" lvl="1" indent="-268956">
              <a:lnSpc>
                <a:spcPts val="2572"/>
              </a:lnSpc>
              <a:spcBef>
                <a:spcPts val="291"/>
              </a:spcBef>
              <a:buClr>
                <a:srgbClr val="44516F"/>
              </a:buClr>
              <a:buChar char="•"/>
              <a:tabLst>
                <a:tab pos="709931" algn="l"/>
                <a:tab pos="710491" algn="l"/>
              </a:tabLst>
            </a:pPr>
            <a:r>
              <a:rPr sz="2250" spc="-35" dirty="0">
                <a:latin typeface="Arial"/>
                <a:cs typeface="Arial"/>
              </a:rPr>
              <a:t>A</a:t>
            </a:r>
            <a:r>
              <a:rPr sz="2250" spc="-13" dirty="0">
                <a:latin typeface="Arial"/>
                <a:cs typeface="Arial"/>
              </a:rPr>
              <a:t> </a:t>
            </a:r>
            <a:r>
              <a:rPr sz="2250" spc="31" dirty="0">
                <a:latin typeface="Arial"/>
                <a:cs typeface="Arial"/>
              </a:rPr>
              <a:t>distributed,</a:t>
            </a:r>
            <a:r>
              <a:rPr sz="2250" spc="-4" dirty="0">
                <a:latin typeface="Arial"/>
                <a:cs typeface="Arial"/>
              </a:rPr>
              <a:t> </a:t>
            </a:r>
            <a:r>
              <a:rPr sz="2250" spc="22" dirty="0">
                <a:latin typeface="Arial"/>
                <a:cs typeface="Arial"/>
              </a:rPr>
              <a:t>immutable</a:t>
            </a:r>
            <a:r>
              <a:rPr sz="2250" spc="-4" dirty="0">
                <a:latin typeface="Arial"/>
                <a:cs typeface="Arial"/>
              </a:rPr>
              <a:t> </a:t>
            </a:r>
            <a:r>
              <a:rPr sz="2250" dirty="0">
                <a:latin typeface="Arial"/>
                <a:cs typeface="Arial"/>
              </a:rPr>
              <a:t>relation,</a:t>
            </a:r>
            <a:r>
              <a:rPr sz="2250" spc="-4" dirty="0">
                <a:latin typeface="Arial"/>
                <a:cs typeface="Arial"/>
              </a:rPr>
              <a:t> </a:t>
            </a:r>
            <a:r>
              <a:rPr sz="2250" spc="18" dirty="0">
                <a:latin typeface="Arial"/>
                <a:cs typeface="Arial"/>
              </a:rPr>
              <a:t>together</a:t>
            </a:r>
            <a:r>
              <a:rPr sz="2250" spc="-4" dirty="0">
                <a:latin typeface="Arial"/>
                <a:cs typeface="Arial"/>
              </a:rPr>
              <a:t> </a:t>
            </a:r>
            <a:r>
              <a:rPr sz="2250" spc="44" dirty="0">
                <a:latin typeface="Arial"/>
                <a:cs typeface="Arial"/>
              </a:rPr>
              <a:t>with</a:t>
            </a:r>
            <a:r>
              <a:rPr sz="2250" dirty="0">
                <a:latin typeface="Arial"/>
                <a:cs typeface="Arial"/>
              </a:rPr>
              <a:t> </a:t>
            </a:r>
            <a:r>
              <a:rPr sz="2250" spc="26" dirty="0">
                <a:latin typeface="Arial"/>
                <a:cs typeface="Arial"/>
              </a:rPr>
              <a:t>its</a:t>
            </a:r>
            <a:endParaRPr sz="2250" dirty="0">
              <a:latin typeface="Arial"/>
              <a:cs typeface="Arial"/>
            </a:endParaRPr>
          </a:p>
          <a:p>
            <a:pPr marL="710491">
              <a:lnSpc>
                <a:spcPts val="2572"/>
              </a:lnSpc>
            </a:pPr>
            <a:r>
              <a:rPr sz="2250" i="1" spc="-18" dirty="0">
                <a:latin typeface="Arial"/>
                <a:cs typeface="Arial"/>
              </a:rPr>
              <a:t>lineage</a:t>
            </a:r>
            <a:endParaRPr sz="2250" dirty="0">
              <a:latin typeface="Arial"/>
              <a:cs typeface="Arial"/>
            </a:endParaRPr>
          </a:p>
          <a:p>
            <a:pPr marL="710491" marR="430329" lvl="1" indent="-268956">
              <a:lnSpc>
                <a:spcPts val="2444"/>
              </a:lnSpc>
              <a:spcBef>
                <a:spcPts val="565"/>
              </a:spcBef>
              <a:buClr>
                <a:srgbClr val="44516F"/>
              </a:buClr>
              <a:buChar char="•"/>
              <a:tabLst>
                <a:tab pos="709931" algn="l"/>
                <a:tab pos="710491" algn="l"/>
              </a:tabLst>
            </a:pPr>
            <a:r>
              <a:rPr sz="2250" spc="-13" dirty="0">
                <a:latin typeface="Arial"/>
                <a:cs typeface="Arial"/>
              </a:rPr>
              <a:t>Lineage</a:t>
            </a:r>
            <a:r>
              <a:rPr sz="2250" spc="-18" dirty="0">
                <a:latin typeface="Arial"/>
                <a:cs typeface="Arial"/>
              </a:rPr>
              <a:t> </a:t>
            </a:r>
            <a:r>
              <a:rPr sz="2250" spc="44" dirty="0">
                <a:latin typeface="Arial"/>
                <a:cs typeface="Arial"/>
              </a:rPr>
              <a:t>=</a:t>
            </a:r>
            <a:r>
              <a:rPr sz="2250" spc="-13" dirty="0">
                <a:latin typeface="Arial"/>
                <a:cs typeface="Arial"/>
              </a:rPr>
              <a:t> </a:t>
            </a:r>
            <a:r>
              <a:rPr sz="2250" spc="4" dirty="0">
                <a:latin typeface="Arial"/>
                <a:cs typeface="Arial"/>
              </a:rPr>
              <a:t>expression</a:t>
            </a:r>
            <a:r>
              <a:rPr sz="2250" spc="-9" dirty="0">
                <a:latin typeface="Arial"/>
                <a:cs typeface="Arial"/>
              </a:rPr>
              <a:t> </a:t>
            </a:r>
            <a:r>
              <a:rPr sz="2250" spc="31" dirty="0">
                <a:latin typeface="Arial"/>
                <a:cs typeface="Arial"/>
              </a:rPr>
              <a:t>that</a:t>
            </a:r>
            <a:r>
              <a:rPr sz="2250" spc="-18" dirty="0">
                <a:latin typeface="Arial"/>
                <a:cs typeface="Arial"/>
              </a:rPr>
              <a:t> </a:t>
            </a:r>
            <a:r>
              <a:rPr sz="2250" spc="-9" dirty="0">
                <a:latin typeface="Arial"/>
                <a:cs typeface="Arial"/>
              </a:rPr>
              <a:t>says</a:t>
            </a:r>
            <a:r>
              <a:rPr sz="2250" spc="-13" dirty="0">
                <a:latin typeface="Arial"/>
                <a:cs typeface="Arial"/>
              </a:rPr>
              <a:t> </a:t>
            </a:r>
            <a:r>
              <a:rPr sz="2250" spc="44" dirty="0">
                <a:latin typeface="Arial"/>
                <a:cs typeface="Arial"/>
              </a:rPr>
              <a:t>how</a:t>
            </a:r>
            <a:r>
              <a:rPr sz="2250" spc="-9" dirty="0">
                <a:latin typeface="Arial"/>
                <a:cs typeface="Arial"/>
              </a:rPr>
              <a:t> </a:t>
            </a:r>
            <a:r>
              <a:rPr sz="2250" spc="31" dirty="0">
                <a:latin typeface="Arial"/>
                <a:cs typeface="Arial"/>
              </a:rPr>
              <a:t>that</a:t>
            </a:r>
            <a:r>
              <a:rPr sz="2250" spc="-18" dirty="0">
                <a:latin typeface="Arial"/>
                <a:cs typeface="Arial"/>
              </a:rPr>
              <a:t> </a:t>
            </a:r>
            <a:r>
              <a:rPr sz="2250" dirty="0">
                <a:latin typeface="Arial"/>
                <a:cs typeface="Arial"/>
              </a:rPr>
              <a:t>relation</a:t>
            </a:r>
            <a:r>
              <a:rPr sz="2250" spc="-9" dirty="0">
                <a:latin typeface="Arial"/>
                <a:cs typeface="Arial"/>
              </a:rPr>
              <a:t> </a:t>
            </a:r>
            <a:r>
              <a:rPr sz="2250" spc="18" dirty="0">
                <a:latin typeface="Arial"/>
                <a:cs typeface="Arial"/>
              </a:rPr>
              <a:t>was </a:t>
            </a:r>
            <a:r>
              <a:rPr sz="2250" spc="-613" dirty="0">
                <a:latin typeface="Arial"/>
                <a:cs typeface="Arial"/>
              </a:rPr>
              <a:t> </a:t>
            </a:r>
            <a:r>
              <a:rPr sz="2250" spc="49" dirty="0">
                <a:latin typeface="Arial"/>
                <a:cs typeface="Arial"/>
              </a:rPr>
              <a:t>computed</a:t>
            </a:r>
            <a:r>
              <a:rPr sz="2250" spc="-9" dirty="0">
                <a:latin typeface="Arial"/>
                <a:cs typeface="Arial"/>
              </a:rPr>
              <a:t> </a:t>
            </a:r>
            <a:r>
              <a:rPr sz="2250" spc="-31" dirty="0">
                <a:latin typeface="Arial"/>
                <a:cs typeface="Arial"/>
              </a:rPr>
              <a:t>(e.g.,</a:t>
            </a:r>
            <a:r>
              <a:rPr sz="2250" spc="-9" dirty="0">
                <a:latin typeface="Arial"/>
                <a:cs typeface="Arial"/>
              </a:rPr>
              <a:t> </a:t>
            </a:r>
            <a:r>
              <a:rPr sz="2250" spc="-35" dirty="0">
                <a:latin typeface="Arial"/>
                <a:cs typeface="Arial"/>
              </a:rPr>
              <a:t>a</a:t>
            </a:r>
            <a:r>
              <a:rPr sz="2250" spc="-9" dirty="0">
                <a:latin typeface="Arial"/>
                <a:cs typeface="Arial"/>
              </a:rPr>
              <a:t> </a:t>
            </a:r>
            <a:r>
              <a:rPr sz="2250" spc="-4" dirty="0">
                <a:latin typeface="Arial"/>
                <a:cs typeface="Arial"/>
              </a:rPr>
              <a:t>relational</a:t>
            </a:r>
            <a:r>
              <a:rPr sz="2250" dirty="0">
                <a:latin typeface="Arial"/>
                <a:cs typeface="Arial"/>
              </a:rPr>
              <a:t> algebra</a:t>
            </a:r>
            <a:r>
              <a:rPr sz="2250" spc="-9" dirty="0">
                <a:latin typeface="Arial"/>
                <a:cs typeface="Arial"/>
              </a:rPr>
              <a:t> </a:t>
            </a:r>
            <a:r>
              <a:rPr sz="2250" spc="-22" dirty="0">
                <a:latin typeface="Arial"/>
                <a:cs typeface="Arial"/>
              </a:rPr>
              <a:t>plan)</a:t>
            </a:r>
            <a:endParaRPr sz="2250" dirty="0">
              <a:latin typeface="Arial"/>
              <a:cs typeface="Arial"/>
            </a:endParaRPr>
          </a:p>
          <a:p>
            <a:pPr marL="333953" indent="-322747">
              <a:spcBef>
                <a:spcPts val="260"/>
              </a:spcBef>
              <a:buClr>
                <a:srgbClr val="44516F"/>
              </a:buClr>
              <a:buChar char="•"/>
              <a:tabLst>
                <a:tab pos="333393" algn="l"/>
                <a:tab pos="333953" algn="l"/>
              </a:tabLst>
            </a:pPr>
            <a:r>
              <a:rPr sz="2427" spc="13" dirty="0">
                <a:latin typeface="Arial"/>
                <a:cs typeface="Arial"/>
              </a:rPr>
              <a:t>Spark</a:t>
            </a:r>
            <a:r>
              <a:rPr sz="2427" dirty="0">
                <a:latin typeface="Arial"/>
                <a:cs typeface="Arial"/>
              </a:rPr>
              <a:t> </a:t>
            </a:r>
            <a:r>
              <a:rPr sz="2427" spc="13" dirty="0">
                <a:latin typeface="Arial"/>
                <a:cs typeface="Arial"/>
              </a:rPr>
              <a:t>stores</a:t>
            </a:r>
            <a:r>
              <a:rPr sz="2427" spc="4" dirty="0">
                <a:latin typeface="Arial"/>
                <a:cs typeface="Arial"/>
              </a:rPr>
              <a:t> </a:t>
            </a:r>
            <a:r>
              <a:rPr sz="2427" spc="18" dirty="0">
                <a:latin typeface="Arial"/>
                <a:cs typeface="Arial"/>
              </a:rPr>
              <a:t>intermediate</a:t>
            </a:r>
            <a:r>
              <a:rPr sz="2427" spc="9" dirty="0">
                <a:latin typeface="Arial"/>
                <a:cs typeface="Arial"/>
              </a:rPr>
              <a:t> </a:t>
            </a:r>
            <a:r>
              <a:rPr sz="2427" spc="4" dirty="0">
                <a:latin typeface="Arial"/>
                <a:cs typeface="Arial"/>
              </a:rPr>
              <a:t>results </a:t>
            </a:r>
            <a:r>
              <a:rPr sz="2427" spc="-18" dirty="0">
                <a:latin typeface="Arial"/>
                <a:cs typeface="Arial"/>
              </a:rPr>
              <a:t>as</a:t>
            </a:r>
            <a:r>
              <a:rPr sz="2427" spc="4" dirty="0">
                <a:latin typeface="Arial"/>
                <a:cs typeface="Arial"/>
              </a:rPr>
              <a:t> </a:t>
            </a:r>
            <a:r>
              <a:rPr sz="2427" spc="-53" dirty="0">
                <a:latin typeface="Arial"/>
                <a:cs typeface="Arial"/>
              </a:rPr>
              <a:t>RDD</a:t>
            </a:r>
            <a:endParaRPr sz="2427" dirty="0">
              <a:latin typeface="Arial"/>
              <a:cs typeface="Arial"/>
            </a:endParaRPr>
          </a:p>
          <a:p>
            <a:pPr marL="333393" marR="4483" indent="-322747">
              <a:lnSpc>
                <a:spcPct val="90400"/>
              </a:lnSpc>
              <a:spcBef>
                <a:spcPts val="604"/>
              </a:spcBef>
              <a:buClr>
                <a:srgbClr val="44516F"/>
              </a:buClr>
              <a:buChar char="•"/>
              <a:tabLst>
                <a:tab pos="333393" algn="l"/>
                <a:tab pos="333953" algn="l"/>
              </a:tabLst>
            </a:pPr>
            <a:r>
              <a:rPr sz="2427" dirty="0">
                <a:latin typeface="Arial"/>
                <a:cs typeface="Arial"/>
              </a:rPr>
              <a:t>If</a:t>
            </a:r>
            <a:r>
              <a:rPr sz="2427" spc="13" dirty="0">
                <a:latin typeface="Arial"/>
                <a:cs typeface="Arial"/>
              </a:rPr>
              <a:t> </a:t>
            </a:r>
            <a:r>
              <a:rPr sz="2427" spc="-40" dirty="0">
                <a:latin typeface="Arial"/>
                <a:cs typeface="Arial"/>
              </a:rPr>
              <a:t>a</a:t>
            </a:r>
            <a:r>
              <a:rPr sz="2427" spc="13" dirty="0">
                <a:latin typeface="Arial"/>
                <a:cs typeface="Arial"/>
              </a:rPr>
              <a:t> </a:t>
            </a:r>
            <a:r>
              <a:rPr sz="2427" spc="-9" dirty="0">
                <a:latin typeface="Arial"/>
                <a:cs typeface="Arial"/>
              </a:rPr>
              <a:t>server</a:t>
            </a:r>
            <a:r>
              <a:rPr sz="2427" spc="4" dirty="0">
                <a:latin typeface="Arial"/>
                <a:cs typeface="Arial"/>
              </a:rPr>
              <a:t> crashes,</a:t>
            </a:r>
            <a:r>
              <a:rPr sz="2427" spc="9" dirty="0">
                <a:latin typeface="Arial"/>
                <a:cs typeface="Arial"/>
              </a:rPr>
              <a:t> </a:t>
            </a:r>
            <a:r>
              <a:rPr sz="2427" spc="31" dirty="0">
                <a:latin typeface="Arial"/>
                <a:cs typeface="Arial"/>
              </a:rPr>
              <a:t>its</a:t>
            </a:r>
            <a:r>
              <a:rPr sz="2427" spc="9" dirty="0">
                <a:latin typeface="Arial"/>
                <a:cs typeface="Arial"/>
              </a:rPr>
              <a:t> </a:t>
            </a:r>
            <a:r>
              <a:rPr sz="2427" spc="-53" dirty="0">
                <a:latin typeface="Arial"/>
                <a:cs typeface="Arial"/>
              </a:rPr>
              <a:t>RDD</a:t>
            </a:r>
            <a:r>
              <a:rPr sz="2427" spc="4" dirty="0">
                <a:latin typeface="Arial"/>
                <a:cs typeface="Arial"/>
              </a:rPr>
              <a:t> </a:t>
            </a:r>
            <a:r>
              <a:rPr sz="2427" dirty="0">
                <a:latin typeface="Arial"/>
                <a:cs typeface="Arial"/>
              </a:rPr>
              <a:t>in</a:t>
            </a:r>
            <a:r>
              <a:rPr sz="2427" spc="13" dirty="0">
                <a:latin typeface="Arial"/>
                <a:cs typeface="Arial"/>
              </a:rPr>
              <a:t> </a:t>
            </a:r>
            <a:r>
              <a:rPr sz="2427" spc="4" dirty="0">
                <a:latin typeface="Arial"/>
                <a:cs typeface="Arial"/>
              </a:rPr>
              <a:t>main</a:t>
            </a:r>
            <a:r>
              <a:rPr sz="2427" spc="18" dirty="0">
                <a:latin typeface="Arial"/>
                <a:cs typeface="Arial"/>
              </a:rPr>
              <a:t> </a:t>
            </a:r>
            <a:r>
              <a:rPr sz="2427" spc="22" dirty="0">
                <a:latin typeface="Arial"/>
                <a:cs typeface="Arial"/>
              </a:rPr>
              <a:t>memory</a:t>
            </a:r>
            <a:r>
              <a:rPr sz="2427" spc="9" dirty="0">
                <a:latin typeface="Arial"/>
                <a:cs typeface="Arial"/>
              </a:rPr>
              <a:t> </a:t>
            </a:r>
            <a:r>
              <a:rPr sz="2427" dirty="0">
                <a:latin typeface="Arial"/>
                <a:cs typeface="Arial"/>
              </a:rPr>
              <a:t>is</a:t>
            </a:r>
            <a:r>
              <a:rPr sz="2427" spc="9" dirty="0">
                <a:latin typeface="Arial"/>
                <a:cs typeface="Arial"/>
              </a:rPr>
              <a:t> </a:t>
            </a:r>
            <a:r>
              <a:rPr sz="2427" spc="31" dirty="0">
                <a:latin typeface="Arial"/>
                <a:cs typeface="Arial"/>
              </a:rPr>
              <a:t>lost. </a:t>
            </a:r>
            <a:r>
              <a:rPr sz="2427" spc="35" dirty="0">
                <a:latin typeface="Arial"/>
                <a:cs typeface="Arial"/>
              </a:rPr>
              <a:t> </a:t>
            </a:r>
            <a:r>
              <a:rPr sz="2427" spc="-18" dirty="0">
                <a:latin typeface="Arial"/>
                <a:cs typeface="Arial"/>
              </a:rPr>
              <a:t>However,</a:t>
            </a:r>
            <a:r>
              <a:rPr sz="2427" spc="9" dirty="0">
                <a:latin typeface="Arial"/>
                <a:cs typeface="Arial"/>
              </a:rPr>
              <a:t> </a:t>
            </a:r>
            <a:r>
              <a:rPr sz="2427" spc="22" dirty="0">
                <a:latin typeface="Arial"/>
                <a:cs typeface="Arial"/>
              </a:rPr>
              <a:t>the</a:t>
            </a:r>
            <a:r>
              <a:rPr sz="2427" spc="18" dirty="0">
                <a:latin typeface="Arial"/>
                <a:cs typeface="Arial"/>
              </a:rPr>
              <a:t> </a:t>
            </a:r>
            <a:r>
              <a:rPr sz="2427" spc="9" dirty="0">
                <a:latin typeface="Arial"/>
                <a:cs typeface="Arial"/>
              </a:rPr>
              <a:t>driver</a:t>
            </a:r>
            <a:r>
              <a:rPr sz="2427" spc="4" dirty="0">
                <a:latin typeface="Arial"/>
                <a:cs typeface="Arial"/>
              </a:rPr>
              <a:t> </a:t>
            </a:r>
            <a:r>
              <a:rPr sz="2427" spc="-4" dirty="0">
                <a:latin typeface="Arial"/>
                <a:cs typeface="Arial"/>
              </a:rPr>
              <a:t>(=master</a:t>
            </a:r>
            <a:r>
              <a:rPr sz="2427" spc="9" dirty="0">
                <a:latin typeface="Arial"/>
                <a:cs typeface="Arial"/>
              </a:rPr>
              <a:t> </a:t>
            </a:r>
            <a:r>
              <a:rPr sz="2427" spc="-13" dirty="0">
                <a:latin typeface="Arial"/>
                <a:cs typeface="Arial"/>
              </a:rPr>
              <a:t>node)</a:t>
            </a:r>
            <a:r>
              <a:rPr sz="2427" spc="9" dirty="0">
                <a:latin typeface="Arial"/>
                <a:cs typeface="Arial"/>
              </a:rPr>
              <a:t> </a:t>
            </a:r>
            <a:r>
              <a:rPr sz="2427" spc="44" dirty="0">
                <a:latin typeface="Arial"/>
                <a:cs typeface="Arial"/>
              </a:rPr>
              <a:t>knows</a:t>
            </a:r>
            <a:r>
              <a:rPr sz="2427" spc="13" dirty="0">
                <a:latin typeface="Arial"/>
                <a:cs typeface="Arial"/>
              </a:rPr>
              <a:t> </a:t>
            </a:r>
            <a:r>
              <a:rPr sz="2427" spc="22" dirty="0">
                <a:latin typeface="Arial"/>
                <a:cs typeface="Arial"/>
              </a:rPr>
              <a:t>the</a:t>
            </a:r>
            <a:r>
              <a:rPr sz="2427" spc="18" dirty="0">
                <a:latin typeface="Arial"/>
                <a:cs typeface="Arial"/>
              </a:rPr>
              <a:t> </a:t>
            </a:r>
            <a:r>
              <a:rPr sz="2427" spc="-9" dirty="0">
                <a:solidFill>
                  <a:srgbClr val="FF0000"/>
                </a:solidFill>
                <a:latin typeface="Arial"/>
                <a:cs typeface="Arial"/>
              </a:rPr>
              <a:t>lineage</a:t>
            </a:r>
            <a:r>
              <a:rPr sz="2427" spc="-9" dirty="0">
                <a:latin typeface="Arial"/>
                <a:cs typeface="Arial"/>
              </a:rPr>
              <a:t>, </a:t>
            </a:r>
            <a:r>
              <a:rPr sz="2427" spc="-662" dirty="0">
                <a:latin typeface="Arial"/>
                <a:cs typeface="Arial"/>
              </a:rPr>
              <a:t> </a:t>
            </a:r>
            <a:r>
              <a:rPr sz="2427" spc="22" dirty="0">
                <a:latin typeface="Arial"/>
                <a:cs typeface="Arial"/>
              </a:rPr>
              <a:t>and</a:t>
            </a:r>
            <a:r>
              <a:rPr sz="2427" spc="4" dirty="0">
                <a:latin typeface="Arial"/>
                <a:cs typeface="Arial"/>
              </a:rPr>
              <a:t> </a:t>
            </a:r>
            <a:r>
              <a:rPr sz="2427" spc="22" dirty="0">
                <a:latin typeface="Arial"/>
                <a:cs typeface="Arial"/>
              </a:rPr>
              <a:t>will</a:t>
            </a:r>
            <a:r>
              <a:rPr sz="2427" spc="4" dirty="0">
                <a:latin typeface="Arial"/>
                <a:cs typeface="Arial"/>
              </a:rPr>
              <a:t> </a:t>
            </a:r>
            <a:r>
              <a:rPr sz="2427" spc="26" dirty="0">
                <a:latin typeface="Arial"/>
                <a:cs typeface="Arial"/>
              </a:rPr>
              <a:t>simply</a:t>
            </a:r>
            <a:r>
              <a:rPr sz="2427" spc="9" dirty="0">
                <a:latin typeface="Arial"/>
                <a:cs typeface="Arial"/>
              </a:rPr>
              <a:t> </a:t>
            </a:r>
            <a:r>
              <a:rPr sz="2427" spc="31" dirty="0">
                <a:latin typeface="Arial"/>
                <a:cs typeface="Arial"/>
              </a:rPr>
              <a:t>recompute</a:t>
            </a:r>
            <a:r>
              <a:rPr sz="2427" spc="13" dirty="0">
                <a:latin typeface="Arial"/>
                <a:cs typeface="Arial"/>
              </a:rPr>
              <a:t> </a:t>
            </a:r>
            <a:r>
              <a:rPr sz="2427" spc="22" dirty="0">
                <a:latin typeface="Arial"/>
                <a:cs typeface="Arial"/>
              </a:rPr>
              <a:t>the</a:t>
            </a:r>
            <a:r>
              <a:rPr sz="2427" spc="13" dirty="0">
                <a:latin typeface="Arial"/>
                <a:cs typeface="Arial"/>
              </a:rPr>
              <a:t> </a:t>
            </a:r>
            <a:r>
              <a:rPr sz="2427" spc="35" dirty="0">
                <a:latin typeface="Arial"/>
                <a:cs typeface="Arial"/>
              </a:rPr>
              <a:t>lost</a:t>
            </a:r>
            <a:r>
              <a:rPr sz="2427" spc="13" dirty="0">
                <a:latin typeface="Arial"/>
                <a:cs typeface="Arial"/>
              </a:rPr>
              <a:t> </a:t>
            </a:r>
            <a:r>
              <a:rPr sz="2427" spc="35" dirty="0">
                <a:latin typeface="Arial"/>
                <a:cs typeface="Arial"/>
              </a:rPr>
              <a:t>partition</a:t>
            </a:r>
            <a:r>
              <a:rPr sz="2427" spc="13" dirty="0">
                <a:latin typeface="Arial"/>
                <a:cs typeface="Arial"/>
              </a:rPr>
              <a:t> </a:t>
            </a:r>
            <a:r>
              <a:rPr sz="2427" spc="44" dirty="0">
                <a:latin typeface="Arial"/>
                <a:cs typeface="Arial"/>
              </a:rPr>
              <a:t>of</a:t>
            </a:r>
            <a:r>
              <a:rPr sz="2427" spc="18" dirty="0">
                <a:latin typeface="Arial"/>
                <a:cs typeface="Arial"/>
              </a:rPr>
              <a:t> </a:t>
            </a:r>
            <a:r>
              <a:rPr sz="2427" spc="22" dirty="0">
                <a:latin typeface="Arial"/>
                <a:cs typeface="Arial"/>
              </a:rPr>
              <a:t>the</a:t>
            </a:r>
            <a:r>
              <a:rPr sz="2427" spc="13" dirty="0">
                <a:latin typeface="Arial"/>
                <a:cs typeface="Arial"/>
              </a:rPr>
              <a:t> </a:t>
            </a:r>
            <a:r>
              <a:rPr sz="2427" spc="-53" dirty="0">
                <a:latin typeface="Arial"/>
                <a:cs typeface="Arial"/>
              </a:rPr>
              <a:t>RDD</a:t>
            </a:r>
            <a:endParaRPr sz="2427" dirty="0">
              <a:latin typeface="Arial"/>
              <a:cs typeface="Arial"/>
            </a:endParaRPr>
          </a:p>
        </p:txBody>
      </p:sp>
      <p:sp>
        <p:nvSpPr>
          <p:cNvPr id="4" name="Slide Number Placeholder 3"/>
          <p:cNvSpPr>
            <a:spLocks noGrp="1"/>
          </p:cNvSpPr>
          <p:nvPr>
            <p:ph type="sldNum" sz="quarter" idx="12"/>
          </p:nvPr>
        </p:nvSpPr>
        <p:spPr/>
        <p:txBody>
          <a:bodyPr/>
          <a:lstStyle/>
          <a:p>
            <a:fld id="{459F6482-13E3-48AA-9F28-7362888D1E43}" type="slidenum">
              <a:rPr lang="en-US" smtClean="0"/>
              <a:t>116</a:t>
            </a:fld>
            <a:endParaRPr lang="en-US"/>
          </a:p>
        </p:txBody>
      </p:sp>
    </p:spTree>
    <p:extLst>
      <p:ext uri="{BB962C8B-B14F-4D97-AF65-F5344CB8AC3E}">
        <p14:creationId xmlns:p14="http://schemas.microsoft.com/office/powerpoint/2010/main" val="282125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160" y="1199213"/>
            <a:ext cx="6363901" cy="688424"/>
          </a:xfrm>
          <a:prstGeom prst="rect">
            <a:avLst/>
          </a:prstGeom>
        </p:spPr>
        <p:txBody>
          <a:bodyPr vert="horz" wrap="square" lIns="0" tIns="11206" rIns="0" bIns="0" rtlCol="0" anchor="ctr">
            <a:spAutoFit/>
          </a:bodyPr>
          <a:lstStyle/>
          <a:p>
            <a:pPr marL="11206">
              <a:lnSpc>
                <a:spcPct val="100000"/>
              </a:lnSpc>
              <a:spcBef>
                <a:spcPts val="88"/>
              </a:spcBef>
            </a:pPr>
            <a:r>
              <a:rPr dirty="0"/>
              <a:t>Programming</a:t>
            </a:r>
            <a:r>
              <a:rPr spc="-31" dirty="0"/>
              <a:t> </a:t>
            </a:r>
            <a:r>
              <a:rPr dirty="0"/>
              <a:t>in</a:t>
            </a:r>
            <a:r>
              <a:rPr spc="-26" dirty="0"/>
              <a:t> </a:t>
            </a:r>
            <a:r>
              <a:rPr dirty="0"/>
              <a:t>Spark</a:t>
            </a:r>
          </a:p>
        </p:txBody>
      </p:sp>
      <p:sp>
        <p:nvSpPr>
          <p:cNvPr id="3" name="object 3"/>
          <p:cNvSpPr txBox="1"/>
          <p:nvPr/>
        </p:nvSpPr>
        <p:spPr>
          <a:xfrm>
            <a:off x="2100162" y="1972236"/>
            <a:ext cx="6079191" cy="2723850"/>
          </a:xfrm>
          <a:prstGeom prst="rect">
            <a:avLst/>
          </a:prstGeom>
        </p:spPr>
        <p:txBody>
          <a:bodyPr vert="horz" wrap="square" lIns="0" tIns="14568" rIns="0" bIns="0" rtlCol="0">
            <a:spAutoFit/>
          </a:bodyPr>
          <a:lstStyle/>
          <a:p>
            <a:pPr marL="333953" indent="-322747">
              <a:spcBef>
                <a:spcPts val="115"/>
              </a:spcBef>
              <a:buClr>
                <a:srgbClr val="44516F"/>
              </a:buClr>
              <a:buChar char="•"/>
              <a:tabLst>
                <a:tab pos="333393" algn="l"/>
                <a:tab pos="333953" algn="l"/>
              </a:tabLst>
            </a:pPr>
            <a:r>
              <a:rPr sz="2030" spc="-22" dirty="0">
                <a:latin typeface="Arial"/>
                <a:cs typeface="Arial"/>
              </a:rPr>
              <a:t>A</a:t>
            </a:r>
            <a:r>
              <a:rPr sz="2030" spc="4" dirty="0">
                <a:latin typeface="Arial"/>
                <a:cs typeface="Arial"/>
              </a:rPr>
              <a:t> </a:t>
            </a:r>
            <a:r>
              <a:rPr sz="2030" spc="26" dirty="0">
                <a:latin typeface="Arial"/>
                <a:cs typeface="Arial"/>
              </a:rPr>
              <a:t>Spark</a:t>
            </a:r>
            <a:r>
              <a:rPr sz="2030" dirty="0">
                <a:latin typeface="Arial"/>
                <a:cs typeface="Arial"/>
              </a:rPr>
              <a:t> </a:t>
            </a:r>
            <a:r>
              <a:rPr sz="2030" spc="35" dirty="0">
                <a:latin typeface="Arial"/>
                <a:cs typeface="Arial"/>
              </a:rPr>
              <a:t>program</a:t>
            </a:r>
            <a:r>
              <a:rPr sz="2030" spc="9" dirty="0">
                <a:latin typeface="Arial"/>
                <a:cs typeface="Arial"/>
              </a:rPr>
              <a:t> </a:t>
            </a:r>
            <a:r>
              <a:rPr sz="2030" spc="40" dirty="0">
                <a:latin typeface="Arial"/>
                <a:cs typeface="Arial"/>
              </a:rPr>
              <a:t>consists</a:t>
            </a:r>
            <a:r>
              <a:rPr sz="2030" spc="4" dirty="0">
                <a:latin typeface="Arial"/>
                <a:cs typeface="Arial"/>
              </a:rPr>
              <a:t> </a:t>
            </a:r>
            <a:r>
              <a:rPr sz="2030" spc="35" dirty="0">
                <a:latin typeface="Arial"/>
                <a:cs typeface="Arial"/>
              </a:rPr>
              <a:t>of:</a:t>
            </a:r>
            <a:endParaRPr sz="2030">
              <a:latin typeface="Arial"/>
              <a:cs typeface="Arial"/>
            </a:endParaRPr>
          </a:p>
          <a:p>
            <a:pPr marL="710491" lvl="1" indent="-268956">
              <a:spcBef>
                <a:spcPts val="35"/>
              </a:spcBef>
              <a:buClr>
                <a:srgbClr val="44516F"/>
              </a:buClr>
              <a:buChar char="•"/>
              <a:tabLst>
                <a:tab pos="709931" algn="l"/>
                <a:tab pos="710491" algn="l"/>
                <a:tab pos="5571862" algn="l"/>
              </a:tabLst>
            </a:pPr>
            <a:r>
              <a:rPr sz="1853" spc="-224" dirty="0">
                <a:latin typeface="Arial"/>
                <a:cs typeface="Arial"/>
              </a:rPr>
              <a:t>T</a:t>
            </a:r>
            <a:r>
              <a:rPr sz="1853" spc="4" dirty="0">
                <a:latin typeface="Arial"/>
                <a:cs typeface="Arial"/>
              </a:rPr>
              <a:t>r</a:t>
            </a:r>
            <a:r>
              <a:rPr sz="1853" spc="-22" dirty="0">
                <a:latin typeface="Arial"/>
                <a:cs typeface="Arial"/>
              </a:rPr>
              <a:t>a</a:t>
            </a:r>
            <a:r>
              <a:rPr sz="1853" spc="13" dirty="0">
                <a:latin typeface="Arial"/>
                <a:cs typeface="Arial"/>
              </a:rPr>
              <a:t>n</a:t>
            </a:r>
            <a:r>
              <a:rPr sz="1853" spc="35" dirty="0">
                <a:latin typeface="Arial"/>
                <a:cs typeface="Arial"/>
              </a:rPr>
              <a:t>s</a:t>
            </a:r>
            <a:r>
              <a:rPr sz="1853" spc="13" dirty="0">
                <a:latin typeface="Arial"/>
                <a:cs typeface="Arial"/>
              </a:rPr>
              <a:t>f</a:t>
            </a:r>
            <a:r>
              <a:rPr sz="1853" spc="49" dirty="0">
                <a:latin typeface="Arial"/>
                <a:cs typeface="Arial"/>
              </a:rPr>
              <a:t>o</a:t>
            </a:r>
            <a:r>
              <a:rPr sz="1853" spc="4" dirty="0">
                <a:latin typeface="Arial"/>
                <a:cs typeface="Arial"/>
              </a:rPr>
              <a:t>r</a:t>
            </a:r>
            <a:r>
              <a:rPr sz="1853" spc="53" dirty="0">
                <a:latin typeface="Arial"/>
                <a:cs typeface="Arial"/>
              </a:rPr>
              <a:t>m</a:t>
            </a:r>
            <a:r>
              <a:rPr sz="1853" spc="-22" dirty="0">
                <a:latin typeface="Arial"/>
                <a:cs typeface="Arial"/>
              </a:rPr>
              <a:t>a</a:t>
            </a:r>
            <a:r>
              <a:rPr sz="1853" spc="66" dirty="0">
                <a:latin typeface="Arial"/>
                <a:cs typeface="Arial"/>
              </a:rPr>
              <a:t>t</a:t>
            </a:r>
            <a:r>
              <a:rPr sz="1853" spc="9" dirty="0">
                <a:latin typeface="Arial"/>
                <a:cs typeface="Arial"/>
              </a:rPr>
              <a:t>i</a:t>
            </a:r>
            <a:r>
              <a:rPr sz="1853" spc="49" dirty="0">
                <a:latin typeface="Arial"/>
                <a:cs typeface="Arial"/>
              </a:rPr>
              <a:t>o</a:t>
            </a:r>
            <a:r>
              <a:rPr sz="1853" spc="13" dirty="0">
                <a:latin typeface="Arial"/>
                <a:cs typeface="Arial"/>
              </a:rPr>
              <a:t>ns</a:t>
            </a:r>
            <a:r>
              <a:rPr sz="1853" dirty="0">
                <a:latin typeface="Arial"/>
                <a:cs typeface="Arial"/>
              </a:rPr>
              <a:t> </a:t>
            </a:r>
            <a:r>
              <a:rPr sz="1853" spc="-141" dirty="0">
                <a:latin typeface="Arial"/>
                <a:cs typeface="Arial"/>
              </a:rPr>
              <a:t>(</a:t>
            </a:r>
            <a:r>
              <a:rPr sz="1853" spc="53" dirty="0">
                <a:latin typeface="Arial"/>
                <a:cs typeface="Arial"/>
              </a:rPr>
              <a:t>m</a:t>
            </a:r>
            <a:r>
              <a:rPr sz="1853" spc="-22" dirty="0">
                <a:latin typeface="Arial"/>
                <a:cs typeface="Arial"/>
              </a:rPr>
              <a:t>a</a:t>
            </a:r>
            <a:r>
              <a:rPr sz="1853" spc="84" dirty="0">
                <a:latin typeface="Arial"/>
                <a:cs typeface="Arial"/>
              </a:rPr>
              <a:t>p</a:t>
            </a:r>
            <a:r>
              <a:rPr sz="1853" spc="4" dirty="0">
                <a:latin typeface="Arial"/>
                <a:cs typeface="Arial"/>
              </a:rPr>
              <a:t>,</a:t>
            </a:r>
            <a:r>
              <a:rPr sz="1853" spc="-4" dirty="0">
                <a:latin typeface="Arial"/>
                <a:cs typeface="Arial"/>
              </a:rPr>
              <a:t> </a:t>
            </a:r>
            <a:r>
              <a:rPr sz="1853" spc="-31" dirty="0">
                <a:latin typeface="Arial"/>
                <a:cs typeface="Arial"/>
              </a:rPr>
              <a:t>r</a:t>
            </a:r>
            <a:r>
              <a:rPr sz="1853" spc="-22" dirty="0">
                <a:latin typeface="Arial"/>
                <a:cs typeface="Arial"/>
              </a:rPr>
              <a:t>e</a:t>
            </a:r>
            <a:r>
              <a:rPr sz="1853" spc="84" dirty="0">
                <a:latin typeface="Arial"/>
                <a:cs typeface="Arial"/>
              </a:rPr>
              <a:t>d</a:t>
            </a:r>
            <a:r>
              <a:rPr sz="1853" spc="13" dirty="0">
                <a:latin typeface="Arial"/>
                <a:cs typeface="Arial"/>
              </a:rPr>
              <a:t>u</a:t>
            </a:r>
            <a:r>
              <a:rPr sz="1853" spc="84" dirty="0">
                <a:latin typeface="Arial"/>
                <a:cs typeface="Arial"/>
              </a:rPr>
              <a:t>c</a:t>
            </a:r>
            <a:r>
              <a:rPr sz="1853" spc="-22" dirty="0">
                <a:latin typeface="Arial"/>
                <a:cs typeface="Arial"/>
              </a:rPr>
              <a:t>e</a:t>
            </a:r>
            <a:r>
              <a:rPr sz="1853" spc="57" dirty="0">
                <a:latin typeface="Arial"/>
                <a:cs typeface="Arial"/>
              </a:rPr>
              <a:t>B</a:t>
            </a:r>
            <a:r>
              <a:rPr sz="1853" spc="13" dirty="0">
                <a:latin typeface="Arial"/>
                <a:cs typeface="Arial"/>
              </a:rPr>
              <a:t>yK</a:t>
            </a:r>
            <a:r>
              <a:rPr sz="1853" spc="-22" dirty="0">
                <a:latin typeface="Arial"/>
                <a:cs typeface="Arial"/>
              </a:rPr>
              <a:t>e</a:t>
            </a:r>
            <a:r>
              <a:rPr sz="1853" spc="-128" dirty="0">
                <a:latin typeface="Arial"/>
                <a:cs typeface="Arial"/>
              </a:rPr>
              <a:t>y</a:t>
            </a:r>
            <a:r>
              <a:rPr sz="1853" spc="4" dirty="0">
                <a:latin typeface="Arial"/>
                <a:cs typeface="Arial"/>
              </a:rPr>
              <a:t>,</a:t>
            </a:r>
            <a:r>
              <a:rPr sz="1853" spc="-4" dirty="0">
                <a:latin typeface="Arial"/>
                <a:cs typeface="Arial"/>
              </a:rPr>
              <a:t> </a:t>
            </a:r>
            <a:r>
              <a:rPr sz="1853" spc="18" dirty="0">
                <a:latin typeface="Arial"/>
                <a:cs typeface="Arial"/>
              </a:rPr>
              <a:t>j</a:t>
            </a:r>
            <a:r>
              <a:rPr sz="1853" spc="40" dirty="0">
                <a:latin typeface="Arial"/>
                <a:cs typeface="Arial"/>
              </a:rPr>
              <a:t>o</a:t>
            </a:r>
            <a:r>
              <a:rPr sz="1853" spc="9" dirty="0">
                <a:latin typeface="Arial"/>
                <a:cs typeface="Arial"/>
              </a:rPr>
              <a:t>i</a:t>
            </a:r>
            <a:r>
              <a:rPr sz="1853" spc="13" dirty="0">
                <a:latin typeface="Arial"/>
                <a:cs typeface="Arial"/>
              </a:rPr>
              <a:t>n</a:t>
            </a:r>
            <a:r>
              <a:rPr sz="1853" spc="-79" dirty="0">
                <a:latin typeface="Arial"/>
                <a:cs typeface="Arial"/>
              </a:rPr>
              <a:t>…</a:t>
            </a:r>
            <a:r>
              <a:rPr sz="1853" spc="-35" dirty="0">
                <a:latin typeface="Arial"/>
                <a:cs typeface="Arial"/>
              </a:rPr>
              <a:t>)</a:t>
            </a:r>
            <a:r>
              <a:rPr sz="1853" spc="4" dirty="0">
                <a:latin typeface="Arial"/>
                <a:cs typeface="Arial"/>
              </a:rPr>
              <a:t>.</a:t>
            </a:r>
            <a:r>
              <a:rPr sz="1853" dirty="0">
                <a:latin typeface="Arial"/>
                <a:cs typeface="Arial"/>
              </a:rPr>
              <a:t>	</a:t>
            </a:r>
            <a:r>
              <a:rPr sz="1853" spc="-9" dirty="0">
                <a:solidFill>
                  <a:srgbClr val="0000FF"/>
                </a:solidFill>
                <a:latin typeface="Arial"/>
                <a:cs typeface="Arial"/>
              </a:rPr>
              <a:t>Laz</a:t>
            </a:r>
            <a:r>
              <a:rPr sz="1853" spc="13" dirty="0">
                <a:solidFill>
                  <a:srgbClr val="0000FF"/>
                </a:solidFill>
                <a:latin typeface="Arial"/>
                <a:cs typeface="Arial"/>
              </a:rPr>
              <a:t>y</a:t>
            </a:r>
            <a:endParaRPr sz="1853">
              <a:latin typeface="Arial"/>
              <a:cs typeface="Arial"/>
            </a:endParaRPr>
          </a:p>
          <a:p>
            <a:pPr marL="710491" lvl="1" indent="-268956">
              <a:spcBef>
                <a:spcPts val="44"/>
              </a:spcBef>
              <a:buClr>
                <a:srgbClr val="44516F"/>
              </a:buClr>
              <a:buChar char="•"/>
              <a:tabLst>
                <a:tab pos="709931" algn="l"/>
                <a:tab pos="710491" algn="l"/>
                <a:tab pos="4196266" algn="l"/>
              </a:tabLst>
            </a:pPr>
            <a:r>
              <a:rPr sz="1853" spc="31" dirty="0">
                <a:latin typeface="Arial"/>
                <a:cs typeface="Arial"/>
              </a:rPr>
              <a:t>Actions</a:t>
            </a:r>
            <a:r>
              <a:rPr sz="1853" spc="9" dirty="0">
                <a:latin typeface="Arial"/>
                <a:cs typeface="Arial"/>
              </a:rPr>
              <a:t> </a:t>
            </a:r>
            <a:r>
              <a:rPr sz="1853" spc="13" dirty="0">
                <a:latin typeface="Arial"/>
                <a:cs typeface="Arial"/>
              </a:rPr>
              <a:t>(count,</a:t>
            </a:r>
            <a:r>
              <a:rPr sz="1853" spc="4" dirty="0">
                <a:latin typeface="Arial"/>
                <a:cs typeface="Arial"/>
              </a:rPr>
              <a:t> </a:t>
            </a:r>
            <a:r>
              <a:rPr sz="1853" spc="18" dirty="0">
                <a:latin typeface="Arial"/>
                <a:cs typeface="Arial"/>
              </a:rPr>
              <a:t>reduce,</a:t>
            </a:r>
            <a:r>
              <a:rPr sz="1853" spc="4" dirty="0">
                <a:latin typeface="Arial"/>
                <a:cs typeface="Arial"/>
              </a:rPr>
              <a:t> </a:t>
            </a:r>
            <a:r>
              <a:rPr sz="1853" spc="-18" dirty="0">
                <a:latin typeface="Arial"/>
                <a:cs typeface="Arial"/>
              </a:rPr>
              <a:t>save...).	</a:t>
            </a:r>
            <a:r>
              <a:rPr sz="1853" spc="-13" dirty="0">
                <a:solidFill>
                  <a:srgbClr val="FF0000"/>
                </a:solidFill>
                <a:latin typeface="Arial"/>
                <a:cs typeface="Arial"/>
              </a:rPr>
              <a:t>Eager</a:t>
            </a:r>
            <a:endParaRPr sz="1853">
              <a:latin typeface="Arial"/>
              <a:cs typeface="Arial"/>
            </a:endParaRPr>
          </a:p>
          <a:p>
            <a:pPr lvl="1">
              <a:spcBef>
                <a:spcPts val="44"/>
              </a:spcBef>
              <a:buClr>
                <a:srgbClr val="44516F"/>
              </a:buClr>
              <a:buFont typeface="Arial"/>
              <a:buChar char="•"/>
            </a:pPr>
            <a:endParaRPr sz="1941">
              <a:latin typeface="Arial"/>
              <a:cs typeface="Arial"/>
            </a:endParaRPr>
          </a:p>
          <a:p>
            <a:pPr marL="333953" indent="-322747">
              <a:buClr>
                <a:srgbClr val="44516F"/>
              </a:buClr>
              <a:buChar char="•"/>
              <a:tabLst>
                <a:tab pos="333393" algn="l"/>
                <a:tab pos="333953" algn="l"/>
              </a:tabLst>
            </a:pPr>
            <a:r>
              <a:rPr sz="2030" spc="-9" dirty="0">
                <a:solidFill>
                  <a:srgbClr val="FF0000"/>
                </a:solidFill>
                <a:latin typeface="Arial"/>
                <a:cs typeface="Arial"/>
              </a:rPr>
              <a:t>Eager</a:t>
            </a:r>
            <a:r>
              <a:rPr sz="2030" spc="-9" dirty="0">
                <a:latin typeface="Arial"/>
                <a:cs typeface="Arial"/>
              </a:rPr>
              <a:t>:</a:t>
            </a:r>
            <a:r>
              <a:rPr sz="2030" spc="9" dirty="0">
                <a:latin typeface="Arial"/>
                <a:cs typeface="Arial"/>
              </a:rPr>
              <a:t> </a:t>
            </a:r>
            <a:r>
              <a:rPr sz="2030" spc="31" dirty="0">
                <a:latin typeface="Arial"/>
                <a:cs typeface="Arial"/>
              </a:rPr>
              <a:t>operators</a:t>
            </a:r>
            <a:r>
              <a:rPr sz="2030" spc="18" dirty="0">
                <a:latin typeface="Arial"/>
                <a:cs typeface="Arial"/>
              </a:rPr>
              <a:t> </a:t>
            </a:r>
            <a:r>
              <a:rPr sz="2030" spc="-22" dirty="0">
                <a:latin typeface="Arial"/>
                <a:cs typeface="Arial"/>
              </a:rPr>
              <a:t>are</a:t>
            </a:r>
            <a:r>
              <a:rPr sz="2030" spc="22" dirty="0">
                <a:latin typeface="Arial"/>
                <a:cs typeface="Arial"/>
              </a:rPr>
              <a:t> </a:t>
            </a:r>
            <a:r>
              <a:rPr sz="2030" spc="35" dirty="0">
                <a:latin typeface="Arial"/>
                <a:cs typeface="Arial"/>
              </a:rPr>
              <a:t>executed</a:t>
            </a:r>
            <a:r>
              <a:rPr sz="2030" spc="9" dirty="0">
                <a:latin typeface="Arial"/>
                <a:cs typeface="Arial"/>
              </a:rPr>
              <a:t> </a:t>
            </a:r>
            <a:r>
              <a:rPr sz="2030" spc="26" dirty="0">
                <a:latin typeface="Arial"/>
                <a:cs typeface="Arial"/>
              </a:rPr>
              <a:t>immediately</a:t>
            </a:r>
            <a:endParaRPr sz="2030">
              <a:latin typeface="Arial"/>
              <a:cs typeface="Arial"/>
            </a:endParaRPr>
          </a:p>
          <a:p>
            <a:pPr>
              <a:spcBef>
                <a:spcPts val="49"/>
              </a:spcBef>
              <a:buClr>
                <a:srgbClr val="44516F"/>
              </a:buClr>
              <a:buFont typeface="Arial"/>
              <a:buChar char="•"/>
            </a:pPr>
            <a:endParaRPr sz="2162">
              <a:latin typeface="Arial"/>
              <a:cs typeface="Arial"/>
            </a:endParaRPr>
          </a:p>
          <a:p>
            <a:pPr marL="333953" indent="-322747">
              <a:buClr>
                <a:srgbClr val="44516F"/>
              </a:buClr>
              <a:buChar char="•"/>
              <a:tabLst>
                <a:tab pos="333393" algn="l"/>
                <a:tab pos="333953" algn="l"/>
              </a:tabLst>
            </a:pPr>
            <a:r>
              <a:rPr sz="2030" dirty="0">
                <a:solidFill>
                  <a:srgbClr val="0000FF"/>
                </a:solidFill>
                <a:latin typeface="Arial"/>
                <a:cs typeface="Arial"/>
              </a:rPr>
              <a:t>Lazy</a:t>
            </a:r>
            <a:r>
              <a:rPr sz="2030" dirty="0">
                <a:latin typeface="Arial"/>
                <a:cs typeface="Arial"/>
              </a:rPr>
              <a:t>:</a:t>
            </a:r>
            <a:r>
              <a:rPr sz="2030" spc="9" dirty="0">
                <a:latin typeface="Arial"/>
                <a:cs typeface="Arial"/>
              </a:rPr>
              <a:t> </a:t>
            </a:r>
            <a:r>
              <a:rPr sz="2030" spc="31" dirty="0">
                <a:latin typeface="Arial"/>
                <a:cs typeface="Arial"/>
              </a:rPr>
              <a:t>operators</a:t>
            </a:r>
            <a:r>
              <a:rPr sz="2030" spc="13" dirty="0">
                <a:latin typeface="Arial"/>
                <a:cs typeface="Arial"/>
              </a:rPr>
              <a:t> </a:t>
            </a:r>
            <a:r>
              <a:rPr sz="2030" spc="-22" dirty="0">
                <a:latin typeface="Arial"/>
                <a:cs typeface="Arial"/>
              </a:rPr>
              <a:t>are</a:t>
            </a:r>
            <a:r>
              <a:rPr sz="2030" spc="22" dirty="0">
                <a:latin typeface="Arial"/>
                <a:cs typeface="Arial"/>
              </a:rPr>
              <a:t> </a:t>
            </a:r>
            <a:r>
              <a:rPr sz="2030" spc="53" dirty="0">
                <a:latin typeface="Arial"/>
                <a:cs typeface="Arial"/>
              </a:rPr>
              <a:t>not</a:t>
            </a:r>
            <a:r>
              <a:rPr sz="2030" spc="4" dirty="0">
                <a:latin typeface="Arial"/>
                <a:cs typeface="Arial"/>
              </a:rPr>
              <a:t> </a:t>
            </a:r>
            <a:r>
              <a:rPr sz="2030" spc="35" dirty="0">
                <a:latin typeface="Arial"/>
                <a:cs typeface="Arial"/>
              </a:rPr>
              <a:t>executed</a:t>
            </a:r>
            <a:r>
              <a:rPr sz="2030" spc="13" dirty="0">
                <a:latin typeface="Arial"/>
                <a:cs typeface="Arial"/>
              </a:rPr>
              <a:t> </a:t>
            </a:r>
            <a:r>
              <a:rPr sz="2030" spc="26" dirty="0">
                <a:latin typeface="Arial"/>
                <a:cs typeface="Arial"/>
              </a:rPr>
              <a:t>immediately</a:t>
            </a:r>
            <a:endParaRPr sz="2030">
              <a:latin typeface="Arial"/>
              <a:cs typeface="Arial"/>
            </a:endParaRPr>
          </a:p>
          <a:p>
            <a:pPr marL="710491" lvl="1" indent="-268956">
              <a:spcBef>
                <a:spcPts val="35"/>
              </a:spcBef>
              <a:buClr>
                <a:srgbClr val="44516F"/>
              </a:buClr>
              <a:buChar char="•"/>
              <a:tabLst>
                <a:tab pos="709931" algn="l"/>
                <a:tab pos="710491" algn="l"/>
              </a:tabLst>
            </a:pPr>
            <a:r>
              <a:rPr sz="1853" spc="-18" dirty="0">
                <a:latin typeface="Arial"/>
                <a:cs typeface="Arial"/>
              </a:rPr>
              <a:t>A</a:t>
            </a:r>
            <a:r>
              <a:rPr sz="1853" spc="4" dirty="0">
                <a:latin typeface="Arial"/>
                <a:cs typeface="Arial"/>
              </a:rPr>
              <a:t> </a:t>
            </a:r>
            <a:r>
              <a:rPr sz="1853" i="1" spc="22" dirty="0">
                <a:latin typeface="Arial"/>
                <a:cs typeface="Arial"/>
              </a:rPr>
              <a:t>operator</a:t>
            </a:r>
            <a:r>
              <a:rPr sz="1853" i="1" spc="-4" dirty="0">
                <a:latin typeface="Arial"/>
                <a:cs typeface="Arial"/>
              </a:rPr>
              <a:t> </a:t>
            </a:r>
            <a:r>
              <a:rPr sz="1853" i="1" dirty="0">
                <a:latin typeface="Arial"/>
                <a:cs typeface="Arial"/>
              </a:rPr>
              <a:t>tree</a:t>
            </a:r>
            <a:r>
              <a:rPr sz="1853" i="1" spc="4" dirty="0">
                <a:latin typeface="Arial"/>
                <a:cs typeface="Arial"/>
              </a:rPr>
              <a:t> </a:t>
            </a:r>
            <a:r>
              <a:rPr sz="1853" spc="9" dirty="0">
                <a:latin typeface="Arial"/>
                <a:cs typeface="Arial"/>
              </a:rPr>
              <a:t>is</a:t>
            </a:r>
            <a:r>
              <a:rPr sz="1853" dirty="0">
                <a:latin typeface="Arial"/>
                <a:cs typeface="Arial"/>
              </a:rPr>
              <a:t> </a:t>
            </a:r>
            <a:r>
              <a:rPr sz="1853" spc="40" dirty="0">
                <a:latin typeface="Arial"/>
                <a:cs typeface="Arial"/>
              </a:rPr>
              <a:t>constructed</a:t>
            </a:r>
            <a:r>
              <a:rPr sz="1853" spc="4" dirty="0">
                <a:latin typeface="Arial"/>
                <a:cs typeface="Arial"/>
              </a:rPr>
              <a:t> </a:t>
            </a:r>
            <a:r>
              <a:rPr sz="1853" spc="13" dirty="0">
                <a:latin typeface="Arial"/>
                <a:cs typeface="Arial"/>
              </a:rPr>
              <a:t>in</a:t>
            </a:r>
            <a:r>
              <a:rPr sz="1853" dirty="0">
                <a:latin typeface="Arial"/>
                <a:cs typeface="Arial"/>
              </a:rPr>
              <a:t> </a:t>
            </a:r>
            <a:r>
              <a:rPr sz="1853" spc="22" dirty="0">
                <a:latin typeface="Arial"/>
                <a:cs typeface="Arial"/>
              </a:rPr>
              <a:t>memory</a:t>
            </a:r>
            <a:r>
              <a:rPr sz="1853" dirty="0">
                <a:latin typeface="Arial"/>
                <a:cs typeface="Arial"/>
              </a:rPr>
              <a:t> </a:t>
            </a:r>
            <a:r>
              <a:rPr sz="1853" spc="22" dirty="0">
                <a:latin typeface="Arial"/>
                <a:cs typeface="Arial"/>
              </a:rPr>
              <a:t>instead</a:t>
            </a:r>
            <a:endParaRPr sz="1853">
              <a:latin typeface="Arial"/>
              <a:cs typeface="Arial"/>
            </a:endParaRPr>
          </a:p>
          <a:p>
            <a:pPr marL="710491" lvl="1" indent="-268956">
              <a:spcBef>
                <a:spcPts val="40"/>
              </a:spcBef>
              <a:buClr>
                <a:srgbClr val="44516F"/>
              </a:buClr>
              <a:buChar char="•"/>
              <a:tabLst>
                <a:tab pos="709931" algn="l"/>
                <a:tab pos="710491" algn="l"/>
              </a:tabLst>
            </a:pPr>
            <a:r>
              <a:rPr sz="1853" spc="4" dirty="0">
                <a:latin typeface="Arial"/>
                <a:cs typeface="Arial"/>
              </a:rPr>
              <a:t>Similar</a:t>
            </a:r>
            <a:r>
              <a:rPr sz="1853" spc="-9" dirty="0">
                <a:latin typeface="Arial"/>
                <a:cs typeface="Arial"/>
              </a:rPr>
              <a:t> </a:t>
            </a:r>
            <a:r>
              <a:rPr sz="1853" spc="57" dirty="0">
                <a:latin typeface="Arial"/>
                <a:cs typeface="Arial"/>
              </a:rPr>
              <a:t>to</a:t>
            </a:r>
            <a:r>
              <a:rPr sz="1853" dirty="0">
                <a:latin typeface="Arial"/>
                <a:cs typeface="Arial"/>
              </a:rPr>
              <a:t> </a:t>
            </a:r>
            <a:r>
              <a:rPr sz="1853" spc="-22" dirty="0">
                <a:latin typeface="Arial"/>
                <a:cs typeface="Arial"/>
              </a:rPr>
              <a:t>a</a:t>
            </a:r>
            <a:r>
              <a:rPr sz="1853" spc="-4" dirty="0">
                <a:latin typeface="Arial"/>
                <a:cs typeface="Arial"/>
              </a:rPr>
              <a:t> </a:t>
            </a:r>
            <a:r>
              <a:rPr sz="1853" spc="4" dirty="0">
                <a:latin typeface="Arial"/>
                <a:cs typeface="Arial"/>
              </a:rPr>
              <a:t>relational</a:t>
            </a:r>
            <a:r>
              <a:rPr sz="1853" dirty="0">
                <a:latin typeface="Arial"/>
                <a:cs typeface="Arial"/>
              </a:rPr>
              <a:t> </a:t>
            </a:r>
            <a:r>
              <a:rPr sz="1853" spc="13" dirty="0">
                <a:latin typeface="Arial"/>
                <a:cs typeface="Arial"/>
              </a:rPr>
              <a:t>algebra</a:t>
            </a:r>
            <a:r>
              <a:rPr sz="1853" spc="-4" dirty="0">
                <a:latin typeface="Arial"/>
                <a:cs typeface="Arial"/>
              </a:rPr>
              <a:t> </a:t>
            </a:r>
            <a:r>
              <a:rPr sz="1853" dirty="0">
                <a:latin typeface="Arial"/>
                <a:cs typeface="Arial"/>
              </a:rPr>
              <a:t>tree</a:t>
            </a:r>
            <a:endParaRPr sz="1853">
              <a:latin typeface="Arial"/>
              <a:cs typeface="Arial"/>
            </a:endParaRPr>
          </a:p>
        </p:txBody>
      </p:sp>
      <p:grpSp>
        <p:nvGrpSpPr>
          <p:cNvPr id="4" name="object 4"/>
          <p:cNvGrpSpPr/>
          <p:nvPr/>
        </p:nvGrpSpPr>
        <p:grpSpPr>
          <a:xfrm>
            <a:off x="6805706" y="4728882"/>
            <a:ext cx="2446804" cy="963706"/>
            <a:chOff x="5833533" y="5359400"/>
            <a:chExt cx="2773045" cy="1092200"/>
          </a:xfrm>
        </p:grpSpPr>
        <p:pic>
          <p:nvPicPr>
            <p:cNvPr id="5" name="object 5"/>
            <p:cNvPicPr/>
            <p:nvPr/>
          </p:nvPicPr>
          <p:blipFill>
            <a:blip r:embed="rId3" cstate="print"/>
            <a:stretch>
              <a:fillRect/>
            </a:stretch>
          </p:blipFill>
          <p:spPr>
            <a:xfrm>
              <a:off x="5833533" y="5359400"/>
              <a:ext cx="2772832" cy="1092200"/>
            </a:xfrm>
            <a:prstGeom prst="rect">
              <a:avLst/>
            </a:prstGeom>
          </p:spPr>
        </p:pic>
        <p:pic>
          <p:nvPicPr>
            <p:cNvPr id="6" name="object 6"/>
            <p:cNvPicPr/>
            <p:nvPr/>
          </p:nvPicPr>
          <p:blipFill>
            <a:blip r:embed="rId4" cstate="print"/>
            <a:stretch>
              <a:fillRect/>
            </a:stretch>
          </p:blipFill>
          <p:spPr>
            <a:xfrm>
              <a:off x="6193367" y="5719233"/>
              <a:ext cx="2044700" cy="694266"/>
            </a:xfrm>
            <a:prstGeom prst="rect">
              <a:avLst/>
            </a:prstGeom>
          </p:spPr>
        </p:pic>
        <p:pic>
          <p:nvPicPr>
            <p:cNvPr id="7" name="object 7"/>
            <p:cNvPicPr/>
            <p:nvPr/>
          </p:nvPicPr>
          <p:blipFill>
            <a:blip r:embed="rId5" cstate="print"/>
            <a:stretch>
              <a:fillRect/>
            </a:stretch>
          </p:blipFill>
          <p:spPr>
            <a:xfrm>
              <a:off x="5882638" y="5389554"/>
              <a:ext cx="2674655" cy="991576"/>
            </a:xfrm>
            <a:prstGeom prst="rect">
              <a:avLst/>
            </a:prstGeom>
          </p:spPr>
        </p:pic>
        <p:sp>
          <p:nvSpPr>
            <p:cNvPr id="8" name="object 8"/>
            <p:cNvSpPr/>
            <p:nvPr/>
          </p:nvSpPr>
          <p:spPr>
            <a:xfrm>
              <a:off x="5882638" y="5389555"/>
              <a:ext cx="2675255" cy="991869"/>
            </a:xfrm>
            <a:custGeom>
              <a:avLst/>
              <a:gdLst/>
              <a:ahLst/>
              <a:cxnLst/>
              <a:rect l="l" t="t" r="r" b="b"/>
              <a:pathLst>
                <a:path w="2675254" h="991870">
                  <a:moveTo>
                    <a:pt x="888923" y="0"/>
                  </a:moveTo>
                  <a:lnTo>
                    <a:pt x="1337698" y="264485"/>
                  </a:lnTo>
                  <a:lnTo>
                    <a:pt x="1408721" y="264995"/>
                  </a:lnTo>
                  <a:lnTo>
                    <a:pt x="1478778" y="266495"/>
                  </a:lnTo>
                  <a:lnTo>
                    <a:pt x="1547776" y="268961"/>
                  </a:lnTo>
                  <a:lnTo>
                    <a:pt x="1615623" y="272368"/>
                  </a:lnTo>
                  <a:lnTo>
                    <a:pt x="1682226" y="276691"/>
                  </a:lnTo>
                  <a:lnTo>
                    <a:pt x="1747493" y="281904"/>
                  </a:lnTo>
                  <a:lnTo>
                    <a:pt x="1811331" y="287982"/>
                  </a:lnTo>
                  <a:lnTo>
                    <a:pt x="1873649" y="294901"/>
                  </a:lnTo>
                  <a:lnTo>
                    <a:pt x="1934353" y="302635"/>
                  </a:lnTo>
                  <a:lnTo>
                    <a:pt x="1993351" y="311158"/>
                  </a:lnTo>
                  <a:lnTo>
                    <a:pt x="2050551" y="320447"/>
                  </a:lnTo>
                  <a:lnTo>
                    <a:pt x="2105861" y="330475"/>
                  </a:lnTo>
                  <a:lnTo>
                    <a:pt x="2159188" y="341218"/>
                  </a:lnTo>
                  <a:lnTo>
                    <a:pt x="2210439" y="352650"/>
                  </a:lnTo>
                  <a:lnTo>
                    <a:pt x="2259523" y="364747"/>
                  </a:lnTo>
                  <a:lnTo>
                    <a:pt x="2306346" y="377483"/>
                  </a:lnTo>
                  <a:lnTo>
                    <a:pt x="2350817" y="390833"/>
                  </a:lnTo>
                  <a:lnTo>
                    <a:pt x="2392844" y="404771"/>
                  </a:lnTo>
                  <a:lnTo>
                    <a:pt x="2432332" y="419274"/>
                  </a:lnTo>
                  <a:lnTo>
                    <a:pt x="2469192" y="434315"/>
                  </a:lnTo>
                  <a:lnTo>
                    <a:pt x="2534651" y="465913"/>
                  </a:lnTo>
                  <a:lnTo>
                    <a:pt x="2588483" y="499364"/>
                  </a:lnTo>
                  <a:lnTo>
                    <a:pt x="2629948" y="534467"/>
                  </a:lnTo>
                  <a:lnTo>
                    <a:pt x="2658308" y="571020"/>
                  </a:lnTo>
                  <a:lnTo>
                    <a:pt x="2672822" y="608824"/>
                  </a:lnTo>
                  <a:lnTo>
                    <a:pt x="2674656" y="628132"/>
                  </a:lnTo>
                  <a:lnTo>
                    <a:pt x="2672782" y="647439"/>
                  </a:lnTo>
                  <a:lnTo>
                    <a:pt x="2658191" y="685240"/>
                  </a:lnTo>
                  <a:lnTo>
                    <a:pt x="2629758" y="721790"/>
                  </a:lnTo>
                  <a:lnTo>
                    <a:pt x="2588221" y="756886"/>
                  </a:lnTo>
                  <a:lnTo>
                    <a:pt x="2534321" y="790329"/>
                  </a:lnTo>
                  <a:lnTo>
                    <a:pt x="2468797" y="821917"/>
                  </a:lnTo>
                  <a:lnTo>
                    <a:pt x="2431907" y="836953"/>
                  </a:lnTo>
                  <a:lnTo>
                    <a:pt x="2392389" y="851449"/>
                  </a:lnTo>
                  <a:lnTo>
                    <a:pt x="2350334" y="865382"/>
                  </a:lnTo>
                  <a:lnTo>
                    <a:pt x="2305836" y="878725"/>
                  </a:lnTo>
                  <a:lnTo>
                    <a:pt x="2258987" y="891454"/>
                  </a:lnTo>
                  <a:lnTo>
                    <a:pt x="2209878" y="903543"/>
                  </a:lnTo>
                  <a:lnTo>
                    <a:pt x="2158604" y="914967"/>
                  </a:lnTo>
                  <a:lnTo>
                    <a:pt x="2105255" y="925702"/>
                  </a:lnTo>
                  <a:lnTo>
                    <a:pt x="2049925" y="935722"/>
                  </a:lnTo>
                  <a:lnTo>
                    <a:pt x="1992706" y="945002"/>
                  </a:lnTo>
                  <a:lnTo>
                    <a:pt x="1933690" y="953517"/>
                  </a:lnTo>
                  <a:lnTo>
                    <a:pt x="1872970" y="961242"/>
                  </a:lnTo>
                  <a:lnTo>
                    <a:pt x="1810639" y="968151"/>
                  </a:lnTo>
                  <a:lnTo>
                    <a:pt x="1746788" y="974220"/>
                  </a:lnTo>
                  <a:lnTo>
                    <a:pt x="1681511" y="979423"/>
                  </a:lnTo>
                  <a:lnTo>
                    <a:pt x="1614899" y="983736"/>
                  </a:lnTo>
                  <a:lnTo>
                    <a:pt x="1547045" y="987132"/>
                  </a:lnTo>
                  <a:lnTo>
                    <a:pt x="1478042" y="989588"/>
                  </a:lnTo>
                  <a:lnTo>
                    <a:pt x="1407982" y="991078"/>
                  </a:lnTo>
                  <a:lnTo>
                    <a:pt x="1336958" y="991577"/>
                  </a:lnTo>
                  <a:lnTo>
                    <a:pt x="1265934" y="991067"/>
                  </a:lnTo>
                  <a:lnTo>
                    <a:pt x="1195877" y="989567"/>
                  </a:lnTo>
                  <a:lnTo>
                    <a:pt x="1126879" y="987101"/>
                  </a:lnTo>
                  <a:lnTo>
                    <a:pt x="1059032" y="983694"/>
                  </a:lnTo>
                  <a:lnTo>
                    <a:pt x="992429" y="979371"/>
                  </a:lnTo>
                  <a:lnTo>
                    <a:pt x="927162" y="974158"/>
                  </a:lnTo>
                  <a:lnTo>
                    <a:pt x="863324" y="968080"/>
                  </a:lnTo>
                  <a:lnTo>
                    <a:pt x="801007" y="961161"/>
                  </a:lnTo>
                  <a:lnTo>
                    <a:pt x="740302" y="953427"/>
                  </a:lnTo>
                  <a:lnTo>
                    <a:pt x="681304" y="944904"/>
                  </a:lnTo>
                  <a:lnTo>
                    <a:pt x="624104" y="935615"/>
                  </a:lnTo>
                  <a:lnTo>
                    <a:pt x="568794" y="925587"/>
                  </a:lnTo>
                  <a:lnTo>
                    <a:pt x="515467" y="914844"/>
                  </a:lnTo>
                  <a:lnTo>
                    <a:pt x="464216" y="903412"/>
                  </a:lnTo>
                  <a:lnTo>
                    <a:pt x="415132" y="891315"/>
                  </a:lnTo>
                  <a:lnTo>
                    <a:pt x="368309" y="878579"/>
                  </a:lnTo>
                  <a:lnTo>
                    <a:pt x="323838" y="865229"/>
                  </a:lnTo>
                  <a:lnTo>
                    <a:pt x="281811" y="851291"/>
                  </a:lnTo>
                  <a:lnTo>
                    <a:pt x="242323" y="836788"/>
                  </a:lnTo>
                  <a:lnTo>
                    <a:pt x="205463" y="821747"/>
                  </a:lnTo>
                  <a:lnTo>
                    <a:pt x="140004" y="790149"/>
                  </a:lnTo>
                  <a:lnTo>
                    <a:pt x="86172" y="756698"/>
                  </a:lnTo>
                  <a:lnTo>
                    <a:pt x="44707" y="721595"/>
                  </a:lnTo>
                  <a:lnTo>
                    <a:pt x="16348" y="685042"/>
                  </a:lnTo>
                  <a:lnTo>
                    <a:pt x="1834" y="647238"/>
                  </a:lnTo>
                  <a:lnTo>
                    <a:pt x="0" y="627930"/>
                  </a:lnTo>
                  <a:lnTo>
                    <a:pt x="2484" y="605820"/>
                  </a:lnTo>
                  <a:lnTo>
                    <a:pt x="21874" y="562458"/>
                  </a:lnTo>
                  <a:lnTo>
                    <a:pt x="59710" y="520554"/>
                  </a:lnTo>
                  <a:lnTo>
                    <a:pt x="115053" y="480486"/>
                  </a:lnTo>
                  <a:lnTo>
                    <a:pt x="148996" y="461259"/>
                  </a:lnTo>
                  <a:lnTo>
                    <a:pt x="186964" y="442633"/>
                  </a:lnTo>
                  <a:lnTo>
                    <a:pt x="228839" y="424655"/>
                  </a:lnTo>
                  <a:lnTo>
                    <a:pt x="274505" y="407373"/>
                  </a:lnTo>
                  <a:lnTo>
                    <a:pt x="323843" y="390833"/>
                  </a:lnTo>
                  <a:lnTo>
                    <a:pt x="376738" y="375083"/>
                  </a:lnTo>
                  <a:lnTo>
                    <a:pt x="433070" y="360170"/>
                  </a:lnTo>
                  <a:lnTo>
                    <a:pt x="492723" y="346142"/>
                  </a:lnTo>
                  <a:lnTo>
                    <a:pt x="555580" y="333045"/>
                  </a:lnTo>
                  <a:lnTo>
                    <a:pt x="621524" y="320927"/>
                  </a:lnTo>
                  <a:lnTo>
                    <a:pt x="690436" y="309836"/>
                  </a:lnTo>
                  <a:lnTo>
                    <a:pt x="762200" y="299817"/>
                  </a:lnTo>
                  <a:lnTo>
                    <a:pt x="836699" y="290920"/>
                  </a:lnTo>
                  <a:lnTo>
                    <a:pt x="888923" y="0"/>
                  </a:lnTo>
                  <a:close/>
                </a:path>
              </a:pathLst>
            </a:custGeom>
            <a:ln w="10159">
              <a:solidFill>
                <a:srgbClr val="414F6D"/>
              </a:solidFill>
            </a:ln>
          </p:spPr>
          <p:txBody>
            <a:bodyPr wrap="square" lIns="0" tIns="0" rIns="0" bIns="0" rtlCol="0"/>
            <a:lstStyle/>
            <a:p>
              <a:endParaRPr sz="1588"/>
            </a:p>
          </p:txBody>
        </p:sp>
      </p:grpSp>
      <p:sp>
        <p:nvSpPr>
          <p:cNvPr id="9" name="object 9"/>
          <p:cNvSpPr txBox="1"/>
          <p:nvPr/>
        </p:nvSpPr>
        <p:spPr>
          <a:xfrm>
            <a:off x="7247988" y="5098677"/>
            <a:ext cx="1554255" cy="400570"/>
          </a:xfrm>
          <a:prstGeom prst="rect">
            <a:avLst/>
          </a:prstGeom>
        </p:spPr>
        <p:txBody>
          <a:bodyPr vert="horz" wrap="square" lIns="0" tIns="8965" rIns="0" bIns="0" rtlCol="0">
            <a:spAutoFit/>
          </a:bodyPr>
          <a:lstStyle/>
          <a:p>
            <a:pPr marL="11206" marR="4483">
              <a:lnSpc>
                <a:spcPct val="103200"/>
              </a:lnSpc>
              <a:spcBef>
                <a:spcPts val="71"/>
              </a:spcBef>
            </a:pPr>
            <a:r>
              <a:rPr sz="1235" spc="18" dirty="0">
                <a:latin typeface="Arial"/>
                <a:cs typeface="Arial"/>
              </a:rPr>
              <a:t>What</a:t>
            </a:r>
            <a:r>
              <a:rPr sz="1235" spc="-9" dirty="0">
                <a:latin typeface="Arial"/>
                <a:cs typeface="Arial"/>
              </a:rPr>
              <a:t> </a:t>
            </a:r>
            <a:r>
              <a:rPr sz="1235" spc="13" dirty="0">
                <a:latin typeface="Arial"/>
                <a:cs typeface="Arial"/>
              </a:rPr>
              <a:t>are</a:t>
            </a:r>
            <a:r>
              <a:rPr sz="1235" spc="-9" dirty="0">
                <a:latin typeface="Arial"/>
                <a:cs typeface="Arial"/>
              </a:rPr>
              <a:t> </a:t>
            </a:r>
            <a:r>
              <a:rPr sz="1235" spc="13" dirty="0">
                <a:latin typeface="Arial"/>
                <a:cs typeface="Arial"/>
              </a:rPr>
              <a:t>the</a:t>
            </a:r>
            <a:r>
              <a:rPr sz="1235" spc="-4" dirty="0">
                <a:latin typeface="Arial"/>
                <a:cs typeface="Arial"/>
              </a:rPr>
              <a:t> </a:t>
            </a:r>
            <a:r>
              <a:rPr sz="1235" spc="9" dirty="0">
                <a:latin typeface="Arial"/>
                <a:cs typeface="Arial"/>
              </a:rPr>
              <a:t>benefits </a:t>
            </a:r>
            <a:r>
              <a:rPr sz="1235" spc="-331" dirty="0">
                <a:latin typeface="Arial"/>
                <a:cs typeface="Arial"/>
              </a:rPr>
              <a:t> </a:t>
            </a:r>
            <a:r>
              <a:rPr sz="1235" spc="9" dirty="0">
                <a:latin typeface="Arial"/>
                <a:cs typeface="Arial"/>
              </a:rPr>
              <a:t>of</a:t>
            </a:r>
            <a:r>
              <a:rPr sz="1235" dirty="0">
                <a:latin typeface="Arial"/>
                <a:cs typeface="Arial"/>
              </a:rPr>
              <a:t> </a:t>
            </a:r>
            <a:r>
              <a:rPr sz="1235" spc="9" dirty="0">
                <a:latin typeface="Arial"/>
                <a:cs typeface="Arial"/>
              </a:rPr>
              <a:t>lazy</a:t>
            </a:r>
            <a:r>
              <a:rPr sz="1235" dirty="0">
                <a:latin typeface="Arial"/>
                <a:cs typeface="Arial"/>
              </a:rPr>
              <a:t> </a:t>
            </a:r>
            <a:r>
              <a:rPr sz="1235" spc="13" dirty="0">
                <a:latin typeface="Arial"/>
                <a:cs typeface="Arial"/>
              </a:rPr>
              <a:t>execution?</a:t>
            </a:r>
            <a:endParaRPr sz="1235">
              <a:latin typeface="Arial"/>
              <a:cs typeface="Arial"/>
            </a:endParaRPr>
          </a:p>
        </p:txBody>
      </p:sp>
      <p:sp>
        <p:nvSpPr>
          <p:cNvPr id="10" name="Slide Number Placeholder 9"/>
          <p:cNvSpPr>
            <a:spLocks noGrp="1"/>
          </p:cNvSpPr>
          <p:nvPr>
            <p:ph type="sldNum" sz="quarter" idx="12"/>
          </p:nvPr>
        </p:nvSpPr>
        <p:spPr/>
        <p:txBody>
          <a:bodyPr/>
          <a:lstStyle/>
          <a:p>
            <a:fld id="{459F6482-13E3-48AA-9F28-7362888D1E43}" type="slidenum">
              <a:rPr lang="en-US" smtClean="0"/>
              <a:t>117</a:t>
            </a:fld>
            <a:endParaRPr lang="en-US"/>
          </a:p>
        </p:txBody>
      </p:sp>
    </p:spTree>
    <p:extLst>
      <p:ext uri="{BB962C8B-B14F-4D97-AF65-F5344CB8AC3E}">
        <p14:creationId xmlns:p14="http://schemas.microsoft.com/office/powerpoint/2010/main" val="48677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8059" y="562764"/>
            <a:ext cx="9278471" cy="688424"/>
          </a:xfrm>
          <a:prstGeom prst="rect">
            <a:avLst/>
          </a:prstGeom>
        </p:spPr>
        <p:txBody>
          <a:bodyPr vert="horz" wrap="square" lIns="0" tIns="11206" rIns="0" bIns="0" rtlCol="0" anchor="ctr">
            <a:spAutoFit/>
          </a:bodyPr>
          <a:lstStyle/>
          <a:p>
            <a:pPr marL="11206">
              <a:lnSpc>
                <a:spcPct val="100000"/>
              </a:lnSpc>
              <a:spcBef>
                <a:spcPts val="88"/>
              </a:spcBef>
            </a:pPr>
            <a:r>
              <a:rPr spc="9" dirty="0"/>
              <a:t>E</a:t>
            </a:r>
            <a:r>
              <a:rPr spc="4" dirty="0"/>
              <a:t>x</a:t>
            </a:r>
            <a:r>
              <a:rPr dirty="0"/>
              <a:t>a</a:t>
            </a:r>
            <a:r>
              <a:rPr spc="4" dirty="0"/>
              <a:t>m</a:t>
            </a:r>
            <a:r>
              <a:rPr dirty="0"/>
              <a:t>ple</a:t>
            </a:r>
          </a:p>
        </p:txBody>
      </p:sp>
      <p:grpSp>
        <p:nvGrpSpPr>
          <p:cNvPr id="3" name="object 3"/>
          <p:cNvGrpSpPr/>
          <p:nvPr/>
        </p:nvGrpSpPr>
        <p:grpSpPr>
          <a:xfrm>
            <a:off x="2928470" y="2155266"/>
            <a:ext cx="6077510" cy="1550334"/>
            <a:chOff x="1439332" y="2442634"/>
            <a:chExt cx="6887845" cy="1757045"/>
          </a:xfrm>
        </p:grpSpPr>
        <p:pic>
          <p:nvPicPr>
            <p:cNvPr id="4" name="object 4"/>
            <p:cNvPicPr/>
            <p:nvPr/>
          </p:nvPicPr>
          <p:blipFill>
            <a:blip r:embed="rId3" cstate="print"/>
            <a:stretch>
              <a:fillRect/>
            </a:stretch>
          </p:blipFill>
          <p:spPr>
            <a:xfrm>
              <a:off x="1460499" y="2451100"/>
              <a:ext cx="6866467" cy="1697567"/>
            </a:xfrm>
            <a:prstGeom prst="rect">
              <a:avLst/>
            </a:prstGeom>
          </p:spPr>
        </p:pic>
        <p:pic>
          <p:nvPicPr>
            <p:cNvPr id="5" name="object 5"/>
            <p:cNvPicPr/>
            <p:nvPr/>
          </p:nvPicPr>
          <p:blipFill>
            <a:blip r:embed="rId4" cstate="print"/>
            <a:stretch>
              <a:fillRect/>
            </a:stretch>
          </p:blipFill>
          <p:spPr>
            <a:xfrm>
              <a:off x="1439332" y="2442634"/>
              <a:ext cx="6841067" cy="1756832"/>
            </a:xfrm>
            <a:prstGeom prst="rect">
              <a:avLst/>
            </a:prstGeom>
          </p:spPr>
        </p:pic>
        <p:sp>
          <p:nvSpPr>
            <p:cNvPr id="6" name="object 6"/>
            <p:cNvSpPr/>
            <p:nvPr/>
          </p:nvSpPr>
          <p:spPr>
            <a:xfrm>
              <a:off x="1493519" y="2484120"/>
              <a:ext cx="6742430" cy="1576070"/>
            </a:xfrm>
            <a:custGeom>
              <a:avLst/>
              <a:gdLst/>
              <a:ahLst/>
              <a:cxnLst/>
              <a:rect l="l" t="t" r="r" b="b"/>
              <a:pathLst>
                <a:path w="6742430" h="1576070">
                  <a:moveTo>
                    <a:pt x="6742358" y="0"/>
                  </a:moveTo>
                  <a:lnTo>
                    <a:pt x="0" y="0"/>
                  </a:lnTo>
                  <a:lnTo>
                    <a:pt x="0" y="1575815"/>
                  </a:lnTo>
                  <a:lnTo>
                    <a:pt x="6742358" y="1575815"/>
                  </a:lnTo>
                  <a:lnTo>
                    <a:pt x="6742358" y="0"/>
                  </a:lnTo>
                  <a:close/>
                </a:path>
              </a:pathLst>
            </a:custGeom>
            <a:solidFill>
              <a:srgbClr val="FFFFFF"/>
            </a:solidFill>
          </p:spPr>
          <p:txBody>
            <a:bodyPr wrap="square" lIns="0" tIns="0" rIns="0" bIns="0" rtlCol="0"/>
            <a:lstStyle/>
            <a:p>
              <a:endParaRPr sz="1588"/>
            </a:p>
          </p:txBody>
        </p:sp>
        <p:sp>
          <p:nvSpPr>
            <p:cNvPr id="7" name="object 7"/>
            <p:cNvSpPr/>
            <p:nvPr/>
          </p:nvSpPr>
          <p:spPr>
            <a:xfrm>
              <a:off x="1493519" y="2484120"/>
              <a:ext cx="6742430" cy="1576070"/>
            </a:xfrm>
            <a:custGeom>
              <a:avLst/>
              <a:gdLst/>
              <a:ahLst/>
              <a:cxnLst/>
              <a:rect l="l" t="t" r="r" b="b"/>
              <a:pathLst>
                <a:path w="6742430" h="1576070">
                  <a:moveTo>
                    <a:pt x="0" y="0"/>
                  </a:moveTo>
                  <a:lnTo>
                    <a:pt x="6742358" y="0"/>
                  </a:lnTo>
                  <a:lnTo>
                    <a:pt x="6742358" y="1575816"/>
                  </a:lnTo>
                  <a:lnTo>
                    <a:pt x="0" y="1575816"/>
                  </a:lnTo>
                  <a:lnTo>
                    <a:pt x="0" y="0"/>
                  </a:lnTo>
                  <a:close/>
                </a:path>
              </a:pathLst>
            </a:custGeom>
            <a:ln w="10159">
              <a:solidFill>
                <a:srgbClr val="000000"/>
              </a:solidFill>
            </a:ln>
          </p:spPr>
          <p:txBody>
            <a:bodyPr wrap="square" lIns="0" tIns="0" rIns="0" bIns="0" rtlCol="0"/>
            <a:lstStyle/>
            <a:p>
              <a:endParaRPr sz="1588"/>
            </a:p>
          </p:txBody>
        </p:sp>
      </p:grpSp>
      <p:sp>
        <p:nvSpPr>
          <p:cNvPr id="8" name="object 8"/>
          <p:cNvSpPr txBox="1"/>
          <p:nvPr/>
        </p:nvSpPr>
        <p:spPr>
          <a:xfrm>
            <a:off x="3051137" y="2211295"/>
            <a:ext cx="5741894" cy="448584"/>
          </a:xfrm>
          <a:prstGeom prst="rect">
            <a:avLst/>
          </a:prstGeom>
        </p:spPr>
        <p:txBody>
          <a:bodyPr vert="horz" wrap="square" lIns="0" tIns="9525" rIns="0" bIns="0" rtlCol="0">
            <a:spAutoFit/>
          </a:bodyPr>
          <a:lstStyle/>
          <a:p>
            <a:pPr marL="11206" marR="4483">
              <a:lnSpc>
                <a:spcPct val="100699"/>
              </a:lnSpc>
              <a:spcBef>
                <a:spcPts val="75"/>
              </a:spcBef>
            </a:pPr>
            <a:r>
              <a:rPr sz="1412" dirty="0">
                <a:latin typeface="Consolas"/>
                <a:cs typeface="Consolas"/>
              </a:rPr>
              <a:t>R</a:t>
            </a:r>
            <a:r>
              <a:rPr sz="1412" spc="-44" dirty="0">
                <a:latin typeface="Consolas"/>
                <a:cs typeface="Consolas"/>
              </a:rPr>
              <a:t> </a:t>
            </a:r>
            <a:r>
              <a:rPr sz="1412" dirty="0">
                <a:latin typeface="Consolas"/>
                <a:cs typeface="Consolas"/>
              </a:rPr>
              <a:t>=</a:t>
            </a:r>
            <a:r>
              <a:rPr sz="1412" spc="-44" dirty="0">
                <a:latin typeface="Consolas"/>
                <a:cs typeface="Consolas"/>
              </a:rPr>
              <a:t> </a:t>
            </a:r>
            <a:r>
              <a:rPr sz="1412" dirty="0">
                <a:latin typeface="Consolas"/>
                <a:cs typeface="Consolas"/>
              </a:rPr>
              <a:t>s.read().textFile(“R.csv”).</a:t>
            </a:r>
            <a:r>
              <a:rPr sz="1412" dirty="0">
                <a:solidFill>
                  <a:srgbClr val="0000FF"/>
                </a:solidFill>
                <a:latin typeface="Consolas"/>
                <a:cs typeface="Consolas"/>
              </a:rPr>
              <a:t>map</a:t>
            </a:r>
            <a:r>
              <a:rPr sz="1412" dirty="0">
                <a:latin typeface="Consolas"/>
                <a:cs typeface="Consolas"/>
              </a:rPr>
              <a:t>(parseRecord).persist(); </a:t>
            </a:r>
            <a:r>
              <a:rPr sz="1412" spc="-763" dirty="0">
                <a:latin typeface="Consolas"/>
                <a:cs typeface="Consolas"/>
              </a:rPr>
              <a:t> </a:t>
            </a:r>
            <a:r>
              <a:rPr sz="1412" dirty="0">
                <a:latin typeface="Consolas"/>
                <a:cs typeface="Consolas"/>
              </a:rPr>
              <a:t>S</a:t>
            </a:r>
            <a:r>
              <a:rPr sz="1412" spc="-44" dirty="0">
                <a:latin typeface="Consolas"/>
                <a:cs typeface="Consolas"/>
              </a:rPr>
              <a:t> </a:t>
            </a:r>
            <a:r>
              <a:rPr sz="1412" dirty="0">
                <a:latin typeface="Consolas"/>
                <a:cs typeface="Consolas"/>
              </a:rPr>
              <a:t>=</a:t>
            </a:r>
            <a:r>
              <a:rPr sz="1412" spc="-44" dirty="0">
                <a:latin typeface="Consolas"/>
                <a:cs typeface="Consolas"/>
              </a:rPr>
              <a:t> </a:t>
            </a:r>
            <a:r>
              <a:rPr sz="1412" dirty="0">
                <a:latin typeface="Consolas"/>
                <a:cs typeface="Consolas"/>
              </a:rPr>
              <a:t>s.read().textFile(“S.csv”).</a:t>
            </a:r>
            <a:r>
              <a:rPr sz="1412" dirty="0">
                <a:solidFill>
                  <a:srgbClr val="0000FF"/>
                </a:solidFill>
                <a:latin typeface="Consolas"/>
                <a:cs typeface="Consolas"/>
              </a:rPr>
              <a:t>map</a:t>
            </a:r>
            <a:r>
              <a:rPr sz="1412" dirty="0">
                <a:latin typeface="Consolas"/>
                <a:cs typeface="Consolas"/>
              </a:rPr>
              <a:t>(parseRecord).persist();</a:t>
            </a:r>
            <a:endParaRPr sz="1412">
              <a:latin typeface="Consolas"/>
              <a:cs typeface="Consolas"/>
            </a:endParaRPr>
          </a:p>
        </p:txBody>
      </p:sp>
      <p:sp>
        <p:nvSpPr>
          <p:cNvPr id="9" name="object 9"/>
          <p:cNvSpPr txBox="1"/>
          <p:nvPr/>
        </p:nvSpPr>
        <p:spPr>
          <a:xfrm>
            <a:off x="3051137" y="2640853"/>
            <a:ext cx="3967443" cy="663225"/>
          </a:xfrm>
          <a:prstGeom prst="rect">
            <a:avLst/>
          </a:prstGeom>
        </p:spPr>
        <p:txBody>
          <a:bodyPr vert="horz" wrap="square" lIns="0" tIns="11206" rIns="0" bIns="0" rtlCol="0">
            <a:spAutoFit/>
          </a:bodyPr>
          <a:lstStyle/>
          <a:p>
            <a:pPr marL="11206" marR="4483" algn="just">
              <a:lnSpc>
                <a:spcPct val="99800"/>
              </a:lnSpc>
              <a:spcBef>
                <a:spcPts val="88"/>
              </a:spcBef>
            </a:pPr>
            <a:r>
              <a:rPr sz="1412" dirty="0">
                <a:latin typeface="Consolas"/>
                <a:cs typeface="Consolas"/>
              </a:rPr>
              <a:t>RB</a:t>
            </a:r>
            <a:r>
              <a:rPr sz="1412" spc="-18" dirty="0">
                <a:latin typeface="Consolas"/>
                <a:cs typeface="Consolas"/>
              </a:rPr>
              <a:t> </a:t>
            </a:r>
            <a:r>
              <a:rPr sz="1412" dirty="0">
                <a:latin typeface="Consolas"/>
                <a:cs typeface="Consolas"/>
              </a:rPr>
              <a:t>=</a:t>
            </a:r>
            <a:r>
              <a:rPr sz="1412" spc="-13" dirty="0">
                <a:latin typeface="Consolas"/>
                <a:cs typeface="Consolas"/>
              </a:rPr>
              <a:t> </a:t>
            </a:r>
            <a:r>
              <a:rPr sz="1412" dirty="0">
                <a:latin typeface="Consolas"/>
                <a:cs typeface="Consolas"/>
              </a:rPr>
              <a:t>R.</a:t>
            </a:r>
            <a:r>
              <a:rPr sz="1412" dirty="0">
                <a:solidFill>
                  <a:srgbClr val="0000FF"/>
                </a:solidFill>
                <a:latin typeface="Consolas"/>
                <a:cs typeface="Consolas"/>
              </a:rPr>
              <a:t>filter</a:t>
            </a:r>
            <a:r>
              <a:rPr sz="1412" dirty="0">
                <a:latin typeface="Consolas"/>
                <a:cs typeface="Consolas"/>
              </a:rPr>
              <a:t>(t</a:t>
            </a:r>
            <a:r>
              <a:rPr sz="1412" spc="-13" dirty="0">
                <a:latin typeface="Consolas"/>
                <a:cs typeface="Consolas"/>
              </a:rPr>
              <a:t> </a:t>
            </a:r>
            <a:r>
              <a:rPr sz="1412" dirty="0">
                <a:latin typeface="Consolas"/>
                <a:cs typeface="Consolas"/>
              </a:rPr>
              <a:t>-&gt;</a:t>
            </a:r>
            <a:r>
              <a:rPr sz="1412" spc="-18" dirty="0">
                <a:latin typeface="Consolas"/>
                <a:cs typeface="Consolas"/>
              </a:rPr>
              <a:t> </a:t>
            </a:r>
            <a:r>
              <a:rPr sz="1412" dirty="0">
                <a:latin typeface="Consolas"/>
                <a:cs typeface="Consolas"/>
              </a:rPr>
              <a:t>t.b</a:t>
            </a:r>
            <a:r>
              <a:rPr sz="1412" spc="-13" dirty="0">
                <a:latin typeface="Consolas"/>
                <a:cs typeface="Consolas"/>
              </a:rPr>
              <a:t> </a:t>
            </a:r>
            <a:r>
              <a:rPr sz="1412" dirty="0">
                <a:latin typeface="Consolas"/>
                <a:cs typeface="Consolas"/>
              </a:rPr>
              <a:t>&gt;</a:t>
            </a:r>
            <a:r>
              <a:rPr sz="1412" spc="-13" dirty="0">
                <a:latin typeface="Consolas"/>
                <a:cs typeface="Consolas"/>
              </a:rPr>
              <a:t> </a:t>
            </a:r>
            <a:r>
              <a:rPr sz="1412" dirty="0">
                <a:latin typeface="Consolas"/>
                <a:cs typeface="Consolas"/>
              </a:rPr>
              <a:t>200).persist(); </a:t>
            </a:r>
            <a:r>
              <a:rPr sz="1412" spc="-767" dirty="0">
                <a:latin typeface="Consolas"/>
                <a:cs typeface="Consolas"/>
              </a:rPr>
              <a:t> </a:t>
            </a:r>
            <a:r>
              <a:rPr sz="1412" dirty="0">
                <a:latin typeface="Consolas"/>
                <a:cs typeface="Consolas"/>
              </a:rPr>
              <a:t>SC</a:t>
            </a:r>
            <a:r>
              <a:rPr sz="1412" spc="-18" dirty="0">
                <a:latin typeface="Consolas"/>
                <a:cs typeface="Consolas"/>
              </a:rPr>
              <a:t> </a:t>
            </a:r>
            <a:r>
              <a:rPr sz="1412" dirty="0">
                <a:latin typeface="Consolas"/>
                <a:cs typeface="Consolas"/>
              </a:rPr>
              <a:t>=</a:t>
            </a:r>
            <a:r>
              <a:rPr sz="1412" spc="-13" dirty="0">
                <a:latin typeface="Consolas"/>
                <a:cs typeface="Consolas"/>
              </a:rPr>
              <a:t> </a:t>
            </a:r>
            <a:r>
              <a:rPr sz="1412" dirty="0">
                <a:latin typeface="Consolas"/>
                <a:cs typeface="Consolas"/>
              </a:rPr>
              <a:t>S.</a:t>
            </a:r>
            <a:r>
              <a:rPr sz="1412" dirty="0">
                <a:solidFill>
                  <a:srgbClr val="0000FF"/>
                </a:solidFill>
                <a:latin typeface="Consolas"/>
                <a:cs typeface="Consolas"/>
              </a:rPr>
              <a:t>filter</a:t>
            </a:r>
            <a:r>
              <a:rPr sz="1412" dirty="0">
                <a:latin typeface="Consolas"/>
                <a:cs typeface="Consolas"/>
              </a:rPr>
              <a:t>(t</a:t>
            </a:r>
            <a:r>
              <a:rPr sz="1412" spc="-13" dirty="0">
                <a:latin typeface="Consolas"/>
                <a:cs typeface="Consolas"/>
              </a:rPr>
              <a:t> </a:t>
            </a:r>
            <a:r>
              <a:rPr sz="1412" dirty="0">
                <a:latin typeface="Consolas"/>
                <a:cs typeface="Consolas"/>
              </a:rPr>
              <a:t>-&gt;</a:t>
            </a:r>
            <a:r>
              <a:rPr sz="1412" spc="-18" dirty="0">
                <a:latin typeface="Consolas"/>
                <a:cs typeface="Consolas"/>
              </a:rPr>
              <a:t> </a:t>
            </a:r>
            <a:r>
              <a:rPr sz="1412" dirty="0">
                <a:latin typeface="Consolas"/>
                <a:cs typeface="Consolas"/>
              </a:rPr>
              <a:t>t.c</a:t>
            </a:r>
            <a:r>
              <a:rPr sz="1412" spc="-13" dirty="0">
                <a:latin typeface="Consolas"/>
                <a:cs typeface="Consolas"/>
              </a:rPr>
              <a:t> </a:t>
            </a:r>
            <a:r>
              <a:rPr sz="1412" dirty="0">
                <a:latin typeface="Consolas"/>
                <a:cs typeface="Consolas"/>
              </a:rPr>
              <a:t>&lt;</a:t>
            </a:r>
            <a:r>
              <a:rPr sz="1412" spc="-13" dirty="0">
                <a:latin typeface="Consolas"/>
                <a:cs typeface="Consolas"/>
              </a:rPr>
              <a:t> </a:t>
            </a:r>
            <a:r>
              <a:rPr sz="1412" dirty="0">
                <a:latin typeface="Consolas"/>
                <a:cs typeface="Consolas"/>
              </a:rPr>
              <a:t>100).persist(); </a:t>
            </a:r>
            <a:r>
              <a:rPr sz="1412" spc="-767" dirty="0">
                <a:latin typeface="Consolas"/>
                <a:cs typeface="Consolas"/>
              </a:rPr>
              <a:t> </a:t>
            </a:r>
            <a:r>
              <a:rPr sz="1412" dirty="0">
                <a:latin typeface="Consolas"/>
                <a:cs typeface="Consolas"/>
              </a:rPr>
              <a:t>J</a:t>
            </a:r>
            <a:r>
              <a:rPr sz="1412" spc="-9" dirty="0">
                <a:latin typeface="Consolas"/>
                <a:cs typeface="Consolas"/>
              </a:rPr>
              <a:t> </a:t>
            </a:r>
            <a:r>
              <a:rPr sz="1412" dirty="0">
                <a:latin typeface="Consolas"/>
                <a:cs typeface="Consolas"/>
              </a:rPr>
              <a:t>=</a:t>
            </a:r>
            <a:r>
              <a:rPr sz="1412" spc="-4" dirty="0">
                <a:latin typeface="Consolas"/>
                <a:cs typeface="Consolas"/>
              </a:rPr>
              <a:t> </a:t>
            </a:r>
            <a:r>
              <a:rPr sz="1412" dirty="0">
                <a:latin typeface="Consolas"/>
                <a:cs typeface="Consolas"/>
              </a:rPr>
              <a:t>RB.</a:t>
            </a:r>
            <a:r>
              <a:rPr sz="1412" dirty="0">
                <a:solidFill>
                  <a:srgbClr val="0000FF"/>
                </a:solidFill>
                <a:latin typeface="Consolas"/>
                <a:cs typeface="Consolas"/>
              </a:rPr>
              <a:t>join</a:t>
            </a:r>
            <a:r>
              <a:rPr sz="1412" dirty="0">
                <a:latin typeface="Consolas"/>
                <a:cs typeface="Consolas"/>
              </a:rPr>
              <a:t>(SC).persist();</a:t>
            </a:r>
            <a:endParaRPr sz="1412">
              <a:latin typeface="Consolas"/>
              <a:cs typeface="Consolas"/>
            </a:endParaRPr>
          </a:p>
        </p:txBody>
      </p:sp>
      <p:sp>
        <p:nvSpPr>
          <p:cNvPr id="10" name="object 10"/>
          <p:cNvSpPr txBox="1"/>
          <p:nvPr/>
        </p:nvSpPr>
        <p:spPr>
          <a:xfrm>
            <a:off x="3051137" y="3287059"/>
            <a:ext cx="1008529" cy="228619"/>
          </a:xfrm>
          <a:prstGeom prst="rect">
            <a:avLst/>
          </a:prstGeom>
        </p:spPr>
        <p:txBody>
          <a:bodyPr vert="horz" wrap="square" lIns="0" tIns="11206" rIns="0" bIns="0" rtlCol="0">
            <a:spAutoFit/>
          </a:bodyPr>
          <a:lstStyle/>
          <a:p>
            <a:pPr marL="11206">
              <a:spcBef>
                <a:spcPts val="88"/>
              </a:spcBef>
            </a:pPr>
            <a:r>
              <a:rPr sz="1412" dirty="0">
                <a:latin typeface="Consolas"/>
                <a:cs typeface="Consolas"/>
              </a:rPr>
              <a:t>J.</a:t>
            </a:r>
            <a:r>
              <a:rPr sz="1412" dirty="0">
                <a:solidFill>
                  <a:srgbClr val="FF0000"/>
                </a:solidFill>
                <a:latin typeface="Consolas"/>
                <a:cs typeface="Consolas"/>
              </a:rPr>
              <a:t>count</a:t>
            </a:r>
            <a:r>
              <a:rPr sz="1412" dirty="0">
                <a:latin typeface="Consolas"/>
                <a:cs typeface="Consolas"/>
              </a:rPr>
              <a:t>();</a:t>
            </a:r>
            <a:endParaRPr sz="1412">
              <a:latin typeface="Consolas"/>
              <a:cs typeface="Consolas"/>
            </a:endParaRPr>
          </a:p>
        </p:txBody>
      </p:sp>
      <p:grpSp>
        <p:nvGrpSpPr>
          <p:cNvPr id="11" name="object 11"/>
          <p:cNvGrpSpPr/>
          <p:nvPr/>
        </p:nvGrpSpPr>
        <p:grpSpPr>
          <a:xfrm>
            <a:off x="4284381" y="3671793"/>
            <a:ext cx="392206" cy="422462"/>
            <a:chOff x="2976032" y="4161366"/>
            <a:chExt cx="444500" cy="478790"/>
          </a:xfrm>
        </p:grpSpPr>
        <p:pic>
          <p:nvPicPr>
            <p:cNvPr id="12" name="object 12"/>
            <p:cNvPicPr/>
            <p:nvPr/>
          </p:nvPicPr>
          <p:blipFill>
            <a:blip r:embed="rId5" cstate="print"/>
            <a:stretch>
              <a:fillRect/>
            </a:stretch>
          </p:blipFill>
          <p:spPr>
            <a:xfrm>
              <a:off x="2992967" y="4161366"/>
              <a:ext cx="410633" cy="423333"/>
            </a:xfrm>
            <a:prstGeom prst="rect">
              <a:avLst/>
            </a:prstGeom>
          </p:spPr>
        </p:pic>
        <p:pic>
          <p:nvPicPr>
            <p:cNvPr id="13" name="object 13"/>
            <p:cNvPicPr/>
            <p:nvPr/>
          </p:nvPicPr>
          <p:blipFill>
            <a:blip r:embed="rId6" cstate="print"/>
            <a:stretch>
              <a:fillRect/>
            </a:stretch>
          </p:blipFill>
          <p:spPr>
            <a:xfrm>
              <a:off x="2976032" y="4165599"/>
              <a:ext cx="444500" cy="474133"/>
            </a:xfrm>
            <a:prstGeom prst="rect">
              <a:avLst/>
            </a:prstGeom>
          </p:spPr>
        </p:pic>
        <p:pic>
          <p:nvPicPr>
            <p:cNvPr id="14" name="object 14"/>
            <p:cNvPicPr/>
            <p:nvPr/>
          </p:nvPicPr>
          <p:blipFill>
            <a:blip r:embed="rId7" cstate="print"/>
            <a:stretch>
              <a:fillRect/>
            </a:stretch>
          </p:blipFill>
          <p:spPr>
            <a:xfrm>
              <a:off x="3042679" y="4190999"/>
              <a:ext cx="311006" cy="324040"/>
            </a:xfrm>
            <a:prstGeom prst="rect">
              <a:avLst/>
            </a:prstGeom>
          </p:spPr>
        </p:pic>
        <p:sp>
          <p:nvSpPr>
            <p:cNvPr id="15" name="object 15"/>
            <p:cNvSpPr/>
            <p:nvPr/>
          </p:nvSpPr>
          <p:spPr>
            <a:xfrm>
              <a:off x="3042679" y="4190999"/>
              <a:ext cx="311150" cy="324485"/>
            </a:xfrm>
            <a:custGeom>
              <a:avLst/>
              <a:gdLst/>
              <a:ahLst/>
              <a:cxnLst/>
              <a:rect l="l" t="t" r="r" b="b"/>
              <a:pathLst>
                <a:path w="311150" h="324485">
                  <a:moveTo>
                    <a:pt x="0" y="51835"/>
                  </a:moveTo>
                  <a:lnTo>
                    <a:pt x="4073" y="31658"/>
                  </a:lnTo>
                  <a:lnTo>
                    <a:pt x="15182" y="15182"/>
                  </a:lnTo>
                  <a:lnTo>
                    <a:pt x="31658" y="4073"/>
                  </a:lnTo>
                  <a:lnTo>
                    <a:pt x="51835" y="0"/>
                  </a:lnTo>
                  <a:lnTo>
                    <a:pt x="259171" y="0"/>
                  </a:lnTo>
                  <a:lnTo>
                    <a:pt x="279348" y="4073"/>
                  </a:lnTo>
                  <a:lnTo>
                    <a:pt x="295824" y="15182"/>
                  </a:lnTo>
                  <a:lnTo>
                    <a:pt x="306933" y="31658"/>
                  </a:lnTo>
                  <a:lnTo>
                    <a:pt x="311006" y="51835"/>
                  </a:lnTo>
                  <a:lnTo>
                    <a:pt x="311006" y="272205"/>
                  </a:lnTo>
                  <a:lnTo>
                    <a:pt x="306933" y="292381"/>
                  </a:lnTo>
                  <a:lnTo>
                    <a:pt x="295824" y="308858"/>
                  </a:lnTo>
                  <a:lnTo>
                    <a:pt x="279348" y="319967"/>
                  </a:lnTo>
                  <a:lnTo>
                    <a:pt x="259171" y="324040"/>
                  </a:lnTo>
                  <a:lnTo>
                    <a:pt x="51835" y="324040"/>
                  </a:lnTo>
                  <a:lnTo>
                    <a:pt x="31658" y="319967"/>
                  </a:lnTo>
                  <a:lnTo>
                    <a:pt x="15182" y="308858"/>
                  </a:lnTo>
                  <a:lnTo>
                    <a:pt x="4073" y="292381"/>
                  </a:lnTo>
                  <a:lnTo>
                    <a:pt x="0" y="272205"/>
                  </a:lnTo>
                  <a:lnTo>
                    <a:pt x="0" y="51835"/>
                  </a:lnTo>
                  <a:close/>
                </a:path>
              </a:pathLst>
            </a:custGeom>
            <a:ln w="10159">
              <a:solidFill>
                <a:srgbClr val="414F6D"/>
              </a:solidFill>
            </a:ln>
          </p:spPr>
          <p:txBody>
            <a:bodyPr wrap="square" lIns="0" tIns="0" rIns="0" bIns="0" rtlCol="0"/>
            <a:lstStyle/>
            <a:p>
              <a:endParaRPr sz="1588"/>
            </a:p>
          </p:txBody>
        </p:sp>
      </p:grpSp>
      <p:sp>
        <p:nvSpPr>
          <p:cNvPr id="16" name="object 16"/>
          <p:cNvSpPr txBox="1"/>
          <p:nvPr/>
        </p:nvSpPr>
        <p:spPr>
          <a:xfrm>
            <a:off x="4410919" y="3727823"/>
            <a:ext cx="138953" cy="204762"/>
          </a:xfrm>
          <a:prstGeom prst="rect">
            <a:avLst/>
          </a:prstGeom>
        </p:spPr>
        <p:txBody>
          <a:bodyPr vert="horz" wrap="square" lIns="0" tIns="14568" rIns="0" bIns="0" rtlCol="0">
            <a:spAutoFit/>
          </a:bodyPr>
          <a:lstStyle/>
          <a:p>
            <a:pPr marL="11206">
              <a:spcBef>
                <a:spcPts val="115"/>
              </a:spcBef>
            </a:pPr>
            <a:r>
              <a:rPr sz="1235" spc="18" dirty="0">
                <a:latin typeface="Arial"/>
                <a:cs typeface="Arial"/>
              </a:rPr>
              <a:t>R</a:t>
            </a:r>
            <a:endParaRPr sz="1235">
              <a:latin typeface="Arial"/>
              <a:cs typeface="Arial"/>
            </a:endParaRPr>
          </a:p>
        </p:txBody>
      </p:sp>
      <p:grpSp>
        <p:nvGrpSpPr>
          <p:cNvPr id="17" name="object 17"/>
          <p:cNvGrpSpPr/>
          <p:nvPr/>
        </p:nvGrpSpPr>
        <p:grpSpPr>
          <a:xfrm>
            <a:off x="4232089" y="4695265"/>
            <a:ext cx="496981" cy="422462"/>
            <a:chOff x="2916767" y="5321300"/>
            <a:chExt cx="563245" cy="478790"/>
          </a:xfrm>
        </p:grpSpPr>
        <p:pic>
          <p:nvPicPr>
            <p:cNvPr id="18" name="object 18"/>
            <p:cNvPicPr/>
            <p:nvPr/>
          </p:nvPicPr>
          <p:blipFill>
            <a:blip r:embed="rId8" cstate="print"/>
            <a:stretch>
              <a:fillRect/>
            </a:stretch>
          </p:blipFill>
          <p:spPr>
            <a:xfrm>
              <a:off x="2933700" y="5321300"/>
              <a:ext cx="529166" cy="427566"/>
            </a:xfrm>
            <a:prstGeom prst="rect">
              <a:avLst/>
            </a:prstGeom>
          </p:spPr>
        </p:pic>
        <p:pic>
          <p:nvPicPr>
            <p:cNvPr id="19" name="object 19"/>
            <p:cNvPicPr/>
            <p:nvPr/>
          </p:nvPicPr>
          <p:blipFill>
            <a:blip r:embed="rId9" cstate="print"/>
            <a:stretch>
              <a:fillRect/>
            </a:stretch>
          </p:blipFill>
          <p:spPr>
            <a:xfrm>
              <a:off x="2916767" y="5325533"/>
              <a:ext cx="563033" cy="474133"/>
            </a:xfrm>
            <a:prstGeom prst="rect">
              <a:avLst/>
            </a:prstGeom>
          </p:spPr>
        </p:pic>
        <p:pic>
          <p:nvPicPr>
            <p:cNvPr id="20" name="object 20"/>
            <p:cNvPicPr/>
            <p:nvPr/>
          </p:nvPicPr>
          <p:blipFill>
            <a:blip r:embed="rId10" cstate="print"/>
            <a:stretch>
              <a:fillRect/>
            </a:stretch>
          </p:blipFill>
          <p:spPr>
            <a:xfrm>
              <a:off x="2982392" y="5349240"/>
              <a:ext cx="431577" cy="326897"/>
            </a:xfrm>
            <a:prstGeom prst="rect">
              <a:avLst/>
            </a:prstGeom>
          </p:spPr>
        </p:pic>
        <p:sp>
          <p:nvSpPr>
            <p:cNvPr id="21" name="object 21"/>
            <p:cNvSpPr/>
            <p:nvPr/>
          </p:nvSpPr>
          <p:spPr>
            <a:xfrm>
              <a:off x="2982393" y="5349240"/>
              <a:ext cx="431800" cy="327025"/>
            </a:xfrm>
            <a:custGeom>
              <a:avLst/>
              <a:gdLst/>
              <a:ahLst/>
              <a:cxnLst/>
              <a:rect l="l" t="t" r="r" b="b"/>
              <a:pathLst>
                <a:path w="431800" h="327025">
                  <a:moveTo>
                    <a:pt x="0" y="54484"/>
                  </a:moveTo>
                  <a:lnTo>
                    <a:pt x="4281" y="33276"/>
                  </a:lnTo>
                  <a:lnTo>
                    <a:pt x="15957" y="15958"/>
                  </a:lnTo>
                  <a:lnTo>
                    <a:pt x="33276" y="4281"/>
                  </a:lnTo>
                  <a:lnTo>
                    <a:pt x="54483" y="0"/>
                  </a:lnTo>
                  <a:lnTo>
                    <a:pt x="377094" y="0"/>
                  </a:lnTo>
                  <a:lnTo>
                    <a:pt x="398302" y="4281"/>
                  </a:lnTo>
                  <a:lnTo>
                    <a:pt x="415620" y="15958"/>
                  </a:lnTo>
                  <a:lnTo>
                    <a:pt x="427297" y="33276"/>
                  </a:lnTo>
                  <a:lnTo>
                    <a:pt x="431578" y="54484"/>
                  </a:lnTo>
                  <a:lnTo>
                    <a:pt x="431578" y="272414"/>
                  </a:lnTo>
                  <a:lnTo>
                    <a:pt x="427297" y="293621"/>
                  </a:lnTo>
                  <a:lnTo>
                    <a:pt x="415620" y="310940"/>
                  </a:lnTo>
                  <a:lnTo>
                    <a:pt x="398302" y="322616"/>
                  </a:lnTo>
                  <a:lnTo>
                    <a:pt x="377094" y="326898"/>
                  </a:lnTo>
                  <a:lnTo>
                    <a:pt x="54483" y="326898"/>
                  </a:lnTo>
                  <a:lnTo>
                    <a:pt x="33276" y="322616"/>
                  </a:lnTo>
                  <a:lnTo>
                    <a:pt x="15957" y="310940"/>
                  </a:lnTo>
                  <a:lnTo>
                    <a:pt x="4281" y="293621"/>
                  </a:lnTo>
                  <a:lnTo>
                    <a:pt x="0" y="272414"/>
                  </a:lnTo>
                  <a:lnTo>
                    <a:pt x="0" y="54484"/>
                  </a:lnTo>
                  <a:close/>
                </a:path>
              </a:pathLst>
            </a:custGeom>
            <a:ln w="10159">
              <a:solidFill>
                <a:srgbClr val="414F6D"/>
              </a:solidFill>
            </a:ln>
          </p:spPr>
          <p:txBody>
            <a:bodyPr wrap="square" lIns="0" tIns="0" rIns="0" bIns="0" rtlCol="0"/>
            <a:lstStyle/>
            <a:p>
              <a:endParaRPr sz="1588"/>
            </a:p>
          </p:txBody>
        </p:sp>
      </p:grpSp>
      <p:sp>
        <p:nvSpPr>
          <p:cNvPr id="22" name="object 22"/>
          <p:cNvSpPr txBox="1"/>
          <p:nvPr/>
        </p:nvSpPr>
        <p:spPr>
          <a:xfrm>
            <a:off x="4357131" y="4751294"/>
            <a:ext cx="247090" cy="204762"/>
          </a:xfrm>
          <a:prstGeom prst="rect">
            <a:avLst/>
          </a:prstGeom>
        </p:spPr>
        <p:txBody>
          <a:bodyPr vert="horz" wrap="square" lIns="0" tIns="14568" rIns="0" bIns="0" rtlCol="0">
            <a:spAutoFit/>
          </a:bodyPr>
          <a:lstStyle/>
          <a:p>
            <a:pPr marL="11206">
              <a:spcBef>
                <a:spcPts val="115"/>
              </a:spcBef>
            </a:pPr>
            <a:r>
              <a:rPr sz="1235" spc="18" dirty="0">
                <a:latin typeface="Arial"/>
                <a:cs typeface="Arial"/>
              </a:rPr>
              <a:t>RB</a:t>
            </a:r>
            <a:endParaRPr sz="1235">
              <a:latin typeface="Arial"/>
              <a:cs typeface="Arial"/>
            </a:endParaRPr>
          </a:p>
        </p:txBody>
      </p:sp>
      <p:sp>
        <p:nvSpPr>
          <p:cNvPr id="23" name="object 23"/>
          <p:cNvSpPr/>
          <p:nvPr/>
        </p:nvSpPr>
        <p:spPr>
          <a:xfrm>
            <a:off x="4433441" y="3983859"/>
            <a:ext cx="94129" cy="736226"/>
          </a:xfrm>
          <a:custGeom>
            <a:avLst/>
            <a:gdLst/>
            <a:ahLst/>
            <a:cxnLst/>
            <a:rect l="l" t="t" r="r" b="b"/>
            <a:pathLst>
              <a:path w="106679" h="834389">
                <a:moveTo>
                  <a:pt x="5665" y="737059"/>
                </a:moveTo>
                <a:lnTo>
                  <a:pt x="819" y="739886"/>
                </a:lnTo>
                <a:lnTo>
                  <a:pt x="0" y="742996"/>
                </a:lnTo>
                <a:lnTo>
                  <a:pt x="53215" y="834222"/>
                </a:lnTo>
                <a:lnTo>
                  <a:pt x="59096" y="824139"/>
                </a:lnTo>
                <a:lnTo>
                  <a:pt x="48135" y="824139"/>
                </a:lnTo>
                <a:lnTo>
                  <a:pt x="48135" y="805349"/>
                </a:lnTo>
                <a:lnTo>
                  <a:pt x="8776" y="737877"/>
                </a:lnTo>
                <a:lnTo>
                  <a:pt x="5665" y="737059"/>
                </a:lnTo>
                <a:close/>
              </a:path>
              <a:path w="106679" h="834389">
                <a:moveTo>
                  <a:pt x="48135" y="805350"/>
                </a:moveTo>
                <a:lnTo>
                  <a:pt x="48135" y="824139"/>
                </a:lnTo>
                <a:lnTo>
                  <a:pt x="58295" y="824139"/>
                </a:lnTo>
                <a:lnTo>
                  <a:pt x="58295" y="821580"/>
                </a:lnTo>
                <a:lnTo>
                  <a:pt x="48827" y="821580"/>
                </a:lnTo>
                <a:lnTo>
                  <a:pt x="53215" y="814058"/>
                </a:lnTo>
                <a:lnTo>
                  <a:pt x="48135" y="805350"/>
                </a:lnTo>
                <a:close/>
              </a:path>
              <a:path w="106679" h="834389">
                <a:moveTo>
                  <a:pt x="100764" y="737059"/>
                </a:moveTo>
                <a:lnTo>
                  <a:pt x="97654" y="737877"/>
                </a:lnTo>
                <a:lnTo>
                  <a:pt x="58295" y="805349"/>
                </a:lnTo>
                <a:lnTo>
                  <a:pt x="58295" y="824139"/>
                </a:lnTo>
                <a:lnTo>
                  <a:pt x="59096" y="824139"/>
                </a:lnTo>
                <a:lnTo>
                  <a:pt x="106429" y="742996"/>
                </a:lnTo>
                <a:lnTo>
                  <a:pt x="105611" y="739886"/>
                </a:lnTo>
                <a:lnTo>
                  <a:pt x="100764" y="737059"/>
                </a:lnTo>
                <a:close/>
              </a:path>
              <a:path w="106679" h="834389">
                <a:moveTo>
                  <a:pt x="53215" y="814058"/>
                </a:moveTo>
                <a:lnTo>
                  <a:pt x="48827" y="821580"/>
                </a:lnTo>
                <a:lnTo>
                  <a:pt x="57603" y="821580"/>
                </a:lnTo>
                <a:lnTo>
                  <a:pt x="53215" y="814058"/>
                </a:lnTo>
                <a:close/>
              </a:path>
              <a:path w="106679" h="834389">
                <a:moveTo>
                  <a:pt x="58295" y="805349"/>
                </a:moveTo>
                <a:lnTo>
                  <a:pt x="53215" y="814058"/>
                </a:lnTo>
                <a:lnTo>
                  <a:pt x="57603" y="821580"/>
                </a:lnTo>
                <a:lnTo>
                  <a:pt x="58295" y="821580"/>
                </a:lnTo>
                <a:lnTo>
                  <a:pt x="58295" y="805349"/>
                </a:lnTo>
                <a:close/>
              </a:path>
              <a:path w="106679" h="834389">
                <a:moveTo>
                  <a:pt x="58296" y="0"/>
                </a:moveTo>
                <a:lnTo>
                  <a:pt x="48136" y="0"/>
                </a:lnTo>
                <a:lnTo>
                  <a:pt x="48135" y="805350"/>
                </a:lnTo>
                <a:lnTo>
                  <a:pt x="53215" y="814058"/>
                </a:lnTo>
                <a:lnTo>
                  <a:pt x="58295" y="805350"/>
                </a:lnTo>
                <a:lnTo>
                  <a:pt x="58296" y="0"/>
                </a:lnTo>
                <a:close/>
              </a:path>
            </a:pathLst>
          </a:custGeom>
          <a:solidFill>
            <a:srgbClr val="000000"/>
          </a:solidFill>
        </p:spPr>
        <p:txBody>
          <a:bodyPr wrap="square" lIns="0" tIns="0" rIns="0" bIns="0" rtlCol="0"/>
          <a:lstStyle/>
          <a:p>
            <a:endParaRPr sz="1588"/>
          </a:p>
        </p:txBody>
      </p:sp>
      <p:sp>
        <p:nvSpPr>
          <p:cNvPr id="24" name="object 24"/>
          <p:cNvSpPr txBox="1"/>
          <p:nvPr/>
        </p:nvSpPr>
        <p:spPr>
          <a:xfrm>
            <a:off x="3754022" y="4157384"/>
            <a:ext cx="1214157" cy="182738"/>
          </a:xfrm>
          <a:prstGeom prst="rect">
            <a:avLst/>
          </a:prstGeom>
        </p:spPr>
        <p:txBody>
          <a:bodyPr vert="horz" wrap="square" lIns="0" tIns="12886" rIns="0" bIns="0" rtlCol="0">
            <a:spAutoFit/>
          </a:bodyPr>
          <a:lstStyle/>
          <a:p>
            <a:pPr marL="11206">
              <a:spcBef>
                <a:spcPts val="101"/>
              </a:spcBef>
            </a:pPr>
            <a:r>
              <a:rPr sz="1103" spc="4" dirty="0">
                <a:solidFill>
                  <a:srgbClr val="0000FF"/>
                </a:solidFill>
                <a:latin typeface="Arial"/>
                <a:cs typeface="Arial"/>
              </a:rPr>
              <a:t>filter</a:t>
            </a:r>
            <a:r>
              <a:rPr sz="1103" spc="4" dirty="0">
                <a:latin typeface="Arial"/>
                <a:cs typeface="Arial"/>
              </a:rPr>
              <a:t>((a,b)-&gt;b&gt;200)</a:t>
            </a:r>
            <a:endParaRPr sz="1103">
              <a:latin typeface="Arial"/>
              <a:cs typeface="Arial"/>
            </a:endParaRPr>
          </a:p>
        </p:txBody>
      </p:sp>
      <p:grpSp>
        <p:nvGrpSpPr>
          <p:cNvPr id="25" name="object 25"/>
          <p:cNvGrpSpPr/>
          <p:nvPr/>
        </p:nvGrpSpPr>
        <p:grpSpPr>
          <a:xfrm>
            <a:off x="6794500" y="3671793"/>
            <a:ext cx="381000" cy="422462"/>
            <a:chOff x="5820833" y="4161366"/>
            <a:chExt cx="431800" cy="478790"/>
          </a:xfrm>
        </p:grpSpPr>
        <p:pic>
          <p:nvPicPr>
            <p:cNvPr id="26" name="object 26"/>
            <p:cNvPicPr/>
            <p:nvPr/>
          </p:nvPicPr>
          <p:blipFill>
            <a:blip r:embed="rId11" cstate="print"/>
            <a:stretch>
              <a:fillRect/>
            </a:stretch>
          </p:blipFill>
          <p:spPr>
            <a:xfrm>
              <a:off x="5837767" y="4161366"/>
              <a:ext cx="397933" cy="423333"/>
            </a:xfrm>
            <a:prstGeom prst="rect">
              <a:avLst/>
            </a:prstGeom>
          </p:spPr>
        </p:pic>
        <p:pic>
          <p:nvPicPr>
            <p:cNvPr id="27" name="object 27"/>
            <p:cNvPicPr/>
            <p:nvPr/>
          </p:nvPicPr>
          <p:blipFill>
            <a:blip r:embed="rId12" cstate="print"/>
            <a:stretch>
              <a:fillRect/>
            </a:stretch>
          </p:blipFill>
          <p:spPr>
            <a:xfrm>
              <a:off x="5820833" y="4165599"/>
              <a:ext cx="431800" cy="474133"/>
            </a:xfrm>
            <a:prstGeom prst="rect">
              <a:avLst/>
            </a:prstGeom>
          </p:spPr>
        </p:pic>
        <p:pic>
          <p:nvPicPr>
            <p:cNvPr id="28" name="object 28"/>
            <p:cNvPicPr/>
            <p:nvPr/>
          </p:nvPicPr>
          <p:blipFill>
            <a:blip r:embed="rId13" cstate="print"/>
            <a:stretch>
              <a:fillRect/>
            </a:stretch>
          </p:blipFill>
          <p:spPr>
            <a:xfrm>
              <a:off x="5887668" y="4190999"/>
              <a:ext cx="299656" cy="324040"/>
            </a:xfrm>
            <a:prstGeom prst="rect">
              <a:avLst/>
            </a:prstGeom>
          </p:spPr>
        </p:pic>
        <p:sp>
          <p:nvSpPr>
            <p:cNvPr id="29" name="object 29"/>
            <p:cNvSpPr/>
            <p:nvPr/>
          </p:nvSpPr>
          <p:spPr>
            <a:xfrm>
              <a:off x="5887668" y="4190999"/>
              <a:ext cx="299720" cy="324485"/>
            </a:xfrm>
            <a:custGeom>
              <a:avLst/>
              <a:gdLst/>
              <a:ahLst/>
              <a:cxnLst/>
              <a:rect l="l" t="t" r="r" b="b"/>
              <a:pathLst>
                <a:path w="299720" h="324485">
                  <a:moveTo>
                    <a:pt x="0" y="49943"/>
                  </a:moveTo>
                  <a:lnTo>
                    <a:pt x="3924" y="30503"/>
                  </a:lnTo>
                  <a:lnTo>
                    <a:pt x="14628" y="14628"/>
                  </a:lnTo>
                  <a:lnTo>
                    <a:pt x="30503" y="3924"/>
                  </a:lnTo>
                  <a:lnTo>
                    <a:pt x="49943" y="0"/>
                  </a:lnTo>
                  <a:lnTo>
                    <a:pt x="249712" y="0"/>
                  </a:lnTo>
                  <a:lnTo>
                    <a:pt x="269153" y="3924"/>
                  </a:lnTo>
                  <a:lnTo>
                    <a:pt x="285028" y="14628"/>
                  </a:lnTo>
                  <a:lnTo>
                    <a:pt x="295731" y="30503"/>
                  </a:lnTo>
                  <a:lnTo>
                    <a:pt x="299656" y="49943"/>
                  </a:lnTo>
                  <a:lnTo>
                    <a:pt x="299656" y="274096"/>
                  </a:lnTo>
                  <a:lnTo>
                    <a:pt x="295731" y="293537"/>
                  </a:lnTo>
                  <a:lnTo>
                    <a:pt x="285028" y="309412"/>
                  </a:lnTo>
                  <a:lnTo>
                    <a:pt x="269153" y="320115"/>
                  </a:lnTo>
                  <a:lnTo>
                    <a:pt x="249712" y="324040"/>
                  </a:lnTo>
                  <a:lnTo>
                    <a:pt x="49943" y="324040"/>
                  </a:lnTo>
                  <a:lnTo>
                    <a:pt x="30503" y="320115"/>
                  </a:lnTo>
                  <a:lnTo>
                    <a:pt x="14628" y="309412"/>
                  </a:lnTo>
                  <a:lnTo>
                    <a:pt x="3924" y="293537"/>
                  </a:lnTo>
                  <a:lnTo>
                    <a:pt x="0" y="274096"/>
                  </a:lnTo>
                  <a:lnTo>
                    <a:pt x="0" y="49943"/>
                  </a:lnTo>
                  <a:close/>
                </a:path>
              </a:pathLst>
            </a:custGeom>
            <a:ln w="10159">
              <a:solidFill>
                <a:srgbClr val="414F6D"/>
              </a:solidFill>
            </a:ln>
          </p:spPr>
          <p:txBody>
            <a:bodyPr wrap="square" lIns="0" tIns="0" rIns="0" bIns="0" rtlCol="0"/>
            <a:lstStyle/>
            <a:p>
              <a:endParaRPr sz="1588"/>
            </a:p>
          </p:txBody>
        </p:sp>
      </p:grpSp>
      <p:sp>
        <p:nvSpPr>
          <p:cNvPr id="30" name="object 30"/>
          <p:cNvSpPr txBox="1"/>
          <p:nvPr/>
        </p:nvSpPr>
        <p:spPr>
          <a:xfrm>
            <a:off x="6920680" y="3727823"/>
            <a:ext cx="129988" cy="204762"/>
          </a:xfrm>
          <a:prstGeom prst="rect">
            <a:avLst/>
          </a:prstGeom>
        </p:spPr>
        <p:txBody>
          <a:bodyPr vert="horz" wrap="square" lIns="0" tIns="14568" rIns="0" bIns="0" rtlCol="0">
            <a:spAutoFit/>
          </a:bodyPr>
          <a:lstStyle/>
          <a:p>
            <a:pPr marL="11206">
              <a:spcBef>
                <a:spcPts val="115"/>
              </a:spcBef>
            </a:pPr>
            <a:r>
              <a:rPr sz="1235" spc="18" dirty="0">
                <a:latin typeface="Arial"/>
                <a:cs typeface="Arial"/>
              </a:rPr>
              <a:t>S</a:t>
            </a:r>
            <a:endParaRPr sz="1235">
              <a:latin typeface="Arial"/>
              <a:cs typeface="Arial"/>
            </a:endParaRPr>
          </a:p>
        </p:txBody>
      </p:sp>
      <p:grpSp>
        <p:nvGrpSpPr>
          <p:cNvPr id="31" name="object 31"/>
          <p:cNvGrpSpPr/>
          <p:nvPr/>
        </p:nvGrpSpPr>
        <p:grpSpPr>
          <a:xfrm>
            <a:off x="6738471" y="4695265"/>
            <a:ext cx="496981" cy="422462"/>
            <a:chOff x="5757333" y="5321300"/>
            <a:chExt cx="563245" cy="478790"/>
          </a:xfrm>
        </p:grpSpPr>
        <p:pic>
          <p:nvPicPr>
            <p:cNvPr id="32" name="object 32"/>
            <p:cNvPicPr/>
            <p:nvPr/>
          </p:nvPicPr>
          <p:blipFill>
            <a:blip r:embed="rId14" cstate="print"/>
            <a:stretch>
              <a:fillRect/>
            </a:stretch>
          </p:blipFill>
          <p:spPr>
            <a:xfrm>
              <a:off x="5770033" y="5321300"/>
              <a:ext cx="533400" cy="427566"/>
            </a:xfrm>
            <a:prstGeom prst="rect">
              <a:avLst/>
            </a:prstGeom>
          </p:spPr>
        </p:pic>
        <p:pic>
          <p:nvPicPr>
            <p:cNvPr id="33" name="object 33"/>
            <p:cNvPicPr/>
            <p:nvPr/>
          </p:nvPicPr>
          <p:blipFill>
            <a:blip r:embed="rId9" cstate="print"/>
            <a:stretch>
              <a:fillRect/>
            </a:stretch>
          </p:blipFill>
          <p:spPr>
            <a:xfrm>
              <a:off x="5757333" y="5325533"/>
              <a:ext cx="563033" cy="474133"/>
            </a:xfrm>
            <a:prstGeom prst="rect">
              <a:avLst/>
            </a:prstGeom>
          </p:spPr>
        </p:pic>
        <p:pic>
          <p:nvPicPr>
            <p:cNvPr id="34" name="object 34"/>
            <p:cNvPicPr/>
            <p:nvPr/>
          </p:nvPicPr>
          <p:blipFill>
            <a:blip r:embed="rId10" cstate="print"/>
            <a:stretch>
              <a:fillRect/>
            </a:stretch>
          </p:blipFill>
          <p:spPr>
            <a:xfrm>
              <a:off x="5821706" y="5349240"/>
              <a:ext cx="431579" cy="326897"/>
            </a:xfrm>
            <a:prstGeom prst="rect">
              <a:avLst/>
            </a:prstGeom>
          </p:spPr>
        </p:pic>
        <p:sp>
          <p:nvSpPr>
            <p:cNvPr id="35" name="object 35"/>
            <p:cNvSpPr/>
            <p:nvPr/>
          </p:nvSpPr>
          <p:spPr>
            <a:xfrm>
              <a:off x="5821706" y="5349240"/>
              <a:ext cx="431800" cy="327025"/>
            </a:xfrm>
            <a:custGeom>
              <a:avLst/>
              <a:gdLst/>
              <a:ahLst/>
              <a:cxnLst/>
              <a:rect l="l" t="t" r="r" b="b"/>
              <a:pathLst>
                <a:path w="431800" h="327025">
                  <a:moveTo>
                    <a:pt x="0" y="54484"/>
                  </a:moveTo>
                  <a:lnTo>
                    <a:pt x="4281" y="33276"/>
                  </a:lnTo>
                  <a:lnTo>
                    <a:pt x="15957" y="15958"/>
                  </a:lnTo>
                  <a:lnTo>
                    <a:pt x="33276" y="4281"/>
                  </a:lnTo>
                  <a:lnTo>
                    <a:pt x="54483" y="0"/>
                  </a:lnTo>
                  <a:lnTo>
                    <a:pt x="377094" y="0"/>
                  </a:lnTo>
                  <a:lnTo>
                    <a:pt x="398302" y="4281"/>
                  </a:lnTo>
                  <a:lnTo>
                    <a:pt x="415620" y="15958"/>
                  </a:lnTo>
                  <a:lnTo>
                    <a:pt x="427297" y="33276"/>
                  </a:lnTo>
                  <a:lnTo>
                    <a:pt x="431578" y="54484"/>
                  </a:lnTo>
                  <a:lnTo>
                    <a:pt x="431578" y="272414"/>
                  </a:lnTo>
                  <a:lnTo>
                    <a:pt x="427297" y="293621"/>
                  </a:lnTo>
                  <a:lnTo>
                    <a:pt x="415620" y="310940"/>
                  </a:lnTo>
                  <a:lnTo>
                    <a:pt x="398302" y="322616"/>
                  </a:lnTo>
                  <a:lnTo>
                    <a:pt x="377094" y="326898"/>
                  </a:lnTo>
                  <a:lnTo>
                    <a:pt x="54483" y="326898"/>
                  </a:lnTo>
                  <a:lnTo>
                    <a:pt x="33276" y="322616"/>
                  </a:lnTo>
                  <a:lnTo>
                    <a:pt x="15957" y="310940"/>
                  </a:lnTo>
                  <a:lnTo>
                    <a:pt x="4281" y="293621"/>
                  </a:lnTo>
                  <a:lnTo>
                    <a:pt x="0" y="272414"/>
                  </a:lnTo>
                  <a:lnTo>
                    <a:pt x="0" y="54484"/>
                  </a:lnTo>
                  <a:close/>
                </a:path>
              </a:pathLst>
            </a:custGeom>
            <a:ln w="10159">
              <a:solidFill>
                <a:srgbClr val="414F6D"/>
              </a:solidFill>
            </a:ln>
          </p:spPr>
          <p:txBody>
            <a:bodyPr wrap="square" lIns="0" tIns="0" rIns="0" bIns="0" rtlCol="0"/>
            <a:lstStyle/>
            <a:p>
              <a:endParaRPr sz="1588"/>
            </a:p>
          </p:txBody>
        </p:sp>
      </p:grpSp>
      <p:sp>
        <p:nvSpPr>
          <p:cNvPr id="36" name="object 36"/>
          <p:cNvSpPr txBox="1"/>
          <p:nvPr/>
        </p:nvSpPr>
        <p:spPr>
          <a:xfrm>
            <a:off x="6862408" y="4751294"/>
            <a:ext cx="246529" cy="204762"/>
          </a:xfrm>
          <a:prstGeom prst="rect">
            <a:avLst/>
          </a:prstGeom>
        </p:spPr>
        <p:txBody>
          <a:bodyPr vert="horz" wrap="square" lIns="0" tIns="14568" rIns="0" bIns="0" rtlCol="0">
            <a:spAutoFit/>
          </a:bodyPr>
          <a:lstStyle/>
          <a:p>
            <a:pPr marL="11206">
              <a:spcBef>
                <a:spcPts val="115"/>
              </a:spcBef>
            </a:pPr>
            <a:r>
              <a:rPr sz="1235" spc="18" dirty="0">
                <a:latin typeface="Arial"/>
                <a:cs typeface="Arial"/>
              </a:rPr>
              <a:t>SC</a:t>
            </a:r>
            <a:endParaRPr sz="1235">
              <a:latin typeface="Arial"/>
              <a:cs typeface="Arial"/>
            </a:endParaRPr>
          </a:p>
        </p:txBody>
      </p:sp>
      <p:sp>
        <p:nvSpPr>
          <p:cNvPr id="37" name="object 37"/>
          <p:cNvSpPr/>
          <p:nvPr/>
        </p:nvSpPr>
        <p:spPr>
          <a:xfrm>
            <a:off x="6938720" y="3983859"/>
            <a:ext cx="94129" cy="736226"/>
          </a:xfrm>
          <a:custGeom>
            <a:avLst/>
            <a:gdLst/>
            <a:ahLst/>
            <a:cxnLst/>
            <a:rect l="l" t="t" r="r" b="b"/>
            <a:pathLst>
              <a:path w="106679" h="834389">
                <a:moveTo>
                  <a:pt x="5665" y="737059"/>
                </a:moveTo>
                <a:lnTo>
                  <a:pt x="819" y="739886"/>
                </a:lnTo>
                <a:lnTo>
                  <a:pt x="0" y="742996"/>
                </a:lnTo>
                <a:lnTo>
                  <a:pt x="53215" y="834222"/>
                </a:lnTo>
                <a:lnTo>
                  <a:pt x="59097" y="824139"/>
                </a:lnTo>
                <a:lnTo>
                  <a:pt x="48135" y="824139"/>
                </a:lnTo>
                <a:lnTo>
                  <a:pt x="48135" y="805349"/>
                </a:lnTo>
                <a:lnTo>
                  <a:pt x="8776" y="737877"/>
                </a:lnTo>
                <a:lnTo>
                  <a:pt x="5665" y="737059"/>
                </a:lnTo>
                <a:close/>
              </a:path>
              <a:path w="106679" h="834389">
                <a:moveTo>
                  <a:pt x="48135" y="805349"/>
                </a:moveTo>
                <a:lnTo>
                  <a:pt x="48135" y="824139"/>
                </a:lnTo>
                <a:lnTo>
                  <a:pt x="58295" y="824139"/>
                </a:lnTo>
                <a:lnTo>
                  <a:pt x="58295" y="821580"/>
                </a:lnTo>
                <a:lnTo>
                  <a:pt x="48827" y="821580"/>
                </a:lnTo>
                <a:lnTo>
                  <a:pt x="53215" y="814058"/>
                </a:lnTo>
                <a:lnTo>
                  <a:pt x="48135" y="805349"/>
                </a:lnTo>
                <a:close/>
              </a:path>
              <a:path w="106679" h="834389">
                <a:moveTo>
                  <a:pt x="100765" y="737059"/>
                </a:moveTo>
                <a:lnTo>
                  <a:pt x="97654" y="737877"/>
                </a:lnTo>
                <a:lnTo>
                  <a:pt x="58295" y="805349"/>
                </a:lnTo>
                <a:lnTo>
                  <a:pt x="58295" y="824139"/>
                </a:lnTo>
                <a:lnTo>
                  <a:pt x="59097" y="824139"/>
                </a:lnTo>
                <a:lnTo>
                  <a:pt x="106431" y="742996"/>
                </a:lnTo>
                <a:lnTo>
                  <a:pt x="105611" y="739886"/>
                </a:lnTo>
                <a:lnTo>
                  <a:pt x="100765" y="737059"/>
                </a:lnTo>
                <a:close/>
              </a:path>
              <a:path w="106679" h="834389">
                <a:moveTo>
                  <a:pt x="53215" y="814058"/>
                </a:moveTo>
                <a:lnTo>
                  <a:pt x="48827" y="821580"/>
                </a:lnTo>
                <a:lnTo>
                  <a:pt x="57603" y="821580"/>
                </a:lnTo>
                <a:lnTo>
                  <a:pt x="53215" y="814058"/>
                </a:lnTo>
                <a:close/>
              </a:path>
              <a:path w="106679" h="834389">
                <a:moveTo>
                  <a:pt x="58295" y="805350"/>
                </a:moveTo>
                <a:lnTo>
                  <a:pt x="53215" y="814058"/>
                </a:lnTo>
                <a:lnTo>
                  <a:pt x="57603" y="821580"/>
                </a:lnTo>
                <a:lnTo>
                  <a:pt x="58295" y="821580"/>
                </a:lnTo>
                <a:lnTo>
                  <a:pt x="58295" y="805350"/>
                </a:lnTo>
                <a:close/>
              </a:path>
              <a:path w="106679" h="834389">
                <a:moveTo>
                  <a:pt x="58294" y="0"/>
                </a:moveTo>
                <a:lnTo>
                  <a:pt x="48134" y="0"/>
                </a:lnTo>
                <a:lnTo>
                  <a:pt x="48135" y="805350"/>
                </a:lnTo>
                <a:lnTo>
                  <a:pt x="53215" y="814058"/>
                </a:lnTo>
                <a:lnTo>
                  <a:pt x="58295" y="805350"/>
                </a:lnTo>
                <a:lnTo>
                  <a:pt x="58294" y="0"/>
                </a:lnTo>
                <a:close/>
              </a:path>
            </a:pathLst>
          </a:custGeom>
          <a:solidFill>
            <a:srgbClr val="000000"/>
          </a:solidFill>
        </p:spPr>
        <p:txBody>
          <a:bodyPr wrap="square" lIns="0" tIns="0" rIns="0" bIns="0" rtlCol="0"/>
          <a:lstStyle/>
          <a:p>
            <a:endParaRPr sz="1588"/>
          </a:p>
        </p:txBody>
      </p:sp>
      <p:sp>
        <p:nvSpPr>
          <p:cNvPr id="38" name="object 38"/>
          <p:cNvSpPr txBox="1"/>
          <p:nvPr/>
        </p:nvSpPr>
        <p:spPr>
          <a:xfrm>
            <a:off x="6259296" y="4157384"/>
            <a:ext cx="1199590" cy="182738"/>
          </a:xfrm>
          <a:prstGeom prst="rect">
            <a:avLst/>
          </a:prstGeom>
        </p:spPr>
        <p:txBody>
          <a:bodyPr vert="horz" wrap="square" lIns="0" tIns="12886" rIns="0" bIns="0" rtlCol="0">
            <a:spAutoFit/>
          </a:bodyPr>
          <a:lstStyle/>
          <a:p>
            <a:pPr marL="11206">
              <a:spcBef>
                <a:spcPts val="101"/>
              </a:spcBef>
            </a:pPr>
            <a:r>
              <a:rPr sz="1103" spc="4" dirty="0">
                <a:solidFill>
                  <a:srgbClr val="0000FF"/>
                </a:solidFill>
                <a:latin typeface="Arial"/>
                <a:cs typeface="Arial"/>
              </a:rPr>
              <a:t>filter</a:t>
            </a:r>
            <a:r>
              <a:rPr sz="1103" spc="4" dirty="0">
                <a:latin typeface="Arial"/>
                <a:cs typeface="Arial"/>
              </a:rPr>
              <a:t>((b,c)-&gt;c&lt;100)</a:t>
            </a:r>
            <a:endParaRPr sz="1103">
              <a:latin typeface="Arial"/>
              <a:cs typeface="Arial"/>
            </a:endParaRPr>
          </a:p>
        </p:txBody>
      </p:sp>
      <p:grpSp>
        <p:nvGrpSpPr>
          <p:cNvPr id="39" name="object 39"/>
          <p:cNvGrpSpPr/>
          <p:nvPr/>
        </p:nvGrpSpPr>
        <p:grpSpPr>
          <a:xfrm>
            <a:off x="4478711" y="5004204"/>
            <a:ext cx="2508997" cy="744631"/>
            <a:chOff x="3196272" y="5671431"/>
            <a:chExt cx="2843530" cy="843915"/>
          </a:xfrm>
        </p:grpSpPr>
        <p:pic>
          <p:nvPicPr>
            <p:cNvPr id="40" name="object 40"/>
            <p:cNvPicPr/>
            <p:nvPr/>
          </p:nvPicPr>
          <p:blipFill>
            <a:blip r:embed="rId15" cstate="print"/>
            <a:stretch>
              <a:fillRect/>
            </a:stretch>
          </p:blipFill>
          <p:spPr>
            <a:xfrm>
              <a:off x="4504267" y="6036732"/>
              <a:ext cx="364066" cy="419099"/>
            </a:xfrm>
            <a:prstGeom prst="rect">
              <a:avLst/>
            </a:prstGeom>
          </p:spPr>
        </p:pic>
        <p:pic>
          <p:nvPicPr>
            <p:cNvPr id="41" name="object 41"/>
            <p:cNvPicPr/>
            <p:nvPr/>
          </p:nvPicPr>
          <p:blipFill>
            <a:blip r:embed="rId16" cstate="print"/>
            <a:stretch>
              <a:fillRect/>
            </a:stretch>
          </p:blipFill>
          <p:spPr>
            <a:xfrm>
              <a:off x="4487332" y="6036733"/>
              <a:ext cx="402166" cy="478366"/>
            </a:xfrm>
            <a:prstGeom prst="rect">
              <a:avLst/>
            </a:prstGeom>
          </p:spPr>
        </p:pic>
        <p:pic>
          <p:nvPicPr>
            <p:cNvPr id="42" name="object 42"/>
            <p:cNvPicPr/>
            <p:nvPr/>
          </p:nvPicPr>
          <p:blipFill>
            <a:blip r:embed="rId17" cstate="print"/>
            <a:stretch>
              <a:fillRect/>
            </a:stretch>
          </p:blipFill>
          <p:spPr>
            <a:xfrm>
              <a:off x="4554033" y="6067239"/>
              <a:ext cx="265603" cy="318324"/>
            </a:xfrm>
            <a:prstGeom prst="rect">
              <a:avLst/>
            </a:prstGeom>
          </p:spPr>
        </p:pic>
        <p:sp>
          <p:nvSpPr>
            <p:cNvPr id="43" name="object 43"/>
            <p:cNvSpPr/>
            <p:nvPr/>
          </p:nvSpPr>
          <p:spPr>
            <a:xfrm>
              <a:off x="4554033" y="6067239"/>
              <a:ext cx="266065" cy="318770"/>
            </a:xfrm>
            <a:custGeom>
              <a:avLst/>
              <a:gdLst/>
              <a:ahLst/>
              <a:cxnLst/>
              <a:rect l="l" t="t" r="r" b="b"/>
              <a:pathLst>
                <a:path w="266064" h="318770">
                  <a:moveTo>
                    <a:pt x="0" y="44268"/>
                  </a:moveTo>
                  <a:lnTo>
                    <a:pt x="3478" y="27037"/>
                  </a:lnTo>
                  <a:lnTo>
                    <a:pt x="12965" y="12965"/>
                  </a:lnTo>
                  <a:lnTo>
                    <a:pt x="27037" y="3478"/>
                  </a:lnTo>
                  <a:lnTo>
                    <a:pt x="44268" y="0"/>
                  </a:lnTo>
                  <a:lnTo>
                    <a:pt x="221335" y="0"/>
                  </a:lnTo>
                  <a:lnTo>
                    <a:pt x="238567" y="3478"/>
                  </a:lnTo>
                  <a:lnTo>
                    <a:pt x="252638" y="12965"/>
                  </a:lnTo>
                  <a:lnTo>
                    <a:pt x="262125" y="27037"/>
                  </a:lnTo>
                  <a:lnTo>
                    <a:pt x="265604" y="44268"/>
                  </a:lnTo>
                  <a:lnTo>
                    <a:pt x="265604" y="274057"/>
                  </a:lnTo>
                  <a:lnTo>
                    <a:pt x="262125" y="291288"/>
                  </a:lnTo>
                  <a:lnTo>
                    <a:pt x="252638" y="305359"/>
                  </a:lnTo>
                  <a:lnTo>
                    <a:pt x="238567" y="314846"/>
                  </a:lnTo>
                  <a:lnTo>
                    <a:pt x="221335" y="318325"/>
                  </a:lnTo>
                  <a:lnTo>
                    <a:pt x="44268" y="318325"/>
                  </a:lnTo>
                  <a:lnTo>
                    <a:pt x="27037" y="314846"/>
                  </a:lnTo>
                  <a:lnTo>
                    <a:pt x="12965" y="305359"/>
                  </a:lnTo>
                  <a:lnTo>
                    <a:pt x="3478" y="291288"/>
                  </a:lnTo>
                  <a:lnTo>
                    <a:pt x="0" y="274057"/>
                  </a:lnTo>
                  <a:lnTo>
                    <a:pt x="0" y="44268"/>
                  </a:lnTo>
                  <a:close/>
                </a:path>
              </a:pathLst>
            </a:custGeom>
            <a:ln w="10159">
              <a:solidFill>
                <a:srgbClr val="414F6D"/>
              </a:solidFill>
            </a:ln>
          </p:spPr>
          <p:txBody>
            <a:bodyPr wrap="square" lIns="0" tIns="0" rIns="0" bIns="0" rtlCol="0"/>
            <a:lstStyle/>
            <a:p>
              <a:endParaRPr sz="1588"/>
            </a:p>
          </p:txBody>
        </p:sp>
        <p:sp>
          <p:nvSpPr>
            <p:cNvPr id="44" name="object 44"/>
            <p:cNvSpPr/>
            <p:nvPr/>
          </p:nvSpPr>
          <p:spPr>
            <a:xfrm>
              <a:off x="3196272" y="5671438"/>
              <a:ext cx="2843530" cy="570230"/>
            </a:xfrm>
            <a:custGeom>
              <a:avLst/>
              <a:gdLst/>
              <a:ahLst/>
              <a:cxnLst/>
              <a:rect l="l" t="t" r="r" b="b"/>
              <a:pathLst>
                <a:path w="2843529" h="570229">
                  <a:moveTo>
                    <a:pt x="1357782" y="554977"/>
                  </a:moveTo>
                  <a:lnTo>
                    <a:pt x="1293253" y="471360"/>
                  </a:lnTo>
                  <a:lnTo>
                    <a:pt x="1290066" y="470954"/>
                  </a:lnTo>
                  <a:lnTo>
                    <a:pt x="1285621" y="474383"/>
                  </a:lnTo>
                  <a:lnTo>
                    <a:pt x="1285214" y="477570"/>
                  </a:lnTo>
                  <a:lnTo>
                    <a:pt x="1332928" y="539407"/>
                  </a:lnTo>
                  <a:lnTo>
                    <a:pt x="3810" y="0"/>
                  </a:lnTo>
                  <a:lnTo>
                    <a:pt x="0" y="9410"/>
                  </a:lnTo>
                  <a:lnTo>
                    <a:pt x="1329105" y="548830"/>
                  </a:lnTo>
                  <a:lnTo>
                    <a:pt x="1251788" y="559917"/>
                  </a:lnTo>
                  <a:lnTo>
                    <a:pt x="1249857" y="562495"/>
                  </a:lnTo>
                  <a:lnTo>
                    <a:pt x="1250657" y="568058"/>
                  </a:lnTo>
                  <a:lnTo>
                    <a:pt x="1253236" y="569976"/>
                  </a:lnTo>
                  <a:lnTo>
                    <a:pt x="1351381" y="555891"/>
                  </a:lnTo>
                  <a:lnTo>
                    <a:pt x="1357782" y="554977"/>
                  </a:lnTo>
                  <a:close/>
                </a:path>
                <a:path w="2843529" h="570229">
                  <a:moveTo>
                    <a:pt x="2843314" y="9334"/>
                  </a:moveTo>
                  <a:lnTo>
                    <a:pt x="2839123" y="76"/>
                  </a:lnTo>
                  <a:lnTo>
                    <a:pt x="1647558" y="538467"/>
                  </a:lnTo>
                  <a:lnTo>
                    <a:pt x="1692833" y="474814"/>
                  </a:lnTo>
                  <a:lnTo>
                    <a:pt x="1692300" y="471639"/>
                  </a:lnTo>
                  <a:lnTo>
                    <a:pt x="1687728" y="468388"/>
                  </a:lnTo>
                  <a:lnTo>
                    <a:pt x="1684566" y="468922"/>
                  </a:lnTo>
                  <a:lnTo>
                    <a:pt x="1623339" y="554977"/>
                  </a:lnTo>
                  <a:lnTo>
                    <a:pt x="1728381" y="565912"/>
                  </a:lnTo>
                  <a:lnTo>
                    <a:pt x="1730883" y="563880"/>
                  </a:lnTo>
                  <a:lnTo>
                    <a:pt x="1731467" y="558304"/>
                  </a:lnTo>
                  <a:lnTo>
                    <a:pt x="1729435" y="555802"/>
                  </a:lnTo>
                  <a:lnTo>
                    <a:pt x="1726069" y="555459"/>
                  </a:lnTo>
                  <a:lnTo>
                    <a:pt x="1651736" y="547725"/>
                  </a:lnTo>
                  <a:lnTo>
                    <a:pt x="2843314" y="9334"/>
                  </a:lnTo>
                  <a:close/>
                </a:path>
              </a:pathLst>
            </a:custGeom>
            <a:solidFill>
              <a:srgbClr val="000000"/>
            </a:solidFill>
          </p:spPr>
          <p:txBody>
            <a:bodyPr wrap="square" lIns="0" tIns="0" rIns="0" bIns="0" rtlCol="0"/>
            <a:lstStyle/>
            <a:p>
              <a:endParaRPr sz="1588"/>
            </a:p>
          </p:txBody>
        </p:sp>
      </p:grpSp>
      <p:sp>
        <p:nvSpPr>
          <p:cNvPr id="45" name="object 45"/>
          <p:cNvSpPr txBox="1"/>
          <p:nvPr/>
        </p:nvSpPr>
        <p:spPr>
          <a:xfrm>
            <a:off x="5483265" y="5019437"/>
            <a:ext cx="361949" cy="566470"/>
          </a:xfrm>
          <a:prstGeom prst="rect">
            <a:avLst/>
          </a:prstGeom>
        </p:spPr>
        <p:txBody>
          <a:bodyPr vert="horz" wrap="square" lIns="0" tIns="103093" rIns="0" bIns="0" rtlCol="0">
            <a:spAutoFit/>
          </a:bodyPr>
          <a:lstStyle/>
          <a:p>
            <a:pPr marL="11206">
              <a:spcBef>
                <a:spcPts val="811"/>
              </a:spcBef>
            </a:pPr>
            <a:r>
              <a:rPr sz="1103" dirty="0">
                <a:solidFill>
                  <a:srgbClr val="0000FF"/>
                </a:solidFill>
                <a:latin typeface="Arial"/>
                <a:cs typeface="Arial"/>
              </a:rPr>
              <a:t>join</a:t>
            </a:r>
            <a:endParaRPr sz="1103">
              <a:latin typeface="Arial"/>
              <a:cs typeface="Arial"/>
            </a:endParaRPr>
          </a:p>
          <a:p>
            <a:pPr marR="4483" algn="r">
              <a:spcBef>
                <a:spcPts val="838"/>
              </a:spcBef>
            </a:pPr>
            <a:r>
              <a:rPr sz="1235" spc="13" dirty="0">
                <a:latin typeface="Arial"/>
                <a:cs typeface="Arial"/>
              </a:rPr>
              <a:t>J</a:t>
            </a:r>
            <a:endParaRPr sz="1235">
              <a:latin typeface="Arial"/>
              <a:cs typeface="Arial"/>
            </a:endParaRPr>
          </a:p>
        </p:txBody>
      </p:sp>
      <p:grpSp>
        <p:nvGrpSpPr>
          <p:cNvPr id="46" name="object 46"/>
          <p:cNvGrpSpPr/>
          <p:nvPr/>
        </p:nvGrpSpPr>
        <p:grpSpPr>
          <a:xfrm>
            <a:off x="4019177" y="3178735"/>
            <a:ext cx="1184462" cy="463363"/>
            <a:chOff x="2675467" y="3602566"/>
            <a:chExt cx="1342390" cy="525145"/>
          </a:xfrm>
        </p:grpSpPr>
        <p:pic>
          <p:nvPicPr>
            <p:cNvPr id="47" name="object 47"/>
            <p:cNvPicPr/>
            <p:nvPr/>
          </p:nvPicPr>
          <p:blipFill>
            <a:blip r:embed="rId18" cstate="print"/>
            <a:stretch>
              <a:fillRect/>
            </a:stretch>
          </p:blipFill>
          <p:spPr>
            <a:xfrm>
              <a:off x="2675467" y="3602566"/>
              <a:ext cx="1341967" cy="516466"/>
            </a:xfrm>
            <a:prstGeom prst="rect">
              <a:avLst/>
            </a:prstGeom>
          </p:spPr>
        </p:pic>
        <p:pic>
          <p:nvPicPr>
            <p:cNvPr id="48" name="object 48"/>
            <p:cNvPicPr/>
            <p:nvPr/>
          </p:nvPicPr>
          <p:blipFill>
            <a:blip r:embed="rId19" cstate="print"/>
            <a:stretch>
              <a:fillRect/>
            </a:stretch>
          </p:blipFill>
          <p:spPr>
            <a:xfrm>
              <a:off x="3119967" y="3649133"/>
              <a:ext cx="795866" cy="478366"/>
            </a:xfrm>
            <a:prstGeom prst="rect">
              <a:avLst/>
            </a:prstGeom>
          </p:spPr>
        </p:pic>
        <p:pic>
          <p:nvPicPr>
            <p:cNvPr id="49" name="object 49"/>
            <p:cNvPicPr/>
            <p:nvPr/>
          </p:nvPicPr>
          <p:blipFill>
            <a:blip r:embed="rId20" cstate="print"/>
            <a:stretch>
              <a:fillRect/>
            </a:stretch>
          </p:blipFill>
          <p:spPr>
            <a:xfrm>
              <a:off x="2726126" y="3631660"/>
              <a:ext cx="1242263" cy="415130"/>
            </a:xfrm>
            <a:prstGeom prst="rect">
              <a:avLst/>
            </a:prstGeom>
          </p:spPr>
        </p:pic>
        <p:sp>
          <p:nvSpPr>
            <p:cNvPr id="50" name="object 50"/>
            <p:cNvSpPr/>
            <p:nvPr/>
          </p:nvSpPr>
          <p:spPr>
            <a:xfrm>
              <a:off x="2726126" y="3631660"/>
              <a:ext cx="1242695" cy="415290"/>
            </a:xfrm>
            <a:custGeom>
              <a:avLst/>
              <a:gdLst/>
              <a:ahLst/>
              <a:cxnLst/>
              <a:rect l="l" t="t" r="r" b="b"/>
              <a:pathLst>
                <a:path w="1242695" h="415289">
                  <a:moveTo>
                    <a:pt x="0" y="244181"/>
                  </a:moveTo>
                  <a:lnTo>
                    <a:pt x="344614" y="188428"/>
                  </a:lnTo>
                  <a:lnTo>
                    <a:pt x="354332" y="160534"/>
                  </a:lnTo>
                  <a:lnTo>
                    <a:pt x="371646" y="134121"/>
                  </a:lnTo>
                  <a:lnTo>
                    <a:pt x="426732" y="86636"/>
                  </a:lnTo>
                  <a:lnTo>
                    <a:pt x="463337" y="66011"/>
                  </a:lnTo>
                  <a:lnTo>
                    <a:pt x="505205" y="47763"/>
                  </a:lnTo>
                  <a:lnTo>
                    <a:pt x="551752" y="32115"/>
                  </a:lnTo>
                  <a:lnTo>
                    <a:pt x="602396" y="19291"/>
                  </a:lnTo>
                  <a:lnTo>
                    <a:pt x="656553" y="9515"/>
                  </a:lnTo>
                  <a:lnTo>
                    <a:pt x="713640" y="3010"/>
                  </a:lnTo>
                  <a:lnTo>
                    <a:pt x="773072" y="0"/>
                  </a:lnTo>
                  <a:lnTo>
                    <a:pt x="834267" y="708"/>
                  </a:lnTo>
                  <a:lnTo>
                    <a:pt x="900048" y="5779"/>
                  </a:lnTo>
                  <a:lnTo>
                    <a:pt x="961955" y="14993"/>
                  </a:lnTo>
                  <a:lnTo>
                    <a:pt x="1019360" y="28001"/>
                  </a:lnTo>
                  <a:lnTo>
                    <a:pt x="1071632" y="44454"/>
                  </a:lnTo>
                  <a:lnTo>
                    <a:pt x="1118143" y="64001"/>
                  </a:lnTo>
                  <a:lnTo>
                    <a:pt x="1158264" y="86294"/>
                  </a:lnTo>
                  <a:lnTo>
                    <a:pt x="1191366" y="110983"/>
                  </a:lnTo>
                  <a:lnTo>
                    <a:pt x="1233994" y="166148"/>
                  </a:lnTo>
                  <a:lnTo>
                    <a:pt x="1242263" y="195926"/>
                  </a:lnTo>
                  <a:lnTo>
                    <a:pt x="1240995" y="226701"/>
                  </a:lnTo>
                  <a:lnTo>
                    <a:pt x="1213963" y="281009"/>
                  </a:lnTo>
                  <a:lnTo>
                    <a:pt x="1158877" y="328493"/>
                  </a:lnTo>
                  <a:lnTo>
                    <a:pt x="1122273" y="349118"/>
                  </a:lnTo>
                  <a:lnTo>
                    <a:pt x="1080405" y="367366"/>
                  </a:lnTo>
                  <a:lnTo>
                    <a:pt x="1033857" y="383014"/>
                  </a:lnTo>
                  <a:lnTo>
                    <a:pt x="983213" y="395838"/>
                  </a:lnTo>
                  <a:lnTo>
                    <a:pt x="929056" y="405615"/>
                  </a:lnTo>
                  <a:lnTo>
                    <a:pt x="871970" y="412120"/>
                  </a:lnTo>
                  <a:lnTo>
                    <a:pt x="812537" y="415130"/>
                  </a:lnTo>
                  <a:lnTo>
                    <a:pt x="751342" y="414422"/>
                  </a:lnTo>
                  <a:lnTo>
                    <a:pt x="691599" y="409993"/>
                  </a:lnTo>
                  <a:lnTo>
                    <a:pt x="634570" y="402056"/>
                  </a:lnTo>
                  <a:lnTo>
                    <a:pt x="580854" y="390839"/>
                  </a:lnTo>
                  <a:lnTo>
                    <a:pt x="531052" y="376567"/>
                  </a:lnTo>
                  <a:lnTo>
                    <a:pt x="485762" y="359467"/>
                  </a:lnTo>
                  <a:lnTo>
                    <a:pt x="445584" y="339765"/>
                  </a:lnTo>
                  <a:lnTo>
                    <a:pt x="411118" y="317687"/>
                  </a:lnTo>
                  <a:lnTo>
                    <a:pt x="361717" y="267312"/>
                  </a:lnTo>
                  <a:lnTo>
                    <a:pt x="0" y="244181"/>
                  </a:lnTo>
                  <a:close/>
                </a:path>
              </a:pathLst>
            </a:custGeom>
            <a:ln w="10159">
              <a:solidFill>
                <a:srgbClr val="414F6D"/>
              </a:solidFill>
            </a:ln>
          </p:spPr>
          <p:txBody>
            <a:bodyPr wrap="square" lIns="0" tIns="0" rIns="0" bIns="0" rtlCol="0"/>
            <a:lstStyle/>
            <a:p>
              <a:endParaRPr sz="1588"/>
            </a:p>
          </p:txBody>
        </p:sp>
      </p:grpSp>
      <p:sp>
        <p:nvSpPr>
          <p:cNvPr id="51" name="object 51"/>
          <p:cNvSpPr txBox="1"/>
          <p:nvPr/>
        </p:nvSpPr>
        <p:spPr>
          <a:xfrm>
            <a:off x="4537051" y="3275854"/>
            <a:ext cx="452718" cy="204762"/>
          </a:xfrm>
          <a:prstGeom prst="rect">
            <a:avLst/>
          </a:prstGeom>
        </p:spPr>
        <p:txBody>
          <a:bodyPr vert="horz" wrap="square" lIns="0" tIns="14568" rIns="0" bIns="0" rtlCol="0">
            <a:spAutoFit/>
          </a:bodyPr>
          <a:lstStyle/>
          <a:p>
            <a:pPr marL="11206">
              <a:spcBef>
                <a:spcPts val="115"/>
              </a:spcBef>
            </a:pPr>
            <a:r>
              <a:rPr sz="1235" spc="9" dirty="0">
                <a:latin typeface="Arial"/>
                <a:cs typeface="Arial"/>
              </a:rPr>
              <a:t>action</a:t>
            </a:r>
            <a:endParaRPr sz="1235">
              <a:latin typeface="Arial"/>
              <a:cs typeface="Arial"/>
            </a:endParaRPr>
          </a:p>
        </p:txBody>
      </p:sp>
      <p:grpSp>
        <p:nvGrpSpPr>
          <p:cNvPr id="52" name="object 52"/>
          <p:cNvGrpSpPr/>
          <p:nvPr/>
        </p:nvGrpSpPr>
        <p:grpSpPr>
          <a:xfrm>
            <a:off x="6245412" y="2610970"/>
            <a:ext cx="2641226" cy="564216"/>
            <a:chOff x="5198533" y="2959099"/>
            <a:chExt cx="2993390" cy="639445"/>
          </a:xfrm>
        </p:grpSpPr>
        <p:pic>
          <p:nvPicPr>
            <p:cNvPr id="53" name="object 53"/>
            <p:cNvPicPr/>
            <p:nvPr/>
          </p:nvPicPr>
          <p:blipFill>
            <a:blip r:embed="rId21" cstate="print"/>
            <a:stretch>
              <a:fillRect/>
            </a:stretch>
          </p:blipFill>
          <p:spPr>
            <a:xfrm>
              <a:off x="5334000" y="2976033"/>
              <a:ext cx="2857500" cy="516466"/>
            </a:xfrm>
            <a:prstGeom prst="rect">
              <a:avLst/>
            </a:prstGeom>
          </p:spPr>
        </p:pic>
        <p:pic>
          <p:nvPicPr>
            <p:cNvPr id="54" name="object 54"/>
            <p:cNvPicPr/>
            <p:nvPr/>
          </p:nvPicPr>
          <p:blipFill>
            <a:blip r:embed="rId22" cstate="print"/>
            <a:stretch>
              <a:fillRect/>
            </a:stretch>
          </p:blipFill>
          <p:spPr>
            <a:xfrm>
              <a:off x="6358467" y="3026833"/>
              <a:ext cx="1570567" cy="474133"/>
            </a:xfrm>
            <a:prstGeom prst="rect">
              <a:avLst/>
            </a:prstGeom>
          </p:spPr>
        </p:pic>
        <p:pic>
          <p:nvPicPr>
            <p:cNvPr id="55" name="object 55"/>
            <p:cNvPicPr/>
            <p:nvPr/>
          </p:nvPicPr>
          <p:blipFill>
            <a:blip r:embed="rId23" cstate="print"/>
            <a:stretch>
              <a:fillRect/>
            </a:stretch>
          </p:blipFill>
          <p:spPr>
            <a:xfrm>
              <a:off x="5385604" y="3005584"/>
              <a:ext cx="2756656" cy="415411"/>
            </a:xfrm>
            <a:prstGeom prst="rect">
              <a:avLst/>
            </a:prstGeom>
          </p:spPr>
        </p:pic>
        <p:sp>
          <p:nvSpPr>
            <p:cNvPr id="56" name="object 56"/>
            <p:cNvSpPr/>
            <p:nvPr/>
          </p:nvSpPr>
          <p:spPr>
            <a:xfrm>
              <a:off x="5385603" y="3005584"/>
              <a:ext cx="2757170" cy="415925"/>
            </a:xfrm>
            <a:custGeom>
              <a:avLst/>
              <a:gdLst/>
              <a:ahLst/>
              <a:cxnLst/>
              <a:rect l="l" t="t" r="r" b="b"/>
              <a:pathLst>
                <a:path w="2757170" h="415925">
                  <a:moveTo>
                    <a:pt x="0" y="244323"/>
                  </a:moveTo>
                  <a:lnTo>
                    <a:pt x="764336" y="188568"/>
                  </a:lnTo>
                  <a:lnTo>
                    <a:pt x="773399" y="173843"/>
                  </a:lnTo>
                  <a:lnTo>
                    <a:pt x="787217" y="159493"/>
                  </a:lnTo>
                  <a:lnTo>
                    <a:pt x="828384" y="132041"/>
                  </a:lnTo>
                  <a:lnTo>
                    <a:pt x="886366" y="106468"/>
                  </a:lnTo>
                  <a:lnTo>
                    <a:pt x="959693" y="83028"/>
                  </a:lnTo>
                  <a:lnTo>
                    <a:pt x="1001651" y="72187"/>
                  </a:lnTo>
                  <a:lnTo>
                    <a:pt x="1046894" y="61974"/>
                  </a:lnTo>
                  <a:lnTo>
                    <a:pt x="1095239" y="52421"/>
                  </a:lnTo>
                  <a:lnTo>
                    <a:pt x="1146500" y="43561"/>
                  </a:lnTo>
                  <a:lnTo>
                    <a:pt x="1200495" y="35424"/>
                  </a:lnTo>
                  <a:lnTo>
                    <a:pt x="1257040" y="28042"/>
                  </a:lnTo>
                  <a:lnTo>
                    <a:pt x="1315951" y="21448"/>
                  </a:lnTo>
                  <a:lnTo>
                    <a:pt x="1377044" y="15673"/>
                  </a:lnTo>
                  <a:lnTo>
                    <a:pt x="1440135" y="10748"/>
                  </a:lnTo>
                  <a:lnTo>
                    <a:pt x="1505041" y="6706"/>
                  </a:lnTo>
                  <a:lnTo>
                    <a:pt x="1571578" y="3579"/>
                  </a:lnTo>
                  <a:lnTo>
                    <a:pt x="1639562" y="1397"/>
                  </a:lnTo>
                  <a:lnTo>
                    <a:pt x="1708810" y="194"/>
                  </a:lnTo>
                  <a:lnTo>
                    <a:pt x="1779137" y="0"/>
                  </a:lnTo>
                  <a:lnTo>
                    <a:pt x="1850360" y="847"/>
                  </a:lnTo>
                  <a:lnTo>
                    <a:pt x="1927768" y="2965"/>
                  </a:lnTo>
                  <a:lnTo>
                    <a:pt x="2003002" y="6265"/>
                  </a:lnTo>
                  <a:lnTo>
                    <a:pt x="2075860" y="10698"/>
                  </a:lnTo>
                  <a:lnTo>
                    <a:pt x="2146142" y="16213"/>
                  </a:lnTo>
                  <a:lnTo>
                    <a:pt x="2213648" y="22759"/>
                  </a:lnTo>
                  <a:lnTo>
                    <a:pt x="2278176" y="30288"/>
                  </a:lnTo>
                  <a:lnTo>
                    <a:pt x="2339527" y="38748"/>
                  </a:lnTo>
                  <a:lnTo>
                    <a:pt x="2397499" y="48088"/>
                  </a:lnTo>
                  <a:lnTo>
                    <a:pt x="2451892" y="58260"/>
                  </a:lnTo>
                  <a:lnTo>
                    <a:pt x="2502506" y="69212"/>
                  </a:lnTo>
                  <a:lnTo>
                    <a:pt x="2549140" y="80895"/>
                  </a:lnTo>
                  <a:lnTo>
                    <a:pt x="2591593" y="93258"/>
                  </a:lnTo>
                  <a:lnTo>
                    <a:pt x="2629666" y="106251"/>
                  </a:lnTo>
                  <a:lnTo>
                    <a:pt x="2691865" y="133925"/>
                  </a:lnTo>
                  <a:lnTo>
                    <a:pt x="2734134" y="163517"/>
                  </a:lnTo>
                  <a:lnTo>
                    <a:pt x="2756657" y="210618"/>
                  </a:lnTo>
                  <a:lnTo>
                    <a:pt x="2752461" y="226841"/>
                  </a:lnTo>
                  <a:lnTo>
                    <a:pt x="2711189" y="269861"/>
                  </a:lnTo>
                  <a:lnTo>
                    <a:pt x="2661431" y="296405"/>
                  </a:lnTo>
                  <a:lnTo>
                    <a:pt x="2595593" y="320944"/>
                  </a:lnTo>
                  <a:lnTo>
                    <a:pt x="2557103" y="332382"/>
                  </a:lnTo>
                  <a:lnTo>
                    <a:pt x="2515145" y="343223"/>
                  </a:lnTo>
                  <a:lnTo>
                    <a:pt x="2469902" y="353436"/>
                  </a:lnTo>
                  <a:lnTo>
                    <a:pt x="2421557" y="362988"/>
                  </a:lnTo>
                  <a:lnTo>
                    <a:pt x="2370296" y="371849"/>
                  </a:lnTo>
                  <a:lnTo>
                    <a:pt x="2316301" y="379986"/>
                  </a:lnTo>
                  <a:lnTo>
                    <a:pt x="2259756" y="387367"/>
                  </a:lnTo>
                  <a:lnTo>
                    <a:pt x="2200845" y="393962"/>
                  </a:lnTo>
                  <a:lnTo>
                    <a:pt x="2139753" y="399737"/>
                  </a:lnTo>
                  <a:lnTo>
                    <a:pt x="2076661" y="404661"/>
                  </a:lnTo>
                  <a:lnTo>
                    <a:pt x="2011755" y="408703"/>
                  </a:lnTo>
                  <a:lnTo>
                    <a:pt x="1945218" y="411831"/>
                  </a:lnTo>
                  <a:lnTo>
                    <a:pt x="1877234" y="414012"/>
                  </a:lnTo>
                  <a:lnTo>
                    <a:pt x="1807987" y="415216"/>
                  </a:lnTo>
                  <a:lnTo>
                    <a:pt x="1737660" y="415410"/>
                  </a:lnTo>
                  <a:lnTo>
                    <a:pt x="1666437" y="414563"/>
                  </a:lnTo>
                  <a:lnTo>
                    <a:pt x="1599514" y="412801"/>
                  </a:lnTo>
                  <a:lnTo>
                    <a:pt x="1533930" y="410134"/>
                  </a:lnTo>
                  <a:lnTo>
                    <a:pt x="1469850" y="406590"/>
                  </a:lnTo>
                  <a:lnTo>
                    <a:pt x="1407442" y="402197"/>
                  </a:lnTo>
                  <a:lnTo>
                    <a:pt x="1346871" y="396984"/>
                  </a:lnTo>
                  <a:lnTo>
                    <a:pt x="1288304" y="390980"/>
                  </a:lnTo>
                  <a:lnTo>
                    <a:pt x="1231906" y="384211"/>
                  </a:lnTo>
                  <a:lnTo>
                    <a:pt x="1177845" y="376708"/>
                  </a:lnTo>
                  <a:lnTo>
                    <a:pt x="1126285" y="368497"/>
                  </a:lnTo>
                  <a:lnTo>
                    <a:pt x="1077394" y="359607"/>
                  </a:lnTo>
                  <a:lnTo>
                    <a:pt x="1031337" y="350067"/>
                  </a:lnTo>
                  <a:lnTo>
                    <a:pt x="988281" y="339905"/>
                  </a:lnTo>
                  <a:lnTo>
                    <a:pt x="948392" y="329149"/>
                  </a:lnTo>
                  <a:lnTo>
                    <a:pt x="911837" y="317828"/>
                  </a:lnTo>
                  <a:lnTo>
                    <a:pt x="849389" y="293601"/>
                  </a:lnTo>
                  <a:lnTo>
                    <a:pt x="802269" y="267452"/>
                  </a:lnTo>
                  <a:lnTo>
                    <a:pt x="0" y="244323"/>
                  </a:lnTo>
                  <a:close/>
                </a:path>
              </a:pathLst>
            </a:custGeom>
            <a:ln w="10159">
              <a:solidFill>
                <a:srgbClr val="414F6D"/>
              </a:solidFill>
            </a:ln>
          </p:spPr>
          <p:txBody>
            <a:bodyPr wrap="square" lIns="0" tIns="0" rIns="0" bIns="0" rtlCol="0"/>
            <a:lstStyle/>
            <a:p>
              <a:endParaRPr sz="1588"/>
            </a:p>
          </p:txBody>
        </p:sp>
        <p:pic>
          <p:nvPicPr>
            <p:cNvPr id="57" name="object 57"/>
            <p:cNvPicPr/>
            <p:nvPr/>
          </p:nvPicPr>
          <p:blipFill>
            <a:blip r:embed="rId24" cstate="print"/>
            <a:stretch>
              <a:fillRect/>
            </a:stretch>
          </p:blipFill>
          <p:spPr>
            <a:xfrm>
              <a:off x="5198533" y="2959099"/>
              <a:ext cx="2992967" cy="639233"/>
            </a:xfrm>
            <a:prstGeom prst="rect">
              <a:avLst/>
            </a:prstGeom>
          </p:spPr>
        </p:pic>
        <p:pic>
          <p:nvPicPr>
            <p:cNvPr id="58" name="object 58"/>
            <p:cNvPicPr/>
            <p:nvPr/>
          </p:nvPicPr>
          <p:blipFill>
            <a:blip r:embed="rId22" cstate="print"/>
            <a:stretch>
              <a:fillRect/>
            </a:stretch>
          </p:blipFill>
          <p:spPr>
            <a:xfrm>
              <a:off x="6358467" y="3005666"/>
              <a:ext cx="1570567" cy="474133"/>
            </a:xfrm>
            <a:prstGeom prst="rect">
              <a:avLst/>
            </a:prstGeom>
          </p:spPr>
        </p:pic>
        <p:pic>
          <p:nvPicPr>
            <p:cNvPr id="59" name="object 59"/>
            <p:cNvPicPr/>
            <p:nvPr/>
          </p:nvPicPr>
          <p:blipFill>
            <a:blip r:embed="rId25" cstate="print"/>
            <a:stretch>
              <a:fillRect/>
            </a:stretch>
          </p:blipFill>
          <p:spPr>
            <a:xfrm>
              <a:off x="5247218" y="2986625"/>
              <a:ext cx="2895251" cy="540911"/>
            </a:xfrm>
            <a:prstGeom prst="rect">
              <a:avLst/>
            </a:prstGeom>
          </p:spPr>
        </p:pic>
        <p:sp>
          <p:nvSpPr>
            <p:cNvPr id="60" name="object 60"/>
            <p:cNvSpPr/>
            <p:nvPr/>
          </p:nvSpPr>
          <p:spPr>
            <a:xfrm>
              <a:off x="5247218" y="2986625"/>
              <a:ext cx="2895600" cy="541020"/>
            </a:xfrm>
            <a:custGeom>
              <a:avLst/>
              <a:gdLst/>
              <a:ahLst/>
              <a:cxnLst/>
              <a:rect l="l" t="t" r="r" b="b"/>
              <a:pathLst>
                <a:path w="2895600" h="541020">
                  <a:moveTo>
                    <a:pt x="0" y="540911"/>
                  </a:moveTo>
                  <a:lnTo>
                    <a:pt x="1025068" y="308981"/>
                  </a:lnTo>
                  <a:lnTo>
                    <a:pt x="986286" y="292958"/>
                  </a:lnTo>
                  <a:lnTo>
                    <a:pt x="954722" y="276581"/>
                  </a:lnTo>
                  <a:lnTo>
                    <a:pt x="930258" y="259936"/>
                  </a:lnTo>
                  <a:lnTo>
                    <a:pt x="912779" y="243107"/>
                  </a:lnTo>
                  <a:lnTo>
                    <a:pt x="902171" y="226179"/>
                  </a:lnTo>
                  <a:lnTo>
                    <a:pt x="898316" y="209238"/>
                  </a:lnTo>
                  <a:lnTo>
                    <a:pt x="901100" y="192367"/>
                  </a:lnTo>
                  <a:lnTo>
                    <a:pt x="926122" y="159178"/>
                  </a:lnTo>
                  <a:lnTo>
                    <a:pt x="976311" y="127291"/>
                  </a:lnTo>
                  <a:lnTo>
                    <a:pt x="1050741" y="97385"/>
                  </a:lnTo>
                  <a:lnTo>
                    <a:pt x="1096758" y="83386"/>
                  </a:lnTo>
                  <a:lnTo>
                    <a:pt x="1148489" y="70137"/>
                  </a:lnTo>
                  <a:lnTo>
                    <a:pt x="1205817" y="57723"/>
                  </a:lnTo>
                  <a:lnTo>
                    <a:pt x="1268628" y="46228"/>
                  </a:lnTo>
                  <a:lnTo>
                    <a:pt x="1336806" y="35737"/>
                  </a:lnTo>
                  <a:lnTo>
                    <a:pt x="1410235" y="26335"/>
                  </a:lnTo>
                  <a:lnTo>
                    <a:pt x="1464226" y="20498"/>
                  </a:lnTo>
                  <a:lnTo>
                    <a:pt x="1519117" y="15409"/>
                  </a:lnTo>
                  <a:lnTo>
                    <a:pt x="1574766" y="11058"/>
                  </a:lnTo>
                  <a:lnTo>
                    <a:pt x="1631032" y="7438"/>
                  </a:lnTo>
                  <a:lnTo>
                    <a:pt x="1687772" y="4540"/>
                  </a:lnTo>
                  <a:lnTo>
                    <a:pt x="1744845" y="2355"/>
                  </a:lnTo>
                  <a:lnTo>
                    <a:pt x="1802107" y="876"/>
                  </a:lnTo>
                  <a:lnTo>
                    <a:pt x="1859418" y="93"/>
                  </a:lnTo>
                  <a:lnTo>
                    <a:pt x="1916635" y="0"/>
                  </a:lnTo>
                  <a:lnTo>
                    <a:pt x="1973616" y="586"/>
                  </a:lnTo>
                  <a:lnTo>
                    <a:pt x="2030218" y="1844"/>
                  </a:lnTo>
                  <a:lnTo>
                    <a:pt x="2086301" y="3765"/>
                  </a:lnTo>
                  <a:lnTo>
                    <a:pt x="2141721" y="6341"/>
                  </a:lnTo>
                  <a:lnTo>
                    <a:pt x="2196336" y="9564"/>
                  </a:lnTo>
                  <a:lnTo>
                    <a:pt x="2250006" y="13425"/>
                  </a:lnTo>
                  <a:lnTo>
                    <a:pt x="2302586" y="17916"/>
                  </a:lnTo>
                  <a:lnTo>
                    <a:pt x="2353937" y="23028"/>
                  </a:lnTo>
                  <a:lnTo>
                    <a:pt x="2403914" y="28754"/>
                  </a:lnTo>
                  <a:lnTo>
                    <a:pt x="2452377" y="35084"/>
                  </a:lnTo>
                  <a:lnTo>
                    <a:pt x="2499183" y="42010"/>
                  </a:lnTo>
                  <a:lnTo>
                    <a:pt x="2544190" y="49524"/>
                  </a:lnTo>
                  <a:lnTo>
                    <a:pt x="2587256" y="57618"/>
                  </a:lnTo>
                  <a:lnTo>
                    <a:pt x="2628239" y="66283"/>
                  </a:lnTo>
                  <a:lnTo>
                    <a:pt x="2666997" y="75510"/>
                  </a:lnTo>
                  <a:lnTo>
                    <a:pt x="2737269" y="95620"/>
                  </a:lnTo>
                  <a:lnTo>
                    <a:pt x="2807281" y="122509"/>
                  </a:lnTo>
                  <a:lnTo>
                    <a:pt x="2863309" y="155531"/>
                  </a:lnTo>
                  <a:lnTo>
                    <a:pt x="2891396" y="189287"/>
                  </a:lnTo>
                  <a:lnTo>
                    <a:pt x="2895251" y="206229"/>
                  </a:lnTo>
                  <a:lnTo>
                    <a:pt x="2892467" y="223099"/>
                  </a:lnTo>
                  <a:lnTo>
                    <a:pt x="2867445" y="256288"/>
                  </a:lnTo>
                  <a:lnTo>
                    <a:pt x="2817256" y="288175"/>
                  </a:lnTo>
                  <a:lnTo>
                    <a:pt x="2742826" y="318082"/>
                  </a:lnTo>
                  <a:lnTo>
                    <a:pt x="2696809" y="332081"/>
                  </a:lnTo>
                  <a:lnTo>
                    <a:pt x="2645078" y="345330"/>
                  </a:lnTo>
                  <a:lnTo>
                    <a:pt x="2587750" y="357744"/>
                  </a:lnTo>
                  <a:lnTo>
                    <a:pt x="2524938" y="369239"/>
                  </a:lnTo>
                  <a:lnTo>
                    <a:pt x="2456761" y="379730"/>
                  </a:lnTo>
                  <a:lnTo>
                    <a:pt x="2383331" y="389132"/>
                  </a:lnTo>
                  <a:lnTo>
                    <a:pt x="2334369" y="394456"/>
                  </a:lnTo>
                  <a:lnTo>
                    <a:pt x="2284472" y="399175"/>
                  </a:lnTo>
                  <a:lnTo>
                    <a:pt x="2233758" y="403291"/>
                  </a:lnTo>
                  <a:lnTo>
                    <a:pt x="2182344" y="406805"/>
                  </a:lnTo>
                  <a:lnTo>
                    <a:pt x="2130348" y="409720"/>
                  </a:lnTo>
                  <a:lnTo>
                    <a:pt x="2077885" y="412037"/>
                  </a:lnTo>
                  <a:lnTo>
                    <a:pt x="2025075" y="413759"/>
                  </a:lnTo>
                  <a:lnTo>
                    <a:pt x="1972033" y="414888"/>
                  </a:lnTo>
                  <a:lnTo>
                    <a:pt x="1918878" y="415426"/>
                  </a:lnTo>
                  <a:lnTo>
                    <a:pt x="1865725" y="415375"/>
                  </a:lnTo>
                  <a:lnTo>
                    <a:pt x="1812693" y="414736"/>
                  </a:lnTo>
                  <a:lnTo>
                    <a:pt x="1759899" y="413513"/>
                  </a:lnTo>
                  <a:lnTo>
                    <a:pt x="1707459" y="411707"/>
                  </a:lnTo>
                  <a:lnTo>
                    <a:pt x="1655492" y="409320"/>
                  </a:lnTo>
                  <a:lnTo>
                    <a:pt x="1604114" y="406354"/>
                  </a:lnTo>
                  <a:lnTo>
                    <a:pt x="1553442" y="402812"/>
                  </a:lnTo>
                  <a:lnTo>
                    <a:pt x="1503593" y="398695"/>
                  </a:lnTo>
                  <a:lnTo>
                    <a:pt x="1454686" y="394005"/>
                  </a:lnTo>
                  <a:lnTo>
                    <a:pt x="1406836" y="388745"/>
                  </a:lnTo>
                  <a:lnTo>
                    <a:pt x="1360162" y="382916"/>
                  </a:lnTo>
                  <a:lnTo>
                    <a:pt x="1314780" y="376521"/>
                  </a:lnTo>
                  <a:lnTo>
                    <a:pt x="1270807" y="369562"/>
                  </a:lnTo>
                  <a:lnTo>
                    <a:pt x="0" y="540911"/>
                  </a:lnTo>
                  <a:close/>
                </a:path>
              </a:pathLst>
            </a:custGeom>
            <a:ln w="10159">
              <a:solidFill>
                <a:srgbClr val="414F6D"/>
              </a:solidFill>
            </a:ln>
          </p:spPr>
          <p:txBody>
            <a:bodyPr wrap="square" lIns="0" tIns="0" rIns="0" bIns="0" rtlCol="0"/>
            <a:lstStyle/>
            <a:p>
              <a:endParaRPr sz="1588"/>
            </a:p>
          </p:txBody>
        </p:sp>
      </p:grpSp>
      <p:sp>
        <p:nvSpPr>
          <p:cNvPr id="61" name="object 61"/>
          <p:cNvSpPr txBox="1"/>
          <p:nvPr/>
        </p:nvSpPr>
        <p:spPr>
          <a:xfrm>
            <a:off x="7394983" y="2708089"/>
            <a:ext cx="1134035" cy="204762"/>
          </a:xfrm>
          <a:prstGeom prst="rect">
            <a:avLst/>
          </a:prstGeom>
        </p:spPr>
        <p:txBody>
          <a:bodyPr vert="horz" wrap="square" lIns="0" tIns="14568" rIns="0" bIns="0" rtlCol="0">
            <a:spAutoFit/>
          </a:bodyPr>
          <a:lstStyle/>
          <a:p>
            <a:pPr marL="11206">
              <a:spcBef>
                <a:spcPts val="115"/>
              </a:spcBef>
            </a:pPr>
            <a:r>
              <a:rPr sz="1235" b="1" spc="-49" dirty="0">
                <a:latin typeface="Arial"/>
                <a:cs typeface="Arial"/>
              </a:rPr>
              <a:t>transformations</a:t>
            </a:r>
            <a:endParaRPr sz="1235">
              <a:latin typeface="Arial"/>
              <a:cs typeface="Arial"/>
            </a:endParaRPr>
          </a:p>
        </p:txBody>
      </p:sp>
      <p:grpSp>
        <p:nvGrpSpPr>
          <p:cNvPr id="62" name="object 62"/>
          <p:cNvGrpSpPr/>
          <p:nvPr/>
        </p:nvGrpSpPr>
        <p:grpSpPr>
          <a:xfrm>
            <a:off x="3649382" y="1367117"/>
            <a:ext cx="5106521" cy="806824"/>
            <a:chOff x="2256367" y="1549400"/>
            <a:chExt cx="5787390" cy="914400"/>
          </a:xfrm>
        </p:grpSpPr>
        <p:pic>
          <p:nvPicPr>
            <p:cNvPr id="63" name="object 63"/>
            <p:cNvPicPr/>
            <p:nvPr/>
          </p:nvPicPr>
          <p:blipFill>
            <a:blip r:embed="rId26" cstate="print"/>
            <a:stretch>
              <a:fillRect/>
            </a:stretch>
          </p:blipFill>
          <p:spPr>
            <a:xfrm>
              <a:off x="2302932" y="1566332"/>
              <a:ext cx="5740400" cy="812800"/>
            </a:xfrm>
            <a:prstGeom prst="rect">
              <a:avLst/>
            </a:prstGeom>
          </p:spPr>
        </p:pic>
        <p:pic>
          <p:nvPicPr>
            <p:cNvPr id="64" name="object 64"/>
            <p:cNvPicPr/>
            <p:nvPr/>
          </p:nvPicPr>
          <p:blipFill>
            <a:blip r:embed="rId27" cstate="print"/>
            <a:stretch>
              <a:fillRect/>
            </a:stretch>
          </p:blipFill>
          <p:spPr>
            <a:xfrm>
              <a:off x="2256367" y="1549400"/>
              <a:ext cx="5778500" cy="914400"/>
            </a:xfrm>
            <a:prstGeom prst="rect">
              <a:avLst/>
            </a:prstGeom>
          </p:spPr>
        </p:pic>
        <p:sp>
          <p:nvSpPr>
            <p:cNvPr id="65" name="object 65"/>
            <p:cNvSpPr/>
            <p:nvPr/>
          </p:nvSpPr>
          <p:spPr>
            <a:xfrm>
              <a:off x="2334526" y="1599952"/>
              <a:ext cx="5621020" cy="689610"/>
            </a:xfrm>
            <a:custGeom>
              <a:avLst/>
              <a:gdLst/>
              <a:ahLst/>
              <a:cxnLst/>
              <a:rect l="l" t="t" r="r" b="b"/>
              <a:pathLst>
                <a:path w="5621020" h="689610">
                  <a:moveTo>
                    <a:pt x="5620753" y="0"/>
                  </a:moveTo>
                  <a:lnTo>
                    <a:pt x="0" y="0"/>
                  </a:lnTo>
                  <a:lnTo>
                    <a:pt x="0" y="689419"/>
                  </a:lnTo>
                  <a:lnTo>
                    <a:pt x="5620753" y="689419"/>
                  </a:lnTo>
                  <a:lnTo>
                    <a:pt x="5620753" y="0"/>
                  </a:lnTo>
                  <a:close/>
                </a:path>
              </a:pathLst>
            </a:custGeom>
            <a:solidFill>
              <a:srgbClr val="FFFFFF"/>
            </a:solidFill>
          </p:spPr>
          <p:txBody>
            <a:bodyPr wrap="square" lIns="0" tIns="0" rIns="0" bIns="0" rtlCol="0"/>
            <a:lstStyle/>
            <a:p>
              <a:endParaRPr sz="1588"/>
            </a:p>
          </p:txBody>
        </p:sp>
        <p:sp>
          <p:nvSpPr>
            <p:cNvPr id="66" name="object 66"/>
            <p:cNvSpPr/>
            <p:nvPr/>
          </p:nvSpPr>
          <p:spPr>
            <a:xfrm>
              <a:off x="2334526" y="1599952"/>
              <a:ext cx="5621020" cy="689610"/>
            </a:xfrm>
            <a:custGeom>
              <a:avLst/>
              <a:gdLst/>
              <a:ahLst/>
              <a:cxnLst/>
              <a:rect l="l" t="t" r="r" b="b"/>
              <a:pathLst>
                <a:path w="5621020" h="689610">
                  <a:moveTo>
                    <a:pt x="0" y="0"/>
                  </a:moveTo>
                  <a:lnTo>
                    <a:pt x="5620752" y="0"/>
                  </a:lnTo>
                  <a:lnTo>
                    <a:pt x="5620752" y="689419"/>
                  </a:lnTo>
                  <a:lnTo>
                    <a:pt x="0" y="689419"/>
                  </a:lnTo>
                  <a:lnTo>
                    <a:pt x="0" y="0"/>
                  </a:lnTo>
                  <a:close/>
                </a:path>
              </a:pathLst>
            </a:custGeom>
            <a:ln w="10159">
              <a:solidFill>
                <a:srgbClr val="000000"/>
              </a:solidFill>
            </a:ln>
          </p:spPr>
          <p:txBody>
            <a:bodyPr wrap="square" lIns="0" tIns="0" rIns="0" bIns="0" rtlCol="0"/>
            <a:lstStyle/>
            <a:p>
              <a:endParaRPr sz="1588"/>
            </a:p>
          </p:txBody>
        </p:sp>
      </p:grpSp>
      <p:sp>
        <p:nvSpPr>
          <p:cNvPr id="67" name="object 67"/>
          <p:cNvSpPr txBox="1"/>
          <p:nvPr/>
        </p:nvSpPr>
        <p:spPr>
          <a:xfrm>
            <a:off x="3718346" y="1411723"/>
            <a:ext cx="4959724" cy="557467"/>
          </a:xfrm>
          <a:prstGeom prst="rect">
            <a:avLst/>
          </a:prstGeom>
        </p:spPr>
        <p:txBody>
          <a:bodyPr vert="horz" wrap="square" lIns="0" tIns="40901" rIns="0" bIns="0" rtlCol="0">
            <a:spAutoFit/>
          </a:bodyPr>
          <a:lstStyle/>
          <a:p>
            <a:pPr marL="85730">
              <a:spcBef>
                <a:spcPts val="322"/>
              </a:spcBef>
              <a:tabLst>
                <a:tab pos="1851871" algn="l"/>
              </a:tabLst>
            </a:pPr>
            <a:r>
              <a:rPr sz="1677" spc="9" dirty="0">
                <a:latin typeface="Arial"/>
                <a:cs typeface="Arial"/>
              </a:rPr>
              <a:t>SELECT</a:t>
            </a:r>
            <a:r>
              <a:rPr sz="1677" spc="-26" dirty="0">
                <a:latin typeface="Arial"/>
                <a:cs typeface="Arial"/>
              </a:rPr>
              <a:t> </a:t>
            </a:r>
            <a:r>
              <a:rPr sz="1677" spc="4" dirty="0">
                <a:latin typeface="Arial"/>
                <a:cs typeface="Arial"/>
              </a:rPr>
              <a:t>count(*)	</a:t>
            </a:r>
            <a:r>
              <a:rPr sz="1677" spc="13" dirty="0">
                <a:latin typeface="Arial"/>
                <a:cs typeface="Arial"/>
              </a:rPr>
              <a:t>FROM</a:t>
            </a:r>
            <a:r>
              <a:rPr sz="1677" spc="-35" dirty="0">
                <a:latin typeface="Arial"/>
                <a:cs typeface="Arial"/>
              </a:rPr>
              <a:t> </a:t>
            </a:r>
            <a:r>
              <a:rPr sz="1677" spc="9" dirty="0">
                <a:latin typeface="Arial"/>
                <a:cs typeface="Arial"/>
              </a:rPr>
              <a:t>R,</a:t>
            </a:r>
            <a:r>
              <a:rPr sz="1677" spc="-26" dirty="0">
                <a:latin typeface="Arial"/>
                <a:cs typeface="Arial"/>
              </a:rPr>
              <a:t> </a:t>
            </a:r>
            <a:r>
              <a:rPr sz="1677" spc="18" dirty="0">
                <a:latin typeface="Arial"/>
                <a:cs typeface="Arial"/>
              </a:rPr>
              <a:t>S</a:t>
            </a:r>
            <a:endParaRPr sz="1677">
              <a:latin typeface="Arial"/>
              <a:cs typeface="Arial"/>
            </a:endParaRPr>
          </a:p>
          <a:p>
            <a:pPr marL="85730">
              <a:spcBef>
                <a:spcPts val="18"/>
              </a:spcBef>
              <a:tabLst>
                <a:tab pos="3468406" algn="l"/>
              </a:tabLst>
            </a:pPr>
            <a:r>
              <a:rPr sz="1677" spc="9" dirty="0">
                <a:latin typeface="Arial"/>
                <a:cs typeface="Arial"/>
              </a:rPr>
              <a:t>WHERE</a:t>
            </a:r>
            <a:r>
              <a:rPr sz="1677" dirty="0">
                <a:latin typeface="Arial"/>
                <a:cs typeface="Arial"/>
              </a:rPr>
              <a:t> </a:t>
            </a:r>
            <a:r>
              <a:rPr sz="1677" spc="9" dirty="0">
                <a:latin typeface="Arial"/>
                <a:cs typeface="Arial"/>
              </a:rPr>
              <a:t>R.B</a:t>
            </a:r>
            <a:r>
              <a:rPr sz="1677" dirty="0">
                <a:latin typeface="Arial"/>
                <a:cs typeface="Arial"/>
              </a:rPr>
              <a:t> </a:t>
            </a:r>
            <a:r>
              <a:rPr sz="1677" spc="13" dirty="0">
                <a:latin typeface="Arial"/>
                <a:cs typeface="Arial"/>
              </a:rPr>
              <a:t>&gt;</a:t>
            </a:r>
            <a:r>
              <a:rPr sz="1677" spc="4" dirty="0">
                <a:latin typeface="Arial"/>
                <a:cs typeface="Arial"/>
              </a:rPr>
              <a:t> </a:t>
            </a:r>
            <a:r>
              <a:rPr sz="1677" spc="9" dirty="0">
                <a:latin typeface="Arial"/>
                <a:cs typeface="Arial"/>
              </a:rPr>
              <a:t>200</a:t>
            </a:r>
            <a:r>
              <a:rPr sz="1677" dirty="0">
                <a:latin typeface="Arial"/>
                <a:cs typeface="Arial"/>
              </a:rPr>
              <a:t> </a:t>
            </a:r>
            <a:r>
              <a:rPr sz="1677" spc="9" dirty="0">
                <a:latin typeface="Arial"/>
                <a:cs typeface="Arial"/>
              </a:rPr>
              <a:t>and</a:t>
            </a:r>
            <a:r>
              <a:rPr sz="1677" spc="4" dirty="0">
                <a:latin typeface="Arial"/>
                <a:cs typeface="Arial"/>
              </a:rPr>
              <a:t> </a:t>
            </a:r>
            <a:r>
              <a:rPr sz="1677" spc="9" dirty="0">
                <a:latin typeface="Arial"/>
                <a:cs typeface="Arial"/>
              </a:rPr>
              <a:t>S.C</a:t>
            </a:r>
            <a:r>
              <a:rPr sz="1677" dirty="0">
                <a:latin typeface="Arial"/>
                <a:cs typeface="Arial"/>
              </a:rPr>
              <a:t> </a:t>
            </a:r>
            <a:r>
              <a:rPr sz="1677" spc="13" dirty="0">
                <a:latin typeface="Arial"/>
                <a:cs typeface="Arial"/>
              </a:rPr>
              <a:t>&lt;</a:t>
            </a:r>
            <a:r>
              <a:rPr sz="1677" spc="4" dirty="0">
                <a:latin typeface="Arial"/>
                <a:cs typeface="Arial"/>
              </a:rPr>
              <a:t> </a:t>
            </a:r>
            <a:r>
              <a:rPr sz="1677" spc="9" dirty="0">
                <a:latin typeface="Arial"/>
                <a:cs typeface="Arial"/>
              </a:rPr>
              <a:t>100	and</a:t>
            </a:r>
            <a:r>
              <a:rPr sz="1677" spc="-22" dirty="0">
                <a:latin typeface="Arial"/>
                <a:cs typeface="Arial"/>
              </a:rPr>
              <a:t> </a:t>
            </a:r>
            <a:r>
              <a:rPr sz="1677" spc="9" dirty="0">
                <a:latin typeface="Arial"/>
                <a:cs typeface="Arial"/>
              </a:rPr>
              <a:t>R.A</a:t>
            </a:r>
            <a:r>
              <a:rPr sz="1677" spc="-115" dirty="0">
                <a:latin typeface="Arial"/>
                <a:cs typeface="Arial"/>
              </a:rPr>
              <a:t> </a:t>
            </a:r>
            <a:r>
              <a:rPr sz="1677" spc="13" dirty="0">
                <a:latin typeface="Arial"/>
                <a:cs typeface="Arial"/>
              </a:rPr>
              <a:t>=</a:t>
            </a:r>
            <a:r>
              <a:rPr sz="1677" spc="-22" dirty="0">
                <a:latin typeface="Arial"/>
                <a:cs typeface="Arial"/>
              </a:rPr>
              <a:t> </a:t>
            </a:r>
            <a:r>
              <a:rPr sz="1677" spc="9" dirty="0">
                <a:latin typeface="Arial"/>
                <a:cs typeface="Arial"/>
              </a:rPr>
              <a:t>S.A</a:t>
            </a:r>
            <a:endParaRPr sz="1677">
              <a:latin typeface="Arial"/>
              <a:cs typeface="Arial"/>
            </a:endParaRPr>
          </a:p>
        </p:txBody>
      </p:sp>
      <p:sp>
        <p:nvSpPr>
          <p:cNvPr id="68" name="object 68"/>
          <p:cNvSpPr txBox="1"/>
          <p:nvPr/>
        </p:nvSpPr>
        <p:spPr>
          <a:xfrm>
            <a:off x="2225572" y="1763060"/>
            <a:ext cx="667871" cy="530877"/>
          </a:xfrm>
          <a:prstGeom prst="rect">
            <a:avLst/>
          </a:prstGeom>
        </p:spPr>
        <p:txBody>
          <a:bodyPr vert="horz" wrap="square" lIns="0" tIns="14568" rIns="0" bIns="0" rtlCol="0">
            <a:spAutoFit/>
          </a:bodyPr>
          <a:lstStyle/>
          <a:p>
            <a:pPr marL="11206">
              <a:spcBef>
                <a:spcPts val="115"/>
              </a:spcBef>
            </a:pPr>
            <a:r>
              <a:rPr sz="1677" spc="9" dirty="0">
                <a:solidFill>
                  <a:srgbClr val="0000FF"/>
                </a:solidFill>
                <a:latin typeface="Arial"/>
                <a:cs typeface="Arial"/>
              </a:rPr>
              <a:t>R</a:t>
            </a:r>
            <a:r>
              <a:rPr sz="1677" spc="4" dirty="0">
                <a:solidFill>
                  <a:srgbClr val="0000FF"/>
                </a:solidFill>
                <a:latin typeface="Arial"/>
                <a:cs typeface="Arial"/>
              </a:rPr>
              <a:t>(</a:t>
            </a:r>
            <a:r>
              <a:rPr sz="1677" spc="9" dirty="0">
                <a:solidFill>
                  <a:srgbClr val="0000FF"/>
                </a:solidFill>
                <a:latin typeface="Arial"/>
                <a:cs typeface="Arial"/>
              </a:rPr>
              <a:t>A</a:t>
            </a:r>
            <a:r>
              <a:rPr sz="1677" dirty="0">
                <a:solidFill>
                  <a:srgbClr val="0000FF"/>
                </a:solidFill>
                <a:latin typeface="Arial"/>
                <a:cs typeface="Arial"/>
              </a:rPr>
              <a:t>,</a:t>
            </a:r>
            <a:r>
              <a:rPr sz="1677" spc="4" dirty="0">
                <a:solidFill>
                  <a:srgbClr val="0000FF"/>
                </a:solidFill>
                <a:latin typeface="Arial"/>
                <a:cs typeface="Arial"/>
              </a:rPr>
              <a:t>B)</a:t>
            </a:r>
            <a:endParaRPr sz="1677">
              <a:latin typeface="Arial"/>
              <a:cs typeface="Arial"/>
            </a:endParaRPr>
          </a:p>
          <a:p>
            <a:pPr marL="11206">
              <a:spcBef>
                <a:spcPts val="18"/>
              </a:spcBef>
            </a:pPr>
            <a:r>
              <a:rPr sz="1677" spc="9" dirty="0">
                <a:solidFill>
                  <a:srgbClr val="0000FF"/>
                </a:solidFill>
                <a:latin typeface="Arial"/>
                <a:cs typeface="Arial"/>
              </a:rPr>
              <a:t>S</a:t>
            </a:r>
            <a:r>
              <a:rPr sz="1677" spc="4" dirty="0">
                <a:solidFill>
                  <a:srgbClr val="0000FF"/>
                </a:solidFill>
                <a:latin typeface="Arial"/>
                <a:cs typeface="Arial"/>
              </a:rPr>
              <a:t>(</a:t>
            </a:r>
            <a:r>
              <a:rPr sz="1677" spc="9" dirty="0">
                <a:solidFill>
                  <a:srgbClr val="0000FF"/>
                </a:solidFill>
                <a:latin typeface="Arial"/>
                <a:cs typeface="Arial"/>
              </a:rPr>
              <a:t>A</a:t>
            </a:r>
            <a:r>
              <a:rPr sz="1677" dirty="0">
                <a:solidFill>
                  <a:srgbClr val="0000FF"/>
                </a:solidFill>
                <a:latin typeface="Arial"/>
                <a:cs typeface="Arial"/>
              </a:rPr>
              <a:t>,</a:t>
            </a:r>
            <a:r>
              <a:rPr sz="1677" spc="4" dirty="0">
                <a:solidFill>
                  <a:srgbClr val="0000FF"/>
                </a:solidFill>
                <a:latin typeface="Arial"/>
                <a:cs typeface="Arial"/>
              </a:rPr>
              <a:t>C)</a:t>
            </a:r>
            <a:endParaRPr sz="1677">
              <a:latin typeface="Arial"/>
              <a:cs typeface="Arial"/>
            </a:endParaRPr>
          </a:p>
        </p:txBody>
      </p:sp>
      <p:sp>
        <p:nvSpPr>
          <p:cNvPr id="69" name="Slide Number Placeholder 68"/>
          <p:cNvSpPr>
            <a:spLocks noGrp="1"/>
          </p:cNvSpPr>
          <p:nvPr>
            <p:ph type="sldNum" sz="quarter" idx="12"/>
          </p:nvPr>
        </p:nvSpPr>
        <p:spPr/>
        <p:txBody>
          <a:bodyPr/>
          <a:lstStyle/>
          <a:p>
            <a:fld id="{459F6482-13E3-48AA-9F28-7362888D1E43}" type="slidenum">
              <a:rPr lang="en-US" smtClean="0"/>
              <a:t>118</a:t>
            </a:fld>
            <a:endParaRPr lang="en-US"/>
          </a:p>
        </p:txBody>
      </p:sp>
    </p:spTree>
    <p:extLst>
      <p:ext uri="{BB962C8B-B14F-4D97-AF65-F5344CB8AC3E}">
        <p14:creationId xmlns:p14="http://schemas.microsoft.com/office/powerpoint/2010/main" val="1663303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75438" y="2049864"/>
            <a:ext cx="8934653" cy="2235403"/>
          </a:xfrm>
        </p:spPr>
        <p:txBody>
          <a:bodyPr>
            <a:normAutofit fontScale="90000"/>
          </a:bodyPr>
          <a:lstStyle/>
          <a:p>
            <a:r>
              <a:rPr lang="en-US" altLang="zh-CN" sz="5400" b="1" dirty="0" smtClean="0"/>
              <a:t>16.</a:t>
            </a:r>
            <a:br>
              <a:rPr lang="en-US" altLang="zh-CN" sz="5400" b="1" dirty="0" smtClean="0"/>
            </a:br>
            <a:r>
              <a:rPr lang="en-US" altLang="zh-CN" sz="5400" b="1" dirty="0" smtClean="0"/>
              <a:t>Data Mining and Machine Learning </a:t>
            </a:r>
            <a:br>
              <a:rPr lang="en-US" altLang="zh-CN" sz="5400" b="1" dirty="0" smtClean="0"/>
            </a:br>
            <a:r>
              <a:rPr lang="en-US" altLang="zh-CN" sz="5400" dirty="0" smtClean="0"/>
              <a:t>Part I – Data Warehouse/Lake </a:t>
            </a:r>
            <a:endParaRPr lang="en-US" sz="3600" dirty="0"/>
          </a:p>
        </p:txBody>
      </p:sp>
      <p:sp>
        <p:nvSpPr>
          <p:cNvPr id="3" name="Slide Number Placeholder 2"/>
          <p:cNvSpPr>
            <a:spLocks noGrp="1"/>
          </p:cNvSpPr>
          <p:nvPr>
            <p:ph type="sldNum" sz="quarter" idx="12"/>
          </p:nvPr>
        </p:nvSpPr>
        <p:spPr/>
        <p:txBody>
          <a:bodyPr/>
          <a:lstStyle/>
          <a:p>
            <a:fld id="{459F6482-13E3-48AA-9F28-7362888D1E43}" type="slidenum">
              <a:rPr lang="en-US" smtClean="0"/>
              <a:t>119</a:t>
            </a:fld>
            <a:endParaRPr lang="en-US"/>
          </a:p>
        </p:txBody>
      </p:sp>
    </p:spTree>
    <p:extLst>
      <p:ext uri="{BB962C8B-B14F-4D97-AF65-F5344CB8AC3E}">
        <p14:creationId xmlns:p14="http://schemas.microsoft.com/office/powerpoint/2010/main" val="136569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71501" y="3402137"/>
            <a:ext cx="5216665" cy="3363180"/>
          </a:xfrm>
          <a:prstGeom prst="rect">
            <a:avLst/>
          </a:prstGeom>
        </p:spPr>
      </p:pic>
      <p:sp>
        <p:nvSpPr>
          <p:cNvPr id="2" name="Title 1"/>
          <p:cNvSpPr>
            <a:spLocks noGrp="1"/>
          </p:cNvSpPr>
          <p:nvPr>
            <p:ph type="title"/>
          </p:nvPr>
        </p:nvSpPr>
        <p:spPr>
          <a:xfrm>
            <a:off x="2378242" y="2739356"/>
            <a:ext cx="6353776" cy="1325563"/>
          </a:xfrm>
        </p:spPr>
        <p:txBody>
          <a:bodyPr>
            <a:normAutofit fontScale="90000"/>
          </a:bodyPr>
          <a:lstStyle/>
          <a:p>
            <a:r>
              <a:rPr lang="en-US" altLang="zh-CN" sz="5400" b="1" dirty="0" smtClean="0"/>
              <a:t>2. Disk, Files and Buffers</a:t>
            </a:r>
            <a:endParaRPr lang="en-US" sz="5400" b="1" dirty="0"/>
          </a:p>
        </p:txBody>
      </p:sp>
      <p:sp>
        <p:nvSpPr>
          <p:cNvPr id="4" name="Right Arrow 3"/>
          <p:cNvSpPr/>
          <p:nvPr/>
        </p:nvSpPr>
        <p:spPr>
          <a:xfrm>
            <a:off x="9204291" y="5013389"/>
            <a:ext cx="401934" cy="1406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9204291" y="5676170"/>
            <a:ext cx="401934" cy="1406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59F6482-13E3-48AA-9F28-7362888D1E43}" type="slidenum">
              <a:rPr lang="en-US" smtClean="0"/>
              <a:t>12</a:t>
            </a:fld>
            <a:endParaRPr lang="en-US"/>
          </a:p>
        </p:txBody>
      </p:sp>
    </p:spTree>
    <p:extLst>
      <p:ext uri="{BB962C8B-B14F-4D97-AF65-F5344CB8AC3E}">
        <p14:creationId xmlns:p14="http://schemas.microsoft.com/office/powerpoint/2010/main" val="1465191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itle 40"/>
          <p:cNvSpPr>
            <a:spLocks noGrp="1"/>
          </p:cNvSpPr>
          <p:nvPr>
            <p:ph type="title"/>
          </p:nvPr>
        </p:nvSpPr>
        <p:spPr>
          <a:xfrm>
            <a:off x="5963139" y="150146"/>
            <a:ext cx="4393148" cy="1325563"/>
          </a:xfrm>
        </p:spPr>
        <p:txBody>
          <a:bodyPr>
            <a:noAutofit/>
          </a:bodyPr>
          <a:lstStyle/>
          <a:p>
            <a:pPr algn="r"/>
            <a:r>
              <a:rPr lang="en-US" sz="4800"/>
              <a:t>Data Warehouse</a:t>
            </a:r>
            <a:endParaRPr lang="en-US" sz="4800" dirty="0"/>
          </a:p>
        </p:txBody>
      </p:sp>
      <p:sp>
        <p:nvSpPr>
          <p:cNvPr id="7" name="Content Placeholder 6"/>
          <p:cNvSpPr>
            <a:spLocks noGrp="1"/>
          </p:cNvSpPr>
          <p:nvPr>
            <p:ph idx="1"/>
          </p:nvPr>
        </p:nvSpPr>
        <p:spPr>
          <a:xfrm>
            <a:off x="5815318" y="3694464"/>
            <a:ext cx="4688790" cy="2624344"/>
          </a:xfrm>
        </p:spPr>
        <p:txBody>
          <a:bodyPr>
            <a:normAutofit fontScale="92500"/>
          </a:bodyPr>
          <a:lstStyle/>
          <a:p>
            <a:pPr marL="0" indent="0">
              <a:buNone/>
            </a:pPr>
            <a:r>
              <a:rPr lang="en-US" dirty="0"/>
              <a:t>Data is </a:t>
            </a:r>
            <a:r>
              <a:rPr lang="en-US" i="1" dirty="0"/>
              <a:t>periodically</a:t>
            </a:r>
            <a:r>
              <a:rPr lang="en-US" dirty="0"/>
              <a:t> </a:t>
            </a:r>
            <a:r>
              <a:rPr lang="en-US" b="1" dirty="0" err="1"/>
              <a:t>ETL</a:t>
            </a:r>
            <a:r>
              <a:rPr lang="en-US" dirty="0" err="1"/>
              <a:t>ed</a:t>
            </a:r>
            <a:r>
              <a:rPr lang="en-US" dirty="0"/>
              <a:t> into the data warehouse:</a:t>
            </a:r>
          </a:p>
          <a:p>
            <a:pPr lvl="1"/>
            <a:r>
              <a:rPr lang="en-US" b="1" dirty="0"/>
              <a:t>Extracted</a:t>
            </a:r>
            <a:r>
              <a:rPr lang="en-US" dirty="0"/>
              <a:t> from remote sources</a:t>
            </a:r>
          </a:p>
          <a:p>
            <a:pPr lvl="1"/>
            <a:r>
              <a:rPr lang="en-US" b="1" dirty="0"/>
              <a:t>Transformed</a:t>
            </a:r>
            <a:r>
              <a:rPr lang="en-US" dirty="0"/>
              <a:t> to standard schemas</a:t>
            </a:r>
          </a:p>
          <a:p>
            <a:pPr lvl="1"/>
            <a:r>
              <a:rPr lang="en-US" b="1" dirty="0"/>
              <a:t>Loaded</a:t>
            </a:r>
            <a:r>
              <a:rPr lang="en-US" dirty="0"/>
              <a:t> into the (typically) relational system</a:t>
            </a:r>
          </a:p>
        </p:txBody>
      </p:sp>
      <p:pic>
        <p:nvPicPr>
          <p:cNvPr id="37" name="Picture 36"/>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250145" y="1242050"/>
            <a:ext cx="2140999" cy="2372300"/>
          </a:xfrm>
          <a:prstGeom prst="rect">
            <a:avLst/>
          </a:prstGeom>
        </p:spPr>
      </p:pic>
      <p:grpSp>
        <p:nvGrpSpPr>
          <p:cNvPr id="38" name="Group 37"/>
          <p:cNvGrpSpPr/>
          <p:nvPr/>
        </p:nvGrpSpPr>
        <p:grpSpPr>
          <a:xfrm>
            <a:off x="1586447" y="3731960"/>
            <a:ext cx="2522043" cy="1310806"/>
            <a:chOff x="416184" y="3941823"/>
            <a:chExt cx="2522043" cy="1310806"/>
          </a:xfrm>
        </p:grpSpPr>
        <p:grpSp>
          <p:nvGrpSpPr>
            <p:cNvPr id="39" name="Group 38"/>
            <p:cNvGrpSpPr/>
            <p:nvPr/>
          </p:nvGrpSpPr>
          <p:grpSpPr>
            <a:xfrm>
              <a:off x="1858444" y="3941823"/>
              <a:ext cx="1079783" cy="1203613"/>
              <a:chOff x="1752002" y="4987970"/>
              <a:chExt cx="1079783" cy="1203613"/>
            </a:xfrm>
          </p:grpSpPr>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59997"/>
                <a:ext cx="750506" cy="831586"/>
              </a:xfrm>
              <a:prstGeom prst="rect">
                <a:avLst/>
              </a:prstGeom>
            </p:spPr>
          </p:pic>
          <p:sp>
            <p:nvSpPr>
              <p:cNvPr id="44" name="TextBox 43"/>
              <p:cNvSpPr txBox="1"/>
              <p:nvPr/>
            </p:nvSpPr>
            <p:spPr>
              <a:xfrm>
                <a:off x="1752002" y="4987970"/>
                <a:ext cx="1079783" cy="369332"/>
              </a:xfrm>
              <a:prstGeom prst="rect">
                <a:avLst/>
              </a:prstGeom>
              <a:noFill/>
            </p:spPr>
            <p:txBody>
              <a:bodyPr wrap="none" rtlCol="0">
                <a:spAutoFit/>
              </a:bodyPr>
              <a:lstStyle/>
              <a:p>
                <a:pPr algn="ctr"/>
                <a:r>
                  <a:rPr lang="en-US"/>
                  <a:t>Inventory</a:t>
                </a:r>
                <a:endParaRPr lang="en-US" dirty="0"/>
              </a:p>
            </p:txBody>
          </p:sp>
        </p:gr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45" name="Group 44"/>
          <p:cNvGrpSpPr/>
          <p:nvPr/>
        </p:nvGrpSpPr>
        <p:grpSpPr>
          <a:xfrm>
            <a:off x="1741754" y="286249"/>
            <a:ext cx="2202092" cy="1488317"/>
            <a:chOff x="571497" y="793283"/>
            <a:chExt cx="2202092" cy="1488317"/>
          </a:xfrm>
        </p:grpSpPr>
        <p:grpSp>
          <p:nvGrpSpPr>
            <p:cNvPr id="46" name="Group 45"/>
            <p:cNvGrpSpPr/>
            <p:nvPr/>
          </p:nvGrpSpPr>
          <p:grpSpPr>
            <a:xfrm>
              <a:off x="2023083" y="793283"/>
              <a:ext cx="750506" cy="1488317"/>
              <a:chOff x="1949242" y="1261472"/>
              <a:chExt cx="750506" cy="1488317"/>
            </a:xfrm>
          </p:grpSpPr>
          <p:pic>
            <p:nvPicPr>
              <p:cNvPr id="50" name="Picture 4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1918203"/>
                <a:ext cx="750506" cy="831586"/>
              </a:xfrm>
              <a:prstGeom prst="rect">
                <a:avLst/>
              </a:prstGeom>
            </p:spPr>
          </p:pic>
          <p:sp>
            <p:nvSpPr>
              <p:cNvPr id="51" name="TextBox 50"/>
              <p:cNvSpPr txBox="1"/>
              <p:nvPr/>
            </p:nvSpPr>
            <p:spPr>
              <a:xfrm>
                <a:off x="1968469" y="1261472"/>
                <a:ext cx="712053" cy="646331"/>
              </a:xfrm>
              <a:prstGeom prst="rect">
                <a:avLst/>
              </a:prstGeom>
              <a:noFill/>
            </p:spPr>
            <p:txBody>
              <a:bodyPr wrap="none" rtlCol="0">
                <a:spAutoFit/>
              </a:bodyPr>
              <a:lstStyle/>
              <a:p>
                <a:pPr algn="ctr"/>
                <a:r>
                  <a:rPr lang="en-US" dirty="0"/>
                  <a:t>Sales</a:t>
                </a:r>
              </a:p>
              <a:p>
                <a:pPr algn="ctr"/>
                <a:r>
                  <a:rPr lang="en-US" dirty="0"/>
                  <a:t>(Asia)</a:t>
                </a:r>
              </a:p>
            </p:txBody>
          </p:sp>
        </p:grpSp>
        <p:grpSp>
          <p:nvGrpSpPr>
            <p:cNvPr id="47" name="Group 46"/>
            <p:cNvGrpSpPr/>
            <p:nvPr/>
          </p:nvGrpSpPr>
          <p:grpSpPr>
            <a:xfrm>
              <a:off x="571497" y="926392"/>
              <a:ext cx="1509854" cy="1225201"/>
              <a:chOff x="726811" y="926392"/>
              <a:chExt cx="1509854" cy="1225201"/>
            </a:xfrm>
          </p:grpSpPr>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49" name="Picture 48"/>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52" name="Group 51"/>
          <p:cNvGrpSpPr/>
          <p:nvPr/>
        </p:nvGrpSpPr>
        <p:grpSpPr>
          <a:xfrm>
            <a:off x="1771514" y="2009105"/>
            <a:ext cx="2172333" cy="1488317"/>
            <a:chOff x="601255" y="2367553"/>
            <a:chExt cx="2172333" cy="1488317"/>
          </a:xfrm>
        </p:grpSpPr>
        <p:grpSp>
          <p:nvGrpSpPr>
            <p:cNvPr id="53" name="Group 52"/>
            <p:cNvGrpSpPr/>
            <p:nvPr/>
          </p:nvGrpSpPr>
          <p:grpSpPr>
            <a:xfrm>
              <a:off x="2023082" y="2367553"/>
              <a:ext cx="750506" cy="1488317"/>
              <a:chOff x="1949242" y="2982369"/>
              <a:chExt cx="750506" cy="1488317"/>
            </a:xfrm>
          </p:grpSpPr>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9242" y="3639100"/>
                <a:ext cx="750506" cy="831586"/>
              </a:xfrm>
              <a:prstGeom prst="rect">
                <a:avLst/>
              </a:prstGeom>
            </p:spPr>
          </p:pic>
          <p:sp>
            <p:nvSpPr>
              <p:cNvPr id="58" name="TextBox 57"/>
              <p:cNvSpPr txBox="1"/>
              <p:nvPr/>
            </p:nvSpPr>
            <p:spPr>
              <a:xfrm>
                <a:off x="1994917" y="2982369"/>
                <a:ext cx="659155" cy="646331"/>
              </a:xfrm>
              <a:prstGeom prst="rect">
                <a:avLst/>
              </a:prstGeom>
              <a:noFill/>
            </p:spPr>
            <p:txBody>
              <a:bodyPr wrap="none" rtlCol="0">
                <a:spAutoFit/>
              </a:bodyPr>
              <a:lstStyle/>
              <a:p>
                <a:pPr algn="ctr"/>
                <a:r>
                  <a:rPr lang="en-US" dirty="0"/>
                  <a:t>Sales</a:t>
                </a:r>
              </a:p>
              <a:p>
                <a:pPr algn="ctr"/>
                <a:r>
                  <a:rPr lang="en-US" dirty="0"/>
                  <a:t>(US)</a:t>
                </a:r>
              </a:p>
            </p:txBody>
          </p:sp>
        </p:grpSp>
        <p:grpSp>
          <p:nvGrpSpPr>
            <p:cNvPr id="54" name="Group 53"/>
            <p:cNvGrpSpPr/>
            <p:nvPr/>
          </p:nvGrpSpPr>
          <p:grpSpPr>
            <a:xfrm>
              <a:off x="601255" y="2586615"/>
              <a:ext cx="1450339" cy="1225201"/>
              <a:chOff x="726810" y="2586615"/>
              <a:chExt cx="1450339" cy="1225201"/>
            </a:xfrm>
          </p:grpSpPr>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56" name="Picture 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grpSp>
        <p:nvGrpSpPr>
          <p:cNvPr id="59" name="Group 58"/>
          <p:cNvGrpSpPr/>
          <p:nvPr/>
        </p:nvGrpSpPr>
        <p:grpSpPr>
          <a:xfrm>
            <a:off x="1868678" y="5277304"/>
            <a:ext cx="2320056" cy="1211730"/>
            <a:chOff x="698576" y="5320605"/>
            <a:chExt cx="2320056" cy="1211730"/>
          </a:xfrm>
        </p:grpSpPr>
        <p:grpSp>
          <p:nvGrpSpPr>
            <p:cNvPr id="60" name="Group 59"/>
            <p:cNvGrpSpPr/>
            <p:nvPr/>
          </p:nvGrpSpPr>
          <p:grpSpPr>
            <a:xfrm>
              <a:off x="1778035" y="5320605"/>
              <a:ext cx="1240597" cy="1196939"/>
              <a:chOff x="1671597" y="5001318"/>
              <a:chExt cx="1240597" cy="1196939"/>
            </a:xfrm>
          </p:grpSpPr>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6640" y="5366671"/>
                <a:ext cx="750506" cy="831586"/>
              </a:xfrm>
              <a:prstGeom prst="rect">
                <a:avLst/>
              </a:prstGeom>
            </p:spPr>
          </p:pic>
          <p:sp>
            <p:nvSpPr>
              <p:cNvPr id="63" name="TextBox 62"/>
              <p:cNvSpPr txBox="1"/>
              <p:nvPr/>
            </p:nvSpPr>
            <p:spPr>
              <a:xfrm>
                <a:off x="1671597" y="5001318"/>
                <a:ext cx="1240597" cy="369332"/>
              </a:xfrm>
              <a:prstGeom prst="rect">
                <a:avLst/>
              </a:prstGeom>
              <a:noFill/>
            </p:spPr>
            <p:txBody>
              <a:bodyPr wrap="none" rtlCol="0">
                <a:spAutoFit/>
              </a:bodyPr>
              <a:lstStyle/>
              <a:p>
                <a:pPr algn="ctr"/>
                <a:r>
                  <a:rPr lang="en-US" dirty="0"/>
                  <a:t>Advertising</a:t>
                </a:r>
              </a:p>
            </p:txBody>
          </p:sp>
        </p:grpSp>
        <p:pic>
          <p:nvPicPr>
            <p:cNvPr id="61" name="Picture 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grpSp>
        <p:nvGrpSpPr>
          <p:cNvPr id="2" name="Group 1"/>
          <p:cNvGrpSpPr/>
          <p:nvPr/>
        </p:nvGrpSpPr>
        <p:grpSpPr>
          <a:xfrm>
            <a:off x="3918924" y="1277296"/>
            <a:ext cx="1650734" cy="4939743"/>
            <a:chOff x="2394924" y="1277295"/>
            <a:chExt cx="1650734" cy="4939743"/>
          </a:xfrm>
        </p:grpSpPr>
        <p:sp>
          <p:nvSpPr>
            <p:cNvPr id="4" name="Right Arrow 3"/>
            <p:cNvSpPr/>
            <p:nvPr/>
          </p:nvSpPr>
          <p:spPr>
            <a:xfrm rot="1433144">
              <a:off x="2501504" y="1277295"/>
              <a:ext cx="1223359" cy="8877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ETL</a:t>
              </a:r>
            </a:p>
          </p:txBody>
        </p:sp>
        <p:sp>
          <p:nvSpPr>
            <p:cNvPr id="64" name="Right Arrow 63"/>
            <p:cNvSpPr/>
            <p:nvPr/>
          </p:nvSpPr>
          <p:spPr>
            <a:xfrm rot="20220076">
              <a:off x="2469210" y="2361956"/>
              <a:ext cx="1223359" cy="8877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ETL</a:t>
              </a:r>
            </a:p>
          </p:txBody>
        </p:sp>
        <p:sp>
          <p:nvSpPr>
            <p:cNvPr id="65" name="Right Arrow 64"/>
            <p:cNvSpPr/>
            <p:nvPr/>
          </p:nvSpPr>
          <p:spPr>
            <a:xfrm rot="19310221">
              <a:off x="2394924" y="3408901"/>
              <a:ext cx="1650734" cy="8877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ETL</a:t>
              </a:r>
            </a:p>
          </p:txBody>
        </p:sp>
        <p:sp>
          <p:nvSpPr>
            <p:cNvPr id="66" name="Right Arrow 65"/>
            <p:cNvSpPr/>
            <p:nvPr/>
          </p:nvSpPr>
          <p:spPr>
            <a:xfrm rot="18431872">
              <a:off x="2103159" y="4642091"/>
              <a:ext cx="2262192" cy="8877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ETL</a:t>
              </a:r>
            </a:p>
          </p:txBody>
        </p:sp>
      </p:grpSp>
      <p:sp>
        <p:nvSpPr>
          <p:cNvPr id="67" name="Content Placeholder 6"/>
          <p:cNvSpPr txBox="1">
            <a:spLocks/>
          </p:cNvSpPr>
          <p:nvPr/>
        </p:nvSpPr>
        <p:spPr>
          <a:xfrm>
            <a:off x="7264030" y="1644559"/>
            <a:ext cx="3403971" cy="1601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Collects and organizes historical data </a:t>
            </a:r>
            <a:r>
              <a:rPr lang="en-US" dirty="0"/>
              <a:t>from multiple sources</a:t>
            </a:r>
          </a:p>
        </p:txBody>
      </p:sp>
      <p:sp>
        <p:nvSpPr>
          <p:cNvPr id="3" name="Rectangle 2"/>
          <p:cNvSpPr/>
          <p:nvPr/>
        </p:nvSpPr>
        <p:spPr>
          <a:xfrm>
            <a:off x="4268353" y="6412733"/>
            <a:ext cx="7638943" cy="369332"/>
          </a:xfrm>
          <a:prstGeom prst="rect">
            <a:avLst/>
          </a:prstGeom>
          <a:solidFill>
            <a:schemeClr val="accent4">
              <a:lumMod val="20000"/>
              <a:lumOff val="80000"/>
            </a:schemeClr>
          </a:solidFill>
        </p:spPr>
        <p:txBody>
          <a:bodyPr wrap="square">
            <a:spAutoFit/>
          </a:bodyPr>
          <a:lstStyle/>
          <a:p>
            <a:pPr algn="ctr"/>
            <a:r>
              <a:rPr lang="en-US" dirty="0"/>
              <a:t>Online Transaction </a:t>
            </a:r>
            <a:r>
              <a:rPr lang="en-US" dirty="0" smtClean="0"/>
              <a:t>Processing </a:t>
            </a:r>
            <a:r>
              <a:rPr lang="en-US" dirty="0"/>
              <a:t>(</a:t>
            </a:r>
            <a:r>
              <a:rPr lang="en-US" b="1" dirty="0"/>
              <a:t>OLTP</a:t>
            </a:r>
            <a:r>
              <a:rPr lang="en-US" dirty="0" smtClean="0"/>
              <a:t>) </a:t>
            </a:r>
            <a:r>
              <a:rPr lang="en-US" dirty="0" err="1" smtClean="0"/>
              <a:t>v.s</a:t>
            </a:r>
            <a:r>
              <a:rPr lang="en-US" dirty="0" smtClean="0"/>
              <a:t>. Online </a:t>
            </a:r>
            <a:r>
              <a:rPr lang="en-US" dirty="0"/>
              <a:t>Analytics Processing (</a:t>
            </a:r>
            <a:r>
              <a:rPr lang="en-US" b="1" dirty="0"/>
              <a:t>OLAP</a:t>
            </a:r>
            <a:r>
              <a:rPr lang="en-US" dirty="0"/>
              <a:t>) </a:t>
            </a:r>
          </a:p>
        </p:txBody>
      </p:sp>
      <p:sp>
        <p:nvSpPr>
          <p:cNvPr id="5" name="Slide Number Placeholder 4"/>
          <p:cNvSpPr>
            <a:spLocks noGrp="1"/>
          </p:cNvSpPr>
          <p:nvPr>
            <p:ph type="sldNum" sz="quarter" idx="12"/>
          </p:nvPr>
        </p:nvSpPr>
        <p:spPr/>
        <p:txBody>
          <a:bodyPr/>
          <a:lstStyle/>
          <a:p>
            <a:fld id="{459F6482-13E3-48AA-9F28-7362888D1E43}" type="slidenum">
              <a:rPr lang="en-US" smtClean="0"/>
              <a:t>120</a:t>
            </a:fld>
            <a:endParaRPr lang="en-US"/>
          </a:p>
        </p:txBody>
      </p:sp>
    </p:spTree>
    <p:extLst>
      <p:ext uri="{BB962C8B-B14F-4D97-AF65-F5344CB8AC3E}">
        <p14:creationId xmlns:p14="http://schemas.microsoft.com/office/powerpoint/2010/main" val="32945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39302" y="92824"/>
            <a:ext cx="7886700" cy="1325563"/>
          </a:xfrm>
        </p:spPr>
        <p:txBody>
          <a:bodyPr/>
          <a:lstStyle/>
          <a:p>
            <a:r>
              <a:rPr lang="en-US" dirty="0"/>
              <a:t>Multidimensional Data Model</a:t>
            </a:r>
            <a:endParaRPr lang="en-US" i="1" dirty="0"/>
          </a:p>
        </p:txBody>
      </p:sp>
      <p:graphicFrame>
        <p:nvGraphicFramePr>
          <p:cNvPr id="85" name="Table 84"/>
          <p:cNvGraphicFramePr>
            <a:graphicFrameLocks noGrp="1"/>
          </p:cNvGraphicFramePr>
          <p:nvPr>
            <p:extLst/>
          </p:nvPr>
        </p:nvGraphicFramePr>
        <p:xfrm>
          <a:off x="1806125" y="1599427"/>
          <a:ext cx="2520718" cy="7045960"/>
        </p:xfrm>
        <a:graphic>
          <a:graphicData uri="http://schemas.openxmlformats.org/drawingml/2006/table">
            <a:tbl>
              <a:tblPr firstRow="1" bandRow="1">
                <a:tableStyleId>{5C22544A-7EE6-4342-B048-85BDC9FD1C3A}</a:tableStyleId>
              </a:tblPr>
              <a:tblGrid>
                <a:gridCol w="518382">
                  <a:extLst>
                    <a:ext uri="{9D8B030D-6E8A-4147-A177-3AD203B41FA5}">
                      <a16:colId xmlns:a16="http://schemas.microsoft.com/office/drawing/2014/main" val="20000"/>
                    </a:ext>
                  </a:extLst>
                </a:gridCol>
                <a:gridCol w="760888">
                  <a:extLst>
                    <a:ext uri="{9D8B030D-6E8A-4147-A177-3AD203B41FA5}">
                      <a16:colId xmlns:a16="http://schemas.microsoft.com/office/drawing/2014/main" val="20001"/>
                    </a:ext>
                  </a:extLst>
                </a:gridCol>
                <a:gridCol w="627399">
                  <a:extLst>
                    <a:ext uri="{9D8B030D-6E8A-4147-A177-3AD203B41FA5}">
                      <a16:colId xmlns:a16="http://schemas.microsoft.com/office/drawing/2014/main" val="20002"/>
                    </a:ext>
                  </a:extLst>
                </a:gridCol>
                <a:gridCol w="614049">
                  <a:extLst>
                    <a:ext uri="{9D8B030D-6E8A-4147-A177-3AD203B41FA5}">
                      <a16:colId xmlns:a16="http://schemas.microsoft.com/office/drawing/2014/main" val="20003"/>
                    </a:ext>
                  </a:extLst>
                </a:gridCol>
              </a:tblGrid>
              <a:tr h="370840">
                <a:tc>
                  <a:txBody>
                    <a:bodyPr/>
                    <a:lstStyle/>
                    <a:p>
                      <a:r>
                        <a:rPr lang="en-US" sz="1600" dirty="0" err="1"/>
                        <a:t>pid</a:t>
                      </a:r>
                      <a:endParaRPr lang="en-US" sz="1600" dirty="0"/>
                    </a:p>
                  </a:txBody>
                  <a:tcPr/>
                </a:tc>
                <a:tc>
                  <a:txBody>
                    <a:bodyPr/>
                    <a:lstStyle/>
                    <a:p>
                      <a:r>
                        <a:rPr lang="en-US" sz="1600" dirty="0" err="1"/>
                        <a:t>timeid</a:t>
                      </a:r>
                      <a:endParaRPr lang="en-US" sz="1600" dirty="0"/>
                    </a:p>
                  </a:txBody>
                  <a:tcPr/>
                </a:tc>
                <a:tc>
                  <a:txBody>
                    <a:bodyPr/>
                    <a:lstStyle/>
                    <a:p>
                      <a:r>
                        <a:rPr lang="en-US" sz="1600" dirty="0" err="1"/>
                        <a:t>locid</a:t>
                      </a:r>
                      <a:endParaRPr lang="en-US" sz="1600" dirty="0"/>
                    </a:p>
                  </a:txBody>
                  <a:tcPr/>
                </a:tc>
                <a:tc>
                  <a:txBody>
                    <a:bodyPr/>
                    <a:lstStyle/>
                    <a:p>
                      <a:r>
                        <a:rPr lang="en-US" sz="1600" dirty="0"/>
                        <a:t>sales</a:t>
                      </a:r>
                    </a:p>
                  </a:txBody>
                  <a:tcPr/>
                </a:tc>
                <a:extLst>
                  <a:ext uri="{0D108BD9-81ED-4DB2-BD59-A6C34878D82A}">
                    <a16:rowId xmlns:a16="http://schemas.microsoft.com/office/drawing/2014/main" val="10000"/>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25</a:t>
                      </a:r>
                    </a:p>
                  </a:txBody>
                  <a:tcPr/>
                </a:tc>
                <a:extLst>
                  <a:ext uri="{0D108BD9-81ED-4DB2-BD59-A6C34878D82A}">
                    <a16:rowId xmlns:a16="http://schemas.microsoft.com/office/drawing/2014/main" val="10001"/>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2"/>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15</a:t>
                      </a:r>
                    </a:p>
                  </a:txBody>
                  <a:tcPr/>
                </a:tc>
                <a:extLst>
                  <a:ext uri="{0D108BD9-81ED-4DB2-BD59-A6C34878D82A}">
                    <a16:rowId xmlns:a16="http://schemas.microsoft.com/office/drawing/2014/main" val="10003"/>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30</a:t>
                      </a:r>
                    </a:p>
                  </a:txBody>
                  <a:tcPr/>
                </a:tc>
                <a:extLst>
                  <a:ext uri="{0D108BD9-81ED-4DB2-BD59-A6C34878D82A}">
                    <a16:rowId xmlns:a16="http://schemas.microsoft.com/office/drawing/2014/main" val="10004"/>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20</a:t>
                      </a:r>
                    </a:p>
                  </a:txBody>
                  <a:tcPr/>
                </a:tc>
                <a:extLst>
                  <a:ext uri="{0D108BD9-81ED-4DB2-BD59-A6C34878D82A}">
                    <a16:rowId xmlns:a16="http://schemas.microsoft.com/office/drawing/2014/main" val="10005"/>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50</a:t>
                      </a:r>
                    </a:p>
                  </a:txBody>
                  <a:tcPr/>
                </a:tc>
                <a:extLst>
                  <a:ext uri="{0D108BD9-81ED-4DB2-BD59-A6C34878D82A}">
                    <a16:rowId xmlns:a16="http://schemas.microsoft.com/office/drawing/2014/main" val="10006"/>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1</a:t>
                      </a:r>
                    </a:p>
                  </a:txBody>
                  <a:tcPr/>
                </a:tc>
                <a:tc>
                  <a:txBody>
                    <a:bodyPr/>
                    <a:lstStyle/>
                    <a:p>
                      <a:r>
                        <a:rPr lang="en-US" sz="1600" dirty="0"/>
                        <a:t>8</a:t>
                      </a:r>
                    </a:p>
                  </a:txBody>
                  <a:tcPr/>
                </a:tc>
                <a:extLst>
                  <a:ext uri="{0D108BD9-81ED-4DB2-BD59-A6C34878D82A}">
                    <a16:rowId xmlns:a16="http://schemas.microsoft.com/office/drawing/2014/main" val="10007"/>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8"/>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1</a:t>
                      </a:r>
                    </a:p>
                  </a:txBody>
                  <a:tcPr/>
                </a:tc>
                <a:tc>
                  <a:txBody>
                    <a:bodyPr/>
                    <a:lstStyle/>
                    <a:p>
                      <a:r>
                        <a:rPr lang="en-US" sz="1600" dirty="0"/>
                        <a:t>10</a:t>
                      </a:r>
                    </a:p>
                  </a:txBody>
                  <a:tcPr/>
                </a:tc>
                <a:extLst>
                  <a:ext uri="{0D108BD9-81ED-4DB2-BD59-A6C34878D82A}">
                    <a16:rowId xmlns:a16="http://schemas.microsoft.com/office/drawing/2014/main" val="10009"/>
                  </a:ext>
                </a:extLst>
              </a:tr>
              <a:tr h="370840">
                <a:tc>
                  <a:txBody>
                    <a:bodyPr/>
                    <a:lstStyle/>
                    <a:p>
                      <a:r>
                        <a:rPr lang="en-US" sz="1600" dirty="0"/>
                        <a:t>11</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35</a:t>
                      </a:r>
                    </a:p>
                  </a:txBody>
                  <a:tcPr/>
                </a:tc>
                <a:extLst>
                  <a:ext uri="{0D108BD9-81ED-4DB2-BD59-A6C34878D82A}">
                    <a16:rowId xmlns:a16="http://schemas.microsoft.com/office/drawing/2014/main" val="10010"/>
                  </a:ext>
                </a:extLst>
              </a:tr>
              <a:tr h="370840">
                <a:tc>
                  <a:txBody>
                    <a:bodyPr/>
                    <a:lstStyle/>
                    <a:p>
                      <a:r>
                        <a:rPr lang="en-US" sz="1600" dirty="0"/>
                        <a:t>11</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22</a:t>
                      </a:r>
                    </a:p>
                  </a:txBody>
                  <a:tcPr/>
                </a:tc>
                <a:extLst>
                  <a:ext uri="{0D108BD9-81ED-4DB2-BD59-A6C34878D82A}">
                    <a16:rowId xmlns:a16="http://schemas.microsoft.com/office/drawing/2014/main" val="10011"/>
                  </a:ext>
                </a:extLst>
              </a:tr>
              <a:tr h="370840">
                <a:tc>
                  <a:txBody>
                    <a:bodyPr/>
                    <a:lstStyle/>
                    <a:p>
                      <a:r>
                        <a:rPr lang="en-US" sz="1600" dirty="0"/>
                        <a:t>11</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10</a:t>
                      </a:r>
                    </a:p>
                  </a:txBody>
                  <a:tcPr/>
                </a:tc>
                <a:extLst>
                  <a:ext uri="{0D108BD9-81ED-4DB2-BD59-A6C34878D82A}">
                    <a16:rowId xmlns:a16="http://schemas.microsoft.com/office/drawing/2014/main" val="10012"/>
                  </a:ext>
                </a:extLst>
              </a:tr>
              <a:tr h="370840">
                <a:tc>
                  <a:txBody>
                    <a:bodyPr/>
                    <a:lstStyle/>
                    <a:p>
                      <a:r>
                        <a:rPr lang="en-US" sz="1600" dirty="0"/>
                        <a:t>12</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26</a:t>
                      </a:r>
                    </a:p>
                  </a:txBody>
                  <a:tcPr/>
                </a:tc>
                <a:extLst>
                  <a:ext uri="{0D108BD9-81ED-4DB2-BD59-A6C34878D82A}">
                    <a16:rowId xmlns:a16="http://schemas.microsoft.com/office/drawing/2014/main" val="10013"/>
                  </a:ext>
                </a:extLst>
              </a:tr>
              <a:tr h="370840">
                <a:tc>
                  <a:txBody>
                    <a:bodyPr/>
                    <a:lstStyle/>
                    <a:p>
                      <a:r>
                        <a:rPr lang="en-US" sz="1600" dirty="0"/>
                        <a:t>12</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45</a:t>
                      </a:r>
                    </a:p>
                  </a:txBody>
                  <a:tcPr/>
                </a:tc>
                <a:extLst>
                  <a:ext uri="{0D108BD9-81ED-4DB2-BD59-A6C34878D82A}">
                    <a16:rowId xmlns:a16="http://schemas.microsoft.com/office/drawing/2014/main" val="10014"/>
                  </a:ext>
                </a:extLst>
              </a:tr>
              <a:tr h="370840">
                <a:tc>
                  <a:txBody>
                    <a:bodyPr/>
                    <a:lstStyle/>
                    <a:p>
                      <a:r>
                        <a:rPr lang="en-US" sz="1600" dirty="0"/>
                        <a:t>12</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5"/>
                  </a:ext>
                </a:extLst>
              </a:tr>
              <a:tr h="370840">
                <a:tc>
                  <a:txBody>
                    <a:bodyPr/>
                    <a:lstStyle/>
                    <a:p>
                      <a:r>
                        <a:rPr lang="en-US" sz="1600" dirty="0"/>
                        <a:t>13</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20</a:t>
                      </a:r>
                    </a:p>
                  </a:txBody>
                  <a:tcPr/>
                </a:tc>
                <a:extLst>
                  <a:ext uri="{0D108BD9-81ED-4DB2-BD59-A6C34878D82A}">
                    <a16:rowId xmlns:a16="http://schemas.microsoft.com/office/drawing/2014/main" val="10016"/>
                  </a:ext>
                </a:extLst>
              </a:tr>
              <a:tr h="370840">
                <a:tc>
                  <a:txBody>
                    <a:bodyPr/>
                    <a:lstStyle/>
                    <a:p>
                      <a:r>
                        <a:rPr lang="en-US" sz="1600" dirty="0"/>
                        <a:t>13</a:t>
                      </a:r>
                    </a:p>
                  </a:txBody>
                  <a:tcPr/>
                </a:tc>
                <a:tc>
                  <a:txBody>
                    <a:bodyPr/>
                    <a:lstStyle/>
                    <a:p>
                      <a:r>
                        <a:rPr lang="en-US" sz="1600" dirty="0"/>
                        <a:t>2</a:t>
                      </a:r>
                    </a:p>
                  </a:txBody>
                  <a:tcPr/>
                </a:tc>
                <a:tc>
                  <a:txBody>
                    <a:bodyPr/>
                    <a:lstStyle/>
                    <a:p>
                      <a:r>
                        <a:rPr lang="en-US" sz="1600" dirty="0"/>
                        <a:t>2</a:t>
                      </a:r>
                    </a:p>
                  </a:txBody>
                  <a:tcPr/>
                </a:tc>
                <a:tc>
                  <a:txBody>
                    <a:bodyPr/>
                    <a:lstStyle/>
                    <a:p>
                      <a:r>
                        <a:rPr lang="en-US" sz="1600" dirty="0"/>
                        <a:t>40</a:t>
                      </a:r>
                    </a:p>
                  </a:txBody>
                  <a:tcPr/>
                </a:tc>
                <a:extLst>
                  <a:ext uri="{0D108BD9-81ED-4DB2-BD59-A6C34878D82A}">
                    <a16:rowId xmlns:a16="http://schemas.microsoft.com/office/drawing/2014/main" val="10017"/>
                  </a:ext>
                </a:extLst>
              </a:tr>
              <a:tr h="370840">
                <a:tc>
                  <a:txBody>
                    <a:bodyPr/>
                    <a:lstStyle/>
                    <a:p>
                      <a:r>
                        <a:rPr lang="en-US" sz="1600" dirty="0"/>
                        <a:t>13</a:t>
                      </a:r>
                    </a:p>
                  </a:txBody>
                  <a:tcPr/>
                </a:tc>
                <a:tc>
                  <a:txBody>
                    <a:bodyPr/>
                    <a:lstStyle/>
                    <a:p>
                      <a:r>
                        <a:rPr lang="en-US" sz="1600" dirty="0"/>
                        <a:t>3</a:t>
                      </a:r>
                    </a:p>
                  </a:txBody>
                  <a:tcPr/>
                </a:tc>
                <a:tc>
                  <a:txBody>
                    <a:bodyPr/>
                    <a:lstStyle/>
                    <a:p>
                      <a:r>
                        <a:rPr lang="en-US" sz="1600" dirty="0"/>
                        <a:t>2</a:t>
                      </a:r>
                    </a:p>
                  </a:txBody>
                  <a:tcPr/>
                </a:tc>
                <a:tc>
                  <a:txBody>
                    <a:bodyPr/>
                    <a:lstStyle/>
                    <a:p>
                      <a:r>
                        <a:rPr lang="en-US" sz="1600" dirty="0"/>
                        <a:t>5</a:t>
                      </a:r>
                    </a:p>
                  </a:txBody>
                  <a:tcPr/>
                </a:tc>
                <a:extLst>
                  <a:ext uri="{0D108BD9-81ED-4DB2-BD59-A6C34878D82A}">
                    <a16:rowId xmlns:a16="http://schemas.microsoft.com/office/drawing/2014/main" val="10018"/>
                  </a:ext>
                </a:extLst>
              </a:tr>
            </a:tbl>
          </a:graphicData>
        </a:graphic>
      </p:graphicFrame>
      <p:sp>
        <p:nvSpPr>
          <p:cNvPr id="86" name="TextBox 85"/>
          <p:cNvSpPr txBox="1"/>
          <p:nvPr/>
        </p:nvSpPr>
        <p:spPr>
          <a:xfrm>
            <a:off x="1984145" y="1201784"/>
            <a:ext cx="2153795" cy="461665"/>
          </a:xfrm>
          <a:prstGeom prst="rect">
            <a:avLst/>
          </a:prstGeom>
          <a:noFill/>
        </p:spPr>
        <p:txBody>
          <a:bodyPr wrap="none" rtlCol="0">
            <a:spAutoFit/>
          </a:bodyPr>
          <a:lstStyle/>
          <a:p>
            <a:r>
              <a:rPr lang="en-US" sz="2400" i="1" dirty="0"/>
              <a:t>Sales</a:t>
            </a:r>
            <a:r>
              <a:rPr lang="en-US" sz="2400" dirty="0"/>
              <a:t> </a:t>
            </a:r>
            <a:r>
              <a:rPr lang="en-US" sz="2400" b="1" dirty="0">
                <a:solidFill>
                  <a:schemeClr val="accent1"/>
                </a:solidFill>
              </a:rPr>
              <a:t>Fact Table</a:t>
            </a:r>
          </a:p>
        </p:txBody>
      </p:sp>
      <p:graphicFrame>
        <p:nvGraphicFramePr>
          <p:cNvPr id="87" name="Table 86"/>
          <p:cNvGraphicFramePr>
            <a:graphicFrameLocks noGrp="1"/>
          </p:cNvGraphicFramePr>
          <p:nvPr>
            <p:extLst/>
          </p:nvPr>
        </p:nvGraphicFramePr>
        <p:xfrm>
          <a:off x="4621560" y="1598408"/>
          <a:ext cx="3535235" cy="1306796"/>
        </p:xfrm>
        <a:graphic>
          <a:graphicData uri="http://schemas.openxmlformats.org/drawingml/2006/table">
            <a:tbl>
              <a:tblPr firstRow="1" bandRow="1">
                <a:tableStyleId>{93296810-A885-4BE3-A3E7-6D5BEEA58F35}</a:tableStyleId>
              </a:tblPr>
              <a:tblGrid>
                <a:gridCol w="645197">
                  <a:extLst>
                    <a:ext uri="{9D8B030D-6E8A-4147-A177-3AD203B41FA5}">
                      <a16:colId xmlns:a16="http://schemas.microsoft.com/office/drawing/2014/main" val="20000"/>
                    </a:ext>
                  </a:extLst>
                </a:gridCol>
                <a:gridCol w="1082013">
                  <a:extLst>
                    <a:ext uri="{9D8B030D-6E8A-4147-A177-3AD203B41FA5}">
                      <a16:colId xmlns:a16="http://schemas.microsoft.com/office/drawing/2014/main" val="20001"/>
                    </a:ext>
                  </a:extLst>
                </a:gridCol>
                <a:gridCol w="988165">
                  <a:extLst>
                    <a:ext uri="{9D8B030D-6E8A-4147-A177-3AD203B41FA5}">
                      <a16:colId xmlns:a16="http://schemas.microsoft.com/office/drawing/2014/main" val="20002"/>
                    </a:ext>
                  </a:extLst>
                </a:gridCol>
                <a:gridCol w="819860">
                  <a:extLst>
                    <a:ext uri="{9D8B030D-6E8A-4147-A177-3AD203B41FA5}">
                      <a16:colId xmlns:a16="http://schemas.microsoft.com/office/drawing/2014/main" val="20003"/>
                    </a:ext>
                  </a:extLst>
                </a:gridCol>
              </a:tblGrid>
              <a:tr h="326699">
                <a:tc>
                  <a:txBody>
                    <a:bodyPr/>
                    <a:lstStyle/>
                    <a:p>
                      <a:r>
                        <a:rPr lang="en-US" sz="1400" dirty="0" err="1"/>
                        <a:t>locid</a:t>
                      </a:r>
                      <a:endParaRPr lang="en-US" sz="1400" dirty="0"/>
                    </a:p>
                  </a:txBody>
                  <a:tcPr/>
                </a:tc>
                <a:tc>
                  <a:txBody>
                    <a:bodyPr/>
                    <a:lstStyle/>
                    <a:p>
                      <a:r>
                        <a:rPr lang="en-US" sz="1400" dirty="0"/>
                        <a:t>city</a:t>
                      </a:r>
                    </a:p>
                  </a:txBody>
                  <a:tcPr/>
                </a:tc>
                <a:tc>
                  <a:txBody>
                    <a:bodyPr/>
                    <a:lstStyle/>
                    <a:p>
                      <a:r>
                        <a:rPr lang="en-US" sz="1400" dirty="0"/>
                        <a:t>state</a:t>
                      </a:r>
                    </a:p>
                  </a:txBody>
                  <a:tcPr/>
                </a:tc>
                <a:tc>
                  <a:txBody>
                    <a:bodyPr/>
                    <a:lstStyle/>
                    <a:p>
                      <a:r>
                        <a:rPr lang="en-US" sz="1400" dirty="0"/>
                        <a:t>country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Omaha</a:t>
                      </a:r>
                    </a:p>
                  </a:txBody>
                  <a:tcPr/>
                </a:tc>
                <a:tc>
                  <a:txBody>
                    <a:bodyPr/>
                    <a:lstStyle/>
                    <a:p>
                      <a:r>
                        <a:rPr lang="en-US" sz="1400" dirty="0"/>
                        <a:t>Nebraska</a:t>
                      </a:r>
                    </a:p>
                  </a:txBody>
                  <a:tcPr/>
                </a:tc>
                <a:tc>
                  <a:txBody>
                    <a:bodyPr/>
                    <a:lstStyle/>
                    <a:p>
                      <a:r>
                        <a:rPr lang="en-US" sz="1400" dirty="0"/>
                        <a:t>USA</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Seoul</a:t>
                      </a:r>
                    </a:p>
                  </a:txBody>
                  <a:tcPr/>
                </a:tc>
                <a:tc>
                  <a:txBody>
                    <a:bodyPr/>
                    <a:lstStyle/>
                    <a:p>
                      <a:endParaRPr lang="en-US" sz="1400" dirty="0"/>
                    </a:p>
                  </a:txBody>
                  <a:tcPr/>
                </a:tc>
                <a:tc>
                  <a:txBody>
                    <a:bodyPr/>
                    <a:lstStyle/>
                    <a:p>
                      <a:r>
                        <a:rPr lang="en-US" sz="1400" dirty="0"/>
                        <a:t>Korea</a:t>
                      </a:r>
                    </a:p>
                  </a:txBody>
                  <a:tcPr/>
                </a:tc>
                <a:extLst>
                  <a:ext uri="{0D108BD9-81ED-4DB2-BD59-A6C34878D82A}">
                    <a16:rowId xmlns:a16="http://schemas.microsoft.com/office/drawing/2014/main" val="10002"/>
                  </a:ext>
                </a:extLst>
              </a:tr>
              <a:tr h="326699">
                <a:tc>
                  <a:txBody>
                    <a:bodyPr/>
                    <a:lstStyle/>
                    <a:p>
                      <a:r>
                        <a:rPr lang="en-US" sz="1400" dirty="0"/>
                        <a:t>5</a:t>
                      </a:r>
                    </a:p>
                  </a:txBody>
                  <a:tcPr/>
                </a:tc>
                <a:tc>
                  <a:txBody>
                    <a:bodyPr/>
                    <a:lstStyle/>
                    <a:p>
                      <a:r>
                        <a:rPr lang="en-US" sz="1400" dirty="0"/>
                        <a:t>Richmond</a:t>
                      </a:r>
                    </a:p>
                  </a:txBody>
                  <a:tcPr/>
                </a:tc>
                <a:tc>
                  <a:txBody>
                    <a:bodyPr/>
                    <a:lstStyle/>
                    <a:p>
                      <a:r>
                        <a:rPr lang="en-US" sz="1400" dirty="0"/>
                        <a:t>Virginia</a:t>
                      </a:r>
                    </a:p>
                  </a:txBody>
                  <a:tcPr/>
                </a:tc>
                <a:tc>
                  <a:txBody>
                    <a:bodyPr/>
                    <a:lstStyle/>
                    <a:p>
                      <a:r>
                        <a:rPr lang="en-US" sz="1400" dirty="0"/>
                        <a:t>USA</a:t>
                      </a:r>
                    </a:p>
                  </a:txBody>
                  <a:tcPr/>
                </a:tc>
                <a:extLst>
                  <a:ext uri="{0D108BD9-81ED-4DB2-BD59-A6C34878D82A}">
                    <a16:rowId xmlns:a16="http://schemas.microsoft.com/office/drawing/2014/main" val="10003"/>
                  </a:ext>
                </a:extLst>
              </a:tr>
            </a:tbl>
          </a:graphicData>
        </a:graphic>
      </p:graphicFrame>
      <p:graphicFrame>
        <p:nvGraphicFramePr>
          <p:cNvPr id="88" name="Table 87"/>
          <p:cNvGraphicFramePr>
            <a:graphicFrameLocks noGrp="1"/>
          </p:cNvGraphicFramePr>
          <p:nvPr>
            <p:extLst/>
          </p:nvPr>
        </p:nvGraphicFramePr>
        <p:xfrm>
          <a:off x="4621559" y="3404602"/>
          <a:ext cx="2710752" cy="1296240"/>
        </p:xfrm>
        <a:graphic>
          <a:graphicData uri="http://schemas.openxmlformats.org/drawingml/2006/table">
            <a:tbl>
              <a:tblPr firstRow="1" bandRow="1">
                <a:tableStyleId>{93296810-A885-4BE3-A3E7-6D5BEEA58F35}</a:tableStyleId>
              </a:tblPr>
              <a:tblGrid>
                <a:gridCol w="459298">
                  <a:extLst>
                    <a:ext uri="{9D8B030D-6E8A-4147-A177-3AD203B41FA5}">
                      <a16:colId xmlns:a16="http://schemas.microsoft.com/office/drawing/2014/main" val="20000"/>
                    </a:ext>
                  </a:extLst>
                </a:gridCol>
                <a:gridCol w="809772">
                  <a:extLst>
                    <a:ext uri="{9D8B030D-6E8A-4147-A177-3AD203B41FA5}">
                      <a16:colId xmlns:a16="http://schemas.microsoft.com/office/drawing/2014/main" val="20001"/>
                    </a:ext>
                  </a:extLst>
                </a:gridCol>
                <a:gridCol w="854330">
                  <a:extLst>
                    <a:ext uri="{9D8B030D-6E8A-4147-A177-3AD203B41FA5}">
                      <a16:colId xmlns:a16="http://schemas.microsoft.com/office/drawing/2014/main" val="20002"/>
                    </a:ext>
                  </a:extLst>
                </a:gridCol>
                <a:gridCol w="587352">
                  <a:extLst>
                    <a:ext uri="{9D8B030D-6E8A-4147-A177-3AD203B41FA5}">
                      <a16:colId xmlns:a16="http://schemas.microsoft.com/office/drawing/2014/main" val="20003"/>
                    </a:ext>
                  </a:extLst>
                </a:gridCol>
              </a:tblGrid>
              <a:tr h="324060">
                <a:tc>
                  <a:txBody>
                    <a:bodyPr/>
                    <a:lstStyle/>
                    <a:p>
                      <a:r>
                        <a:rPr lang="en-US" sz="1400" dirty="0" err="1"/>
                        <a:t>pid</a:t>
                      </a:r>
                      <a:endParaRPr lang="en-US" sz="1400" dirty="0"/>
                    </a:p>
                  </a:txBody>
                  <a:tcPr/>
                </a:tc>
                <a:tc>
                  <a:txBody>
                    <a:bodyPr/>
                    <a:lstStyle/>
                    <a:p>
                      <a:r>
                        <a:rPr lang="en-US" sz="1400" dirty="0" err="1"/>
                        <a:t>pname</a:t>
                      </a:r>
                      <a:endParaRPr lang="en-US" sz="1400" dirty="0"/>
                    </a:p>
                  </a:txBody>
                  <a:tcPr/>
                </a:tc>
                <a:tc>
                  <a:txBody>
                    <a:bodyPr/>
                    <a:lstStyle/>
                    <a:p>
                      <a:r>
                        <a:rPr lang="en-US" sz="1400" dirty="0"/>
                        <a:t>category</a:t>
                      </a:r>
                    </a:p>
                  </a:txBody>
                  <a:tcPr/>
                </a:tc>
                <a:tc>
                  <a:txBody>
                    <a:bodyPr/>
                    <a:lstStyle/>
                    <a:p>
                      <a:r>
                        <a:rPr lang="en-US" sz="1400" dirty="0"/>
                        <a:t>price</a:t>
                      </a:r>
                    </a:p>
                  </a:txBody>
                  <a:tcPr/>
                </a:tc>
                <a:extLst>
                  <a:ext uri="{0D108BD9-81ED-4DB2-BD59-A6C34878D82A}">
                    <a16:rowId xmlns:a16="http://schemas.microsoft.com/office/drawing/2014/main" val="10000"/>
                  </a:ext>
                </a:extLst>
              </a:tr>
              <a:tr h="324060">
                <a:tc>
                  <a:txBody>
                    <a:bodyPr/>
                    <a:lstStyle/>
                    <a:p>
                      <a:r>
                        <a:rPr lang="en-US" sz="1400" dirty="0"/>
                        <a:t>11</a:t>
                      </a:r>
                    </a:p>
                  </a:txBody>
                  <a:tcPr/>
                </a:tc>
                <a:tc>
                  <a:txBody>
                    <a:bodyPr/>
                    <a:lstStyle/>
                    <a:p>
                      <a:r>
                        <a:rPr lang="en-US" sz="1400" dirty="0"/>
                        <a:t>Corn </a:t>
                      </a:r>
                    </a:p>
                  </a:txBody>
                  <a:tcPr/>
                </a:tc>
                <a:tc>
                  <a:txBody>
                    <a:bodyPr/>
                    <a:lstStyle/>
                    <a:p>
                      <a:r>
                        <a:rPr lang="en-US" sz="1400" dirty="0"/>
                        <a:t>Food</a:t>
                      </a:r>
                    </a:p>
                  </a:txBody>
                  <a:tcPr/>
                </a:tc>
                <a:tc>
                  <a:txBody>
                    <a:bodyPr/>
                    <a:lstStyle/>
                    <a:p>
                      <a:r>
                        <a:rPr lang="en-US" sz="1400" dirty="0"/>
                        <a:t>25</a:t>
                      </a:r>
                    </a:p>
                  </a:txBody>
                  <a:tcPr/>
                </a:tc>
                <a:extLst>
                  <a:ext uri="{0D108BD9-81ED-4DB2-BD59-A6C34878D82A}">
                    <a16:rowId xmlns:a16="http://schemas.microsoft.com/office/drawing/2014/main" val="10001"/>
                  </a:ext>
                </a:extLst>
              </a:tr>
              <a:tr h="324060">
                <a:tc>
                  <a:txBody>
                    <a:bodyPr/>
                    <a:lstStyle/>
                    <a:p>
                      <a:r>
                        <a:rPr lang="en-US" sz="1400" dirty="0"/>
                        <a:t>12</a:t>
                      </a:r>
                    </a:p>
                  </a:txBody>
                  <a:tcPr/>
                </a:tc>
                <a:tc>
                  <a:txBody>
                    <a:bodyPr/>
                    <a:lstStyle/>
                    <a:p>
                      <a:r>
                        <a:rPr lang="en-US" sz="1400" dirty="0"/>
                        <a:t>Galaxy</a:t>
                      </a:r>
                      <a:r>
                        <a:rPr lang="en-US" sz="1400" baseline="0" dirty="0"/>
                        <a:t> 1</a:t>
                      </a:r>
                      <a:endParaRPr lang="en-US" sz="1400" dirty="0"/>
                    </a:p>
                  </a:txBody>
                  <a:tcPr/>
                </a:tc>
                <a:tc>
                  <a:txBody>
                    <a:bodyPr/>
                    <a:lstStyle/>
                    <a:p>
                      <a:r>
                        <a:rPr lang="en-US" sz="1400" dirty="0"/>
                        <a:t>Phones</a:t>
                      </a:r>
                    </a:p>
                  </a:txBody>
                  <a:tcPr/>
                </a:tc>
                <a:tc>
                  <a:txBody>
                    <a:bodyPr/>
                    <a:lstStyle/>
                    <a:p>
                      <a:r>
                        <a:rPr lang="en-US" sz="1400" dirty="0"/>
                        <a:t>18</a:t>
                      </a:r>
                    </a:p>
                  </a:txBody>
                  <a:tcPr/>
                </a:tc>
                <a:extLst>
                  <a:ext uri="{0D108BD9-81ED-4DB2-BD59-A6C34878D82A}">
                    <a16:rowId xmlns:a16="http://schemas.microsoft.com/office/drawing/2014/main" val="10002"/>
                  </a:ext>
                </a:extLst>
              </a:tr>
              <a:tr h="324060">
                <a:tc>
                  <a:txBody>
                    <a:bodyPr/>
                    <a:lstStyle/>
                    <a:p>
                      <a:r>
                        <a:rPr lang="en-US" sz="1400" dirty="0"/>
                        <a:t>13</a:t>
                      </a:r>
                    </a:p>
                  </a:txBody>
                  <a:tcPr/>
                </a:tc>
                <a:tc>
                  <a:txBody>
                    <a:bodyPr/>
                    <a:lstStyle/>
                    <a:p>
                      <a:r>
                        <a:rPr lang="en-US" sz="1400" dirty="0"/>
                        <a:t>Peanuts</a:t>
                      </a:r>
                    </a:p>
                  </a:txBody>
                  <a:tcPr/>
                </a:tc>
                <a:tc>
                  <a:txBody>
                    <a:bodyPr/>
                    <a:lstStyle/>
                    <a:p>
                      <a:r>
                        <a:rPr lang="en-US" sz="1400" dirty="0"/>
                        <a:t>Food</a:t>
                      </a:r>
                    </a:p>
                  </a:txBody>
                  <a:tcPr/>
                </a:tc>
                <a:tc>
                  <a:txBody>
                    <a:bodyPr/>
                    <a:lstStyle/>
                    <a:p>
                      <a:r>
                        <a:rPr lang="en-US" sz="1400" dirty="0"/>
                        <a:t>2</a:t>
                      </a:r>
                    </a:p>
                  </a:txBody>
                  <a:tcPr/>
                </a:tc>
                <a:extLst>
                  <a:ext uri="{0D108BD9-81ED-4DB2-BD59-A6C34878D82A}">
                    <a16:rowId xmlns:a16="http://schemas.microsoft.com/office/drawing/2014/main" val="10003"/>
                  </a:ext>
                </a:extLst>
              </a:tr>
            </a:tbl>
          </a:graphicData>
        </a:graphic>
      </p:graphicFrame>
      <p:graphicFrame>
        <p:nvGraphicFramePr>
          <p:cNvPr id="89" name="Table 88"/>
          <p:cNvGraphicFramePr>
            <a:graphicFrameLocks noGrp="1"/>
          </p:cNvGraphicFramePr>
          <p:nvPr>
            <p:extLst/>
          </p:nvPr>
        </p:nvGraphicFramePr>
        <p:xfrm>
          <a:off x="4616252" y="5158458"/>
          <a:ext cx="2243018" cy="1306796"/>
        </p:xfrm>
        <a:graphic>
          <a:graphicData uri="http://schemas.openxmlformats.org/drawingml/2006/table">
            <a:tbl>
              <a:tblPr firstRow="1" bandRow="1">
                <a:tableStyleId>{93296810-A885-4BE3-A3E7-6D5BEEA58F35}</a:tableStyleId>
              </a:tblPr>
              <a:tblGrid>
                <a:gridCol w="774639">
                  <a:extLst>
                    <a:ext uri="{9D8B030D-6E8A-4147-A177-3AD203B41FA5}">
                      <a16:colId xmlns:a16="http://schemas.microsoft.com/office/drawing/2014/main" val="20000"/>
                    </a:ext>
                  </a:extLst>
                </a:gridCol>
                <a:gridCol w="800934">
                  <a:extLst>
                    <a:ext uri="{9D8B030D-6E8A-4147-A177-3AD203B41FA5}">
                      <a16:colId xmlns:a16="http://schemas.microsoft.com/office/drawing/2014/main" val="20001"/>
                    </a:ext>
                  </a:extLst>
                </a:gridCol>
                <a:gridCol w="667445">
                  <a:extLst>
                    <a:ext uri="{9D8B030D-6E8A-4147-A177-3AD203B41FA5}">
                      <a16:colId xmlns:a16="http://schemas.microsoft.com/office/drawing/2014/main" val="20002"/>
                    </a:ext>
                  </a:extLst>
                </a:gridCol>
              </a:tblGrid>
              <a:tr h="326699">
                <a:tc>
                  <a:txBody>
                    <a:bodyPr/>
                    <a:lstStyle/>
                    <a:p>
                      <a:r>
                        <a:rPr lang="en-US" sz="1400" dirty="0" err="1"/>
                        <a:t>timeid</a:t>
                      </a:r>
                      <a:endParaRPr lang="en-US" sz="1400" dirty="0"/>
                    </a:p>
                  </a:txBody>
                  <a:tcPr/>
                </a:tc>
                <a:tc>
                  <a:txBody>
                    <a:bodyPr/>
                    <a:lstStyle/>
                    <a:p>
                      <a:r>
                        <a:rPr lang="en-US" sz="1400" dirty="0"/>
                        <a:t>Date</a:t>
                      </a:r>
                    </a:p>
                  </a:txBody>
                  <a:tcPr/>
                </a:tc>
                <a:tc>
                  <a:txBody>
                    <a:bodyPr/>
                    <a:lstStyle/>
                    <a:p>
                      <a:r>
                        <a:rPr lang="en-US" sz="1400" dirty="0"/>
                        <a:t>Day</a:t>
                      </a:r>
                    </a:p>
                  </a:txBody>
                  <a:tcPr/>
                </a:tc>
                <a:extLst>
                  <a:ext uri="{0D108BD9-81ED-4DB2-BD59-A6C34878D82A}">
                    <a16:rowId xmlns:a16="http://schemas.microsoft.com/office/drawing/2014/main" val="10000"/>
                  </a:ext>
                </a:extLst>
              </a:tr>
              <a:tr h="326699">
                <a:tc>
                  <a:txBody>
                    <a:bodyPr/>
                    <a:lstStyle/>
                    <a:p>
                      <a:r>
                        <a:rPr lang="en-US" sz="1400" dirty="0"/>
                        <a:t>1</a:t>
                      </a:r>
                    </a:p>
                  </a:txBody>
                  <a:tcPr/>
                </a:tc>
                <a:tc>
                  <a:txBody>
                    <a:bodyPr/>
                    <a:lstStyle/>
                    <a:p>
                      <a:r>
                        <a:rPr lang="en-US" sz="1400" dirty="0"/>
                        <a:t>3/30/16</a:t>
                      </a:r>
                    </a:p>
                  </a:txBody>
                  <a:tcPr/>
                </a:tc>
                <a:tc>
                  <a:txBody>
                    <a:bodyPr/>
                    <a:lstStyle/>
                    <a:p>
                      <a:r>
                        <a:rPr lang="en-US" sz="1400" dirty="0"/>
                        <a:t>Wed.</a:t>
                      </a:r>
                    </a:p>
                  </a:txBody>
                  <a:tcPr/>
                </a:tc>
                <a:extLst>
                  <a:ext uri="{0D108BD9-81ED-4DB2-BD59-A6C34878D82A}">
                    <a16:rowId xmlns:a16="http://schemas.microsoft.com/office/drawing/2014/main" val="10001"/>
                  </a:ext>
                </a:extLst>
              </a:tr>
              <a:tr h="326699">
                <a:tc>
                  <a:txBody>
                    <a:bodyPr/>
                    <a:lstStyle/>
                    <a:p>
                      <a:r>
                        <a:rPr lang="en-US" sz="1400" dirty="0"/>
                        <a:t>2</a:t>
                      </a:r>
                    </a:p>
                  </a:txBody>
                  <a:tcPr/>
                </a:tc>
                <a:tc>
                  <a:txBody>
                    <a:bodyPr/>
                    <a:lstStyle/>
                    <a:p>
                      <a:r>
                        <a:rPr lang="en-US" sz="1400" dirty="0"/>
                        <a:t>3/31/16</a:t>
                      </a:r>
                    </a:p>
                  </a:txBody>
                  <a:tcPr/>
                </a:tc>
                <a:tc>
                  <a:txBody>
                    <a:bodyPr/>
                    <a:lstStyle/>
                    <a:p>
                      <a:r>
                        <a:rPr lang="en-US" sz="1400" dirty="0"/>
                        <a:t>Thu.</a:t>
                      </a:r>
                    </a:p>
                  </a:txBody>
                  <a:tcPr/>
                </a:tc>
                <a:extLst>
                  <a:ext uri="{0D108BD9-81ED-4DB2-BD59-A6C34878D82A}">
                    <a16:rowId xmlns:a16="http://schemas.microsoft.com/office/drawing/2014/main" val="10002"/>
                  </a:ext>
                </a:extLst>
              </a:tr>
              <a:tr h="326699">
                <a:tc>
                  <a:txBody>
                    <a:bodyPr/>
                    <a:lstStyle/>
                    <a:p>
                      <a:r>
                        <a:rPr lang="en-US" sz="1400" dirty="0"/>
                        <a:t>3</a:t>
                      </a:r>
                    </a:p>
                  </a:txBody>
                  <a:tcPr/>
                </a:tc>
                <a:tc>
                  <a:txBody>
                    <a:bodyPr/>
                    <a:lstStyle/>
                    <a:p>
                      <a:r>
                        <a:rPr lang="en-US" sz="1400" dirty="0"/>
                        <a:t>4/1/16</a:t>
                      </a:r>
                    </a:p>
                  </a:txBody>
                  <a:tcPr/>
                </a:tc>
                <a:tc>
                  <a:txBody>
                    <a:bodyPr/>
                    <a:lstStyle/>
                    <a:p>
                      <a:r>
                        <a:rPr lang="en-US" sz="1400" dirty="0"/>
                        <a:t>Fri.</a:t>
                      </a:r>
                    </a:p>
                  </a:txBody>
                  <a:tcPr/>
                </a:tc>
                <a:extLst>
                  <a:ext uri="{0D108BD9-81ED-4DB2-BD59-A6C34878D82A}">
                    <a16:rowId xmlns:a16="http://schemas.microsoft.com/office/drawing/2014/main" val="10003"/>
                  </a:ext>
                </a:extLst>
              </a:tr>
            </a:tbl>
          </a:graphicData>
        </a:graphic>
      </p:graphicFrame>
      <p:sp>
        <p:nvSpPr>
          <p:cNvPr id="90" name="TextBox 89"/>
          <p:cNvSpPr txBox="1"/>
          <p:nvPr/>
        </p:nvSpPr>
        <p:spPr>
          <a:xfrm>
            <a:off x="5706329" y="1167933"/>
            <a:ext cx="1365695" cy="461665"/>
          </a:xfrm>
          <a:prstGeom prst="rect">
            <a:avLst/>
          </a:prstGeom>
          <a:noFill/>
        </p:spPr>
        <p:txBody>
          <a:bodyPr wrap="none" rtlCol="0">
            <a:spAutoFit/>
          </a:bodyPr>
          <a:lstStyle/>
          <a:p>
            <a:r>
              <a:rPr lang="en-US" sz="2400" dirty="0"/>
              <a:t>Locations</a:t>
            </a:r>
            <a:endParaRPr lang="en-US" sz="2400" b="1" dirty="0"/>
          </a:p>
        </p:txBody>
      </p:sp>
      <p:sp>
        <p:nvSpPr>
          <p:cNvPr id="91" name="TextBox 90"/>
          <p:cNvSpPr txBox="1"/>
          <p:nvPr/>
        </p:nvSpPr>
        <p:spPr>
          <a:xfrm>
            <a:off x="5251341" y="2974729"/>
            <a:ext cx="1284198" cy="461665"/>
          </a:xfrm>
          <a:prstGeom prst="rect">
            <a:avLst/>
          </a:prstGeom>
          <a:noFill/>
        </p:spPr>
        <p:txBody>
          <a:bodyPr wrap="none" rtlCol="0">
            <a:spAutoFit/>
          </a:bodyPr>
          <a:lstStyle/>
          <a:p>
            <a:r>
              <a:rPr lang="en-US" sz="2400"/>
              <a:t>Products</a:t>
            </a:r>
            <a:endParaRPr lang="en-US" sz="2400" b="1" dirty="0"/>
          </a:p>
        </p:txBody>
      </p:sp>
      <p:sp>
        <p:nvSpPr>
          <p:cNvPr id="92" name="TextBox 91"/>
          <p:cNvSpPr txBox="1"/>
          <p:nvPr/>
        </p:nvSpPr>
        <p:spPr>
          <a:xfrm>
            <a:off x="5355590" y="4759316"/>
            <a:ext cx="805029" cy="461665"/>
          </a:xfrm>
          <a:prstGeom prst="rect">
            <a:avLst/>
          </a:prstGeom>
          <a:noFill/>
        </p:spPr>
        <p:txBody>
          <a:bodyPr wrap="none" rtlCol="0">
            <a:spAutoFit/>
          </a:bodyPr>
          <a:lstStyle/>
          <a:p>
            <a:r>
              <a:rPr lang="en-US" sz="2400"/>
              <a:t>Time</a:t>
            </a:r>
            <a:endParaRPr lang="en-US" sz="2400" b="1" dirty="0"/>
          </a:p>
        </p:txBody>
      </p:sp>
      <p:sp>
        <p:nvSpPr>
          <p:cNvPr id="93" name="Rectangle 92"/>
          <p:cNvSpPr/>
          <p:nvPr/>
        </p:nvSpPr>
        <p:spPr>
          <a:xfrm>
            <a:off x="8175845" y="1586701"/>
            <a:ext cx="2101857" cy="1077218"/>
          </a:xfrm>
          <a:prstGeom prst="rect">
            <a:avLst/>
          </a:prstGeom>
        </p:spPr>
        <p:txBody>
          <a:bodyPr wrap="none">
            <a:spAutoFit/>
          </a:bodyPr>
          <a:lstStyle/>
          <a:p>
            <a:pPr lvl="0"/>
            <a:r>
              <a:rPr lang="en-US" sz="3200" b="1" dirty="0">
                <a:solidFill>
                  <a:schemeClr val="accent6">
                    <a:lumMod val="75000"/>
                  </a:schemeClr>
                </a:solidFill>
              </a:rPr>
              <a:t>Dimension </a:t>
            </a:r>
          </a:p>
          <a:p>
            <a:pPr lvl="0"/>
            <a:r>
              <a:rPr lang="en-US" sz="3200" b="1" dirty="0">
                <a:solidFill>
                  <a:schemeClr val="accent6">
                    <a:lumMod val="75000"/>
                  </a:schemeClr>
                </a:solidFill>
              </a:rPr>
              <a:t>Tables</a:t>
            </a:r>
          </a:p>
        </p:txBody>
      </p:sp>
      <p:grpSp>
        <p:nvGrpSpPr>
          <p:cNvPr id="14" name="Group 13"/>
          <p:cNvGrpSpPr/>
          <p:nvPr/>
        </p:nvGrpSpPr>
        <p:grpSpPr>
          <a:xfrm>
            <a:off x="7189365" y="3776494"/>
            <a:ext cx="3198272" cy="3081507"/>
            <a:chOff x="681923" y="1555019"/>
            <a:chExt cx="3198272" cy="3081507"/>
          </a:xfrm>
        </p:grpSpPr>
        <p:sp>
          <p:nvSpPr>
            <p:cNvPr id="15" name="TextBox 14"/>
            <p:cNvSpPr txBox="1"/>
            <p:nvPr/>
          </p:nvSpPr>
          <p:spPr>
            <a:xfrm>
              <a:off x="1770803" y="4267194"/>
              <a:ext cx="881973" cy="369332"/>
            </a:xfrm>
            <a:prstGeom prst="rect">
              <a:avLst/>
            </a:prstGeom>
            <a:noFill/>
          </p:spPr>
          <p:txBody>
            <a:bodyPr wrap="none" rtlCol="0">
              <a:spAutoFit/>
            </a:bodyPr>
            <a:lstStyle/>
            <a:p>
              <a:r>
                <a:rPr lang="en-US" dirty="0">
                  <a:solidFill>
                    <a:schemeClr val="accent6">
                      <a:lumMod val="75000"/>
                    </a:schemeClr>
                  </a:solidFill>
                </a:rPr>
                <a:t>Time Id</a:t>
              </a:r>
            </a:p>
          </p:txBody>
        </p:sp>
        <p:grpSp>
          <p:nvGrpSpPr>
            <p:cNvPr id="16" name="Group 15"/>
            <p:cNvGrpSpPr/>
            <p:nvPr/>
          </p:nvGrpSpPr>
          <p:grpSpPr>
            <a:xfrm>
              <a:off x="1517559" y="3957950"/>
              <a:ext cx="1463460" cy="369332"/>
              <a:chOff x="1449242" y="3957950"/>
              <a:chExt cx="1656285" cy="369332"/>
            </a:xfrm>
          </p:grpSpPr>
          <p:sp>
            <p:nvSpPr>
              <p:cNvPr id="66" name="TextBox 65"/>
              <p:cNvSpPr txBox="1"/>
              <p:nvPr/>
            </p:nvSpPr>
            <p:spPr>
              <a:xfrm>
                <a:off x="1449242" y="3957950"/>
                <a:ext cx="341436"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67" name="TextBox 66"/>
              <p:cNvSpPr txBox="1"/>
              <p:nvPr/>
            </p:nvSpPr>
            <p:spPr>
              <a:xfrm>
                <a:off x="2106668" y="3957950"/>
                <a:ext cx="341436"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68" name="TextBox 67"/>
              <p:cNvSpPr txBox="1"/>
              <p:nvPr/>
            </p:nvSpPr>
            <p:spPr>
              <a:xfrm>
                <a:off x="2764091" y="3957950"/>
                <a:ext cx="341436" cy="369332"/>
              </a:xfrm>
              <a:prstGeom prst="rect">
                <a:avLst/>
              </a:prstGeom>
              <a:noFill/>
            </p:spPr>
            <p:txBody>
              <a:bodyPr wrap="none" rtlCol="0">
                <a:spAutoFit/>
              </a:bodyPr>
              <a:lstStyle/>
              <a:p>
                <a:pPr algn="ctr"/>
                <a:r>
                  <a:rPr lang="en-US" dirty="0">
                    <a:solidFill>
                      <a:schemeClr val="accent6">
                        <a:lumMod val="75000"/>
                      </a:schemeClr>
                    </a:solidFill>
                  </a:rPr>
                  <a:t>3</a:t>
                </a:r>
              </a:p>
            </p:txBody>
          </p:sp>
        </p:grpSp>
        <p:grpSp>
          <p:nvGrpSpPr>
            <p:cNvPr id="17" name="Group 16"/>
            <p:cNvGrpSpPr/>
            <p:nvPr/>
          </p:nvGrpSpPr>
          <p:grpSpPr>
            <a:xfrm>
              <a:off x="1429928" y="1838020"/>
              <a:ext cx="2450267" cy="2146381"/>
              <a:chOff x="1429928" y="1838020"/>
              <a:chExt cx="2450267" cy="2146381"/>
            </a:xfrm>
          </p:grpSpPr>
          <p:grpSp>
            <p:nvGrpSpPr>
              <p:cNvPr id="27" name="Group 26"/>
              <p:cNvGrpSpPr/>
              <p:nvPr/>
            </p:nvGrpSpPr>
            <p:grpSpPr>
              <a:xfrm>
                <a:off x="1989423" y="1838020"/>
                <a:ext cx="1890772" cy="1595441"/>
                <a:chOff x="3490739" y="3862042"/>
                <a:chExt cx="1890772" cy="1595441"/>
              </a:xfrm>
            </p:grpSpPr>
            <p:grpSp>
              <p:nvGrpSpPr>
                <p:cNvPr id="54" name="Group 53"/>
                <p:cNvGrpSpPr/>
                <p:nvPr/>
              </p:nvGrpSpPr>
              <p:grpSpPr>
                <a:xfrm>
                  <a:off x="3490739" y="4814252"/>
                  <a:ext cx="1890772" cy="643231"/>
                  <a:chOff x="3490739" y="4814252"/>
                  <a:chExt cx="1890772" cy="643231"/>
                </a:xfrm>
              </p:grpSpPr>
              <p:sp>
                <p:nvSpPr>
                  <p:cNvPr id="63" name="Cube 6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64" name="Cube 6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65" name="Cube 6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55" name="Group 54"/>
                <p:cNvGrpSpPr/>
                <p:nvPr/>
              </p:nvGrpSpPr>
              <p:grpSpPr>
                <a:xfrm>
                  <a:off x="3490739" y="4338147"/>
                  <a:ext cx="1890772" cy="643231"/>
                  <a:chOff x="3490739" y="4814252"/>
                  <a:chExt cx="1890772" cy="643231"/>
                </a:xfrm>
              </p:grpSpPr>
              <p:sp>
                <p:nvSpPr>
                  <p:cNvPr id="60" name="Cube 59"/>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61" name="Cube 60"/>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62" name="Cube 61"/>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56" name="Group 55"/>
                <p:cNvGrpSpPr/>
                <p:nvPr/>
              </p:nvGrpSpPr>
              <p:grpSpPr>
                <a:xfrm>
                  <a:off x="3490739" y="3862042"/>
                  <a:ext cx="1890772" cy="643231"/>
                  <a:chOff x="3490739" y="4814252"/>
                  <a:chExt cx="1890772" cy="643231"/>
                </a:xfrm>
              </p:grpSpPr>
              <p:sp>
                <p:nvSpPr>
                  <p:cNvPr id="57" name="Cube 56"/>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8" name="Cube 57"/>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59" name="Cube 58"/>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8" name="Group 27"/>
              <p:cNvGrpSpPr/>
              <p:nvPr/>
            </p:nvGrpSpPr>
            <p:grpSpPr>
              <a:xfrm>
                <a:off x="1713517" y="2110015"/>
                <a:ext cx="1890772" cy="1595441"/>
                <a:chOff x="3490739" y="3862042"/>
                <a:chExt cx="1890772" cy="1595441"/>
              </a:xfrm>
            </p:grpSpPr>
            <p:grpSp>
              <p:nvGrpSpPr>
                <p:cNvPr id="42" name="Group 41"/>
                <p:cNvGrpSpPr/>
                <p:nvPr/>
              </p:nvGrpSpPr>
              <p:grpSpPr>
                <a:xfrm>
                  <a:off x="3490739" y="4814252"/>
                  <a:ext cx="1890772" cy="643231"/>
                  <a:chOff x="3490739" y="4814252"/>
                  <a:chExt cx="1890772" cy="643231"/>
                </a:xfrm>
              </p:grpSpPr>
              <p:sp>
                <p:nvSpPr>
                  <p:cNvPr id="51" name="Cube 50"/>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52" name="Cube 51"/>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53" name="Cube 52"/>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43" name="Group 42"/>
                <p:cNvGrpSpPr/>
                <p:nvPr/>
              </p:nvGrpSpPr>
              <p:grpSpPr>
                <a:xfrm>
                  <a:off x="3490739" y="4338147"/>
                  <a:ext cx="1890772" cy="643231"/>
                  <a:chOff x="3490739" y="4814252"/>
                  <a:chExt cx="1890772" cy="643231"/>
                </a:xfrm>
              </p:grpSpPr>
              <p:sp>
                <p:nvSpPr>
                  <p:cNvPr id="48" name="Cube 47"/>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49" name="Cube 48"/>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50" name="Cube 49"/>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44" name="Group 43"/>
                <p:cNvGrpSpPr/>
                <p:nvPr/>
              </p:nvGrpSpPr>
              <p:grpSpPr>
                <a:xfrm>
                  <a:off x="3490739" y="3862042"/>
                  <a:ext cx="1890772" cy="643231"/>
                  <a:chOff x="3490739" y="4814252"/>
                  <a:chExt cx="1890772" cy="643231"/>
                </a:xfrm>
              </p:grpSpPr>
              <p:sp>
                <p:nvSpPr>
                  <p:cNvPr id="45" name="Cube 44"/>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6" name="Cube 45"/>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47" name="Cube 46"/>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nvGrpSpPr>
              <p:cNvPr id="29" name="Group 28"/>
              <p:cNvGrpSpPr/>
              <p:nvPr/>
            </p:nvGrpSpPr>
            <p:grpSpPr>
              <a:xfrm>
                <a:off x="1429928" y="2388960"/>
                <a:ext cx="1890772" cy="1595441"/>
                <a:chOff x="3490739" y="3862042"/>
                <a:chExt cx="1890772" cy="1595441"/>
              </a:xfrm>
            </p:grpSpPr>
            <p:grpSp>
              <p:nvGrpSpPr>
                <p:cNvPr id="30" name="Group 29"/>
                <p:cNvGrpSpPr/>
                <p:nvPr/>
              </p:nvGrpSpPr>
              <p:grpSpPr>
                <a:xfrm>
                  <a:off x="3490739" y="4814252"/>
                  <a:ext cx="1890772" cy="643231"/>
                  <a:chOff x="3490739" y="4814252"/>
                  <a:chExt cx="1890772" cy="643231"/>
                </a:xfrm>
              </p:grpSpPr>
              <p:sp>
                <p:nvSpPr>
                  <p:cNvPr id="39" name="Cube 38"/>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a:t>
                    </a:r>
                  </a:p>
                </p:txBody>
              </p:sp>
              <p:sp>
                <p:nvSpPr>
                  <p:cNvPr id="40" name="Cube 39"/>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41" name="Cube 40"/>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15</a:t>
                    </a:r>
                  </a:p>
                </p:txBody>
              </p:sp>
            </p:grpSp>
            <p:grpSp>
              <p:nvGrpSpPr>
                <p:cNvPr id="31" name="Group 30"/>
                <p:cNvGrpSpPr/>
                <p:nvPr/>
              </p:nvGrpSpPr>
              <p:grpSpPr>
                <a:xfrm>
                  <a:off x="3490739" y="4338147"/>
                  <a:ext cx="1890772" cy="643231"/>
                  <a:chOff x="3490739" y="4814252"/>
                  <a:chExt cx="1890772" cy="643231"/>
                </a:xfrm>
              </p:grpSpPr>
              <p:sp>
                <p:nvSpPr>
                  <p:cNvPr id="36" name="Cube 35"/>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30</a:t>
                    </a:r>
                  </a:p>
                </p:txBody>
              </p:sp>
              <p:sp>
                <p:nvSpPr>
                  <p:cNvPr id="37" name="Cube 36"/>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20</a:t>
                    </a:r>
                  </a:p>
                </p:txBody>
              </p:sp>
              <p:sp>
                <p:nvSpPr>
                  <p:cNvPr id="38" name="Cube 37"/>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a:t>
                    </a:r>
                  </a:p>
                </p:txBody>
              </p:sp>
            </p:grpSp>
            <p:grpSp>
              <p:nvGrpSpPr>
                <p:cNvPr id="32" name="Group 31"/>
                <p:cNvGrpSpPr/>
                <p:nvPr/>
              </p:nvGrpSpPr>
              <p:grpSpPr>
                <a:xfrm>
                  <a:off x="3490739" y="3862042"/>
                  <a:ext cx="1890772" cy="643231"/>
                  <a:chOff x="3490739" y="4814252"/>
                  <a:chExt cx="1890772" cy="643231"/>
                </a:xfrm>
              </p:grpSpPr>
              <p:sp>
                <p:nvSpPr>
                  <p:cNvPr id="33" name="Cube 32"/>
                  <p:cNvSpPr/>
                  <p:nvPr/>
                </p:nvSpPr>
                <p:spPr>
                  <a:xfrm>
                    <a:off x="3490739"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8</a:t>
                    </a:r>
                  </a:p>
                </p:txBody>
              </p:sp>
              <p:sp>
                <p:nvSpPr>
                  <p:cNvPr id="34" name="Cube 33"/>
                  <p:cNvSpPr/>
                  <p:nvPr/>
                </p:nvSpPr>
                <p:spPr>
                  <a:xfrm>
                    <a:off x="4062356"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5" name="Cube 34"/>
                  <p:cNvSpPr/>
                  <p:nvPr/>
                </p:nvSpPr>
                <p:spPr>
                  <a:xfrm>
                    <a:off x="4633973" y="4814252"/>
                    <a:ext cx="747538" cy="643231"/>
                  </a:xfrm>
                  <a:prstGeom prst="cube">
                    <a:avLst>
                      <a:gd name="adj" fmla="val 34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grpSp>
          </p:grpSp>
        </p:grpSp>
        <p:sp>
          <p:nvSpPr>
            <p:cNvPr id="18" name="TextBox 17"/>
            <p:cNvSpPr txBox="1"/>
            <p:nvPr/>
          </p:nvSpPr>
          <p:spPr>
            <a:xfrm rot="16200000">
              <a:off x="979856" y="3615069"/>
              <a:ext cx="418704" cy="369332"/>
            </a:xfrm>
            <a:prstGeom prst="rect">
              <a:avLst/>
            </a:prstGeom>
          </p:spPr>
          <p:txBody>
            <a:bodyPr wrap="none" rtlCol="0">
              <a:spAutoFit/>
            </a:bodyPr>
            <a:lstStyle/>
            <a:p>
              <a:pPr algn="ctr"/>
              <a:r>
                <a:rPr lang="en-US" dirty="0">
                  <a:solidFill>
                    <a:schemeClr val="accent6">
                      <a:lumMod val="75000"/>
                    </a:schemeClr>
                  </a:solidFill>
                </a:rPr>
                <a:t>11</a:t>
              </a:r>
            </a:p>
          </p:txBody>
        </p:sp>
        <p:sp>
          <p:nvSpPr>
            <p:cNvPr id="19" name="TextBox 18"/>
            <p:cNvSpPr txBox="1"/>
            <p:nvPr/>
          </p:nvSpPr>
          <p:spPr>
            <a:xfrm rot="16200000">
              <a:off x="979856" y="3126621"/>
              <a:ext cx="418704" cy="369332"/>
            </a:xfrm>
            <a:prstGeom prst="rect">
              <a:avLst/>
            </a:prstGeom>
          </p:spPr>
          <p:txBody>
            <a:bodyPr wrap="none" rtlCol="0">
              <a:spAutoFit/>
            </a:bodyPr>
            <a:lstStyle/>
            <a:p>
              <a:pPr algn="ctr"/>
              <a:r>
                <a:rPr lang="en-US" dirty="0">
                  <a:solidFill>
                    <a:schemeClr val="accent6">
                      <a:lumMod val="75000"/>
                    </a:schemeClr>
                  </a:solidFill>
                </a:rPr>
                <a:t>12</a:t>
              </a:r>
            </a:p>
          </p:txBody>
        </p:sp>
        <p:sp>
          <p:nvSpPr>
            <p:cNvPr id="20" name="TextBox 19"/>
            <p:cNvSpPr txBox="1"/>
            <p:nvPr/>
          </p:nvSpPr>
          <p:spPr>
            <a:xfrm rot="16200000">
              <a:off x="979856" y="2638173"/>
              <a:ext cx="418704" cy="369332"/>
            </a:xfrm>
            <a:prstGeom prst="rect">
              <a:avLst/>
            </a:prstGeom>
          </p:spPr>
          <p:txBody>
            <a:bodyPr wrap="none" rtlCol="0">
              <a:spAutoFit/>
            </a:bodyPr>
            <a:lstStyle/>
            <a:p>
              <a:pPr algn="ctr"/>
              <a:r>
                <a:rPr lang="en-US" dirty="0">
                  <a:solidFill>
                    <a:schemeClr val="accent6">
                      <a:lumMod val="75000"/>
                    </a:schemeClr>
                  </a:solidFill>
                </a:rPr>
                <a:t>13</a:t>
              </a:r>
            </a:p>
          </p:txBody>
        </p:sp>
        <p:grpSp>
          <p:nvGrpSpPr>
            <p:cNvPr id="21" name="Group 20"/>
            <p:cNvGrpSpPr/>
            <p:nvPr/>
          </p:nvGrpSpPr>
          <p:grpSpPr>
            <a:xfrm rot="18876336">
              <a:off x="1160577" y="1943385"/>
              <a:ext cx="1146066" cy="369333"/>
              <a:chOff x="288842" y="1433816"/>
              <a:chExt cx="1784628" cy="369333"/>
            </a:xfrm>
          </p:grpSpPr>
          <p:sp>
            <p:nvSpPr>
              <p:cNvPr id="24" name="TextBox 23"/>
              <p:cNvSpPr txBox="1"/>
              <p:nvPr/>
            </p:nvSpPr>
            <p:spPr>
              <a:xfrm>
                <a:off x="288842" y="1433816"/>
                <a:ext cx="469778" cy="369332"/>
              </a:xfrm>
              <a:prstGeom prst="rect">
                <a:avLst/>
              </a:prstGeom>
              <a:noFill/>
            </p:spPr>
            <p:txBody>
              <a:bodyPr wrap="none" rtlCol="0">
                <a:spAutoFit/>
              </a:bodyPr>
              <a:lstStyle/>
              <a:p>
                <a:pPr algn="ctr"/>
                <a:r>
                  <a:rPr lang="en-US" dirty="0">
                    <a:solidFill>
                      <a:schemeClr val="accent6">
                        <a:lumMod val="75000"/>
                      </a:schemeClr>
                    </a:solidFill>
                  </a:rPr>
                  <a:t>1</a:t>
                </a:r>
              </a:p>
            </p:txBody>
          </p:sp>
          <p:sp>
            <p:nvSpPr>
              <p:cNvPr id="25" name="TextBox 24"/>
              <p:cNvSpPr txBox="1"/>
              <p:nvPr/>
            </p:nvSpPr>
            <p:spPr>
              <a:xfrm>
                <a:off x="948499" y="1433817"/>
                <a:ext cx="469778" cy="369332"/>
              </a:xfrm>
              <a:prstGeom prst="rect">
                <a:avLst/>
              </a:prstGeom>
              <a:noFill/>
            </p:spPr>
            <p:txBody>
              <a:bodyPr wrap="none" rtlCol="0">
                <a:spAutoFit/>
              </a:bodyPr>
              <a:lstStyle/>
              <a:p>
                <a:pPr algn="ctr"/>
                <a:r>
                  <a:rPr lang="en-US" dirty="0">
                    <a:solidFill>
                      <a:schemeClr val="accent6">
                        <a:lumMod val="75000"/>
                      </a:schemeClr>
                    </a:solidFill>
                  </a:rPr>
                  <a:t>2</a:t>
                </a:r>
              </a:p>
            </p:txBody>
          </p:sp>
          <p:sp>
            <p:nvSpPr>
              <p:cNvPr id="26" name="TextBox 25"/>
              <p:cNvSpPr txBox="1"/>
              <p:nvPr/>
            </p:nvSpPr>
            <p:spPr>
              <a:xfrm>
                <a:off x="1603692" y="1433816"/>
                <a:ext cx="469778" cy="369332"/>
              </a:xfrm>
              <a:prstGeom prst="rect">
                <a:avLst/>
              </a:prstGeom>
              <a:noFill/>
            </p:spPr>
            <p:txBody>
              <a:bodyPr wrap="none" rtlCol="0">
                <a:spAutoFit/>
              </a:bodyPr>
              <a:lstStyle/>
              <a:p>
                <a:pPr algn="ctr"/>
                <a:r>
                  <a:rPr lang="en-US" dirty="0">
                    <a:solidFill>
                      <a:schemeClr val="accent6">
                        <a:lumMod val="75000"/>
                      </a:schemeClr>
                    </a:solidFill>
                  </a:rPr>
                  <a:t>5</a:t>
                </a:r>
              </a:p>
            </p:txBody>
          </p:sp>
        </p:grpSp>
        <p:sp>
          <p:nvSpPr>
            <p:cNvPr id="22" name="TextBox 21"/>
            <p:cNvSpPr txBox="1"/>
            <p:nvPr/>
          </p:nvSpPr>
          <p:spPr>
            <a:xfrm rot="16200000">
              <a:off x="290405" y="3102092"/>
              <a:ext cx="1152367" cy="369332"/>
            </a:xfrm>
            <a:prstGeom prst="rect">
              <a:avLst/>
            </a:prstGeom>
            <a:noFill/>
          </p:spPr>
          <p:txBody>
            <a:bodyPr wrap="none" rtlCol="0">
              <a:spAutoFit/>
            </a:bodyPr>
            <a:lstStyle/>
            <a:p>
              <a:r>
                <a:rPr lang="en-US">
                  <a:solidFill>
                    <a:schemeClr val="accent6">
                      <a:lumMod val="75000"/>
                    </a:schemeClr>
                  </a:solidFill>
                </a:rPr>
                <a:t>Product Id</a:t>
              </a:r>
              <a:endParaRPr lang="en-US" dirty="0">
                <a:solidFill>
                  <a:schemeClr val="accent6">
                    <a:lumMod val="75000"/>
                  </a:schemeClr>
                </a:solidFill>
              </a:endParaRPr>
            </a:p>
          </p:txBody>
        </p:sp>
        <p:sp>
          <p:nvSpPr>
            <p:cNvPr id="23" name="TextBox 22"/>
            <p:cNvSpPr txBox="1"/>
            <p:nvPr/>
          </p:nvSpPr>
          <p:spPr>
            <a:xfrm rot="19047463">
              <a:off x="906879" y="1752694"/>
              <a:ext cx="1214692" cy="369332"/>
            </a:xfrm>
            <a:prstGeom prst="rect">
              <a:avLst/>
            </a:prstGeom>
            <a:noFill/>
          </p:spPr>
          <p:txBody>
            <a:bodyPr wrap="none" rtlCol="0">
              <a:spAutoFit/>
            </a:bodyPr>
            <a:lstStyle/>
            <a:p>
              <a:r>
                <a:rPr lang="en-US" dirty="0">
                  <a:solidFill>
                    <a:schemeClr val="accent6">
                      <a:lumMod val="75000"/>
                    </a:schemeClr>
                  </a:solidFill>
                </a:rPr>
                <a:t>Location Id</a:t>
              </a:r>
            </a:p>
          </p:txBody>
        </p:sp>
      </p:grpSp>
      <p:sp>
        <p:nvSpPr>
          <p:cNvPr id="69" name="Content Placeholder 2"/>
          <p:cNvSpPr>
            <a:spLocks noGrp="1"/>
          </p:cNvSpPr>
          <p:nvPr>
            <p:ph idx="1"/>
          </p:nvPr>
        </p:nvSpPr>
        <p:spPr>
          <a:xfrm>
            <a:off x="7332312" y="2946712"/>
            <a:ext cx="3038509" cy="3380028"/>
          </a:xfrm>
        </p:spPr>
        <p:txBody>
          <a:bodyPr>
            <a:normAutofit/>
          </a:bodyPr>
          <a:lstStyle/>
          <a:p>
            <a:r>
              <a:rPr lang="en-US" sz="2400" dirty="0"/>
              <a:t>Multidimensional “Cube” of data</a:t>
            </a:r>
          </a:p>
        </p:txBody>
      </p:sp>
      <p:sp>
        <p:nvSpPr>
          <p:cNvPr id="3" name="Slide Number Placeholder 2"/>
          <p:cNvSpPr>
            <a:spLocks noGrp="1"/>
          </p:cNvSpPr>
          <p:nvPr>
            <p:ph type="sldNum" sz="quarter" idx="12"/>
          </p:nvPr>
        </p:nvSpPr>
        <p:spPr/>
        <p:txBody>
          <a:bodyPr/>
          <a:lstStyle/>
          <a:p>
            <a:fld id="{459F6482-13E3-48AA-9F28-7362888D1E43}" type="slidenum">
              <a:rPr lang="en-US" smtClean="0"/>
              <a:t>121</a:t>
            </a:fld>
            <a:endParaRPr lang="en-US"/>
          </a:p>
        </p:txBody>
      </p:sp>
    </p:spTree>
    <p:extLst>
      <p:ext uri="{BB962C8B-B14F-4D97-AF65-F5344CB8AC3E}">
        <p14:creationId xmlns:p14="http://schemas.microsoft.com/office/powerpoint/2010/main" val="243203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xEl>
                                              <p:pRg st="0" end="0"/>
                                            </p:txEl>
                                          </p:spTgt>
                                        </p:tgtEl>
                                        <p:attrNameLst>
                                          <p:attrName>style.visibility</p:attrName>
                                        </p:attrNameLst>
                                      </p:cBhvr>
                                      <p:to>
                                        <p:strVal val="visible"/>
                                      </p:to>
                                    </p:set>
                                    <p:animEffect transition="in" filter="fade">
                                      <p:cBhvr>
                                        <p:cTn id="45"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0" grpId="0"/>
      <p:bldP spid="91" grpId="0"/>
      <p:bldP spid="92" grpId="0"/>
      <p:bldP spid="93" grpId="0"/>
      <p:bldP spid="69"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p:cNvGrpSpPr/>
          <p:nvPr/>
        </p:nvGrpSpPr>
        <p:grpSpPr>
          <a:xfrm>
            <a:off x="1741754" y="419357"/>
            <a:ext cx="2202092" cy="1355208"/>
            <a:chOff x="571497" y="926392"/>
            <a:chExt cx="2202092" cy="1355208"/>
          </a:xfrm>
        </p:grpSpPr>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3083" y="1450014"/>
              <a:ext cx="750506" cy="831586"/>
            </a:xfrm>
            <a:prstGeom prst="rect">
              <a:avLst/>
            </a:prstGeom>
          </p:spPr>
        </p:pic>
        <p:grpSp>
          <p:nvGrpSpPr>
            <p:cNvPr id="47" name="Group 46"/>
            <p:cNvGrpSpPr/>
            <p:nvPr/>
          </p:nvGrpSpPr>
          <p:grpSpPr>
            <a:xfrm>
              <a:off x="571497" y="926392"/>
              <a:ext cx="1509854" cy="1225201"/>
              <a:chOff x="726811" y="926392"/>
              <a:chExt cx="1509854" cy="1225201"/>
            </a:xfrm>
          </p:grpSpPr>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1" y="926392"/>
                <a:ext cx="1199225" cy="1225201"/>
              </a:xfrm>
              <a:prstGeom prst="rect">
                <a:avLst/>
              </a:prstGeom>
            </p:spPr>
          </p:pic>
          <p:pic>
            <p:nvPicPr>
              <p:cNvPr id="49" name="Picture 4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9741" y="1447319"/>
                <a:ext cx="696924" cy="580770"/>
              </a:xfrm>
              <a:prstGeom prst="rect">
                <a:avLst/>
              </a:prstGeom>
            </p:spPr>
          </p:pic>
        </p:grpSp>
      </p:grpSp>
      <p:grpSp>
        <p:nvGrpSpPr>
          <p:cNvPr id="52" name="Group 51"/>
          <p:cNvGrpSpPr/>
          <p:nvPr/>
        </p:nvGrpSpPr>
        <p:grpSpPr>
          <a:xfrm>
            <a:off x="1741755" y="1186078"/>
            <a:ext cx="2172333" cy="1269255"/>
            <a:chOff x="601255" y="2586615"/>
            <a:chExt cx="2172333" cy="1269255"/>
          </a:xfrm>
        </p:grpSpPr>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3082" y="3024284"/>
              <a:ext cx="750506" cy="831586"/>
            </a:xfrm>
            <a:prstGeom prst="rect">
              <a:avLst/>
            </a:prstGeom>
          </p:spPr>
        </p:pic>
        <p:grpSp>
          <p:nvGrpSpPr>
            <p:cNvPr id="54" name="Group 53"/>
            <p:cNvGrpSpPr/>
            <p:nvPr/>
          </p:nvGrpSpPr>
          <p:grpSpPr>
            <a:xfrm>
              <a:off x="601255" y="2586615"/>
              <a:ext cx="1450339" cy="1225201"/>
              <a:chOff x="726810" y="2586615"/>
              <a:chExt cx="1450339" cy="1225201"/>
            </a:xfrm>
          </p:grpSpPr>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810" y="2586615"/>
                <a:ext cx="1199225" cy="1225201"/>
              </a:xfrm>
              <a:prstGeom prst="rect">
                <a:avLst/>
              </a:prstGeom>
            </p:spPr>
          </p:pic>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9739" y="3099837"/>
                <a:ext cx="637410" cy="637410"/>
              </a:xfrm>
              <a:prstGeom prst="rect">
                <a:avLst/>
              </a:prstGeom>
            </p:spPr>
          </p:pic>
        </p:grpSp>
      </p:grpSp>
      <p:sp>
        <p:nvSpPr>
          <p:cNvPr id="4" name="Right Arrow 3"/>
          <p:cNvSpPr/>
          <p:nvPr/>
        </p:nvSpPr>
        <p:spPr>
          <a:xfrm>
            <a:off x="3999912" y="1036095"/>
            <a:ext cx="1307883" cy="2426331"/>
          </a:xfrm>
          <a:custGeom>
            <a:avLst/>
            <a:gdLst>
              <a:gd name="connsiteX0" fmla="*/ 0 w 1223359"/>
              <a:gd name="connsiteY0" fmla="*/ 221926 h 887702"/>
              <a:gd name="connsiteX1" fmla="*/ 779508 w 1223359"/>
              <a:gd name="connsiteY1" fmla="*/ 221926 h 887702"/>
              <a:gd name="connsiteX2" fmla="*/ 779508 w 1223359"/>
              <a:gd name="connsiteY2" fmla="*/ 0 h 887702"/>
              <a:gd name="connsiteX3" fmla="*/ 1223359 w 1223359"/>
              <a:gd name="connsiteY3" fmla="*/ 443851 h 887702"/>
              <a:gd name="connsiteX4" fmla="*/ 779508 w 1223359"/>
              <a:gd name="connsiteY4" fmla="*/ 887702 h 887702"/>
              <a:gd name="connsiteX5" fmla="*/ 779508 w 1223359"/>
              <a:gd name="connsiteY5" fmla="*/ 665777 h 887702"/>
              <a:gd name="connsiteX6" fmla="*/ 0 w 1223359"/>
              <a:gd name="connsiteY6" fmla="*/ 665777 h 887702"/>
              <a:gd name="connsiteX7" fmla="*/ 0 w 1223359"/>
              <a:gd name="connsiteY7" fmla="*/ 221926 h 887702"/>
              <a:gd name="connsiteX0" fmla="*/ 0 w 1307883"/>
              <a:gd name="connsiteY0" fmla="*/ 0 h 1518703"/>
              <a:gd name="connsiteX1" fmla="*/ 864032 w 1307883"/>
              <a:gd name="connsiteY1" fmla="*/ 852927 h 1518703"/>
              <a:gd name="connsiteX2" fmla="*/ 864032 w 1307883"/>
              <a:gd name="connsiteY2" fmla="*/ 631001 h 1518703"/>
              <a:gd name="connsiteX3" fmla="*/ 1307883 w 1307883"/>
              <a:gd name="connsiteY3" fmla="*/ 1074852 h 1518703"/>
              <a:gd name="connsiteX4" fmla="*/ 864032 w 1307883"/>
              <a:gd name="connsiteY4" fmla="*/ 1518703 h 1518703"/>
              <a:gd name="connsiteX5" fmla="*/ 864032 w 1307883"/>
              <a:gd name="connsiteY5" fmla="*/ 1296778 h 1518703"/>
              <a:gd name="connsiteX6" fmla="*/ 84524 w 1307883"/>
              <a:gd name="connsiteY6" fmla="*/ 1296778 h 1518703"/>
              <a:gd name="connsiteX7" fmla="*/ 0 w 1307883"/>
              <a:gd name="connsiteY7" fmla="*/ 0 h 1518703"/>
              <a:gd name="connsiteX0" fmla="*/ 0 w 1307883"/>
              <a:gd name="connsiteY0" fmla="*/ 0 h 2249598"/>
              <a:gd name="connsiteX1" fmla="*/ 864032 w 1307883"/>
              <a:gd name="connsiteY1" fmla="*/ 852927 h 2249598"/>
              <a:gd name="connsiteX2" fmla="*/ 864032 w 1307883"/>
              <a:gd name="connsiteY2" fmla="*/ 631001 h 2249598"/>
              <a:gd name="connsiteX3" fmla="*/ 1307883 w 1307883"/>
              <a:gd name="connsiteY3" fmla="*/ 1074852 h 2249598"/>
              <a:gd name="connsiteX4" fmla="*/ 864032 w 1307883"/>
              <a:gd name="connsiteY4" fmla="*/ 1518703 h 2249598"/>
              <a:gd name="connsiteX5" fmla="*/ 864032 w 1307883"/>
              <a:gd name="connsiteY5" fmla="*/ 1296778 h 2249598"/>
              <a:gd name="connsiteX6" fmla="*/ 0 w 1307883"/>
              <a:gd name="connsiteY6" fmla="*/ 2249598 h 2249598"/>
              <a:gd name="connsiteX7" fmla="*/ 0 w 1307883"/>
              <a:gd name="connsiteY7" fmla="*/ 0 h 2249598"/>
              <a:gd name="connsiteX0" fmla="*/ 0 w 1307883"/>
              <a:gd name="connsiteY0" fmla="*/ 0 h 2249598"/>
              <a:gd name="connsiteX1" fmla="*/ 864032 w 1307883"/>
              <a:gd name="connsiteY1" fmla="*/ 852927 h 2249598"/>
              <a:gd name="connsiteX2" fmla="*/ 864032 w 1307883"/>
              <a:gd name="connsiteY2" fmla="*/ 631001 h 2249598"/>
              <a:gd name="connsiteX3" fmla="*/ 1307883 w 1307883"/>
              <a:gd name="connsiteY3" fmla="*/ 1074852 h 2249598"/>
              <a:gd name="connsiteX4" fmla="*/ 864032 w 1307883"/>
              <a:gd name="connsiteY4" fmla="*/ 1518703 h 2249598"/>
              <a:gd name="connsiteX5" fmla="*/ 864032 w 1307883"/>
              <a:gd name="connsiteY5" fmla="*/ 1296778 h 2249598"/>
              <a:gd name="connsiteX6" fmla="*/ 0 w 1307883"/>
              <a:gd name="connsiteY6" fmla="*/ 2249598 h 2249598"/>
              <a:gd name="connsiteX7" fmla="*/ 0 w 1307883"/>
              <a:gd name="connsiteY7" fmla="*/ 0 h 2249598"/>
              <a:gd name="connsiteX0" fmla="*/ 0 w 1307883"/>
              <a:gd name="connsiteY0" fmla="*/ 0 h 2249598"/>
              <a:gd name="connsiteX1" fmla="*/ 864032 w 1307883"/>
              <a:gd name="connsiteY1" fmla="*/ 852927 h 2249598"/>
              <a:gd name="connsiteX2" fmla="*/ 864032 w 1307883"/>
              <a:gd name="connsiteY2" fmla="*/ 631001 h 2249598"/>
              <a:gd name="connsiteX3" fmla="*/ 1307883 w 1307883"/>
              <a:gd name="connsiteY3" fmla="*/ 1074852 h 2249598"/>
              <a:gd name="connsiteX4" fmla="*/ 864032 w 1307883"/>
              <a:gd name="connsiteY4" fmla="*/ 1518703 h 2249598"/>
              <a:gd name="connsiteX5" fmla="*/ 864032 w 1307883"/>
              <a:gd name="connsiteY5" fmla="*/ 1296778 h 2249598"/>
              <a:gd name="connsiteX6" fmla="*/ 0 w 1307883"/>
              <a:gd name="connsiteY6" fmla="*/ 2249598 h 2249598"/>
              <a:gd name="connsiteX7" fmla="*/ 0 w 1307883"/>
              <a:gd name="connsiteY7" fmla="*/ 0 h 2249598"/>
              <a:gd name="connsiteX0" fmla="*/ 0 w 1307883"/>
              <a:gd name="connsiteY0" fmla="*/ 0 h 2426331"/>
              <a:gd name="connsiteX1" fmla="*/ 864032 w 1307883"/>
              <a:gd name="connsiteY1" fmla="*/ 1029660 h 2426331"/>
              <a:gd name="connsiteX2" fmla="*/ 864032 w 1307883"/>
              <a:gd name="connsiteY2" fmla="*/ 807734 h 2426331"/>
              <a:gd name="connsiteX3" fmla="*/ 1307883 w 1307883"/>
              <a:gd name="connsiteY3" fmla="*/ 1251585 h 2426331"/>
              <a:gd name="connsiteX4" fmla="*/ 864032 w 1307883"/>
              <a:gd name="connsiteY4" fmla="*/ 1695436 h 2426331"/>
              <a:gd name="connsiteX5" fmla="*/ 864032 w 1307883"/>
              <a:gd name="connsiteY5" fmla="*/ 1473511 h 2426331"/>
              <a:gd name="connsiteX6" fmla="*/ 0 w 1307883"/>
              <a:gd name="connsiteY6" fmla="*/ 2426331 h 2426331"/>
              <a:gd name="connsiteX7" fmla="*/ 0 w 1307883"/>
              <a:gd name="connsiteY7" fmla="*/ 0 h 2426331"/>
              <a:gd name="connsiteX0" fmla="*/ 0 w 1307883"/>
              <a:gd name="connsiteY0" fmla="*/ 0 h 2426331"/>
              <a:gd name="connsiteX1" fmla="*/ 864032 w 1307883"/>
              <a:gd name="connsiteY1" fmla="*/ 1029660 h 2426331"/>
              <a:gd name="connsiteX2" fmla="*/ 864032 w 1307883"/>
              <a:gd name="connsiteY2" fmla="*/ 807734 h 2426331"/>
              <a:gd name="connsiteX3" fmla="*/ 1307883 w 1307883"/>
              <a:gd name="connsiteY3" fmla="*/ 1251585 h 2426331"/>
              <a:gd name="connsiteX4" fmla="*/ 864032 w 1307883"/>
              <a:gd name="connsiteY4" fmla="*/ 1695436 h 2426331"/>
              <a:gd name="connsiteX5" fmla="*/ 864032 w 1307883"/>
              <a:gd name="connsiteY5" fmla="*/ 1473511 h 2426331"/>
              <a:gd name="connsiteX6" fmla="*/ 0 w 1307883"/>
              <a:gd name="connsiteY6" fmla="*/ 2426331 h 2426331"/>
              <a:gd name="connsiteX7" fmla="*/ 0 w 1307883"/>
              <a:gd name="connsiteY7" fmla="*/ 0 h 2426331"/>
              <a:gd name="connsiteX0" fmla="*/ 0 w 1307883"/>
              <a:gd name="connsiteY0" fmla="*/ 0 h 2426331"/>
              <a:gd name="connsiteX1" fmla="*/ 864032 w 1307883"/>
              <a:gd name="connsiteY1" fmla="*/ 1029660 h 2426331"/>
              <a:gd name="connsiteX2" fmla="*/ 864032 w 1307883"/>
              <a:gd name="connsiteY2" fmla="*/ 807734 h 2426331"/>
              <a:gd name="connsiteX3" fmla="*/ 1307883 w 1307883"/>
              <a:gd name="connsiteY3" fmla="*/ 1251585 h 2426331"/>
              <a:gd name="connsiteX4" fmla="*/ 864032 w 1307883"/>
              <a:gd name="connsiteY4" fmla="*/ 1695436 h 2426331"/>
              <a:gd name="connsiteX5" fmla="*/ 864032 w 1307883"/>
              <a:gd name="connsiteY5" fmla="*/ 1473511 h 2426331"/>
              <a:gd name="connsiteX6" fmla="*/ 0 w 1307883"/>
              <a:gd name="connsiteY6" fmla="*/ 2426331 h 2426331"/>
              <a:gd name="connsiteX7" fmla="*/ 0 w 1307883"/>
              <a:gd name="connsiteY7" fmla="*/ 0 h 242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7883" h="2426331">
                <a:moveTo>
                  <a:pt x="0" y="0"/>
                </a:moveTo>
                <a:cubicBezTo>
                  <a:pt x="288011" y="737667"/>
                  <a:pt x="491497" y="983556"/>
                  <a:pt x="864032" y="1029660"/>
                </a:cubicBezTo>
                <a:lnTo>
                  <a:pt x="864032" y="807734"/>
                </a:lnTo>
                <a:lnTo>
                  <a:pt x="1307883" y="1251585"/>
                </a:lnTo>
                <a:lnTo>
                  <a:pt x="864032" y="1695436"/>
                </a:lnTo>
                <a:lnTo>
                  <a:pt x="864032" y="1473511"/>
                </a:lnTo>
                <a:cubicBezTo>
                  <a:pt x="406973" y="1568281"/>
                  <a:pt x="142015" y="1824415"/>
                  <a:pt x="0" y="2426331"/>
                </a:cubicBezTo>
                <a:lnTo>
                  <a:pt x="0" y="0"/>
                </a:ln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ETL</a:t>
            </a:r>
          </a:p>
        </p:txBody>
      </p:sp>
      <p:grpSp>
        <p:nvGrpSpPr>
          <p:cNvPr id="10" name="Group 9"/>
          <p:cNvGrpSpPr/>
          <p:nvPr/>
        </p:nvGrpSpPr>
        <p:grpSpPr>
          <a:xfrm>
            <a:off x="7771044" y="1249856"/>
            <a:ext cx="2805896" cy="2104033"/>
            <a:chOff x="6110609" y="1305295"/>
            <a:chExt cx="2805896" cy="2104033"/>
          </a:xfrm>
        </p:grpSpPr>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76719" y="1764221"/>
              <a:ext cx="1305090" cy="1531269"/>
            </a:xfrm>
            <a:prstGeom prst="rect">
              <a:avLst/>
            </a:prstGeom>
          </p:spPr>
        </p:pic>
        <p:pic>
          <p:nvPicPr>
            <p:cNvPr id="6" name="Picture 5"/>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r="-1"/>
            <a:stretch/>
          </p:blipFill>
          <p:spPr>
            <a:xfrm>
              <a:off x="6352251" y="2111330"/>
              <a:ext cx="1446571" cy="1297998"/>
            </a:xfrm>
            <a:prstGeom prst="rect">
              <a:avLst/>
            </a:prstGeom>
          </p:spPr>
        </p:pic>
        <p:sp>
          <p:nvSpPr>
            <p:cNvPr id="9" name="TextBox 8"/>
            <p:cNvSpPr txBox="1"/>
            <p:nvPr/>
          </p:nvSpPr>
          <p:spPr>
            <a:xfrm>
              <a:off x="6110609" y="1305295"/>
              <a:ext cx="2805896" cy="523220"/>
            </a:xfrm>
            <a:prstGeom prst="rect">
              <a:avLst/>
            </a:prstGeom>
            <a:noFill/>
          </p:spPr>
          <p:txBody>
            <a:bodyPr wrap="none" rtlCol="0">
              <a:spAutoFit/>
            </a:bodyPr>
            <a:lstStyle/>
            <a:p>
              <a:r>
                <a:rPr lang="en-US" sz="2800" dirty="0"/>
                <a:t>OLAP &amp; Reporting</a:t>
              </a:r>
            </a:p>
          </p:txBody>
        </p:sp>
      </p:grpSp>
      <p:sp>
        <p:nvSpPr>
          <p:cNvPr id="69" name="Right Arrow 68"/>
          <p:cNvSpPr/>
          <p:nvPr/>
        </p:nvSpPr>
        <p:spPr>
          <a:xfrm rot="421586">
            <a:off x="7347529" y="2658660"/>
            <a:ext cx="847028" cy="522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400" dirty="0"/>
          </a:p>
        </p:txBody>
      </p:sp>
      <p:grpSp>
        <p:nvGrpSpPr>
          <p:cNvPr id="15" name="Group 14"/>
          <p:cNvGrpSpPr/>
          <p:nvPr/>
        </p:nvGrpSpPr>
        <p:grpSpPr>
          <a:xfrm>
            <a:off x="7095199" y="3345856"/>
            <a:ext cx="3490018" cy="2044319"/>
            <a:chOff x="5571199" y="3345855"/>
            <a:chExt cx="3490018" cy="2044319"/>
          </a:xfrm>
        </p:grpSpPr>
        <p:grpSp>
          <p:nvGrpSpPr>
            <p:cNvPr id="11" name="Group 10"/>
            <p:cNvGrpSpPr/>
            <p:nvPr/>
          </p:nvGrpSpPr>
          <p:grpSpPr>
            <a:xfrm>
              <a:off x="5910116" y="3685020"/>
              <a:ext cx="3151101" cy="1705154"/>
              <a:chOff x="5758442" y="3835045"/>
              <a:chExt cx="3151101" cy="1705154"/>
            </a:xfrm>
          </p:grpSpPr>
          <p:pic>
            <p:nvPicPr>
              <p:cNvPr id="3" name="Picture 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flipH="1">
                <a:off x="5758442" y="3950234"/>
                <a:ext cx="2469549" cy="1589965"/>
              </a:xfrm>
              <a:prstGeom prst="rect">
                <a:avLst/>
              </a:prstGeom>
            </p:spPr>
          </p:pic>
          <p:sp>
            <p:nvSpPr>
              <p:cNvPr id="42" name="TextBox 41"/>
              <p:cNvSpPr txBox="1"/>
              <p:nvPr/>
            </p:nvSpPr>
            <p:spPr>
              <a:xfrm>
                <a:off x="6688101" y="3835045"/>
                <a:ext cx="2221442" cy="584775"/>
              </a:xfrm>
              <a:prstGeom prst="rect">
                <a:avLst/>
              </a:prstGeom>
              <a:noFill/>
            </p:spPr>
            <p:txBody>
              <a:bodyPr wrap="none" rtlCol="0">
                <a:spAutoFit/>
              </a:bodyPr>
              <a:lstStyle/>
              <a:p>
                <a:r>
                  <a:rPr lang="en-US" sz="3200"/>
                  <a:t>Data Mining</a:t>
                </a:r>
                <a:endParaRPr lang="en-US" sz="3200" dirty="0"/>
              </a:p>
            </p:txBody>
          </p:sp>
        </p:grpSp>
        <p:sp>
          <p:nvSpPr>
            <p:cNvPr id="70" name="Right Arrow 69"/>
            <p:cNvSpPr/>
            <p:nvPr/>
          </p:nvSpPr>
          <p:spPr>
            <a:xfrm rot="2769412">
              <a:off x="5498896" y="3418158"/>
              <a:ext cx="667585" cy="522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400" dirty="0"/>
            </a:p>
          </p:txBody>
        </p:sp>
      </p:grpSp>
      <p:grpSp>
        <p:nvGrpSpPr>
          <p:cNvPr id="20" name="Group 19"/>
          <p:cNvGrpSpPr/>
          <p:nvPr/>
        </p:nvGrpSpPr>
        <p:grpSpPr>
          <a:xfrm>
            <a:off x="5667497" y="3720642"/>
            <a:ext cx="3717006" cy="2909807"/>
            <a:chOff x="4143497" y="3720641"/>
            <a:chExt cx="3717006" cy="2909807"/>
          </a:xfrm>
        </p:grpSpPr>
        <p:grpSp>
          <p:nvGrpSpPr>
            <p:cNvPr id="13" name="Group 12"/>
            <p:cNvGrpSpPr/>
            <p:nvPr/>
          </p:nvGrpSpPr>
          <p:grpSpPr>
            <a:xfrm>
              <a:off x="4143497" y="5285231"/>
              <a:ext cx="3717006" cy="1345217"/>
              <a:chOff x="4272232" y="5373299"/>
              <a:chExt cx="3717006" cy="1345217"/>
            </a:xfrm>
          </p:grpSpPr>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72232" y="5373299"/>
                <a:ext cx="2389189" cy="1345217"/>
              </a:xfrm>
              <a:prstGeom prst="rect">
                <a:avLst/>
              </a:prstGeom>
            </p:spPr>
          </p:pic>
          <p:sp>
            <p:nvSpPr>
              <p:cNvPr id="68" name="TextBox 67"/>
              <p:cNvSpPr txBox="1"/>
              <p:nvPr/>
            </p:nvSpPr>
            <p:spPr>
              <a:xfrm>
                <a:off x="6352251" y="5528249"/>
                <a:ext cx="1636987" cy="1077218"/>
              </a:xfrm>
              <a:prstGeom prst="rect">
                <a:avLst/>
              </a:prstGeom>
              <a:noFill/>
            </p:spPr>
            <p:txBody>
              <a:bodyPr wrap="none" rtlCol="0">
                <a:spAutoFit/>
              </a:bodyPr>
              <a:lstStyle/>
              <a:p>
                <a:r>
                  <a:rPr lang="en-US" sz="3200" dirty="0"/>
                  <a:t>Machine</a:t>
                </a:r>
              </a:p>
              <a:p>
                <a:r>
                  <a:rPr lang="en-US" sz="3200" dirty="0"/>
                  <a:t>Learning</a:t>
                </a:r>
              </a:p>
            </p:txBody>
          </p:sp>
        </p:grpSp>
        <p:sp>
          <p:nvSpPr>
            <p:cNvPr id="71" name="Right Arrow 70"/>
            <p:cNvSpPr/>
            <p:nvPr/>
          </p:nvSpPr>
          <p:spPr>
            <a:xfrm rot="4594054">
              <a:off x="4347989" y="4181102"/>
              <a:ext cx="1443901" cy="52297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400" dirty="0"/>
            </a:p>
          </p:txBody>
        </p:sp>
      </p:grpSp>
      <p:grpSp>
        <p:nvGrpSpPr>
          <p:cNvPr id="38" name="Group 37"/>
          <p:cNvGrpSpPr/>
          <p:nvPr/>
        </p:nvGrpSpPr>
        <p:grpSpPr>
          <a:xfrm>
            <a:off x="1540978" y="1970275"/>
            <a:ext cx="2357404" cy="1287232"/>
            <a:chOff x="416184" y="3965397"/>
            <a:chExt cx="2357404" cy="1287232"/>
          </a:xfrm>
        </p:grpSpPr>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3082" y="4313850"/>
              <a:ext cx="750506" cy="831586"/>
            </a:xfrm>
            <a:prstGeom prst="rect">
              <a:avLst/>
            </a:prstGeom>
          </p:spPr>
        </p:pic>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184" y="3965397"/>
              <a:ext cx="1820481" cy="1287232"/>
            </a:xfrm>
            <a:prstGeom prst="rect">
              <a:avLst/>
            </a:prstGeom>
          </p:spPr>
        </p:pic>
      </p:grpSp>
      <p:grpSp>
        <p:nvGrpSpPr>
          <p:cNvPr id="59" name="Group 58"/>
          <p:cNvGrpSpPr/>
          <p:nvPr/>
        </p:nvGrpSpPr>
        <p:grpSpPr>
          <a:xfrm>
            <a:off x="1831675" y="2794580"/>
            <a:ext cx="2075008" cy="941773"/>
            <a:chOff x="698576" y="5590562"/>
            <a:chExt cx="2075008" cy="941773"/>
          </a:xfrm>
        </p:grpSpPr>
        <p:pic>
          <p:nvPicPr>
            <p:cNvPr id="62" name="Picture 6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3078" y="5685958"/>
              <a:ext cx="750506" cy="831586"/>
            </a:xfrm>
            <a:prstGeom prst="rect">
              <a:avLst/>
            </a:prstGeom>
          </p:spPr>
        </p:pic>
        <p:pic>
          <p:nvPicPr>
            <p:cNvPr id="61" name="Picture 60"/>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8576" y="5590562"/>
              <a:ext cx="1255697" cy="941773"/>
            </a:xfrm>
            <a:prstGeom prst="rect">
              <a:avLst/>
            </a:prstGeom>
          </p:spPr>
        </p:pic>
      </p:grpSp>
      <p:grpSp>
        <p:nvGrpSpPr>
          <p:cNvPr id="18" name="Group 17"/>
          <p:cNvGrpSpPr/>
          <p:nvPr/>
        </p:nvGrpSpPr>
        <p:grpSpPr>
          <a:xfrm>
            <a:off x="2909939" y="5059053"/>
            <a:ext cx="2581078" cy="1801703"/>
            <a:chOff x="94933" y="4658556"/>
            <a:chExt cx="3056936" cy="2133872"/>
          </a:xfrm>
        </p:grpSpPr>
        <p:pic>
          <p:nvPicPr>
            <p:cNvPr id="2" name="Picture 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5545" y="5092705"/>
              <a:ext cx="1802486" cy="1232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632317" y="4658556"/>
              <a:ext cx="2048144" cy="437423"/>
            </a:xfrm>
            <a:prstGeom prst="rect">
              <a:avLst/>
            </a:prstGeom>
            <a:noFill/>
          </p:spPr>
          <p:txBody>
            <a:bodyPr wrap="none" rtlCol="0">
              <a:spAutoFit/>
            </a:bodyPr>
            <a:lstStyle/>
            <a:p>
              <a:r>
                <a:rPr lang="en-US" dirty="0"/>
                <a:t>Photos &amp; Videos</a:t>
              </a:r>
            </a:p>
          </p:txBody>
        </p:sp>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4933" y="5631203"/>
              <a:ext cx="1161225" cy="1161225"/>
            </a:xfrm>
            <a:prstGeom prst="rect">
              <a:avLst/>
            </a:prstGeom>
          </p:spPr>
        </p:pic>
        <p:sp>
          <p:nvSpPr>
            <p:cNvPr id="17" name="Cloud Callout 16"/>
            <p:cNvSpPr/>
            <p:nvPr/>
          </p:nvSpPr>
          <p:spPr>
            <a:xfrm>
              <a:off x="1325353" y="5967522"/>
              <a:ext cx="1755989" cy="723486"/>
            </a:xfrm>
            <a:prstGeom prst="cloudCallout">
              <a:avLst>
                <a:gd name="adj1" fmla="val -18208"/>
                <a:gd name="adj2" fmla="val -62826"/>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TextBox 15"/>
            <p:cNvSpPr txBox="1"/>
            <p:nvPr/>
          </p:nvSpPr>
          <p:spPr>
            <a:xfrm>
              <a:off x="1239660" y="6111945"/>
              <a:ext cx="1912209" cy="437424"/>
            </a:xfrm>
            <a:prstGeom prst="rect">
              <a:avLst/>
            </a:prstGeom>
            <a:noFill/>
          </p:spPr>
          <p:txBody>
            <a:bodyPr wrap="none" rtlCol="0">
              <a:spAutoFit/>
            </a:bodyPr>
            <a:lstStyle/>
            <a:p>
              <a:r>
                <a:rPr lang="en-US" i="1" dirty="0">
                  <a:latin typeface="Comic Sans MS" charset="0"/>
                  <a:ea typeface="Comic Sans MS" charset="0"/>
                  <a:cs typeface="Comic Sans MS" charset="0"/>
                </a:rPr>
                <a:t>It </a:t>
              </a:r>
              <a:r>
                <a:rPr lang="en-US" i="1" dirty="0" err="1">
                  <a:latin typeface="Comic Sans MS" charset="0"/>
                  <a:ea typeface="Comic Sans MS" charset="0"/>
                  <a:cs typeface="Comic Sans MS" charset="0"/>
                </a:rPr>
                <a:t>isTerrible</a:t>
              </a:r>
              <a:r>
                <a:rPr lang="en-US" i="1" dirty="0">
                  <a:latin typeface="Comic Sans MS" charset="0"/>
                  <a:ea typeface="Comic Sans MS" charset="0"/>
                  <a:cs typeface="Comic Sans MS" charset="0"/>
                </a:rPr>
                <a:t>!</a:t>
              </a:r>
            </a:p>
          </p:txBody>
        </p:sp>
      </p:grpSp>
      <p:sp>
        <p:nvSpPr>
          <p:cNvPr id="67" name="Right Arrow 66"/>
          <p:cNvSpPr/>
          <p:nvPr/>
        </p:nvSpPr>
        <p:spPr>
          <a:xfrm rot="19064583">
            <a:off x="3757507" y="3536081"/>
            <a:ext cx="1838779" cy="97100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a:t>Save</a:t>
            </a:r>
            <a:endParaRPr lang="en-US" sz="3200" dirty="0"/>
          </a:p>
        </p:txBody>
      </p:sp>
      <p:grpSp>
        <p:nvGrpSpPr>
          <p:cNvPr id="27" name="Group 26"/>
          <p:cNvGrpSpPr/>
          <p:nvPr/>
        </p:nvGrpSpPr>
        <p:grpSpPr>
          <a:xfrm>
            <a:off x="1712171" y="3865226"/>
            <a:ext cx="1814689" cy="1760367"/>
            <a:chOff x="188170" y="3865225"/>
            <a:chExt cx="1814689" cy="1760367"/>
          </a:xfrm>
        </p:grpSpPr>
        <p:grpSp>
          <p:nvGrpSpPr>
            <p:cNvPr id="25" name="Group 24"/>
            <p:cNvGrpSpPr/>
            <p:nvPr/>
          </p:nvGrpSpPr>
          <p:grpSpPr>
            <a:xfrm>
              <a:off x="188170" y="4177241"/>
              <a:ext cx="1814689" cy="1448351"/>
              <a:chOff x="265555" y="4323745"/>
              <a:chExt cx="1814689" cy="1448351"/>
            </a:xfrm>
          </p:grpSpPr>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65555" y="4386132"/>
                <a:ext cx="1000967" cy="899099"/>
              </a:xfrm>
              <a:prstGeom prst="rect">
                <a:avLst/>
              </a:prstGeom>
            </p:spPr>
          </p:pic>
          <p:pic>
            <p:nvPicPr>
              <p:cNvPr id="21" name="Picture 20"/>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6574" y="4323745"/>
                <a:ext cx="963670" cy="888057"/>
              </a:xfrm>
              <a:prstGeom prst="rect">
                <a:avLst/>
              </a:prstGeom>
            </p:spPr>
          </p:pic>
          <p:grpSp>
            <p:nvGrpSpPr>
              <p:cNvPr id="24" name="Group 23"/>
              <p:cNvGrpSpPr/>
              <p:nvPr/>
            </p:nvGrpSpPr>
            <p:grpSpPr>
              <a:xfrm>
                <a:off x="637876" y="4986913"/>
                <a:ext cx="1129129" cy="785183"/>
                <a:chOff x="109230" y="5302000"/>
                <a:chExt cx="1731961" cy="1204385"/>
              </a:xfrm>
            </p:grpSpPr>
            <p:pic>
              <p:nvPicPr>
                <p:cNvPr id="23" name="Picture 2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9230" y="5302000"/>
                  <a:ext cx="1628001" cy="1023972"/>
                </a:xfrm>
                <a:prstGeom prst="rect">
                  <a:avLst/>
                </a:prstGeom>
                <a:ln>
                  <a:solidFill>
                    <a:schemeClr val="tx1"/>
                  </a:solidFill>
                </a:ln>
                <a:effectLst>
                  <a:outerShdw blurRad="50800" dist="76200" dir="5400000" algn="t" rotWithShape="0">
                    <a:prstClr val="black">
                      <a:alpha val="40000"/>
                    </a:prstClr>
                  </a:outerShdw>
                </a:effectLst>
              </p:spPr>
            </p:pic>
            <p:pic>
              <p:nvPicPr>
                <p:cNvPr id="22" name="Picture 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6038" y="5813986"/>
                  <a:ext cx="1075153" cy="692399"/>
                </a:xfrm>
                <a:prstGeom prst="rect">
                  <a:avLst/>
                </a:prstGeom>
                <a:effectLst>
                  <a:outerShdw blurRad="50800" dist="76200" dir="8100000" algn="tr" rotWithShape="0">
                    <a:prstClr val="black">
                      <a:alpha val="40000"/>
                    </a:prstClr>
                  </a:outerShdw>
                </a:effectLst>
              </p:spPr>
            </p:pic>
          </p:grpSp>
        </p:grpSp>
        <p:sp>
          <p:nvSpPr>
            <p:cNvPr id="26" name="TextBox 25"/>
            <p:cNvSpPr txBox="1"/>
            <p:nvPr/>
          </p:nvSpPr>
          <p:spPr>
            <a:xfrm>
              <a:off x="567646" y="3865225"/>
              <a:ext cx="1054199" cy="369332"/>
            </a:xfrm>
            <a:prstGeom prst="rect">
              <a:avLst/>
            </a:prstGeom>
            <a:noFill/>
          </p:spPr>
          <p:txBody>
            <a:bodyPr wrap="none" rtlCol="0">
              <a:spAutoFit/>
            </a:bodyPr>
            <a:lstStyle/>
            <a:p>
              <a:r>
                <a:rPr lang="en-US"/>
                <a:t>Text </a:t>
              </a:r>
              <a:r>
                <a:rPr lang="en-US" dirty="0"/>
                <a:t>Data</a:t>
              </a:r>
            </a:p>
          </p:txBody>
        </p:sp>
      </p:grpSp>
      <p:sp>
        <p:nvSpPr>
          <p:cNvPr id="51" name="Title 40"/>
          <p:cNvSpPr>
            <a:spLocks noGrp="1"/>
          </p:cNvSpPr>
          <p:nvPr>
            <p:ph type="title"/>
          </p:nvPr>
        </p:nvSpPr>
        <p:spPr>
          <a:xfrm>
            <a:off x="4124069" y="77810"/>
            <a:ext cx="4393148" cy="1325563"/>
          </a:xfrm>
        </p:spPr>
        <p:txBody>
          <a:bodyPr>
            <a:noAutofit/>
          </a:bodyPr>
          <a:lstStyle/>
          <a:p>
            <a:pPr algn="ctr"/>
            <a:r>
              <a:rPr lang="en-US" sz="4800" dirty="0"/>
              <a:t>Data Lake /</a:t>
            </a:r>
            <a:br>
              <a:rPr lang="en-US" sz="4800" dirty="0"/>
            </a:br>
            <a:r>
              <a:rPr lang="en-US" sz="4800" dirty="0"/>
              <a:t>Warehouse</a:t>
            </a:r>
          </a:p>
        </p:txBody>
      </p:sp>
      <p:grpSp>
        <p:nvGrpSpPr>
          <p:cNvPr id="7" name="Group 6"/>
          <p:cNvGrpSpPr/>
          <p:nvPr/>
        </p:nvGrpSpPr>
        <p:grpSpPr>
          <a:xfrm>
            <a:off x="5279619" y="1179401"/>
            <a:ext cx="2000013" cy="2460398"/>
            <a:chOff x="3755618" y="1179401"/>
            <a:chExt cx="2000013" cy="2460398"/>
          </a:xfrm>
        </p:grpSpPr>
        <p:pic>
          <p:nvPicPr>
            <p:cNvPr id="53" name="Picture 52"/>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3755618" y="1179401"/>
              <a:ext cx="2000013" cy="2460398"/>
            </a:xfrm>
            <a:prstGeom prst="ellipse">
              <a:avLst/>
            </a:prstGeom>
            <a:ln>
              <a:noFill/>
            </a:ln>
            <a:effectLst>
              <a:softEdge rad="112500"/>
            </a:effectLst>
          </p:spPr>
        </p:pic>
        <p:pic>
          <p:nvPicPr>
            <p:cNvPr id="58" name="Picture 57"/>
            <p:cNvPicPr>
              <a:picLocks noChangeAspect="1"/>
            </p:cNvPicPr>
            <p:nvPr/>
          </p:nvPicPr>
          <p:blipFill>
            <a:blip r:embed="rId20"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283967" y="2179004"/>
              <a:ext cx="1318366" cy="1460795"/>
            </a:xfrm>
            <a:prstGeom prst="rect">
              <a:avLst/>
            </a:prstGeom>
          </p:spPr>
        </p:pic>
      </p:grpSp>
      <p:sp>
        <p:nvSpPr>
          <p:cNvPr id="28" name="Slide Number Placeholder 27"/>
          <p:cNvSpPr>
            <a:spLocks noGrp="1"/>
          </p:cNvSpPr>
          <p:nvPr>
            <p:ph type="sldNum" sz="quarter" idx="12"/>
          </p:nvPr>
        </p:nvSpPr>
        <p:spPr/>
        <p:txBody>
          <a:bodyPr/>
          <a:lstStyle/>
          <a:p>
            <a:fld id="{459F6482-13E3-48AA-9F28-7362888D1E43}" type="slidenum">
              <a:rPr lang="en-US" smtClean="0"/>
              <a:t>122</a:t>
            </a:fld>
            <a:endParaRPr lang="en-US"/>
          </a:p>
        </p:txBody>
      </p:sp>
    </p:spTree>
    <p:extLst>
      <p:ext uri="{BB962C8B-B14F-4D97-AF65-F5344CB8AC3E}">
        <p14:creationId xmlns:p14="http://schemas.microsoft.com/office/powerpoint/2010/main" val="350826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48978" y="60291"/>
            <a:ext cx="8729061" cy="1325563"/>
          </a:xfrm>
        </p:spPr>
        <p:txBody>
          <a:bodyPr>
            <a:normAutofit/>
          </a:bodyPr>
          <a:lstStyle/>
          <a:p>
            <a:r>
              <a:rPr lang="en-US" sz="4000" dirty="0" smtClean="0"/>
              <a:t>Knowledge Discovery in Databases (KDD)</a:t>
            </a:r>
            <a:endParaRPr lang="en-US" sz="4000" dirty="0"/>
          </a:p>
        </p:txBody>
      </p:sp>
      <p:sp>
        <p:nvSpPr>
          <p:cNvPr id="3" name="Content Placeholder 2"/>
          <p:cNvSpPr>
            <a:spLocks noGrp="1"/>
          </p:cNvSpPr>
          <p:nvPr>
            <p:ph idx="1"/>
          </p:nvPr>
        </p:nvSpPr>
        <p:spPr>
          <a:xfrm>
            <a:off x="1490138" y="4446971"/>
            <a:ext cx="8866783" cy="2574014"/>
          </a:xfrm>
        </p:spPr>
        <p:txBody>
          <a:bodyPr>
            <a:normAutofit/>
          </a:bodyPr>
          <a:lstStyle/>
          <a:p>
            <a:r>
              <a:rPr lang="en-US" b="1" dirty="0"/>
              <a:t>Data Selection:</a:t>
            </a:r>
            <a:r>
              <a:rPr lang="en-US" dirty="0"/>
              <a:t> </a:t>
            </a:r>
            <a:r>
              <a:rPr lang="en-US" i="1" dirty="0"/>
              <a:t>What data do I need for a given task</a:t>
            </a:r>
            <a:r>
              <a:rPr lang="en-US" i="1" dirty="0" smtClean="0"/>
              <a:t>?</a:t>
            </a:r>
            <a:endParaRPr lang="en-US" b="1" dirty="0"/>
          </a:p>
          <a:p>
            <a:r>
              <a:rPr lang="en-US" b="1" dirty="0"/>
              <a:t>Data Cleaning: </a:t>
            </a:r>
            <a:r>
              <a:rPr lang="en-US" i="1" dirty="0"/>
              <a:t>Preparing the data for a given </a:t>
            </a:r>
            <a:r>
              <a:rPr lang="en-US" i="1" dirty="0" smtClean="0"/>
              <a:t>task</a:t>
            </a:r>
            <a:endParaRPr lang="en-US" dirty="0"/>
          </a:p>
          <a:p>
            <a:r>
              <a:rPr lang="en-US" b="1" dirty="0"/>
              <a:t>Data Mining &amp; ML: </a:t>
            </a:r>
            <a:r>
              <a:rPr lang="en-US" i="1" dirty="0"/>
              <a:t>Running algorithms to infer </a:t>
            </a:r>
            <a:r>
              <a:rPr lang="en-US" i="1" dirty="0" smtClean="0"/>
              <a:t>patterns</a:t>
            </a:r>
            <a:endParaRPr lang="en-US" dirty="0"/>
          </a:p>
          <a:p>
            <a:r>
              <a:rPr lang="en-US" b="1" dirty="0"/>
              <a:t>Evaluation:</a:t>
            </a:r>
            <a:r>
              <a:rPr lang="en-US" i="1" dirty="0"/>
              <a:t> Verifying that patterns are significant</a:t>
            </a:r>
          </a:p>
          <a:p>
            <a:endParaRPr lang="en-US" b="1" i="1" dirty="0"/>
          </a:p>
        </p:txBody>
      </p:sp>
      <p:pic>
        <p:nvPicPr>
          <p:cNvPr id="4" name="Picture 3"/>
          <p:cNvPicPr>
            <a:picLocks noChangeAspect="1"/>
          </p:cNvPicPr>
          <p:nvPr/>
        </p:nvPicPr>
        <p:blipFill>
          <a:blip r:embed="rId3"/>
          <a:stretch>
            <a:fillRect/>
          </a:stretch>
        </p:blipFill>
        <p:spPr>
          <a:xfrm>
            <a:off x="1942314" y="1385854"/>
            <a:ext cx="7388454" cy="2702719"/>
          </a:xfrm>
          <a:prstGeom prst="rect">
            <a:avLst/>
          </a:prstGeom>
        </p:spPr>
      </p:pic>
      <p:sp>
        <p:nvSpPr>
          <p:cNvPr id="5" name="Slide Number Placeholder 4"/>
          <p:cNvSpPr>
            <a:spLocks noGrp="1"/>
          </p:cNvSpPr>
          <p:nvPr>
            <p:ph type="sldNum" sz="quarter" idx="12"/>
          </p:nvPr>
        </p:nvSpPr>
        <p:spPr/>
        <p:txBody>
          <a:bodyPr/>
          <a:lstStyle/>
          <a:p>
            <a:fld id="{459F6482-13E3-48AA-9F28-7362888D1E43}" type="slidenum">
              <a:rPr lang="en-US" smtClean="0"/>
              <a:t>123</a:t>
            </a:fld>
            <a:endParaRPr lang="en-US"/>
          </a:p>
        </p:txBody>
      </p:sp>
    </p:spTree>
    <p:extLst>
      <p:ext uri="{BB962C8B-B14F-4D97-AF65-F5344CB8AC3E}">
        <p14:creationId xmlns:p14="http://schemas.microsoft.com/office/powerpoint/2010/main" val="203294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4608" y="1"/>
            <a:ext cx="8641724" cy="1325563"/>
          </a:xfrm>
        </p:spPr>
        <p:txBody>
          <a:bodyPr>
            <a:normAutofit/>
          </a:bodyPr>
          <a:lstStyle/>
          <a:p>
            <a:r>
              <a:rPr lang="en-US" sz="4000" b="1" dirty="0"/>
              <a:t>Learning:</a:t>
            </a:r>
            <a:r>
              <a:rPr lang="en-US" sz="4000" dirty="0"/>
              <a:t> </a:t>
            </a:r>
            <a:r>
              <a:rPr lang="en-US" sz="4000" i="1" dirty="0"/>
              <a:t>Fitting the Model</a:t>
            </a:r>
          </a:p>
        </p:txBody>
      </p:sp>
      <p:sp>
        <p:nvSpPr>
          <p:cNvPr id="5" name="Content Placeholder 4"/>
          <p:cNvSpPr>
            <a:spLocks noGrp="1"/>
          </p:cNvSpPr>
          <p:nvPr>
            <p:ph idx="1"/>
          </p:nvPr>
        </p:nvSpPr>
        <p:spPr>
          <a:xfrm>
            <a:off x="1959427" y="1325563"/>
            <a:ext cx="7886700" cy="3472252"/>
          </a:xfrm>
        </p:spPr>
        <p:txBody>
          <a:bodyPr/>
          <a:lstStyle/>
          <a:p>
            <a:r>
              <a:rPr lang="en-US" b="1" dirty="0"/>
              <a:t>Training Data</a:t>
            </a:r>
          </a:p>
          <a:p>
            <a:pPr lvl="1"/>
            <a:r>
              <a:rPr lang="en-US" b="1" dirty="0"/>
              <a:t>X</a:t>
            </a:r>
            <a:r>
              <a:rPr lang="en-US" dirty="0"/>
              <a:t>: Features</a:t>
            </a:r>
          </a:p>
          <a:p>
            <a:pPr lvl="1"/>
            <a:r>
              <a:rPr lang="en-US" b="1" dirty="0"/>
              <a:t>Y</a:t>
            </a:r>
            <a:r>
              <a:rPr lang="en-US" dirty="0"/>
              <a:t>: Label/Obs.</a:t>
            </a:r>
          </a:p>
          <a:p>
            <a:r>
              <a:rPr lang="en-US" dirty="0"/>
              <a:t>Learn a function</a:t>
            </a:r>
            <a:br>
              <a:rPr lang="en-US" dirty="0"/>
            </a:br>
            <a:r>
              <a:rPr lang="en-US" dirty="0"/>
              <a:t>that </a:t>
            </a:r>
            <a:r>
              <a:rPr lang="en-US" b="1" dirty="0"/>
              <a:t>generalizes</a:t>
            </a:r>
            <a:r>
              <a:rPr lang="en-US" dirty="0"/>
              <a:t> </a:t>
            </a:r>
            <a:r>
              <a:rPr lang="en-US" dirty="0">
                <a:sym typeface="Wingdings"/>
              </a:rPr>
              <a:t>the </a:t>
            </a:r>
            <a:br>
              <a:rPr lang="en-US" dirty="0">
                <a:sym typeface="Wingdings"/>
              </a:rPr>
            </a:br>
            <a:r>
              <a:rPr lang="en-US" dirty="0">
                <a:sym typeface="Wingdings"/>
              </a:rPr>
              <a:t>relationship between </a:t>
            </a:r>
            <a:br>
              <a:rPr lang="en-US" dirty="0">
                <a:sym typeface="Wingdings"/>
              </a:rPr>
            </a:br>
            <a:r>
              <a:rPr lang="en-US" i="1" dirty="0">
                <a:sym typeface="Wingdings"/>
              </a:rPr>
              <a:t>X</a:t>
            </a:r>
            <a:r>
              <a:rPr lang="en-US" dirty="0">
                <a:sym typeface="Wingdings"/>
              </a:rPr>
              <a:t> and </a:t>
            </a:r>
            <a:r>
              <a:rPr lang="en-US" i="1" dirty="0">
                <a:sym typeface="Wingdings"/>
              </a:rPr>
              <a: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328" y="1153040"/>
            <a:ext cx="3700913" cy="2775685"/>
          </a:xfrm>
          <a:prstGeom prst="rect">
            <a:avLst/>
          </a:prstGeom>
        </p:spPr>
      </p:pic>
      <p:sp>
        <p:nvSpPr>
          <p:cNvPr id="9" name="TextBox 8"/>
          <p:cNvSpPr txBox="1"/>
          <p:nvPr/>
        </p:nvSpPr>
        <p:spPr>
          <a:xfrm>
            <a:off x="5805327" y="2293936"/>
            <a:ext cx="383438" cy="369332"/>
          </a:xfrm>
          <a:prstGeom prst="rect">
            <a:avLst/>
          </a:prstGeom>
          <a:noFill/>
        </p:spPr>
        <p:txBody>
          <a:bodyPr wrap="none" rtlCol="0">
            <a:spAutoFit/>
          </a:bodyPr>
          <a:lstStyle/>
          <a:p>
            <a:r>
              <a:rPr lang="en-US"/>
              <a:t>X</a:t>
            </a:r>
            <a:r>
              <a:rPr lang="en-US" baseline="-25000"/>
              <a:t>2</a:t>
            </a:r>
            <a:endParaRPr lang="en-US" baseline="-25000" dirty="0"/>
          </a:p>
        </p:txBody>
      </p:sp>
      <p:sp>
        <p:nvSpPr>
          <p:cNvPr id="10" name="TextBox 9"/>
          <p:cNvSpPr txBox="1"/>
          <p:nvPr/>
        </p:nvSpPr>
        <p:spPr>
          <a:xfrm>
            <a:off x="7580292" y="3744058"/>
            <a:ext cx="383438" cy="369332"/>
          </a:xfrm>
          <a:prstGeom prst="rect">
            <a:avLst/>
          </a:prstGeom>
          <a:noFill/>
        </p:spPr>
        <p:txBody>
          <a:bodyPr wrap="none" rtlCol="0">
            <a:spAutoFit/>
          </a:bodyPr>
          <a:lstStyle/>
          <a:p>
            <a:r>
              <a:rPr lang="en-US" dirty="0"/>
              <a:t>X</a:t>
            </a:r>
            <a:r>
              <a:rPr lang="en-US" baseline="-25000" dirty="0"/>
              <a:t>1</a:t>
            </a:r>
          </a:p>
        </p:txBody>
      </p:sp>
      <p:graphicFrame>
        <p:nvGraphicFramePr>
          <p:cNvPr id="6" name="Table 5"/>
          <p:cNvGraphicFramePr>
            <a:graphicFrameLocks noGrp="1"/>
          </p:cNvGraphicFramePr>
          <p:nvPr>
            <p:extLst>
              <p:ext uri="{D42A27DB-BD31-4B8C-83A1-F6EECF244321}">
                <p14:modId xmlns:p14="http://schemas.microsoft.com/office/powerpoint/2010/main" val="1212123123"/>
              </p:ext>
            </p:extLst>
          </p:nvPr>
        </p:nvGraphicFramePr>
        <p:xfrm>
          <a:off x="9154862" y="1422705"/>
          <a:ext cx="1532167" cy="2251891"/>
        </p:xfrm>
        <a:graphic>
          <a:graphicData uri="http://schemas.openxmlformats.org/drawingml/2006/table">
            <a:tbl>
              <a:tblPr firstRow="1" bandRow="1">
                <a:tableStyleId>{5C22544A-7EE6-4342-B048-85BDC9FD1C3A}</a:tableStyleId>
              </a:tblPr>
              <a:tblGrid>
                <a:gridCol w="572568">
                  <a:extLst>
                    <a:ext uri="{9D8B030D-6E8A-4147-A177-3AD203B41FA5}">
                      <a16:colId xmlns:a16="http://schemas.microsoft.com/office/drawing/2014/main" val="20000"/>
                    </a:ext>
                  </a:extLst>
                </a:gridCol>
                <a:gridCol w="559075">
                  <a:extLst>
                    <a:ext uri="{9D8B030D-6E8A-4147-A177-3AD203B41FA5}">
                      <a16:colId xmlns:a16="http://schemas.microsoft.com/office/drawing/2014/main" val="20001"/>
                    </a:ext>
                  </a:extLst>
                </a:gridCol>
                <a:gridCol w="400524">
                  <a:extLst>
                    <a:ext uri="{9D8B030D-6E8A-4147-A177-3AD203B41FA5}">
                      <a16:colId xmlns:a16="http://schemas.microsoft.com/office/drawing/2014/main" val="20002"/>
                    </a:ext>
                  </a:extLst>
                </a:gridCol>
              </a:tblGrid>
              <a:tr h="402771">
                <a:tc gridSpan="2">
                  <a:txBody>
                    <a:bodyPr/>
                    <a:lstStyle/>
                    <a:p>
                      <a:pPr algn="ctr"/>
                      <a:r>
                        <a:rPr lang="en-US" sz="1800" dirty="0"/>
                        <a:t>X</a:t>
                      </a:r>
                    </a:p>
                  </a:txBody>
                  <a:tcPr>
                    <a:lnR w="12700" cap="flat" cmpd="sng" algn="ctr">
                      <a:solidFill>
                        <a:schemeClr val="bg1"/>
                      </a:solidFill>
                      <a:prstDash val="solid"/>
                      <a:round/>
                      <a:headEnd type="none" w="med" len="med"/>
                      <a:tailEnd type="none" w="med" len="med"/>
                    </a:lnR>
                    <a:lnB w="38100" cmpd="sng">
                      <a:noFill/>
                    </a:lnB>
                    <a:solidFill>
                      <a:schemeClr val="tx2"/>
                    </a:solidFill>
                  </a:tcPr>
                </a:tc>
                <a:tc hMerge="1">
                  <a:txBody>
                    <a:bodyPr/>
                    <a:lstStyle/>
                    <a:p>
                      <a:endParaRPr lang="en-US" dirty="0"/>
                    </a:p>
                  </a:txBody>
                  <a:tcPr/>
                </a:tc>
                <a:tc rowSpan="2">
                  <a:txBody>
                    <a:bodyPr/>
                    <a:lstStyle/>
                    <a:p>
                      <a:pPr algn="ctr"/>
                      <a:r>
                        <a:rPr lang="en-US" sz="1800" dirty="0"/>
                        <a:t>Y</a:t>
                      </a: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08429">
                <a:tc>
                  <a:txBody>
                    <a:bodyPr/>
                    <a:lstStyle/>
                    <a:p>
                      <a:pPr algn="ctr"/>
                      <a:r>
                        <a:rPr lang="en-US" sz="1800" dirty="0">
                          <a:solidFill>
                            <a:schemeClr val="bg1"/>
                          </a:solidFill>
                        </a:rPr>
                        <a:t>x</a:t>
                      </a:r>
                      <a:r>
                        <a:rPr lang="en-US" sz="1800" baseline="-25000" dirty="0">
                          <a:solidFill>
                            <a:schemeClr val="bg1"/>
                          </a:solidFill>
                        </a:rPr>
                        <a:t>1</a:t>
                      </a:r>
                    </a:p>
                  </a:txBody>
                  <a:tcPr>
                    <a:lnT w="38100" cmpd="sng">
                      <a:noFill/>
                    </a:lnT>
                    <a:solidFill>
                      <a:schemeClr val="accent1"/>
                    </a:solidFill>
                  </a:tcPr>
                </a:tc>
                <a:tc>
                  <a:txBody>
                    <a:bodyPr/>
                    <a:lstStyle/>
                    <a:p>
                      <a:pPr algn="ctr"/>
                      <a:r>
                        <a:rPr lang="en-US" sz="1800" dirty="0">
                          <a:solidFill>
                            <a:schemeClr val="bg1"/>
                          </a:solidFill>
                        </a:rPr>
                        <a:t>x</a:t>
                      </a:r>
                      <a:r>
                        <a:rPr lang="en-US" sz="1800" baseline="-25000" dirty="0">
                          <a:solidFill>
                            <a:schemeClr val="bg1"/>
                          </a:solidFill>
                        </a:rPr>
                        <a:t>2</a:t>
                      </a:r>
                    </a:p>
                  </a:txBody>
                  <a:tcPr>
                    <a:lnR w="12700" cap="flat" cmpd="sng" algn="ctr">
                      <a:solidFill>
                        <a:schemeClr val="bg1"/>
                      </a:solid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solidFill>
                      <a:schemeClr val="accent1"/>
                    </a:solidFill>
                  </a:tcPr>
                </a:tc>
                <a:tc vMerge="1">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r>
                        <a:rPr lang="en-US" sz="1400" dirty="0"/>
                        <a:t>3.9</a:t>
                      </a:r>
                    </a:p>
                  </a:txBody>
                  <a:tcPr/>
                </a:tc>
                <a:tc>
                  <a:txBody>
                    <a:bodyPr/>
                    <a:lstStyle/>
                    <a:p>
                      <a:pPr algn="ctr"/>
                      <a:r>
                        <a:rPr lang="en-US" sz="1400" dirty="0"/>
                        <a:t>3.1</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t>T</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400" dirty="0"/>
                        <a:t>0.2</a:t>
                      </a:r>
                    </a:p>
                  </a:txBody>
                  <a:tcPr/>
                </a:tc>
                <a:tc>
                  <a:txBody>
                    <a:bodyPr/>
                    <a:lstStyle/>
                    <a:p>
                      <a:pPr algn="ctr"/>
                      <a:r>
                        <a:rPr lang="en-US" sz="1400" dirty="0"/>
                        <a:t>0.1</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t>F</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400" dirty="0"/>
                        <a:t>4.2</a:t>
                      </a:r>
                    </a:p>
                  </a:txBody>
                  <a:tcPr/>
                </a:tc>
                <a:tc>
                  <a:txBody>
                    <a:bodyPr/>
                    <a:lstStyle/>
                    <a:p>
                      <a:pPr algn="ctr"/>
                      <a:r>
                        <a:rPr lang="en-US" sz="1400" dirty="0"/>
                        <a:t>0.9</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t>F</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sz="1400" dirty="0"/>
                        <a:t>1.1</a:t>
                      </a:r>
                    </a:p>
                  </a:txBody>
                  <a:tcPr/>
                </a:tc>
                <a:tc>
                  <a:txBody>
                    <a:bodyPr/>
                    <a:lstStyle/>
                    <a:p>
                      <a:pPr algn="ctr"/>
                      <a:r>
                        <a:rPr lang="en-US" sz="1400" dirty="0"/>
                        <a:t>2.9</a:t>
                      </a:r>
                    </a:p>
                  </a:txBody>
                  <a:tcPr>
                    <a:lnT w="12700" cap="flat" cmpd="sng" algn="ctr">
                      <a:solidFill>
                        <a:schemeClr val="bg1"/>
                      </a:solidFill>
                      <a:prstDash val="solid"/>
                      <a:round/>
                      <a:headEnd type="none" w="med" len="med"/>
                      <a:tailEnd type="none" w="med" len="med"/>
                    </a:lnT>
                  </a:tcPr>
                </a:tc>
                <a:tc>
                  <a:txBody>
                    <a:bodyPr/>
                    <a:lstStyle/>
                    <a:p>
                      <a:pPr algn="ctr"/>
                      <a:r>
                        <a:rPr lang="en-US" sz="1400" dirty="0"/>
                        <a:t>T</a:t>
                      </a:r>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grpSp>
        <p:nvGrpSpPr>
          <p:cNvPr id="3" name="Group 2"/>
          <p:cNvGrpSpPr/>
          <p:nvPr/>
        </p:nvGrpSpPr>
        <p:grpSpPr>
          <a:xfrm>
            <a:off x="492514" y="4670351"/>
            <a:ext cx="5712956" cy="1657091"/>
            <a:chOff x="1388803" y="4387274"/>
            <a:chExt cx="7353491" cy="2048724"/>
          </a:xfrm>
        </p:grpSpPr>
        <p:pic>
          <p:nvPicPr>
            <p:cNvPr id="12" name="Picture 11"/>
            <p:cNvPicPr>
              <a:picLocks noChangeAspect="1"/>
            </p:cNvPicPr>
            <p:nvPr/>
          </p:nvPicPr>
          <p:blipFill>
            <a:blip r:embed="rId4"/>
            <a:stretch>
              <a:fillRect/>
            </a:stretch>
          </p:blipFill>
          <p:spPr>
            <a:xfrm>
              <a:off x="3957464" y="5044991"/>
              <a:ext cx="2984500" cy="622300"/>
            </a:xfrm>
            <a:prstGeom prst="rect">
              <a:avLst/>
            </a:prstGeom>
          </p:spPr>
        </p:pic>
        <p:sp>
          <p:nvSpPr>
            <p:cNvPr id="13" name="TextBox 12"/>
            <p:cNvSpPr txBox="1"/>
            <p:nvPr/>
          </p:nvSpPr>
          <p:spPr>
            <a:xfrm>
              <a:off x="1388803" y="5025528"/>
              <a:ext cx="1805302" cy="707886"/>
            </a:xfrm>
            <a:prstGeom prst="rect">
              <a:avLst/>
            </a:prstGeom>
            <a:noFill/>
          </p:spPr>
          <p:txBody>
            <a:bodyPr wrap="none" rtlCol="0">
              <a:spAutoFit/>
            </a:bodyPr>
            <a:lstStyle/>
            <a:p>
              <a:pPr algn="r"/>
              <a:r>
                <a:rPr lang="en-US" sz="2000" dirty="0">
                  <a:solidFill>
                    <a:schemeClr val="accent1"/>
                  </a:solidFill>
                </a:rPr>
                <a:t>Function class /</a:t>
              </a:r>
            </a:p>
            <a:p>
              <a:pPr algn="r"/>
              <a:r>
                <a:rPr lang="en-US" sz="2000" dirty="0">
                  <a:solidFill>
                    <a:schemeClr val="accent1"/>
                  </a:solidFill>
                </a:rPr>
                <a:t>Model Family</a:t>
              </a:r>
            </a:p>
          </p:txBody>
        </p:sp>
        <p:cxnSp>
          <p:nvCxnSpPr>
            <p:cNvPr id="15" name="Straight Arrow Connector 14"/>
            <p:cNvCxnSpPr>
              <a:stCxn id="13" idx="3"/>
              <a:endCxn id="12" idx="1"/>
            </p:cNvCxnSpPr>
            <p:nvPr/>
          </p:nvCxnSpPr>
          <p:spPr>
            <a:xfrm flipV="1">
              <a:off x="3194105" y="5356141"/>
              <a:ext cx="763359" cy="2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39895" y="6035888"/>
              <a:ext cx="2108783" cy="400110"/>
            </a:xfrm>
            <a:prstGeom prst="rect">
              <a:avLst/>
            </a:prstGeom>
            <a:noFill/>
          </p:spPr>
          <p:txBody>
            <a:bodyPr wrap="none" rtlCol="0">
              <a:spAutoFit/>
            </a:bodyPr>
            <a:lstStyle/>
            <a:p>
              <a:pPr algn="ctr"/>
              <a:r>
                <a:rPr lang="en-US" sz="2000" dirty="0">
                  <a:solidFill>
                    <a:schemeClr val="accent1"/>
                  </a:solidFill>
                </a:rPr>
                <a:t>Model Parameters</a:t>
              </a:r>
            </a:p>
          </p:txBody>
        </p:sp>
        <p:cxnSp>
          <p:nvCxnSpPr>
            <p:cNvPr id="18" name="Straight Arrow Connector 17"/>
            <p:cNvCxnSpPr>
              <a:stCxn id="16" idx="0"/>
            </p:cNvCxnSpPr>
            <p:nvPr/>
          </p:nvCxnSpPr>
          <p:spPr>
            <a:xfrm flipH="1" flipV="1">
              <a:off x="4360530" y="5638200"/>
              <a:ext cx="33757" cy="397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10496" y="4387274"/>
              <a:ext cx="1085939" cy="400110"/>
            </a:xfrm>
            <a:prstGeom prst="rect">
              <a:avLst/>
            </a:prstGeom>
            <a:noFill/>
          </p:spPr>
          <p:txBody>
            <a:bodyPr wrap="none" rtlCol="0">
              <a:spAutoFit/>
            </a:bodyPr>
            <a:lstStyle/>
            <a:p>
              <a:pPr algn="ctr"/>
              <a:r>
                <a:rPr lang="en-US" sz="2000" dirty="0">
                  <a:solidFill>
                    <a:schemeClr val="accent1"/>
                  </a:solidFill>
                </a:rPr>
                <a:t>Features</a:t>
              </a:r>
            </a:p>
          </p:txBody>
        </p:sp>
        <p:cxnSp>
          <p:nvCxnSpPr>
            <p:cNvPr id="20" name="Straight Arrow Connector 19"/>
            <p:cNvCxnSpPr>
              <a:stCxn id="19" idx="2"/>
            </p:cNvCxnSpPr>
            <p:nvPr/>
          </p:nvCxnSpPr>
          <p:spPr>
            <a:xfrm flipH="1">
              <a:off x="5137045" y="4787384"/>
              <a:ext cx="616421" cy="24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83661" y="5002198"/>
              <a:ext cx="1558633" cy="707886"/>
            </a:xfrm>
            <a:prstGeom prst="rect">
              <a:avLst/>
            </a:prstGeom>
            <a:noFill/>
          </p:spPr>
          <p:txBody>
            <a:bodyPr wrap="none" rtlCol="0">
              <a:spAutoFit/>
            </a:bodyPr>
            <a:lstStyle/>
            <a:p>
              <a:pPr algn="ctr"/>
              <a:r>
                <a:rPr lang="en-US" sz="2000" dirty="0">
                  <a:solidFill>
                    <a:schemeClr val="accent1"/>
                  </a:solidFill>
                </a:rPr>
                <a:t>Labels /</a:t>
              </a:r>
            </a:p>
            <a:p>
              <a:pPr algn="ctr"/>
              <a:r>
                <a:rPr lang="en-US" sz="2000" dirty="0">
                  <a:solidFill>
                    <a:schemeClr val="accent1"/>
                  </a:solidFill>
                </a:rPr>
                <a:t>Observations</a:t>
              </a:r>
            </a:p>
          </p:txBody>
        </p:sp>
        <p:cxnSp>
          <p:nvCxnSpPr>
            <p:cNvPr id="25" name="Straight Arrow Connector 24"/>
            <p:cNvCxnSpPr>
              <a:stCxn id="24" idx="1"/>
              <a:endCxn id="12" idx="3"/>
            </p:cNvCxnSpPr>
            <p:nvPr/>
          </p:nvCxnSpPr>
          <p:spPr>
            <a:xfrm flipH="1">
              <a:off x="6941964" y="5356141"/>
              <a:ext cx="24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263585" y="2032668"/>
            <a:ext cx="2891277" cy="985550"/>
            <a:chOff x="4292384" y="1765378"/>
            <a:chExt cx="2891277" cy="985550"/>
          </a:xfrm>
        </p:grpSpPr>
        <p:cxnSp>
          <p:nvCxnSpPr>
            <p:cNvPr id="30" name="Straight Connector 29"/>
            <p:cNvCxnSpPr/>
            <p:nvPr/>
          </p:nvCxnSpPr>
          <p:spPr>
            <a:xfrm flipV="1">
              <a:off x="4292384" y="1765378"/>
              <a:ext cx="2891277" cy="98555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5716369" y="2257107"/>
              <a:ext cx="141730" cy="354463"/>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grpSp>
        <p:nvGrpSpPr>
          <p:cNvPr id="55" name="Group 54"/>
          <p:cNvGrpSpPr/>
          <p:nvPr/>
        </p:nvGrpSpPr>
        <p:grpSpPr>
          <a:xfrm>
            <a:off x="7165003" y="4449564"/>
            <a:ext cx="4851565" cy="2283374"/>
            <a:chOff x="1296402" y="3492595"/>
            <a:chExt cx="6668933" cy="2956331"/>
          </a:xfrm>
        </p:grpSpPr>
        <p:sp>
          <p:nvSpPr>
            <p:cNvPr id="56" name="Rectangle 55"/>
            <p:cNvSpPr/>
            <p:nvPr/>
          </p:nvSpPr>
          <p:spPr>
            <a:xfrm>
              <a:off x="1296402" y="3492595"/>
              <a:ext cx="6668933" cy="29563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en-US"/>
            </a:p>
          </p:txBody>
        </p:sp>
        <p:sp>
          <p:nvSpPr>
            <p:cNvPr id="57" name="TextBox 56"/>
            <p:cNvSpPr txBox="1"/>
            <p:nvPr/>
          </p:nvSpPr>
          <p:spPr>
            <a:xfrm>
              <a:off x="4630868" y="5904469"/>
              <a:ext cx="3050835" cy="369332"/>
            </a:xfrm>
            <a:prstGeom prst="rect">
              <a:avLst/>
            </a:prstGeom>
            <a:noFill/>
          </p:spPr>
          <p:txBody>
            <a:bodyPr wrap="none" rtlCol="0">
              <a:spAutoFit/>
            </a:bodyPr>
            <a:lstStyle/>
            <a:p>
              <a:pPr algn="r"/>
              <a:r>
                <a:rPr lang="en-US" dirty="0"/>
                <a:t>All possible functions h(X) </a:t>
              </a:r>
              <a:r>
                <a:rPr lang="en-US" dirty="0">
                  <a:sym typeface="Wingdings"/>
                </a:rPr>
                <a:t> Y</a:t>
              </a:r>
              <a:endParaRPr lang="en-US" dirty="0"/>
            </a:p>
          </p:txBody>
        </p:sp>
      </p:grpSp>
      <p:grpSp>
        <p:nvGrpSpPr>
          <p:cNvPr id="58" name="Group 57"/>
          <p:cNvGrpSpPr/>
          <p:nvPr/>
        </p:nvGrpSpPr>
        <p:grpSpPr>
          <a:xfrm>
            <a:off x="10976146" y="5174162"/>
            <a:ext cx="982549" cy="621339"/>
            <a:chOff x="1684600" y="4702629"/>
            <a:chExt cx="1005403" cy="804460"/>
          </a:xfrm>
        </p:grpSpPr>
        <p:sp>
          <p:nvSpPr>
            <p:cNvPr id="59" name="TextBox 58"/>
            <p:cNvSpPr txBox="1"/>
            <p:nvPr/>
          </p:nvSpPr>
          <p:spPr>
            <a:xfrm>
              <a:off x="1684600" y="4860758"/>
              <a:ext cx="1005403" cy="646331"/>
            </a:xfrm>
            <a:prstGeom prst="rect">
              <a:avLst/>
            </a:prstGeom>
            <a:noFill/>
          </p:spPr>
          <p:txBody>
            <a:bodyPr wrap="none" rtlCol="0">
              <a:spAutoFit/>
            </a:bodyPr>
            <a:lstStyle/>
            <a:p>
              <a:pPr algn="ctr"/>
              <a:r>
                <a:rPr lang="en-US" dirty="0"/>
                <a:t>Best </a:t>
              </a:r>
            </a:p>
            <a:p>
              <a:pPr algn="ctr"/>
              <a:r>
                <a:rPr lang="en-US" dirty="0"/>
                <a:t>Function</a:t>
              </a:r>
            </a:p>
          </p:txBody>
        </p:sp>
        <p:sp>
          <p:nvSpPr>
            <p:cNvPr id="60" name="Oval 59"/>
            <p:cNvSpPr/>
            <p:nvPr/>
          </p:nvSpPr>
          <p:spPr>
            <a:xfrm>
              <a:off x="2108238" y="4702629"/>
              <a:ext cx="158129" cy="15812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grpSp>
        <p:nvGrpSpPr>
          <p:cNvPr id="61" name="Group 60"/>
          <p:cNvGrpSpPr/>
          <p:nvPr/>
        </p:nvGrpSpPr>
        <p:grpSpPr>
          <a:xfrm>
            <a:off x="7311235" y="4562720"/>
            <a:ext cx="3523689" cy="1663030"/>
            <a:chOff x="2052456" y="3788579"/>
            <a:chExt cx="3605650" cy="2153159"/>
          </a:xfrm>
        </p:grpSpPr>
        <p:sp>
          <p:nvSpPr>
            <p:cNvPr id="62" name="Freeform 61"/>
            <p:cNvSpPr/>
            <p:nvPr/>
          </p:nvSpPr>
          <p:spPr>
            <a:xfrm>
              <a:off x="2052456" y="3788579"/>
              <a:ext cx="3605650" cy="2153159"/>
            </a:xfrm>
            <a:custGeom>
              <a:avLst/>
              <a:gdLst>
                <a:gd name="connsiteX0" fmla="*/ 341349 w 3594166"/>
                <a:gd name="connsiteY0" fmla="*/ 1556174 h 2148522"/>
                <a:gd name="connsiteX1" fmla="*/ 52591 w 3594166"/>
                <a:gd name="connsiteY1" fmla="*/ 978659 h 2148522"/>
                <a:gd name="connsiteX2" fmla="*/ 1248874 w 3594166"/>
                <a:gd name="connsiteY2" fmla="*/ 91759 h 2148522"/>
                <a:gd name="connsiteX3" fmla="*/ 3277054 w 3594166"/>
                <a:gd name="connsiteY3" fmla="*/ 181137 h 2148522"/>
                <a:gd name="connsiteX4" fmla="*/ 3407683 w 3594166"/>
                <a:gd name="connsiteY4" fmla="*/ 1446171 h 2148522"/>
                <a:gd name="connsiteX5" fmla="*/ 1496380 w 3594166"/>
                <a:gd name="connsiteY5" fmla="*/ 2147440 h 2148522"/>
                <a:gd name="connsiteX6" fmla="*/ 341349 w 3594166"/>
                <a:gd name="connsiteY6" fmla="*/ 1556174 h 2148522"/>
                <a:gd name="connsiteX0" fmla="*/ 341349 w 3594166"/>
                <a:gd name="connsiteY0" fmla="*/ 1618051 h 2149039"/>
                <a:gd name="connsiteX1" fmla="*/ 52591 w 3594166"/>
                <a:gd name="connsiteY1" fmla="*/ 978659 h 2149039"/>
                <a:gd name="connsiteX2" fmla="*/ 1248874 w 3594166"/>
                <a:gd name="connsiteY2" fmla="*/ 91759 h 2149039"/>
                <a:gd name="connsiteX3" fmla="*/ 3277054 w 3594166"/>
                <a:gd name="connsiteY3" fmla="*/ 181137 h 2149039"/>
                <a:gd name="connsiteX4" fmla="*/ 3407683 w 3594166"/>
                <a:gd name="connsiteY4" fmla="*/ 1446171 h 2149039"/>
                <a:gd name="connsiteX5" fmla="*/ 1496380 w 3594166"/>
                <a:gd name="connsiteY5" fmla="*/ 2147440 h 2149039"/>
                <a:gd name="connsiteX6" fmla="*/ 341349 w 3594166"/>
                <a:gd name="connsiteY6" fmla="*/ 1618051 h 2149039"/>
                <a:gd name="connsiteX0" fmla="*/ 304707 w 3605650"/>
                <a:gd name="connsiteY0" fmla="*/ 1734929 h 2153159"/>
                <a:gd name="connsiteX1" fmla="*/ 64075 w 3605650"/>
                <a:gd name="connsiteY1" fmla="*/ 978659 h 2153159"/>
                <a:gd name="connsiteX2" fmla="*/ 1260358 w 3605650"/>
                <a:gd name="connsiteY2" fmla="*/ 91759 h 2153159"/>
                <a:gd name="connsiteX3" fmla="*/ 3288538 w 3605650"/>
                <a:gd name="connsiteY3" fmla="*/ 181137 h 2153159"/>
                <a:gd name="connsiteX4" fmla="*/ 3419167 w 3605650"/>
                <a:gd name="connsiteY4" fmla="*/ 1446171 h 2153159"/>
                <a:gd name="connsiteX5" fmla="*/ 1507864 w 3605650"/>
                <a:gd name="connsiteY5" fmla="*/ 2147440 h 2153159"/>
                <a:gd name="connsiteX6" fmla="*/ 304707 w 3605650"/>
                <a:gd name="connsiteY6" fmla="*/ 1734929 h 215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5650" h="2153159">
                  <a:moveTo>
                    <a:pt x="304707" y="1734929"/>
                  </a:moveTo>
                  <a:cubicBezTo>
                    <a:pt x="64076" y="1540132"/>
                    <a:pt x="-95200" y="1252521"/>
                    <a:pt x="64075" y="978659"/>
                  </a:cubicBezTo>
                  <a:cubicBezTo>
                    <a:pt x="223350" y="704797"/>
                    <a:pt x="722948" y="224679"/>
                    <a:pt x="1260358" y="91759"/>
                  </a:cubicBezTo>
                  <a:cubicBezTo>
                    <a:pt x="1797769" y="-41161"/>
                    <a:pt x="2928737" y="-44598"/>
                    <a:pt x="3288538" y="181137"/>
                  </a:cubicBezTo>
                  <a:cubicBezTo>
                    <a:pt x="3648340" y="406872"/>
                    <a:pt x="3715946" y="1118454"/>
                    <a:pt x="3419167" y="1446171"/>
                  </a:cubicBezTo>
                  <a:cubicBezTo>
                    <a:pt x="3122388" y="1773888"/>
                    <a:pt x="2026941" y="2099314"/>
                    <a:pt x="1507864" y="2147440"/>
                  </a:cubicBezTo>
                  <a:cubicBezTo>
                    <a:pt x="988787" y="2195566"/>
                    <a:pt x="545338" y="1929726"/>
                    <a:pt x="304707" y="1734929"/>
                  </a:cubicBez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3" name="TextBox 62"/>
            <p:cNvSpPr txBox="1"/>
            <p:nvPr/>
          </p:nvSpPr>
          <p:spPr>
            <a:xfrm>
              <a:off x="2565807" y="5035645"/>
              <a:ext cx="1626599" cy="523220"/>
            </a:xfrm>
            <a:prstGeom prst="rect">
              <a:avLst/>
            </a:prstGeom>
            <a:noFill/>
          </p:spPr>
          <p:txBody>
            <a:bodyPr wrap="none" rtlCol="0">
              <a:spAutoFit/>
            </a:bodyPr>
            <a:lstStyle/>
            <a:p>
              <a:r>
                <a:rPr lang="en-US" sz="2800" i="1" dirty="0">
                  <a:solidFill>
                    <a:schemeClr val="bg1"/>
                  </a:solidFill>
                </a:rPr>
                <a:t>f</a:t>
              </a:r>
              <a:r>
                <a:rPr lang="en-US" sz="2800" i="1" baseline="-25000" dirty="0">
                  <a:solidFill>
                    <a:schemeClr val="bg1"/>
                  </a:solidFill>
                </a:rPr>
                <a:t>𝜃</a:t>
              </a:r>
              <a:r>
                <a:rPr lang="en-US" sz="2800" dirty="0">
                  <a:solidFill>
                    <a:schemeClr val="bg1"/>
                  </a:solidFill>
                </a:rPr>
                <a:t> for all 𝜃</a:t>
              </a:r>
            </a:p>
          </p:txBody>
        </p:sp>
      </p:grpSp>
      <p:grpSp>
        <p:nvGrpSpPr>
          <p:cNvPr id="64" name="Group 63"/>
          <p:cNvGrpSpPr/>
          <p:nvPr/>
        </p:nvGrpSpPr>
        <p:grpSpPr>
          <a:xfrm>
            <a:off x="9428434" y="4933508"/>
            <a:ext cx="1517167" cy="404118"/>
            <a:chOff x="3915273" y="4530394"/>
            <a:chExt cx="1552456" cy="523220"/>
          </a:xfrm>
        </p:grpSpPr>
        <p:sp>
          <p:nvSpPr>
            <p:cNvPr id="65" name="TextBox 64"/>
            <p:cNvSpPr txBox="1"/>
            <p:nvPr/>
          </p:nvSpPr>
          <p:spPr>
            <a:xfrm>
              <a:off x="3915273" y="4530394"/>
              <a:ext cx="1132874" cy="523220"/>
            </a:xfrm>
            <a:prstGeom prst="rect">
              <a:avLst/>
            </a:prstGeom>
            <a:noFill/>
          </p:spPr>
          <p:txBody>
            <a:bodyPr wrap="none" rtlCol="0">
              <a:spAutoFit/>
            </a:bodyPr>
            <a:lstStyle/>
            <a:p>
              <a:r>
                <a:rPr lang="en-US" sz="2800" dirty="0">
                  <a:solidFill>
                    <a:schemeClr val="bg1"/>
                  </a:solidFill>
                </a:rPr>
                <a:t>Best</a:t>
              </a:r>
              <a:r>
                <a:rPr lang="en-US" sz="2800" i="1" dirty="0">
                  <a:solidFill>
                    <a:schemeClr val="bg1"/>
                  </a:solidFill>
                </a:rPr>
                <a:t> f</a:t>
              </a:r>
              <a:r>
                <a:rPr lang="en-US" sz="2800" i="1" baseline="-25000" dirty="0">
                  <a:solidFill>
                    <a:schemeClr val="bg1"/>
                  </a:solidFill>
                </a:rPr>
                <a:t>𝜃</a:t>
              </a:r>
              <a:endParaRPr lang="en-US" sz="2800" dirty="0">
                <a:solidFill>
                  <a:schemeClr val="bg1"/>
                </a:solidFill>
              </a:endParaRPr>
            </a:p>
          </p:txBody>
        </p:sp>
        <p:sp>
          <p:nvSpPr>
            <p:cNvPr id="66" name="Oval 65"/>
            <p:cNvSpPr/>
            <p:nvPr/>
          </p:nvSpPr>
          <p:spPr>
            <a:xfrm>
              <a:off x="5309600" y="4712940"/>
              <a:ext cx="158129" cy="158129"/>
            </a:xfrm>
            <a:prstGeom prst="ellipse">
              <a:avLst/>
            </a:prstGeom>
            <a:ln>
              <a:solidFill>
                <a:schemeClr val="bg1">
                  <a:lumMod val="8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67" name="Straight Arrow Connector 66"/>
            <p:cNvCxnSpPr>
              <a:stCxn id="65" idx="3"/>
              <a:endCxn id="66" idx="2"/>
            </p:cNvCxnSpPr>
            <p:nvPr/>
          </p:nvCxnSpPr>
          <p:spPr>
            <a:xfrm>
              <a:off x="5048147" y="4792004"/>
              <a:ext cx="261453" cy="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grpSp>
      <p:sp>
        <p:nvSpPr>
          <p:cNvPr id="4" name="Slide Number Placeholder 3"/>
          <p:cNvSpPr>
            <a:spLocks noGrp="1"/>
          </p:cNvSpPr>
          <p:nvPr>
            <p:ph type="sldNum" sz="quarter" idx="12"/>
          </p:nvPr>
        </p:nvSpPr>
        <p:spPr/>
        <p:txBody>
          <a:bodyPr/>
          <a:lstStyle/>
          <a:p>
            <a:fld id="{459F6482-13E3-48AA-9F28-7362888D1E43}" type="slidenum">
              <a:rPr lang="en-US" smtClean="0"/>
              <a:t>124</a:t>
            </a:fld>
            <a:endParaRPr lang="en-US"/>
          </a:p>
        </p:txBody>
      </p:sp>
    </p:spTree>
    <p:extLst>
      <p:ext uri="{BB962C8B-B14F-4D97-AF65-F5344CB8AC3E}">
        <p14:creationId xmlns:p14="http://schemas.microsoft.com/office/powerpoint/2010/main" val="1060698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423" y="1944820"/>
            <a:ext cx="8934653" cy="1325563"/>
          </a:xfrm>
        </p:spPr>
        <p:txBody>
          <a:bodyPr>
            <a:normAutofit fontScale="90000"/>
          </a:bodyPr>
          <a:lstStyle/>
          <a:p>
            <a:r>
              <a:rPr lang="en-US" altLang="zh-CN" sz="5400" b="1" dirty="0" smtClean="0"/>
              <a:t>16.</a:t>
            </a:r>
            <a:br>
              <a:rPr lang="en-US" altLang="zh-CN" sz="5400" b="1" dirty="0" smtClean="0"/>
            </a:br>
            <a:r>
              <a:rPr lang="en-US" altLang="zh-CN" sz="5400" b="1" dirty="0" smtClean="0"/>
              <a:t>Data Mining and Machine Learning </a:t>
            </a:r>
            <a:br>
              <a:rPr lang="en-US" altLang="zh-CN" sz="5400" b="1" dirty="0" smtClean="0"/>
            </a:br>
            <a:r>
              <a:rPr lang="en-US" altLang="zh-CN" sz="5400" dirty="0" smtClean="0"/>
              <a:t>Part II -- Clustering</a:t>
            </a:r>
            <a:endParaRPr lang="en-US" sz="3600" dirty="0"/>
          </a:p>
        </p:txBody>
      </p:sp>
      <p:pic>
        <p:nvPicPr>
          <p:cNvPr id="3" name="Picture 2"/>
          <p:cNvPicPr>
            <a:picLocks noChangeAspect="1"/>
          </p:cNvPicPr>
          <p:nvPr/>
        </p:nvPicPr>
        <p:blipFill rotWithShape="1">
          <a:blip r:embed="rId3"/>
          <a:srcRect l="2097" t="1517" r="-1"/>
          <a:stretch/>
        </p:blipFill>
        <p:spPr>
          <a:xfrm>
            <a:off x="7335297" y="3140164"/>
            <a:ext cx="4692580" cy="3584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p:cNvSpPr/>
          <p:nvPr/>
        </p:nvSpPr>
        <p:spPr>
          <a:xfrm>
            <a:off x="11133572" y="5536643"/>
            <a:ext cx="894305" cy="10952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125</a:t>
            </a:fld>
            <a:endParaRPr lang="en-US"/>
          </a:p>
        </p:txBody>
      </p:sp>
    </p:spTree>
    <p:extLst>
      <p:ext uri="{BB962C8B-B14F-4D97-AF65-F5344CB8AC3E}">
        <p14:creationId xmlns:p14="http://schemas.microsoft.com/office/powerpoint/2010/main" val="37879563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364" y="1"/>
            <a:ext cx="7886700" cy="1325563"/>
          </a:xfrm>
        </p:spPr>
        <p:txBody>
          <a:bodyPr/>
          <a:lstStyle/>
          <a:p>
            <a:r>
              <a:rPr lang="en-US" dirty="0"/>
              <a:t>K-Means Algorithm: </a:t>
            </a:r>
            <a:r>
              <a:rPr lang="en-US" b="1" dirty="0"/>
              <a:t>Details</a:t>
            </a:r>
            <a:endParaRPr lang="en-US" b="1" i="1" dirty="0"/>
          </a:p>
        </p:txBody>
      </p:sp>
      <p:sp>
        <p:nvSpPr>
          <p:cNvPr id="4" name="Content Placeholder 3"/>
          <p:cNvSpPr>
            <a:spLocks noGrp="1"/>
          </p:cNvSpPr>
          <p:nvPr>
            <p:ph idx="1"/>
          </p:nvPr>
        </p:nvSpPr>
        <p:spPr>
          <a:xfrm>
            <a:off x="1877173" y="1081723"/>
            <a:ext cx="8562227" cy="5842604"/>
          </a:xfrm>
        </p:spPr>
        <p:txBody>
          <a:bodyPr>
            <a:normAutofit/>
          </a:bodyPr>
          <a:lstStyle/>
          <a:p>
            <a:pPr marL="0" indent="0">
              <a:buNone/>
              <a:tabLst>
                <a:tab pos="452438" algn="l"/>
                <a:tab pos="906463" algn="l"/>
                <a:tab pos="1366838" algn="l"/>
                <a:tab pos="1820863" algn="l"/>
              </a:tabLst>
            </a:pPr>
            <a:r>
              <a:rPr lang="en-US" sz="2400" dirty="0">
                <a:latin typeface="Consolas" charset="0"/>
                <a:ea typeface="Consolas" charset="0"/>
                <a:cs typeface="Consolas" charset="0"/>
              </a:rPr>
              <a:t>centers </a:t>
            </a:r>
            <a:r>
              <a:rPr lang="en-US" sz="2400" dirty="0">
                <a:latin typeface="Consolas" charset="0"/>
                <a:ea typeface="Consolas" charset="0"/>
                <a:cs typeface="Consolas" charset="0"/>
                <a:sym typeface="Wingdings"/>
              </a:rPr>
              <a:t></a:t>
            </a:r>
            <a:r>
              <a:rPr lang="en-US" sz="2400" dirty="0">
                <a:latin typeface="Consolas" charset="0"/>
                <a:ea typeface="Consolas" charset="0"/>
                <a:cs typeface="Consolas" charset="0"/>
              </a:rPr>
              <a:t> pick k initial Centers</a:t>
            </a:r>
          </a:p>
          <a:p>
            <a:pPr marL="0" indent="0">
              <a:buNone/>
              <a:tabLst>
                <a:tab pos="452438" algn="l"/>
                <a:tab pos="906463" algn="l"/>
                <a:tab pos="1366838" algn="l"/>
                <a:tab pos="1820863" algn="l"/>
              </a:tabLst>
            </a:pPr>
            <a:endParaRPr lang="en-US" sz="2400" dirty="0">
              <a:latin typeface="Consolas" charset="0"/>
              <a:ea typeface="Consolas" charset="0"/>
              <a:cs typeface="Consolas" charset="0"/>
            </a:endParaRPr>
          </a:p>
          <a:p>
            <a:pPr marL="0" indent="0">
              <a:buNone/>
              <a:tabLst>
                <a:tab pos="452438" algn="l"/>
                <a:tab pos="906463" algn="l"/>
                <a:tab pos="1366838" algn="l"/>
                <a:tab pos="1820863" algn="l"/>
              </a:tabLst>
            </a:pPr>
            <a:r>
              <a:rPr lang="en-US" sz="2400" b="1" dirty="0">
                <a:latin typeface="Consolas" charset="0"/>
                <a:ea typeface="Consolas" charset="0"/>
                <a:cs typeface="Consolas" charset="0"/>
              </a:rPr>
              <a:t>while</a:t>
            </a:r>
            <a:r>
              <a:rPr lang="en-US" sz="2400" dirty="0">
                <a:latin typeface="Consolas" charset="0"/>
                <a:ea typeface="Consolas" charset="0"/>
                <a:cs typeface="Consolas" charset="0"/>
              </a:rPr>
              <a:t> (centers are changing) {</a:t>
            </a:r>
          </a:p>
          <a:p>
            <a:pPr marL="0" indent="0">
              <a:buNone/>
              <a:tabLst>
                <a:tab pos="452438" algn="l"/>
                <a:tab pos="906463" algn="l"/>
                <a:tab pos="1366838" algn="l"/>
                <a:tab pos="1820863" algn="l"/>
              </a:tabLst>
            </a:pPr>
            <a:r>
              <a:rPr lang="en-US" sz="2400" dirty="0">
                <a:latin typeface="Consolas" charset="0"/>
                <a:ea typeface="Consolas" charset="0"/>
                <a:cs typeface="Consolas" charset="0"/>
              </a:rPr>
              <a:t>	</a:t>
            </a:r>
            <a:r>
              <a:rPr lang="en-US" sz="2400" dirty="0">
                <a:solidFill>
                  <a:schemeClr val="accent3">
                    <a:lumMod val="75000"/>
                  </a:schemeClr>
                </a:solidFill>
                <a:latin typeface="Consolas" charset="0"/>
                <a:ea typeface="Consolas" charset="0"/>
                <a:cs typeface="Consolas" charset="0"/>
              </a:rPr>
              <a:t>// Compute the assignments (E-Step)</a:t>
            </a:r>
          </a:p>
          <a:p>
            <a:pPr marL="0" indent="0">
              <a:buNone/>
              <a:tabLst>
                <a:tab pos="452438" algn="l"/>
                <a:tab pos="906463" algn="l"/>
                <a:tab pos="1366838" algn="l"/>
                <a:tab pos="1820863" algn="l"/>
              </a:tabLst>
            </a:pPr>
            <a:r>
              <a:rPr lang="en-US" sz="2400" dirty="0">
                <a:latin typeface="Consolas" charset="0"/>
                <a:ea typeface="Consolas" charset="0"/>
                <a:cs typeface="Consolas" charset="0"/>
              </a:rPr>
              <a:t>	</a:t>
            </a:r>
            <a:r>
              <a:rPr lang="en-US" sz="2400" dirty="0" err="1">
                <a:latin typeface="Consolas" charset="0"/>
                <a:ea typeface="Consolas" charset="0"/>
                <a:cs typeface="Consolas" charset="0"/>
              </a:rPr>
              <a:t>asg</a:t>
            </a:r>
            <a:r>
              <a:rPr lang="en-US" sz="2400" dirty="0">
                <a:latin typeface="Consolas" charset="0"/>
                <a:ea typeface="Consolas" charset="0"/>
                <a:cs typeface="Consolas" charset="0"/>
              </a:rPr>
              <a:t> </a:t>
            </a:r>
            <a:r>
              <a:rPr lang="en-US" sz="2400" dirty="0">
                <a:latin typeface="Consolas" charset="0"/>
                <a:ea typeface="Consolas" charset="0"/>
                <a:cs typeface="Consolas" charset="0"/>
                <a:sym typeface="Wingdings"/>
              </a:rPr>
              <a:t> [(x, nearest(centers, x)) </a:t>
            </a:r>
            <a:r>
              <a:rPr lang="en-US" sz="2400" b="1" dirty="0">
                <a:latin typeface="Consolas" charset="0"/>
                <a:ea typeface="Consolas" charset="0"/>
                <a:cs typeface="Consolas" charset="0"/>
                <a:sym typeface="Wingdings"/>
              </a:rPr>
              <a:t>for</a:t>
            </a:r>
            <a:r>
              <a:rPr lang="en-US" sz="2400" dirty="0">
                <a:latin typeface="Consolas" charset="0"/>
                <a:ea typeface="Consolas" charset="0"/>
                <a:cs typeface="Consolas" charset="0"/>
                <a:sym typeface="Wingdings"/>
              </a:rPr>
              <a:t> x </a:t>
            </a:r>
            <a:r>
              <a:rPr lang="en-US" sz="2400" b="1" dirty="0">
                <a:latin typeface="Consolas" charset="0"/>
                <a:ea typeface="Consolas" charset="0"/>
                <a:cs typeface="Consolas" charset="0"/>
                <a:sym typeface="Wingdings"/>
              </a:rPr>
              <a:t>in</a:t>
            </a:r>
            <a:r>
              <a:rPr lang="en-US" sz="2400" dirty="0">
                <a:latin typeface="Consolas" charset="0"/>
                <a:ea typeface="Consolas" charset="0"/>
                <a:cs typeface="Consolas" charset="0"/>
                <a:sym typeface="Wingdings"/>
              </a:rPr>
              <a:t> data]</a:t>
            </a:r>
          </a:p>
          <a:p>
            <a:pPr marL="0" indent="0">
              <a:buNone/>
              <a:tabLst>
                <a:tab pos="452438" algn="l"/>
                <a:tab pos="906463" algn="l"/>
                <a:tab pos="1366838" algn="l"/>
                <a:tab pos="1820863" algn="l"/>
              </a:tabLst>
            </a:pPr>
            <a:endParaRPr lang="en-US" sz="2400" dirty="0">
              <a:latin typeface="Consolas" charset="0"/>
              <a:ea typeface="Consolas" charset="0"/>
              <a:cs typeface="Consolas" charset="0"/>
            </a:endParaRPr>
          </a:p>
          <a:p>
            <a:pPr marL="0" indent="0">
              <a:buNone/>
              <a:tabLst>
                <a:tab pos="452438" algn="l"/>
                <a:tab pos="906463" algn="l"/>
                <a:tab pos="1366838" algn="l"/>
                <a:tab pos="1820863" algn="l"/>
              </a:tabLst>
            </a:pPr>
            <a:r>
              <a:rPr lang="en-US" sz="2400" dirty="0">
                <a:latin typeface="Consolas" charset="0"/>
                <a:ea typeface="Consolas" charset="0"/>
                <a:cs typeface="Consolas" charset="0"/>
              </a:rPr>
              <a:t>	</a:t>
            </a:r>
            <a:r>
              <a:rPr lang="en-US" sz="2400" dirty="0">
                <a:solidFill>
                  <a:schemeClr val="accent3">
                    <a:lumMod val="75000"/>
                  </a:schemeClr>
                </a:solidFill>
                <a:latin typeface="Consolas" charset="0"/>
                <a:ea typeface="Consolas" charset="0"/>
                <a:cs typeface="Consolas" charset="0"/>
              </a:rPr>
              <a:t>// Compute the new centers (M-Step)</a:t>
            </a:r>
          </a:p>
          <a:p>
            <a:pPr marL="0" indent="0">
              <a:buNone/>
              <a:tabLst>
                <a:tab pos="452438" algn="l"/>
                <a:tab pos="906463" algn="l"/>
                <a:tab pos="1366838" algn="l"/>
                <a:tab pos="1820863" algn="l"/>
              </a:tabLst>
            </a:pPr>
            <a:r>
              <a:rPr lang="en-US" sz="2400" dirty="0">
                <a:latin typeface="Consolas" charset="0"/>
                <a:ea typeface="Consolas" charset="0"/>
                <a:cs typeface="Consolas" charset="0"/>
              </a:rPr>
              <a:t>	</a:t>
            </a:r>
            <a:r>
              <a:rPr lang="en-US" sz="2400" b="1" dirty="0">
                <a:latin typeface="Consolas" charset="0"/>
                <a:ea typeface="Consolas" charset="0"/>
                <a:cs typeface="Consolas" charset="0"/>
              </a:rPr>
              <a:t>for</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i</a:t>
            </a:r>
            <a:r>
              <a:rPr lang="en-US" sz="2400" dirty="0">
                <a:latin typeface="Consolas" charset="0"/>
                <a:ea typeface="Consolas" charset="0"/>
                <a:cs typeface="Consolas" charset="0"/>
              </a:rPr>
              <a:t> </a:t>
            </a:r>
            <a:r>
              <a:rPr lang="en-US" sz="2400" b="1" dirty="0">
                <a:latin typeface="Consolas" charset="0"/>
                <a:ea typeface="Consolas" charset="0"/>
                <a:cs typeface="Consolas" charset="0"/>
              </a:rPr>
              <a:t>in</a:t>
            </a:r>
            <a:r>
              <a:rPr lang="en-US" sz="2400" dirty="0">
                <a:latin typeface="Consolas" charset="0"/>
                <a:ea typeface="Consolas" charset="0"/>
                <a:cs typeface="Consolas" charset="0"/>
              </a:rPr>
              <a:t> range(k):</a:t>
            </a:r>
          </a:p>
          <a:p>
            <a:pPr marL="0" indent="0">
              <a:buNone/>
              <a:tabLst>
                <a:tab pos="452438" algn="l"/>
                <a:tab pos="906463" algn="l"/>
                <a:tab pos="1366838" algn="l"/>
                <a:tab pos="1820863" algn="l"/>
              </a:tabLst>
            </a:pPr>
            <a:r>
              <a:rPr lang="en-US" sz="2400" dirty="0">
                <a:latin typeface="Consolas" charset="0"/>
                <a:ea typeface="Consolas" charset="0"/>
                <a:cs typeface="Consolas" charset="0"/>
              </a:rPr>
              <a:t>		centers[</a:t>
            </a:r>
            <a:r>
              <a:rPr lang="en-US" sz="2400" dirty="0" err="1">
                <a:latin typeface="Consolas" charset="0"/>
                <a:ea typeface="Consolas" charset="0"/>
                <a:cs typeface="Consolas" charset="0"/>
              </a:rPr>
              <a:t>i</a:t>
            </a:r>
            <a:r>
              <a:rPr lang="en-US" sz="2400" dirty="0">
                <a:latin typeface="Consolas" charset="0"/>
                <a:ea typeface="Consolas" charset="0"/>
                <a:cs typeface="Consolas" charset="0"/>
              </a:rPr>
              <a:t>] = </a:t>
            </a:r>
          </a:p>
          <a:p>
            <a:pPr marL="0" indent="0">
              <a:buNone/>
              <a:tabLst>
                <a:tab pos="452438" algn="l"/>
                <a:tab pos="906463" algn="l"/>
                <a:tab pos="1366838" algn="l"/>
                <a:tab pos="1820863" algn="l"/>
              </a:tabLst>
            </a:pPr>
            <a:r>
              <a:rPr lang="en-US" sz="2400" dirty="0">
                <a:latin typeface="Consolas" charset="0"/>
                <a:ea typeface="Consolas" charset="0"/>
                <a:cs typeface="Consolas" charset="0"/>
              </a:rPr>
              <a:t>        mean([x </a:t>
            </a:r>
            <a:r>
              <a:rPr lang="en-US" sz="2400" b="1" dirty="0">
                <a:latin typeface="Consolas" charset="0"/>
                <a:ea typeface="Consolas" charset="0"/>
                <a:cs typeface="Consolas" charset="0"/>
              </a:rPr>
              <a:t>for</a:t>
            </a:r>
            <a:r>
              <a:rPr lang="en-US" sz="2400" dirty="0">
                <a:latin typeface="Consolas" charset="0"/>
                <a:ea typeface="Consolas" charset="0"/>
                <a:cs typeface="Consolas" charset="0"/>
              </a:rPr>
              <a:t> (x, c) </a:t>
            </a:r>
            <a:r>
              <a:rPr lang="en-US" sz="2400" b="1" dirty="0">
                <a:latin typeface="Consolas" charset="0"/>
                <a:ea typeface="Consolas" charset="0"/>
                <a:cs typeface="Consolas" charset="0"/>
              </a:rPr>
              <a:t>in</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asg</a:t>
            </a:r>
            <a:r>
              <a:rPr lang="en-US" sz="2400" dirty="0">
                <a:latin typeface="Consolas" charset="0"/>
                <a:ea typeface="Consolas" charset="0"/>
                <a:cs typeface="Consolas" charset="0"/>
              </a:rPr>
              <a:t> </a:t>
            </a:r>
            <a:r>
              <a:rPr lang="en-US" sz="2400" b="1" dirty="0">
                <a:latin typeface="Consolas" charset="0"/>
                <a:ea typeface="Consolas" charset="0"/>
                <a:cs typeface="Consolas" charset="0"/>
              </a:rPr>
              <a:t>if</a:t>
            </a:r>
            <a:r>
              <a:rPr lang="en-US" sz="2400" dirty="0">
                <a:latin typeface="Consolas" charset="0"/>
                <a:ea typeface="Consolas" charset="0"/>
                <a:cs typeface="Consolas" charset="0"/>
              </a:rPr>
              <a:t> c == </a:t>
            </a:r>
            <a:r>
              <a:rPr lang="en-US" sz="2400" dirty="0" err="1">
                <a:latin typeface="Consolas" charset="0"/>
                <a:ea typeface="Consolas" charset="0"/>
                <a:cs typeface="Consolas" charset="0"/>
              </a:rPr>
              <a:t>i</a:t>
            </a:r>
            <a:r>
              <a:rPr lang="en-US" sz="2400" dirty="0">
                <a:latin typeface="Consolas" charset="0"/>
                <a:ea typeface="Consolas" charset="0"/>
                <a:cs typeface="Consolas" charset="0"/>
              </a:rPr>
              <a:t>])</a:t>
            </a:r>
          </a:p>
          <a:p>
            <a:pPr marL="0" indent="0">
              <a:buNone/>
              <a:tabLst>
                <a:tab pos="452438" algn="l"/>
                <a:tab pos="906463" algn="l"/>
                <a:tab pos="1366838" algn="l"/>
                <a:tab pos="1820863" algn="l"/>
              </a:tabLst>
            </a:pPr>
            <a:r>
              <a:rPr lang="en-US" sz="2400" dirty="0">
                <a:latin typeface="Consolas" charset="0"/>
                <a:ea typeface="Consolas" charset="0"/>
                <a:cs typeface="Consolas" charset="0"/>
              </a:rPr>
              <a:t>}</a:t>
            </a:r>
          </a:p>
          <a:p>
            <a:pPr marL="0" indent="0">
              <a:buNone/>
              <a:tabLst>
                <a:tab pos="452438" algn="l"/>
                <a:tab pos="906463" algn="l"/>
                <a:tab pos="1366838" algn="l"/>
                <a:tab pos="1820863" algn="l"/>
              </a:tabLst>
            </a:pPr>
            <a:endParaRPr lang="en-US" sz="2400" dirty="0">
              <a:latin typeface="Consolas" charset="0"/>
              <a:ea typeface="Consolas" charset="0"/>
              <a:cs typeface="Consolas" charset="0"/>
            </a:endParaRPr>
          </a:p>
          <a:p>
            <a:pPr marL="0" indent="0">
              <a:buNone/>
              <a:tabLst>
                <a:tab pos="452438" algn="l"/>
                <a:tab pos="906463" algn="l"/>
                <a:tab pos="1366838" algn="l"/>
                <a:tab pos="1820863" algn="l"/>
              </a:tabLst>
            </a:pPr>
            <a:endParaRPr lang="en-US" sz="2400" dirty="0">
              <a:latin typeface="Consolas" charset="0"/>
              <a:ea typeface="Consolas" charset="0"/>
              <a:cs typeface="Consolas" charset="0"/>
            </a:endParaRPr>
          </a:p>
        </p:txBody>
      </p:sp>
      <p:sp>
        <p:nvSpPr>
          <p:cNvPr id="6" name="Line Callout 1 5"/>
          <p:cNvSpPr/>
          <p:nvPr/>
        </p:nvSpPr>
        <p:spPr>
          <a:xfrm>
            <a:off x="8054340" y="1361727"/>
            <a:ext cx="2443607" cy="685800"/>
          </a:xfrm>
          <a:prstGeom prst="borderCallout1">
            <a:avLst>
              <a:gd name="adj1" fmla="val 106210"/>
              <a:gd name="adj2" fmla="val -834"/>
              <a:gd name="adj3" fmla="val 161458"/>
              <a:gd name="adj4" fmla="val -8810"/>
            </a:avLst>
          </a:prstGeom>
          <a:solidFill>
            <a:schemeClr val="accent6">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Compute the “</a:t>
            </a:r>
            <a:r>
              <a:rPr lang="en-US"/>
              <a:t>Expected” Assignment</a:t>
            </a:r>
            <a:endParaRPr lang="en-US" dirty="0"/>
          </a:p>
        </p:txBody>
      </p:sp>
      <p:sp>
        <p:nvSpPr>
          <p:cNvPr id="50" name="Line Callout 1 49"/>
          <p:cNvSpPr/>
          <p:nvPr/>
        </p:nvSpPr>
        <p:spPr>
          <a:xfrm>
            <a:off x="5882640" y="4424967"/>
            <a:ext cx="3040381" cy="708660"/>
          </a:xfrm>
          <a:prstGeom prst="borderCallout1">
            <a:avLst>
              <a:gd name="adj1" fmla="val -5797"/>
              <a:gd name="adj2" fmla="val 61345"/>
              <a:gd name="adj3" fmla="val -36142"/>
              <a:gd name="adj4" fmla="val 60003"/>
            </a:avLst>
          </a:prstGeom>
          <a:solidFill>
            <a:schemeClr val="accent6">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Find centers that maximize the data “likelihood”</a:t>
            </a:r>
          </a:p>
        </p:txBody>
      </p:sp>
      <p:sp>
        <p:nvSpPr>
          <p:cNvPr id="7" name="Rounded Rectangle 6"/>
          <p:cNvSpPr/>
          <p:nvPr/>
        </p:nvSpPr>
        <p:spPr>
          <a:xfrm>
            <a:off x="2412741" y="5741350"/>
            <a:ext cx="2621280" cy="769620"/>
          </a:xfrm>
          <a:prstGeom prst="roundRect">
            <a:avLst/>
          </a:prstGeom>
          <a:solidFill>
            <a:schemeClr val="accent6">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solidFill>
                  <a:schemeClr val="tx1"/>
                </a:solidFill>
              </a:rPr>
              <a:t>Guaranteed to converge</a:t>
            </a:r>
            <a:r>
              <a:rPr lang="en-US" sz="2000">
                <a:solidFill>
                  <a:schemeClr val="tx1"/>
                </a:solidFill>
              </a:rPr>
              <a:t>!  </a:t>
            </a:r>
            <a:endParaRPr lang="en-US" sz="2000" dirty="0">
              <a:solidFill>
                <a:schemeClr val="tx1"/>
              </a:solidFill>
            </a:endParaRPr>
          </a:p>
        </p:txBody>
      </p:sp>
      <p:sp>
        <p:nvSpPr>
          <p:cNvPr id="8" name="Rounded Rectangle 7"/>
          <p:cNvSpPr/>
          <p:nvPr/>
        </p:nvSpPr>
        <p:spPr>
          <a:xfrm>
            <a:off x="6784065" y="5741350"/>
            <a:ext cx="1884696" cy="76962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solidFill>
                  <a:schemeClr val="bg1"/>
                </a:solidFill>
              </a:rPr>
              <a:t>To a </a:t>
            </a:r>
            <a:r>
              <a:rPr lang="en-US" sz="2000" b="1" dirty="0">
                <a:solidFill>
                  <a:schemeClr val="bg1"/>
                </a:solidFill>
              </a:rPr>
              <a:t>local optimum.</a:t>
            </a:r>
            <a:r>
              <a:rPr lang="en-US" sz="2000" dirty="0">
                <a:solidFill>
                  <a:schemeClr val="bg1"/>
                </a:solidFill>
              </a:rPr>
              <a:t> </a:t>
            </a:r>
            <a:r>
              <a:rPr lang="en-US" sz="2000" dirty="0">
                <a:solidFill>
                  <a:schemeClr val="bg1"/>
                </a:solidFill>
                <a:sym typeface="Wingdings"/>
              </a:rPr>
              <a:t></a:t>
            </a:r>
            <a:endParaRPr lang="en-US" sz="2000" dirty="0">
              <a:solidFill>
                <a:schemeClr val="bg1"/>
              </a:solidFill>
            </a:endParaRPr>
          </a:p>
        </p:txBody>
      </p:sp>
      <p:sp>
        <p:nvSpPr>
          <p:cNvPr id="9" name="TextBox 8"/>
          <p:cNvSpPr txBox="1"/>
          <p:nvPr/>
        </p:nvSpPr>
        <p:spPr>
          <a:xfrm>
            <a:off x="5087751" y="5895327"/>
            <a:ext cx="1573957" cy="461665"/>
          </a:xfrm>
          <a:prstGeom prst="rect">
            <a:avLst/>
          </a:prstGeom>
          <a:noFill/>
        </p:spPr>
        <p:txBody>
          <a:bodyPr wrap="none" rtlCol="0">
            <a:spAutoFit/>
          </a:bodyPr>
          <a:lstStyle/>
          <a:p>
            <a:r>
              <a:rPr lang="is-IS" sz="2400" i="1"/>
              <a:t>… to what?</a:t>
            </a:r>
            <a:endParaRPr lang="en-US" sz="2400" i="1" dirty="0"/>
          </a:p>
        </p:txBody>
      </p:sp>
      <p:sp>
        <p:nvSpPr>
          <p:cNvPr id="10" name="Rounded Rectangle 9"/>
          <p:cNvSpPr/>
          <p:nvPr/>
        </p:nvSpPr>
        <p:spPr>
          <a:xfrm>
            <a:off x="8788513" y="5741350"/>
            <a:ext cx="1884696" cy="769620"/>
          </a:xfrm>
          <a:prstGeom prst="roundRect">
            <a:avLst/>
          </a:prstGeom>
          <a:solidFill>
            <a:srgbClr val="7030A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schemeClr val="bg1"/>
                </a:solidFill>
              </a:rPr>
              <a:t>Depends on Initial Centers</a:t>
            </a:r>
          </a:p>
        </p:txBody>
      </p:sp>
      <p:sp>
        <p:nvSpPr>
          <p:cNvPr id="3" name="Slide Number Placeholder 2"/>
          <p:cNvSpPr>
            <a:spLocks noGrp="1"/>
          </p:cNvSpPr>
          <p:nvPr>
            <p:ph type="sldNum" sz="quarter" idx="12"/>
          </p:nvPr>
        </p:nvSpPr>
        <p:spPr/>
        <p:txBody>
          <a:bodyPr/>
          <a:lstStyle/>
          <a:p>
            <a:fld id="{459F6482-13E3-48AA-9F28-7362888D1E43}" type="slidenum">
              <a:rPr lang="en-US" smtClean="0"/>
              <a:t>126</a:t>
            </a:fld>
            <a:endParaRPr lang="en-US"/>
          </a:p>
        </p:txBody>
      </p:sp>
    </p:spTree>
    <p:extLst>
      <p:ext uri="{BB962C8B-B14F-4D97-AF65-F5344CB8AC3E}">
        <p14:creationId xmlns:p14="http://schemas.microsoft.com/office/powerpoint/2010/main" val="2559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fade">
                                      <p:cBhvr>
                                        <p:cTn id="13" dur="500"/>
                                        <p:tgtEl>
                                          <p:spTgt spid="4">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9" end="9"/>
                                            </p:txEl>
                                          </p:spTgt>
                                        </p:tgtEl>
                                        <p:attrNameLst>
                                          <p:attrName>style.visibility</p:attrName>
                                        </p:attrNameLst>
                                      </p:cBhvr>
                                      <p:to>
                                        <p:strVal val="visible"/>
                                      </p:to>
                                    </p:set>
                                    <p:animEffect transition="in" filter="fade">
                                      <p:cBhvr>
                                        <p:cTn id="16" dur="500"/>
                                        <p:tgtEl>
                                          <p:spTgt spid="4">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fade">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0" grpId="0" animBg="1"/>
      <p:bldP spid="7" grpId="0" animBg="1"/>
      <p:bldP spid="8" grpId="0" animBg="1"/>
      <p:bldP spid="9" grpId="0"/>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77" y="144246"/>
            <a:ext cx="7886700" cy="1325563"/>
          </a:xfrm>
        </p:spPr>
        <p:txBody>
          <a:bodyPr/>
          <a:lstStyle/>
          <a:p>
            <a:r>
              <a:rPr lang="en-US" dirty="0" smtClean="0"/>
              <a:t>Picking </a:t>
            </a:r>
            <a:r>
              <a:rPr lang="en-US" dirty="0"/>
              <a:t>the Initial Centers</a:t>
            </a:r>
          </a:p>
        </p:txBody>
      </p:sp>
      <p:sp>
        <p:nvSpPr>
          <p:cNvPr id="3" name="Content Placeholder 2"/>
          <p:cNvSpPr>
            <a:spLocks noGrp="1"/>
          </p:cNvSpPr>
          <p:nvPr>
            <p:ph idx="1"/>
          </p:nvPr>
        </p:nvSpPr>
        <p:spPr>
          <a:xfrm>
            <a:off x="2131738" y="1240547"/>
            <a:ext cx="7886700" cy="1401785"/>
          </a:xfrm>
        </p:spPr>
        <p:txBody>
          <a:bodyPr/>
          <a:lstStyle/>
          <a:p>
            <a:r>
              <a:rPr lang="en-US" b="1" dirty="0"/>
              <a:t>Better Strategy:</a:t>
            </a:r>
            <a:r>
              <a:rPr lang="en-US" dirty="0"/>
              <a:t> </a:t>
            </a:r>
            <a:r>
              <a:rPr lang="en-US" dirty="0" err="1"/>
              <a:t>kmeans</a:t>
            </a:r>
            <a:r>
              <a:rPr lang="en-US" dirty="0"/>
              <a:t>++</a:t>
            </a:r>
          </a:p>
          <a:p>
            <a:pPr lvl="1"/>
            <a:r>
              <a:rPr lang="en-US" dirty="0"/>
              <a:t>Randomized approx. algorithm</a:t>
            </a:r>
          </a:p>
          <a:p>
            <a:pPr lvl="1"/>
            <a:r>
              <a:rPr lang="en-US" dirty="0"/>
              <a:t>Intuition select points that are not near existing centers</a:t>
            </a:r>
          </a:p>
        </p:txBody>
      </p:sp>
      <p:grpSp>
        <p:nvGrpSpPr>
          <p:cNvPr id="4" name="Group 3"/>
          <p:cNvGrpSpPr/>
          <p:nvPr/>
        </p:nvGrpSpPr>
        <p:grpSpPr>
          <a:xfrm>
            <a:off x="1896774" y="2584839"/>
            <a:ext cx="7886700" cy="3922997"/>
            <a:chOff x="6450172" y="2506931"/>
            <a:chExt cx="2178262" cy="1580313"/>
          </a:xfrm>
        </p:grpSpPr>
        <p:cxnSp>
          <p:nvCxnSpPr>
            <p:cNvPr id="5" name="Straight Arrow Connector 4"/>
            <p:cNvCxnSpPr/>
            <p:nvPr/>
          </p:nvCxnSpPr>
          <p:spPr>
            <a:xfrm>
              <a:off x="6450172" y="4005119"/>
              <a:ext cx="2178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flipV="1">
              <a:off x="6536987" y="2506931"/>
              <a:ext cx="0" cy="15803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7" name="Group 6"/>
          <p:cNvGrpSpPr/>
          <p:nvPr/>
        </p:nvGrpSpPr>
        <p:grpSpPr>
          <a:xfrm>
            <a:off x="2684992" y="4110434"/>
            <a:ext cx="891654" cy="1644297"/>
            <a:chOff x="5029357" y="2553595"/>
            <a:chExt cx="608652" cy="1122414"/>
          </a:xfrm>
        </p:grpSpPr>
        <p:sp>
          <p:nvSpPr>
            <p:cNvPr id="8" name="Oval 7"/>
            <p:cNvSpPr/>
            <p:nvPr/>
          </p:nvSpPr>
          <p:spPr>
            <a:xfrm>
              <a:off x="5139851" y="2806362"/>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5029357" y="3546131"/>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5376277" y="2823466"/>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264824" y="2553595"/>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5508131" y="3190313"/>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5264824" y="2983559"/>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4" name="Group 13"/>
          <p:cNvGrpSpPr/>
          <p:nvPr/>
        </p:nvGrpSpPr>
        <p:grpSpPr>
          <a:xfrm>
            <a:off x="6946135" y="3706390"/>
            <a:ext cx="1421201" cy="1416902"/>
            <a:chOff x="7335759" y="2944140"/>
            <a:chExt cx="970126" cy="967192"/>
          </a:xfrm>
        </p:grpSpPr>
        <p:sp>
          <p:nvSpPr>
            <p:cNvPr id="15" name="Oval 14"/>
            <p:cNvSpPr/>
            <p:nvPr/>
          </p:nvSpPr>
          <p:spPr>
            <a:xfrm>
              <a:off x="7871207" y="3213718"/>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7590324" y="3384536"/>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7427770" y="3712627"/>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7335759" y="3475604"/>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7936146" y="3781454"/>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7460446" y="3018749"/>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7818227" y="3536018"/>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176007" y="3518518"/>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7872560" y="2944140"/>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7963015" y="3416253"/>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4537749" y="2668002"/>
            <a:ext cx="1189512" cy="1666251"/>
            <a:chOff x="6209299" y="2233392"/>
            <a:chExt cx="811973" cy="1137400"/>
          </a:xfrm>
        </p:grpSpPr>
        <p:sp>
          <p:nvSpPr>
            <p:cNvPr id="26" name="Oval 25"/>
            <p:cNvSpPr/>
            <p:nvPr/>
          </p:nvSpPr>
          <p:spPr>
            <a:xfrm>
              <a:off x="6564765" y="2893610"/>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6527218" y="2656251"/>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6434887" y="3175975"/>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6209299" y="2820988"/>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6740168" y="2721190"/>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6586296" y="2348874"/>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6209299" y="2233392"/>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6891394" y="2944140"/>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6716174" y="3240914"/>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6302661" y="2423717"/>
              <a:ext cx="129878" cy="12987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2" name="Group 41"/>
          <p:cNvGrpSpPr/>
          <p:nvPr/>
        </p:nvGrpSpPr>
        <p:grpSpPr>
          <a:xfrm>
            <a:off x="2525118" y="5405265"/>
            <a:ext cx="4926721" cy="517917"/>
            <a:chOff x="1001117" y="5405264"/>
            <a:chExt cx="4926721" cy="517917"/>
          </a:xfrm>
        </p:grpSpPr>
        <p:sp>
          <p:nvSpPr>
            <p:cNvPr id="36" name="Cross 35"/>
            <p:cNvSpPr/>
            <p:nvPr/>
          </p:nvSpPr>
          <p:spPr>
            <a:xfrm>
              <a:off x="1001117" y="5405264"/>
              <a:ext cx="517917" cy="517917"/>
            </a:xfrm>
            <a:prstGeom prst="plus">
              <a:avLst>
                <a:gd name="adj" fmla="val 398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9" name="TextBox 38"/>
            <p:cNvSpPr txBox="1"/>
            <p:nvPr/>
          </p:nvSpPr>
          <p:spPr>
            <a:xfrm>
              <a:off x="1601076" y="5430553"/>
              <a:ext cx="4326762" cy="461665"/>
            </a:xfrm>
            <a:prstGeom prst="rect">
              <a:avLst/>
            </a:prstGeom>
            <a:noFill/>
          </p:spPr>
          <p:txBody>
            <a:bodyPr wrap="none" rtlCol="0">
              <a:spAutoFit/>
            </a:bodyPr>
            <a:lstStyle/>
            <a:p>
              <a:r>
                <a:rPr lang="en-US" sz="2400" dirty="0"/>
                <a:t>(1) Suppose I pick this center first</a:t>
              </a:r>
            </a:p>
          </p:txBody>
        </p:sp>
      </p:grpSp>
      <p:grpSp>
        <p:nvGrpSpPr>
          <p:cNvPr id="43" name="Group 42"/>
          <p:cNvGrpSpPr/>
          <p:nvPr/>
        </p:nvGrpSpPr>
        <p:grpSpPr>
          <a:xfrm>
            <a:off x="8026463" y="3003811"/>
            <a:ext cx="3055839" cy="1883665"/>
            <a:chOff x="6502462" y="3003810"/>
            <a:chExt cx="3055839" cy="1883665"/>
          </a:xfrm>
        </p:grpSpPr>
        <p:sp>
          <p:nvSpPr>
            <p:cNvPr id="38" name="Cross 37"/>
            <p:cNvSpPr/>
            <p:nvPr/>
          </p:nvSpPr>
          <p:spPr>
            <a:xfrm>
              <a:off x="6502462" y="4369558"/>
              <a:ext cx="517917" cy="517917"/>
            </a:xfrm>
            <a:prstGeom prst="plus">
              <a:avLst>
                <a:gd name="adj" fmla="val 398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0" name="TextBox 39"/>
            <p:cNvSpPr txBox="1"/>
            <p:nvPr/>
          </p:nvSpPr>
          <p:spPr>
            <a:xfrm>
              <a:off x="6782144" y="3003810"/>
              <a:ext cx="2776157" cy="1569660"/>
            </a:xfrm>
            <a:prstGeom prst="rect">
              <a:avLst/>
            </a:prstGeom>
            <a:noFill/>
          </p:spPr>
          <p:txBody>
            <a:bodyPr wrap="square" rtlCol="0">
              <a:spAutoFit/>
            </a:bodyPr>
            <a:lstStyle/>
            <a:p>
              <a:r>
                <a:rPr lang="en-US" sz="2400"/>
                <a:t>(2) Pick the next center</a:t>
              </a:r>
              <a:r>
                <a:rPr lang="en-US" sz="2400" dirty="0"/>
                <a:t> </a:t>
              </a:r>
              <a:r>
                <a:rPr lang="en-US" sz="2400"/>
                <a:t>not near </a:t>
              </a:r>
              <a:br>
                <a:rPr lang="en-US" sz="2400"/>
              </a:br>
              <a:r>
                <a:rPr lang="en-US" sz="2400"/>
                <a:t>the previous </a:t>
              </a:r>
              <a:br>
                <a:rPr lang="en-US" sz="2400"/>
              </a:br>
              <a:r>
                <a:rPr lang="en-US" sz="2400"/>
                <a:t>center</a:t>
              </a:r>
              <a:endParaRPr lang="en-US" sz="2400" dirty="0"/>
            </a:p>
          </p:txBody>
        </p:sp>
      </p:grpSp>
      <p:grpSp>
        <p:nvGrpSpPr>
          <p:cNvPr id="44" name="Group 43"/>
          <p:cNvGrpSpPr/>
          <p:nvPr/>
        </p:nvGrpSpPr>
        <p:grpSpPr>
          <a:xfrm>
            <a:off x="2302716" y="2778387"/>
            <a:ext cx="2725933" cy="1569660"/>
            <a:chOff x="778715" y="2778387"/>
            <a:chExt cx="2725933" cy="1569660"/>
          </a:xfrm>
        </p:grpSpPr>
        <p:sp>
          <p:nvSpPr>
            <p:cNvPr id="37" name="Cross 36"/>
            <p:cNvSpPr/>
            <p:nvPr/>
          </p:nvSpPr>
          <p:spPr>
            <a:xfrm>
              <a:off x="2986731" y="2791706"/>
              <a:ext cx="517917" cy="517917"/>
            </a:xfrm>
            <a:prstGeom prst="plus">
              <a:avLst>
                <a:gd name="adj" fmla="val 398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1" name="TextBox 40"/>
            <p:cNvSpPr txBox="1"/>
            <p:nvPr/>
          </p:nvSpPr>
          <p:spPr>
            <a:xfrm>
              <a:off x="778715" y="2778387"/>
              <a:ext cx="2548802" cy="1569660"/>
            </a:xfrm>
            <a:prstGeom prst="rect">
              <a:avLst/>
            </a:prstGeom>
            <a:noFill/>
          </p:spPr>
          <p:txBody>
            <a:bodyPr wrap="square" rtlCol="0">
              <a:spAutoFit/>
            </a:bodyPr>
            <a:lstStyle/>
            <a:p>
              <a:r>
                <a:rPr lang="en-US" sz="2400" dirty="0"/>
                <a:t>(3) Pick the final center not near previous two  </a:t>
              </a:r>
            </a:p>
            <a:p>
              <a:r>
                <a:rPr lang="en-US" sz="2400" dirty="0"/>
                <a:t>                  centers</a:t>
              </a:r>
            </a:p>
          </p:txBody>
        </p:sp>
      </p:grpSp>
      <p:sp>
        <p:nvSpPr>
          <p:cNvPr id="45" name="Slide Number Placeholder 44"/>
          <p:cNvSpPr>
            <a:spLocks noGrp="1"/>
          </p:cNvSpPr>
          <p:nvPr>
            <p:ph type="sldNum" sz="quarter" idx="12"/>
          </p:nvPr>
        </p:nvSpPr>
        <p:spPr/>
        <p:txBody>
          <a:bodyPr/>
          <a:lstStyle/>
          <a:p>
            <a:fld id="{459F6482-13E3-48AA-9F28-7362888D1E43}" type="slidenum">
              <a:rPr lang="en-US" smtClean="0"/>
              <a:t>127</a:t>
            </a:fld>
            <a:endParaRPr lang="en-US"/>
          </a:p>
        </p:txBody>
      </p:sp>
    </p:spTree>
    <p:extLst>
      <p:ext uri="{BB962C8B-B14F-4D97-AF65-F5344CB8AC3E}">
        <p14:creationId xmlns:p14="http://schemas.microsoft.com/office/powerpoint/2010/main" val="177611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52" y="20097"/>
            <a:ext cx="7886700" cy="1325563"/>
          </a:xfrm>
        </p:spPr>
        <p:txBody>
          <a:bodyPr/>
          <a:lstStyle/>
          <a:p>
            <a:r>
              <a:rPr lang="en-US" dirty="0" smtClean="0"/>
              <a:t>K-Means </a:t>
            </a:r>
            <a:r>
              <a:rPr lang="en-US" dirty="0"/>
              <a:t>in Map-Reduce</a:t>
            </a:r>
          </a:p>
        </p:txBody>
      </p:sp>
      <p:sp>
        <p:nvSpPr>
          <p:cNvPr id="3" name="Content Placeholder 2"/>
          <p:cNvSpPr>
            <a:spLocks noGrp="1"/>
          </p:cNvSpPr>
          <p:nvPr>
            <p:ph idx="1"/>
          </p:nvPr>
        </p:nvSpPr>
        <p:spPr>
          <a:xfrm>
            <a:off x="2045494" y="1089024"/>
            <a:ext cx="7886700" cy="5368926"/>
          </a:xfrm>
        </p:spPr>
        <p:txBody>
          <a:bodyPr>
            <a:normAutofit/>
          </a:bodyPr>
          <a:lstStyle/>
          <a:p>
            <a:r>
              <a:rPr lang="en-US" b="1" dirty="0" err="1"/>
              <a:t>MapFunction</a:t>
            </a:r>
            <a:r>
              <a:rPr lang="en-US" dirty="0"/>
              <a:t>(</a:t>
            </a:r>
            <a:r>
              <a:rPr lang="en-US" i="1" dirty="0" err="1"/>
              <a:t>old_centers</a:t>
            </a:r>
            <a:r>
              <a:rPr lang="en-US" i="1" dirty="0"/>
              <a:t>, x</a:t>
            </a:r>
            <a:r>
              <a:rPr lang="en-US" dirty="0"/>
              <a:t>)</a:t>
            </a:r>
          </a:p>
          <a:p>
            <a:pPr lvl="1"/>
            <a:r>
              <a:rPr lang="en-US" dirty="0"/>
              <a:t>Compute the index of the nearest old center</a:t>
            </a:r>
          </a:p>
          <a:p>
            <a:pPr lvl="1"/>
            <a:r>
              <a:rPr lang="en-US" dirty="0"/>
              <a:t>Return (</a:t>
            </a:r>
            <a:r>
              <a:rPr lang="en-US" b="1" dirty="0"/>
              <a:t>key</a:t>
            </a:r>
            <a:r>
              <a:rPr lang="en-US" dirty="0"/>
              <a:t> = </a:t>
            </a:r>
            <a:r>
              <a:rPr lang="en-US" i="1" dirty="0" err="1"/>
              <a:t>nearest_centers</a:t>
            </a:r>
            <a:r>
              <a:rPr lang="en-US" dirty="0"/>
              <a:t>, </a:t>
            </a:r>
            <a:r>
              <a:rPr lang="en-US" b="1" dirty="0"/>
              <a:t>value</a:t>
            </a:r>
            <a:r>
              <a:rPr lang="en-US" dirty="0"/>
              <a:t> = (</a:t>
            </a:r>
            <a:r>
              <a:rPr lang="en-US" i="1" dirty="0"/>
              <a:t>x</a:t>
            </a:r>
            <a:r>
              <a:rPr lang="en-US" dirty="0"/>
              <a:t>, 1))</a:t>
            </a:r>
          </a:p>
          <a:p>
            <a:r>
              <a:rPr lang="en-US" b="1" dirty="0" err="1"/>
              <a:t>ReduceFunction</a:t>
            </a:r>
            <a:r>
              <a:rPr lang="en-US" dirty="0"/>
              <a:t> combines values and counts </a:t>
            </a:r>
          </a:p>
          <a:p>
            <a:pPr lvl="1"/>
            <a:r>
              <a:rPr lang="en-US" dirty="0"/>
              <a:t>For each cluster center (Group By)</a:t>
            </a:r>
          </a:p>
          <a:p>
            <a:r>
              <a:rPr lang="en-US" dirty="0"/>
              <a:t>Data system returns aggregate statistics:</a:t>
            </a:r>
          </a:p>
          <a:p>
            <a:pPr lvl="1"/>
            <a:endParaRPr lang="en-US" dirty="0"/>
          </a:p>
          <a:p>
            <a:pPr lvl="1"/>
            <a:endParaRPr lang="en-US" dirty="0"/>
          </a:p>
          <a:p>
            <a:pPr lvl="1"/>
            <a:endParaRPr lang="en-US" dirty="0"/>
          </a:p>
          <a:p>
            <a:endParaRPr lang="en-US" dirty="0"/>
          </a:p>
          <a:p>
            <a:r>
              <a:rPr lang="en-US" dirty="0"/>
              <a:t>ML algorithm computes new centers:</a:t>
            </a:r>
          </a:p>
        </p:txBody>
      </p:sp>
      <p:pic>
        <p:nvPicPr>
          <p:cNvPr id="4" name="Picture 3"/>
          <p:cNvPicPr>
            <a:picLocks noChangeAspect="1"/>
          </p:cNvPicPr>
          <p:nvPr/>
        </p:nvPicPr>
        <p:blipFill>
          <a:blip r:embed="rId3"/>
          <a:stretch>
            <a:fillRect/>
          </a:stretch>
        </p:blipFill>
        <p:spPr>
          <a:xfrm>
            <a:off x="2312194" y="4268585"/>
            <a:ext cx="7620000" cy="800100"/>
          </a:xfrm>
          <a:prstGeom prst="rect">
            <a:avLst/>
          </a:prstGeom>
        </p:spPr>
      </p:pic>
      <p:pic>
        <p:nvPicPr>
          <p:cNvPr id="5" name="Picture 4"/>
          <p:cNvPicPr>
            <a:picLocks noChangeAspect="1"/>
          </p:cNvPicPr>
          <p:nvPr/>
        </p:nvPicPr>
        <p:blipFill>
          <a:blip r:embed="rId4"/>
          <a:stretch>
            <a:fillRect/>
          </a:stretch>
        </p:blipFill>
        <p:spPr>
          <a:xfrm>
            <a:off x="7998852" y="5516814"/>
            <a:ext cx="1562100" cy="368300"/>
          </a:xfrm>
          <a:prstGeom prst="rect">
            <a:avLst/>
          </a:prstGeom>
        </p:spPr>
      </p:pic>
      <p:sp>
        <p:nvSpPr>
          <p:cNvPr id="6" name="Slide Number Placeholder 5"/>
          <p:cNvSpPr>
            <a:spLocks noGrp="1"/>
          </p:cNvSpPr>
          <p:nvPr>
            <p:ph type="sldNum" sz="quarter" idx="12"/>
          </p:nvPr>
        </p:nvSpPr>
        <p:spPr/>
        <p:txBody>
          <a:bodyPr/>
          <a:lstStyle/>
          <a:p>
            <a:fld id="{459F6482-13E3-48AA-9F28-7362888D1E43}" type="slidenum">
              <a:rPr lang="en-US" smtClean="0"/>
              <a:t>128</a:t>
            </a:fld>
            <a:endParaRPr lang="en-US"/>
          </a:p>
        </p:txBody>
      </p:sp>
    </p:spTree>
    <p:extLst>
      <p:ext uri="{BB962C8B-B14F-4D97-AF65-F5344CB8AC3E}">
        <p14:creationId xmlns:p14="http://schemas.microsoft.com/office/powerpoint/2010/main" val="406076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54375" y="2045304"/>
            <a:ext cx="8934653" cy="1325563"/>
          </a:xfrm>
        </p:spPr>
        <p:txBody>
          <a:bodyPr>
            <a:normAutofit fontScale="90000"/>
          </a:bodyPr>
          <a:lstStyle/>
          <a:p>
            <a:r>
              <a:rPr lang="en-US" altLang="zh-CN" sz="5400" b="1" dirty="0" smtClean="0"/>
              <a:t>16. </a:t>
            </a:r>
            <a:br>
              <a:rPr lang="en-US" altLang="zh-CN" sz="5400" b="1" dirty="0" smtClean="0"/>
            </a:br>
            <a:r>
              <a:rPr lang="en-US" altLang="zh-CN" sz="5400" b="1" dirty="0" smtClean="0"/>
              <a:t>Data Mining and Machine Learning </a:t>
            </a:r>
            <a:br>
              <a:rPr lang="en-US" altLang="zh-CN" sz="5400" b="1" dirty="0" smtClean="0"/>
            </a:br>
            <a:r>
              <a:rPr lang="en-US" altLang="zh-CN" sz="5400" dirty="0" smtClean="0"/>
              <a:t>Part III – Regression</a:t>
            </a:r>
            <a:endParaRPr lang="en-US" sz="3600" dirty="0"/>
          </a:p>
        </p:txBody>
      </p:sp>
      <p:pic>
        <p:nvPicPr>
          <p:cNvPr id="3" name="Picture 2"/>
          <p:cNvPicPr>
            <a:picLocks noChangeAspect="1"/>
          </p:cNvPicPr>
          <p:nvPr/>
        </p:nvPicPr>
        <p:blipFill rotWithShape="1">
          <a:blip r:embed="rId3"/>
          <a:srcRect l="2097" t="1517" r="-1"/>
          <a:stretch/>
        </p:blipFill>
        <p:spPr>
          <a:xfrm>
            <a:off x="7335297" y="3140164"/>
            <a:ext cx="4692580" cy="35848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p:cNvSpPr/>
          <p:nvPr/>
        </p:nvSpPr>
        <p:spPr>
          <a:xfrm>
            <a:off x="7385538" y="5546690"/>
            <a:ext cx="1014884" cy="10952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129</a:t>
            </a:fld>
            <a:endParaRPr lang="en-US"/>
          </a:p>
        </p:txBody>
      </p:sp>
    </p:spTree>
    <p:extLst>
      <p:ext uri="{BB962C8B-B14F-4D97-AF65-F5344CB8AC3E}">
        <p14:creationId xmlns:p14="http://schemas.microsoft.com/office/powerpoint/2010/main" val="52636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smtClean="0"/>
              <a:t>Components </a:t>
            </a:r>
            <a:r>
              <a:rPr lang="en-US" dirty="0"/>
              <a:t>of a </a:t>
            </a:r>
            <a:r>
              <a:rPr lang="en-US" dirty="0" smtClean="0"/>
              <a:t>Disk</a:t>
            </a:r>
            <a:endParaRPr lang="en-US" dirty="0"/>
          </a:p>
        </p:txBody>
      </p:sp>
      <p:sp>
        <p:nvSpPr>
          <p:cNvPr id="4" name="Content Placeholder 3"/>
          <p:cNvSpPr>
            <a:spLocks noGrp="1"/>
          </p:cNvSpPr>
          <p:nvPr>
            <p:ph idx="1"/>
          </p:nvPr>
        </p:nvSpPr>
        <p:spPr>
          <a:xfrm>
            <a:off x="609600" y="1600201"/>
            <a:ext cx="7084299" cy="4525963"/>
          </a:xfrm>
        </p:spPr>
        <p:txBody>
          <a:bodyPr>
            <a:normAutofit/>
          </a:bodyPr>
          <a:lstStyle/>
          <a:p>
            <a:r>
              <a:rPr lang="en-US" b="1" dirty="0"/>
              <a:t>Platters</a:t>
            </a:r>
            <a:r>
              <a:rPr lang="en-US" dirty="0"/>
              <a:t> spin (say 15000 rpm)</a:t>
            </a:r>
          </a:p>
          <a:p>
            <a:r>
              <a:rPr lang="en-US" b="1" dirty="0"/>
              <a:t>Arm assembly </a:t>
            </a:r>
            <a:r>
              <a:rPr lang="en-US" dirty="0"/>
              <a:t>moved in or out to position a </a:t>
            </a:r>
            <a:r>
              <a:rPr lang="en-US" b="1" dirty="0"/>
              <a:t>head</a:t>
            </a:r>
            <a:r>
              <a:rPr lang="en-US" dirty="0"/>
              <a:t> on a desired </a:t>
            </a:r>
            <a:r>
              <a:rPr lang="en-US" b="1" dirty="0"/>
              <a:t>track</a:t>
            </a:r>
          </a:p>
          <a:p>
            <a:pPr lvl="1">
              <a:spcAft>
                <a:spcPts val="1333"/>
              </a:spcAft>
            </a:pPr>
            <a:r>
              <a:rPr lang="en-US" dirty="0"/>
              <a:t>Tracks under heads make a “cylinder” </a:t>
            </a:r>
          </a:p>
          <a:p>
            <a:r>
              <a:rPr lang="en-US" sz="2400" dirty="0"/>
              <a:t>Only one head reads/writes at any one time</a:t>
            </a:r>
          </a:p>
          <a:p>
            <a:r>
              <a:rPr lang="en-US" sz="2133" dirty="0"/>
              <a:t>Block/page size is a multiple of (fixed) </a:t>
            </a:r>
            <a:r>
              <a:rPr lang="en-US" sz="2133" b="1" dirty="0"/>
              <a:t>sector</a:t>
            </a:r>
            <a:r>
              <a:rPr lang="en-US" sz="2133" dirty="0"/>
              <a:t> size</a:t>
            </a:r>
          </a:p>
        </p:txBody>
      </p:sp>
      <p:grpSp>
        <p:nvGrpSpPr>
          <p:cNvPr id="3" name="Group 2" descr="Arm assembly moves the disk head which points to a point on the disk. The disk is made up of platters stacked on top of each other each of which is made of concentric tracks. Each platter is made of a wedge shaped sectors&#10;" title="Disk">
            <a:extLst>
              <a:ext uri="{FF2B5EF4-FFF2-40B4-BE49-F238E27FC236}">
                <a16:creationId xmlns:a16="http://schemas.microsoft.com/office/drawing/2014/main" id="{CC384587-922D-E44E-8EE4-6368206720FF}"/>
              </a:ext>
            </a:extLst>
          </p:cNvPr>
          <p:cNvGrpSpPr/>
          <p:nvPr/>
        </p:nvGrpSpPr>
        <p:grpSpPr>
          <a:xfrm>
            <a:off x="7539962" y="846139"/>
            <a:ext cx="4649498" cy="3565525"/>
            <a:chOff x="5654969" y="634604"/>
            <a:chExt cx="3487123" cy="2674144"/>
          </a:xfrm>
        </p:grpSpPr>
        <p:grpSp>
          <p:nvGrpSpPr>
            <p:cNvPr id="140" name="Group 139" descr="Arm assembly moves the disk head which points to a point on the disk. The disk is made up of platters stacked on top of each other each of which is made of concentric tracks" title="Disk">
              <a:extLst>
                <a:ext uri="{FF2B5EF4-FFF2-40B4-BE49-F238E27FC236}">
                  <a16:creationId xmlns:a16="http://schemas.microsoft.com/office/drawing/2014/main" id="{05298450-077C-5D47-B4DB-787A76259618}"/>
                </a:ext>
              </a:extLst>
            </p:cNvPr>
            <p:cNvGrpSpPr/>
            <p:nvPr/>
          </p:nvGrpSpPr>
          <p:grpSpPr>
            <a:xfrm>
              <a:off x="5654969" y="634604"/>
              <a:ext cx="3487123" cy="2674144"/>
              <a:chOff x="1124633" y="1160859"/>
              <a:chExt cx="4359904" cy="3451623"/>
            </a:xfrm>
          </p:grpSpPr>
          <p:grpSp>
            <p:nvGrpSpPr>
              <p:cNvPr id="141" name="Group 7">
                <a:extLst>
                  <a:ext uri="{FF2B5EF4-FFF2-40B4-BE49-F238E27FC236}">
                    <a16:creationId xmlns:a16="http://schemas.microsoft.com/office/drawing/2014/main" id="{279C8E4C-3B24-5C46-9C74-404A9B7E3281}"/>
                  </a:ext>
                </a:extLst>
              </p:cNvPr>
              <p:cNvGrpSpPr>
                <a:grpSpLocks/>
              </p:cNvGrpSpPr>
              <p:nvPr/>
            </p:nvGrpSpPr>
            <p:grpSpPr bwMode="auto">
              <a:xfrm>
                <a:off x="2230720" y="1714500"/>
                <a:ext cx="2362200" cy="1351359"/>
                <a:chOff x="2998" y="1129"/>
                <a:chExt cx="1984" cy="1135"/>
              </a:xfrm>
            </p:grpSpPr>
            <p:sp>
              <p:nvSpPr>
                <p:cNvPr id="201" name="Freeform 5">
                  <a:extLst>
                    <a:ext uri="{FF2B5EF4-FFF2-40B4-BE49-F238E27FC236}">
                      <a16:creationId xmlns:a16="http://schemas.microsoft.com/office/drawing/2014/main" id="{5A1E07D0-6F30-604F-8726-95BD2B7DE613}"/>
                    </a:ext>
                  </a:extLst>
                </p:cNvPr>
                <p:cNvSpPr>
                  <a:spLocks/>
                </p:cNvSpPr>
                <p:nvPr/>
              </p:nvSpPr>
              <p:spPr bwMode="auto">
                <a:xfrm>
                  <a:off x="2998" y="1499"/>
                  <a:ext cx="1984" cy="765"/>
                </a:xfrm>
                <a:custGeom>
                  <a:avLst/>
                  <a:gdLst>
                    <a:gd name="T0" fmla="*/ 0 w 1984"/>
                    <a:gd name="T1" fmla="*/ 386 h 765"/>
                    <a:gd name="T2" fmla="*/ 16 w 1984"/>
                    <a:gd name="T3" fmla="*/ 320 h 765"/>
                    <a:gd name="T4" fmla="*/ 57 w 1984"/>
                    <a:gd name="T5" fmla="*/ 255 h 765"/>
                    <a:gd name="T6" fmla="*/ 131 w 1984"/>
                    <a:gd name="T7" fmla="*/ 197 h 765"/>
                    <a:gd name="T8" fmla="*/ 230 w 1984"/>
                    <a:gd name="T9" fmla="*/ 140 h 765"/>
                    <a:gd name="T10" fmla="*/ 353 w 1984"/>
                    <a:gd name="T11" fmla="*/ 90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0 h 765"/>
                    <a:gd name="T28" fmla="*/ 1753 w 1984"/>
                    <a:gd name="T29" fmla="*/ 140 h 765"/>
                    <a:gd name="T30" fmla="*/ 1852 w 1984"/>
                    <a:gd name="T31" fmla="*/ 197 h 765"/>
                    <a:gd name="T32" fmla="*/ 1926 w 1984"/>
                    <a:gd name="T33" fmla="*/ 255 h 765"/>
                    <a:gd name="T34" fmla="*/ 1967 w 1984"/>
                    <a:gd name="T35" fmla="*/ 320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0"/>
                      </a:lnTo>
                      <a:lnTo>
                        <a:pt x="57" y="255"/>
                      </a:lnTo>
                      <a:lnTo>
                        <a:pt x="131" y="197"/>
                      </a:lnTo>
                      <a:lnTo>
                        <a:pt x="230" y="140"/>
                      </a:lnTo>
                      <a:lnTo>
                        <a:pt x="353" y="90"/>
                      </a:lnTo>
                      <a:lnTo>
                        <a:pt x="493" y="58"/>
                      </a:lnTo>
                      <a:lnTo>
                        <a:pt x="650" y="25"/>
                      </a:lnTo>
                      <a:lnTo>
                        <a:pt x="814" y="8"/>
                      </a:lnTo>
                      <a:lnTo>
                        <a:pt x="987" y="0"/>
                      </a:lnTo>
                      <a:lnTo>
                        <a:pt x="1160" y="8"/>
                      </a:lnTo>
                      <a:lnTo>
                        <a:pt x="1333" y="25"/>
                      </a:lnTo>
                      <a:lnTo>
                        <a:pt x="1489" y="58"/>
                      </a:lnTo>
                      <a:lnTo>
                        <a:pt x="1629" y="90"/>
                      </a:lnTo>
                      <a:lnTo>
                        <a:pt x="1753" y="140"/>
                      </a:lnTo>
                      <a:lnTo>
                        <a:pt x="1852" y="197"/>
                      </a:lnTo>
                      <a:lnTo>
                        <a:pt x="1926" y="255"/>
                      </a:lnTo>
                      <a:lnTo>
                        <a:pt x="1967" y="320"/>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endParaRPr lang="en-US" sz="1051" dirty="0">
                    <a:solidFill>
                      <a:srgbClr val="95A5A6"/>
                    </a:solidFill>
                    <a:latin typeface="Helvetica Neue"/>
                    <a:ea typeface=""/>
                    <a:cs typeface=""/>
                  </a:endParaRPr>
                </a:p>
              </p:txBody>
            </p:sp>
            <p:sp>
              <p:nvSpPr>
                <p:cNvPr id="202" name="Freeform 6">
                  <a:extLst>
                    <a:ext uri="{FF2B5EF4-FFF2-40B4-BE49-F238E27FC236}">
                      <a16:creationId xmlns:a16="http://schemas.microsoft.com/office/drawing/2014/main" id="{DC449331-DBBD-AA43-800D-EC55C29A3B2A}"/>
                    </a:ext>
                  </a:extLst>
                </p:cNvPr>
                <p:cNvSpPr>
                  <a:spLocks/>
                </p:cNvSpPr>
                <p:nvPr/>
              </p:nvSpPr>
              <p:spPr bwMode="auto">
                <a:xfrm>
                  <a:off x="2998" y="1129"/>
                  <a:ext cx="1984" cy="765"/>
                </a:xfrm>
                <a:custGeom>
                  <a:avLst/>
                  <a:gdLst>
                    <a:gd name="T0" fmla="*/ 0 w 1984"/>
                    <a:gd name="T1" fmla="*/ 386 h 765"/>
                    <a:gd name="T2" fmla="*/ 16 w 1984"/>
                    <a:gd name="T3" fmla="*/ 321 h 765"/>
                    <a:gd name="T4" fmla="*/ 57 w 1984"/>
                    <a:gd name="T5" fmla="*/ 255 h 765"/>
                    <a:gd name="T6" fmla="*/ 131 w 1984"/>
                    <a:gd name="T7" fmla="*/ 197 h 765"/>
                    <a:gd name="T8" fmla="*/ 230 w 1984"/>
                    <a:gd name="T9" fmla="*/ 140 h 765"/>
                    <a:gd name="T10" fmla="*/ 353 w 1984"/>
                    <a:gd name="T11" fmla="*/ 91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1 h 765"/>
                    <a:gd name="T28" fmla="*/ 1753 w 1984"/>
                    <a:gd name="T29" fmla="*/ 140 h 765"/>
                    <a:gd name="T30" fmla="*/ 1852 w 1984"/>
                    <a:gd name="T31" fmla="*/ 197 h 765"/>
                    <a:gd name="T32" fmla="*/ 1926 w 1984"/>
                    <a:gd name="T33" fmla="*/ 255 h 765"/>
                    <a:gd name="T34" fmla="*/ 1967 w 1984"/>
                    <a:gd name="T35" fmla="*/ 321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1"/>
                      </a:lnTo>
                      <a:lnTo>
                        <a:pt x="57" y="255"/>
                      </a:lnTo>
                      <a:lnTo>
                        <a:pt x="131" y="197"/>
                      </a:lnTo>
                      <a:lnTo>
                        <a:pt x="230" y="140"/>
                      </a:lnTo>
                      <a:lnTo>
                        <a:pt x="353" y="91"/>
                      </a:lnTo>
                      <a:lnTo>
                        <a:pt x="493" y="58"/>
                      </a:lnTo>
                      <a:lnTo>
                        <a:pt x="650" y="25"/>
                      </a:lnTo>
                      <a:lnTo>
                        <a:pt x="814" y="8"/>
                      </a:lnTo>
                      <a:lnTo>
                        <a:pt x="987" y="0"/>
                      </a:lnTo>
                      <a:lnTo>
                        <a:pt x="1160" y="8"/>
                      </a:lnTo>
                      <a:lnTo>
                        <a:pt x="1333" y="25"/>
                      </a:lnTo>
                      <a:lnTo>
                        <a:pt x="1489" y="58"/>
                      </a:lnTo>
                      <a:lnTo>
                        <a:pt x="1629" y="91"/>
                      </a:lnTo>
                      <a:lnTo>
                        <a:pt x="1753" y="140"/>
                      </a:lnTo>
                      <a:lnTo>
                        <a:pt x="1852" y="197"/>
                      </a:lnTo>
                      <a:lnTo>
                        <a:pt x="1926" y="255"/>
                      </a:lnTo>
                      <a:lnTo>
                        <a:pt x="1967" y="321"/>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endParaRPr lang="en-US" sz="1051" dirty="0">
                    <a:solidFill>
                      <a:srgbClr val="95A5A6"/>
                    </a:solidFill>
                    <a:latin typeface="Helvetica Neue"/>
                    <a:ea typeface=""/>
                    <a:cs typeface=""/>
                  </a:endParaRPr>
                </a:p>
              </p:txBody>
            </p:sp>
          </p:grpSp>
          <p:grpSp>
            <p:nvGrpSpPr>
              <p:cNvPr id="142" name="Group 27">
                <a:extLst>
                  <a:ext uri="{FF2B5EF4-FFF2-40B4-BE49-F238E27FC236}">
                    <a16:creationId xmlns:a16="http://schemas.microsoft.com/office/drawing/2014/main" id="{23F02D1A-7078-8646-8B5B-95B052C99A3B}"/>
                  </a:ext>
                </a:extLst>
              </p:cNvPr>
              <p:cNvGrpSpPr>
                <a:grpSpLocks/>
              </p:cNvGrpSpPr>
              <p:nvPr/>
            </p:nvGrpSpPr>
            <p:grpSpPr bwMode="auto">
              <a:xfrm>
                <a:off x="2210480" y="1166813"/>
                <a:ext cx="2382440" cy="3445669"/>
                <a:chOff x="2981" y="669"/>
                <a:chExt cx="2001" cy="2894"/>
              </a:xfrm>
            </p:grpSpPr>
            <p:grpSp>
              <p:nvGrpSpPr>
                <p:cNvPr id="182" name="Group 17">
                  <a:extLst>
                    <a:ext uri="{FF2B5EF4-FFF2-40B4-BE49-F238E27FC236}">
                      <a16:creationId xmlns:a16="http://schemas.microsoft.com/office/drawing/2014/main" id="{AFAD6AD4-C393-AA47-AD9D-330D21A9D5D5}"/>
                    </a:ext>
                  </a:extLst>
                </p:cNvPr>
                <p:cNvGrpSpPr>
                  <a:grpSpLocks/>
                </p:cNvGrpSpPr>
                <p:nvPr/>
              </p:nvGrpSpPr>
              <p:grpSpPr bwMode="auto">
                <a:xfrm>
                  <a:off x="2981" y="1096"/>
                  <a:ext cx="2001" cy="2467"/>
                  <a:chOff x="2981" y="1096"/>
                  <a:chExt cx="2001" cy="2467"/>
                </a:xfrm>
              </p:grpSpPr>
              <p:grpSp>
                <p:nvGrpSpPr>
                  <p:cNvPr id="192" name="Group 11">
                    <a:extLst>
                      <a:ext uri="{FF2B5EF4-FFF2-40B4-BE49-F238E27FC236}">
                        <a16:creationId xmlns:a16="http://schemas.microsoft.com/office/drawing/2014/main" id="{C49A268B-9A8F-444B-8149-051ED3522E25}"/>
                      </a:ext>
                    </a:extLst>
                  </p:cNvPr>
                  <p:cNvGrpSpPr>
                    <a:grpSpLocks/>
                  </p:cNvGrpSpPr>
                  <p:nvPr/>
                </p:nvGrpSpPr>
                <p:grpSpPr bwMode="auto">
                  <a:xfrm>
                    <a:off x="2998" y="1466"/>
                    <a:ext cx="1984" cy="765"/>
                    <a:chOff x="2998" y="1466"/>
                    <a:chExt cx="1984" cy="765"/>
                  </a:xfrm>
                </p:grpSpPr>
                <p:sp>
                  <p:nvSpPr>
                    <p:cNvPr id="198" name="Freeform 8">
                      <a:extLst>
                        <a:ext uri="{FF2B5EF4-FFF2-40B4-BE49-F238E27FC236}">
                          <a16:creationId xmlns:a16="http://schemas.microsoft.com/office/drawing/2014/main" id="{E3AEBC0D-F5D0-6349-A416-E47F5549061E}"/>
                        </a:ext>
                      </a:extLst>
                    </p:cNvPr>
                    <p:cNvSpPr>
                      <a:spLocks/>
                    </p:cNvSpPr>
                    <p:nvPr/>
                  </p:nvSpPr>
                  <p:spPr bwMode="auto">
                    <a:xfrm>
                      <a:off x="2998" y="1466"/>
                      <a:ext cx="1984" cy="765"/>
                    </a:xfrm>
                    <a:custGeom>
                      <a:avLst/>
                      <a:gdLst>
                        <a:gd name="T0" fmla="*/ 0 w 1984"/>
                        <a:gd name="T1" fmla="*/ 378 h 765"/>
                        <a:gd name="T2" fmla="*/ 16 w 1984"/>
                        <a:gd name="T3" fmla="*/ 312 h 765"/>
                        <a:gd name="T4" fmla="*/ 57 w 1984"/>
                        <a:gd name="T5" fmla="*/ 247 h 765"/>
                        <a:gd name="T6" fmla="*/ 131 w 1984"/>
                        <a:gd name="T7" fmla="*/ 189 h 765"/>
                        <a:gd name="T8" fmla="*/ 230 w 1984"/>
                        <a:gd name="T9" fmla="*/ 132 h 765"/>
                        <a:gd name="T10" fmla="*/ 353 w 1984"/>
                        <a:gd name="T11" fmla="*/ 91 h 765"/>
                        <a:gd name="T12" fmla="*/ 493 w 1984"/>
                        <a:gd name="T13" fmla="*/ 49 h 765"/>
                        <a:gd name="T14" fmla="*/ 650 w 1984"/>
                        <a:gd name="T15" fmla="*/ 25 h 765"/>
                        <a:gd name="T16" fmla="*/ 814 w 1984"/>
                        <a:gd name="T17" fmla="*/ 0 h 765"/>
                        <a:gd name="T18" fmla="*/ 987 w 1984"/>
                        <a:gd name="T19" fmla="*/ 0 h 765"/>
                        <a:gd name="T20" fmla="*/ 1160 w 1984"/>
                        <a:gd name="T21" fmla="*/ 0 h 765"/>
                        <a:gd name="T22" fmla="*/ 1333 w 1984"/>
                        <a:gd name="T23" fmla="*/ 25 h 765"/>
                        <a:gd name="T24" fmla="*/ 1489 w 1984"/>
                        <a:gd name="T25" fmla="*/ 49 h 765"/>
                        <a:gd name="T26" fmla="*/ 1629 w 1984"/>
                        <a:gd name="T27" fmla="*/ 91 h 765"/>
                        <a:gd name="T28" fmla="*/ 1753 w 1984"/>
                        <a:gd name="T29" fmla="*/ 132 h 765"/>
                        <a:gd name="T30" fmla="*/ 1852 w 1984"/>
                        <a:gd name="T31" fmla="*/ 189 h 765"/>
                        <a:gd name="T32" fmla="*/ 1926 w 1984"/>
                        <a:gd name="T33" fmla="*/ 247 h 765"/>
                        <a:gd name="T34" fmla="*/ 1967 w 1984"/>
                        <a:gd name="T35" fmla="*/ 312 h 765"/>
                        <a:gd name="T36" fmla="*/ 1983 w 1984"/>
                        <a:gd name="T37" fmla="*/ 378 h 765"/>
                        <a:gd name="T38" fmla="*/ 1967 w 1984"/>
                        <a:gd name="T39" fmla="*/ 444 h 765"/>
                        <a:gd name="T40" fmla="*/ 1926 w 1984"/>
                        <a:gd name="T41" fmla="*/ 510 h 765"/>
                        <a:gd name="T42" fmla="*/ 1852 w 1984"/>
                        <a:gd name="T43" fmla="*/ 567 h 765"/>
                        <a:gd name="T44" fmla="*/ 1753 w 1984"/>
                        <a:gd name="T45" fmla="*/ 625 h 765"/>
                        <a:gd name="T46" fmla="*/ 1629 w 1984"/>
                        <a:gd name="T47" fmla="*/ 674 h 765"/>
                        <a:gd name="T48" fmla="*/ 1489 w 1984"/>
                        <a:gd name="T49" fmla="*/ 707 h 765"/>
                        <a:gd name="T50" fmla="*/ 1333 w 1984"/>
                        <a:gd name="T51" fmla="*/ 740 h 765"/>
                        <a:gd name="T52" fmla="*/ 1160 w 1984"/>
                        <a:gd name="T53" fmla="*/ 756 h 765"/>
                        <a:gd name="T54" fmla="*/ 987 w 1984"/>
                        <a:gd name="T55" fmla="*/ 764 h 765"/>
                        <a:gd name="T56" fmla="*/ 814 w 1984"/>
                        <a:gd name="T57" fmla="*/ 756 h 765"/>
                        <a:gd name="T58" fmla="*/ 650 w 1984"/>
                        <a:gd name="T59" fmla="*/ 740 h 765"/>
                        <a:gd name="T60" fmla="*/ 493 w 1984"/>
                        <a:gd name="T61" fmla="*/ 707 h 765"/>
                        <a:gd name="T62" fmla="*/ 353 w 1984"/>
                        <a:gd name="T63" fmla="*/ 674 h 765"/>
                        <a:gd name="T64" fmla="*/ 230 w 1984"/>
                        <a:gd name="T65" fmla="*/ 625 h 765"/>
                        <a:gd name="T66" fmla="*/ 131 w 1984"/>
                        <a:gd name="T67" fmla="*/ 567 h 765"/>
                        <a:gd name="T68" fmla="*/ 57 w 1984"/>
                        <a:gd name="T69" fmla="*/ 510 h 765"/>
                        <a:gd name="T70" fmla="*/ 16 w 1984"/>
                        <a:gd name="T71" fmla="*/ 444 h 765"/>
                        <a:gd name="T72" fmla="*/ 0 w 1984"/>
                        <a:gd name="T73" fmla="*/ 378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78"/>
                          </a:moveTo>
                          <a:lnTo>
                            <a:pt x="16" y="312"/>
                          </a:lnTo>
                          <a:lnTo>
                            <a:pt x="57" y="247"/>
                          </a:lnTo>
                          <a:lnTo>
                            <a:pt x="131" y="189"/>
                          </a:lnTo>
                          <a:lnTo>
                            <a:pt x="230" y="132"/>
                          </a:lnTo>
                          <a:lnTo>
                            <a:pt x="353" y="91"/>
                          </a:lnTo>
                          <a:lnTo>
                            <a:pt x="493" y="49"/>
                          </a:lnTo>
                          <a:lnTo>
                            <a:pt x="650" y="25"/>
                          </a:lnTo>
                          <a:lnTo>
                            <a:pt x="814" y="0"/>
                          </a:lnTo>
                          <a:lnTo>
                            <a:pt x="987" y="0"/>
                          </a:lnTo>
                          <a:lnTo>
                            <a:pt x="1160" y="0"/>
                          </a:lnTo>
                          <a:lnTo>
                            <a:pt x="1333" y="25"/>
                          </a:lnTo>
                          <a:lnTo>
                            <a:pt x="1489" y="49"/>
                          </a:lnTo>
                          <a:lnTo>
                            <a:pt x="1629" y="91"/>
                          </a:lnTo>
                          <a:lnTo>
                            <a:pt x="1753" y="132"/>
                          </a:lnTo>
                          <a:lnTo>
                            <a:pt x="1852" y="189"/>
                          </a:lnTo>
                          <a:lnTo>
                            <a:pt x="1926" y="247"/>
                          </a:lnTo>
                          <a:lnTo>
                            <a:pt x="1967" y="312"/>
                          </a:lnTo>
                          <a:lnTo>
                            <a:pt x="1983" y="378"/>
                          </a:lnTo>
                          <a:lnTo>
                            <a:pt x="1967" y="444"/>
                          </a:lnTo>
                          <a:lnTo>
                            <a:pt x="1926" y="510"/>
                          </a:lnTo>
                          <a:lnTo>
                            <a:pt x="1852" y="567"/>
                          </a:lnTo>
                          <a:lnTo>
                            <a:pt x="1753" y="625"/>
                          </a:lnTo>
                          <a:lnTo>
                            <a:pt x="1629" y="674"/>
                          </a:lnTo>
                          <a:lnTo>
                            <a:pt x="1489" y="707"/>
                          </a:lnTo>
                          <a:lnTo>
                            <a:pt x="1333" y="740"/>
                          </a:lnTo>
                          <a:lnTo>
                            <a:pt x="1160" y="756"/>
                          </a:lnTo>
                          <a:lnTo>
                            <a:pt x="987" y="764"/>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99" name="Freeform 9">
                      <a:extLst>
                        <a:ext uri="{FF2B5EF4-FFF2-40B4-BE49-F238E27FC236}">
                          <a16:creationId xmlns:a16="http://schemas.microsoft.com/office/drawing/2014/main" id="{7204FE69-BA50-1440-88D0-CE0454A22F85}"/>
                        </a:ext>
                      </a:extLst>
                    </p:cNvPr>
                    <p:cNvSpPr>
                      <a:spLocks/>
                    </p:cNvSpPr>
                    <p:nvPr/>
                  </p:nvSpPr>
                  <p:spPr bwMode="auto">
                    <a:xfrm>
                      <a:off x="3055" y="1524"/>
                      <a:ext cx="1853" cy="650"/>
                    </a:xfrm>
                    <a:custGeom>
                      <a:avLst/>
                      <a:gdLst>
                        <a:gd name="T0" fmla="*/ 0 w 1853"/>
                        <a:gd name="T1" fmla="*/ 328 h 650"/>
                        <a:gd name="T2" fmla="*/ 17 w 1853"/>
                        <a:gd name="T3" fmla="*/ 263 h 650"/>
                        <a:gd name="T4" fmla="*/ 66 w 1853"/>
                        <a:gd name="T5" fmla="*/ 205 h 650"/>
                        <a:gd name="T6" fmla="*/ 140 w 1853"/>
                        <a:gd name="T7" fmla="*/ 156 h 650"/>
                        <a:gd name="T8" fmla="*/ 247 w 1853"/>
                        <a:gd name="T9" fmla="*/ 106 h 650"/>
                        <a:gd name="T10" fmla="*/ 371 w 1853"/>
                        <a:gd name="T11" fmla="*/ 65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5 h 650"/>
                        <a:gd name="T26" fmla="*/ 1613 w 1853"/>
                        <a:gd name="T27" fmla="*/ 106 h 650"/>
                        <a:gd name="T28" fmla="*/ 1712 w 1853"/>
                        <a:gd name="T29" fmla="*/ 156 h 650"/>
                        <a:gd name="T30" fmla="*/ 1795 w 1853"/>
                        <a:gd name="T31" fmla="*/ 205 h 650"/>
                        <a:gd name="T32" fmla="*/ 1836 w 1853"/>
                        <a:gd name="T33" fmla="*/ 263 h 650"/>
                        <a:gd name="T34" fmla="*/ 1852 w 1853"/>
                        <a:gd name="T35" fmla="*/ 328 h 650"/>
                        <a:gd name="T36" fmla="*/ 1836 w 1853"/>
                        <a:gd name="T37" fmla="*/ 386 h 650"/>
                        <a:gd name="T38" fmla="*/ 1795 w 1853"/>
                        <a:gd name="T39" fmla="*/ 443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3 h 650"/>
                        <a:gd name="T66" fmla="*/ 17 w 1853"/>
                        <a:gd name="T67" fmla="*/ 386 h 650"/>
                        <a:gd name="T68" fmla="*/ 0 w 1853"/>
                        <a:gd name="T69" fmla="*/ 328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8"/>
                          </a:moveTo>
                          <a:lnTo>
                            <a:pt x="17" y="263"/>
                          </a:lnTo>
                          <a:lnTo>
                            <a:pt x="66" y="205"/>
                          </a:lnTo>
                          <a:lnTo>
                            <a:pt x="140" y="156"/>
                          </a:lnTo>
                          <a:lnTo>
                            <a:pt x="247" y="106"/>
                          </a:lnTo>
                          <a:lnTo>
                            <a:pt x="371" y="65"/>
                          </a:lnTo>
                          <a:lnTo>
                            <a:pt x="519" y="33"/>
                          </a:lnTo>
                          <a:lnTo>
                            <a:pt x="675" y="16"/>
                          </a:lnTo>
                          <a:lnTo>
                            <a:pt x="840" y="0"/>
                          </a:lnTo>
                          <a:lnTo>
                            <a:pt x="1013" y="0"/>
                          </a:lnTo>
                          <a:lnTo>
                            <a:pt x="1177" y="16"/>
                          </a:lnTo>
                          <a:lnTo>
                            <a:pt x="1342" y="33"/>
                          </a:lnTo>
                          <a:lnTo>
                            <a:pt x="1482" y="65"/>
                          </a:lnTo>
                          <a:lnTo>
                            <a:pt x="1613" y="106"/>
                          </a:lnTo>
                          <a:lnTo>
                            <a:pt x="1712" y="156"/>
                          </a:lnTo>
                          <a:lnTo>
                            <a:pt x="1795" y="205"/>
                          </a:lnTo>
                          <a:lnTo>
                            <a:pt x="1836" y="263"/>
                          </a:lnTo>
                          <a:lnTo>
                            <a:pt x="1852" y="328"/>
                          </a:lnTo>
                          <a:lnTo>
                            <a:pt x="1836" y="386"/>
                          </a:lnTo>
                          <a:lnTo>
                            <a:pt x="1795" y="443"/>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3"/>
                          </a:lnTo>
                          <a:lnTo>
                            <a:pt x="17" y="386"/>
                          </a:lnTo>
                          <a:lnTo>
                            <a:pt x="0" y="328"/>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200" name="Freeform 10">
                      <a:extLst>
                        <a:ext uri="{FF2B5EF4-FFF2-40B4-BE49-F238E27FC236}">
                          <a16:creationId xmlns:a16="http://schemas.microsoft.com/office/drawing/2014/main" id="{6526F2AB-22D0-4945-AFF2-774E7A497EAC}"/>
                        </a:ext>
                      </a:extLst>
                    </p:cNvPr>
                    <p:cNvSpPr>
                      <a:spLocks/>
                    </p:cNvSpPr>
                    <p:nvPr/>
                  </p:nvSpPr>
                  <p:spPr bwMode="auto">
                    <a:xfrm>
                      <a:off x="3146" y="1589"/>
                      <a:ext cx="1672" cy="494"/>
                    </a:xfrm>
                    <a:custGeom>
                      <a:avLst/>
                      <a:gdLst>
                        <a:gd name="T0" fmla="*/ 0 w 1672"/>
                        <a:gd name="T1" fmla="*/ 247 h 494"/>
                        <a:gd name="T2" fmla="*/ 16 w 1672"/>
                        <a:gd name="T3" fmla="*/ 198 h 494"/>
                        <a:gd name="T4" fmla="*/ 66 w 1672"/>
                        <a:gd name="T5" fmla="*/ 148 h 494"/>
                        <a:gd name="T6" fmla="*/ 148 w 1672"/>
                        <a:gd name="T7" fmla="*/ 107 h 494"/>
                        <a:gd name="T8" fmla="*/ 247 w 1672"/>
                        <a:gd name="T9" fmla="*/ 74 h 494"/>
                        <a:gd name="T10" fmla="*/ 370 w 1672"/>
                        <a:gd name="T11" fmla="*/ 41 h 494"/>
                        <a:gd name="T12" fmla="*/ 518 w 1672"/>
                        <a:gd name="T13" fmla="*/ 17 h 494"/>
                        <a:gd name="T14" fmla="*/ 675 w 1672"/>
                        <a:gd name="T15" fmla="*/ 0 h 494"/>
                        <a:gd name="T16" fmla="*/ 839 w 1672"/>
                        <a:gd name="T17" fmla="*/ 0 h 494"/>
                        <a:gd name="T18" fmla="*/ 996 w 1672"/>
                        <a:gd name="T19" fmla="*/ 0 h 494"/>
                        <a:gd name="T20" fmla="*/ 1152 w 1672"/>
                        <a:gd name="T21" fmla="*/ 17 h 494"/>
                        <a:gd name="T22" fmla="*/ 1300 w 1672"/>
                        <a:gd name="T23" fmla="*/ 41 h 494"/>
                        <a:gd name="T24" fmla="*/ 1424 w 1672"/>
                        <a:gd name="T25" fmla="*/ 74 h 494"/>
                        <a:gd name="T26" fmla="*/ 1531 w 1672"/>
                        <a:gd name="T27" fmla="*/ 107 h 494"/>
                        <a:gd name="T28" fmla="*/ 1605 w 1672"/>
                        <a:gd name="T29" fmla="*/ 148 h 494"/>
                        <a:gd name="T30" fmla="*/ 1654 w 1672"/>
                        <a:gd name="T31" fmla="*/ 198 h 494"/>
                        <a:gd name="T32" fmla="*/ 1671 w 1672"/>
                        <a:gd name="T33" fmla="*/ 247 h 494"/>
                        <a:gd name="T34" fmla="*/ 1654 w 1672"/>
                        <a:gd name="T35" fmla="*/ 296 h 494"/>
                        <a:gd name="T36" fmla="*/ 1605 w 1672"/>
                        <a:gd name="T37" fmla="*/ 337 h 494"/>
                        <a:gd name="T38" fmla="*/ 1531 w 1672"/>
                        <a:gd name="T39" fmla="*/ 378 h 494"/>
                        <a:gd name="T40" fmla="*/ 1424 w 1672"/>
                        <a:gd name="T41" fmla="*/ 419 h 494"/>
                        <a:gd name="T42" fmla="*/ 1300 w 1672"/>
                        <a:gd name="T43" fmla="*/ 452 h 494"/>
                        <a:gd name="T44" fmla="*/ 1152 w 1672"/>
                        <a:gd name="T45" fmla="*/ 477 h 494"/>
                        <a:gd name="T46" fmla="*/ 996 w 1672"/>
                        <a:gd name="T47" fmla="*/ 485 h 494"/>
                        <a:gd name="T48" fmla="*/ 839 w 1672"/>
                        <a:gd name="T49" fmla="*/ 493 h 494"/>
                        <a:gd name="T50" fmla="*/ 675 w 1672"/>
                        <a:gd name="T51" fmla="*/ 485 h 494"/>
                        <a:gd name="T52" fmla="*/ 518 w 1672"/>
                        <a:gd name="T53" fmla="*/ 477 h 494"/>
                        <a:gd name="T54" fmla="*/ 370 w 1672"/>
                        <a:gd name="T55" fmla="*/ 452 h 494"/>
                        <a:gd name="T56" fmla="*/ 247 w 1672"/>
                        <a:gd name="T57" fmla="*/ 419 h 494"/>
                        <a:gd name="T58" fmla="*/ 148 w 1672"/>
                        <a:gd name="T59" fmla="*/ 378 h 494"/>
                        <a:gd name="T60" fmla="*/ 66 w 1672"/>
                        <a:gd name="T61" fmla="*/ 337 h 494"/>
                        <a:gd name="T62" fmla="*/ 16 w 1672"/>
                        <a:gd name="T63" fmla="*/ 296 h 494"/>
                        <a:gd name="T64" fmla="*/ 0 w 1672"/>
                        <a:gd name="T65" fmla="*/ 247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7"/>
                          </a:moveTo>
                          <a:lnTo>
                            <a:pt x="16" y="198"/>
                          </a:lnTo>
                          <a:lnTo>
                            <a:pt x="66" y="148"/>
                          </a:lnTo>
                          <a:lnTo>
                            <a:pt x="148" y="107"/>
                          </a:lnTo>
                          <a:lnTo>
                            <a:pt x="247" y="74"/>
                          </a:lnTo>
                          <a:lnTo>
                            <a:pt x="370" y="41"/>
                          </a:lnTo>
                          <a:lnTo>
                            <a:pt x="518" y="17"/>
                          </a:lnTo>
                          <a:lnTo>
                            <a:pt x="675" y="0"/>
                          </a:lnTo>
                          <a:lnTo>
                            <a:pt x="839" y="0"/>
                          </a:lnTo>
                          <a:lnTo>
                            <a:pt x="996" y="0"/>
                          </a:lnTo>
                          <a:lnTo>
                            <a:pt x="1152" y="17"/>
                          </a:lnTo>
                          <a:lnTo>
                            <a:pt x="1300" y="41"/>
                          </a:lnTo>
                          <a:lnTo>
                            <a:pt x="1424" y="74"/>
                          </a:lnTo>
                          <a:lnTo>
                            <a:pt x="1531" y="107"/>
                          </a:lnTo>
                          <a:lnTo>
                            <a:pt x="1605" y="148"/>
                          </a:lnTo>
                          <a:lnTo>
                            <a:pt x="1654" y="198"/>
                          </a:lnTo>
                          <a:lnTo>
                            <a:pt x="1671" y="247"/>
                          </a:lnTo>
                          <a:lnTo>
                            <a:pt x="1654" y="296"/>
                          </a:lnTo>
                          <a:lnTo>
                            <a:pt x="1605" y="337"/>
                          </a:lnTo>
                          <a:lnTo>
                            <a:pt x="1531" y="378"/>
                          </a:lnTo>
                          <a:lnTo>
                            <a:pt x="1424" y="419"/>
                          </a:lnTo>
                          <a:lnTo>
                            <a:pt x="1300" y="452"/>
                          </a:lnTo>
                          <a:lnTo>
                            <a:pt x="1152" y="477"/>
                          </a:lnTo>
                          <a:lnTo>
                            <a:pt x="996" y="485"/>
                          </a:lnTo>
                          <a:lnTo>
                            <a:pt x="839" y="493"/>
                          </a:lnTo>
                          <a:lnTo>
                            <a:pt x="675" y="485"/>
                          </a:lnTo>
                          <a:lnTo>
                            <a:pt x="518" y="477"/>
                          </a:lnTo>
                          <a:lnTo>
                            <a:pt x="370" y="452"/>
                          </a:lnTo>
                          <a:lnTo>
                            <a:pt x="247" y="419"/>
                          </a:lnTo>
                          <a:lnTo>
                            <a:pt x="148" y="378"/>
                          </a:lnTo>
                          <a:lnTo>
                            <a:pt x="66" y="337"/>
                          </a:lnTo>
                          <a:lnTo>
                            <a:pt x="16" y="296"/>
                          </a:lnTo>
                          <a:lnTo>
                            <a:pt x="0" y="247"/>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grpSp>
              <p:grpSp>
                <p:nvGrpSpPr>
                  <p:cNvPr id="193" name="Group 15">
                    <a:extLst>
                      <a:ext uri="{FF2B5EF4-FFF2-40B4-BE49-F238E27FC236}">
                        <a16:creationId xmlns:a16="http://schemas.microsoft.com/office/drawing/2014/main" id="{2970BAF5-2F8B-DF40-910C-A71411E233AF}"/>
                      </a:ext>
                    </a:extLst>
                  </p:cNvPr>
                  <p:cNvGrpSpPr>
                    <a:grpSpLocks/>
                  </p:cNvGrpSpPr>
                  <p:nvPr/>
                </p:nvGrpSpPr>
                <p:grpSpPr bwMode="auto">
                  <a:xfrm>
                    <a:off x="2998" y="1096"/>
                    <a:ext cx="1984" cy="766"/>
                    <a:chOff x="2998" y="1096"/>
                    <a:chExt cx="1984" cy="766"/>
                  </a:xfrm>
                </p:grpSpPr>
                <p:sp>
                  <p:nvSpPr>
                    <p:cNvPr id="195" name="Freeform 12">
                      <a:extLst>
                        <a:ext uri="{FF2B5EF4-FFF2-40B4-BE49-F238E27FC236}">
                          <a16:creationId xmlns:a16="http://schemas.microsoft.com/office/drawing/2014/main" id="{5F8E0008-C2D1-774A-BF3B-90DA7E0042C7}"/>
                        </a:ext>
                      </a:extLst>
                    </p:cNvPr>
                    <p:cNvSpPr>
                      <a:spLocks/>
                    </p:cNvSpPr>
                    <p:nvPr/>
                  </p:nvSpPr>
                  <p:spPr bwMode="auto">
                    <a:xfrm>
                      <a:off x="2998" y="1096"/>
                      <a:ext cx="1984" cy="766"/>
                    </a:xfrm>
                    <a:custGeom>
                      <a:avLst/>
                      <a:gdLst>
                        <a:gd name="T0" fmla="*/ 0 w 1984"/>
                        <a:gd name="T1" fmla="*/ 378 h 766"/>
                        <a:gd name="T2" fmla="*/ 16 w 1984"/>
                        <a:gd name="T3" fmla="*/ 313 h 766"/>
                        <a:gd name="T4" fmla="*/ 57 w 1984"/>
                        <a:gd name="T5" fmla="*/ 247 h 766"/>
                        <a:gd name="T6" fmla="*/ 131 w 1984"/>
                        <a:gd name="T7" fmla="*/ 189 h 766"/>
                        <a:gd name="T8" fmla="*/ 230 w 1984"/>
                        <a:gd name="T9" fmla="*/ 132 h 766"/>
                        <a:gd name="T10" fmla="*/ 353 w 1984"/>
                        <a:gd name="T11" fmla="*/ 91 h 766"/>
                        <a:gd name="T12" fmla="*/ 493 w 1984"/>
                        <a:gd name="T13" fmla="*/ 50 h 766"/>
                        <a:gd name="T14" fmla="*/ 650 w 1984"/>
                        <a:gd name="T15" fmla="*/ 25 h 766"/>
                        <a:gd name="T16" fmla="*/ 814 w 1984"/>
                        <a:gd name="T17" fmla="*/ 0 h 766"/>
                        <a:gd name="T18" fmla="*/ 987 w 1984"/>
                        <a:gd name="T19" fmla="*/ 0 h 766"/>
                        <a:gd name="T20" fmla="*/ 1160 w 1984"/>
                        <a:gd name="T21" fmla="*/ 0 h 766"/>
                        <a:gd name="T22" fmla="*/ 1333 w 1984"/>
                        <a:gd name="T23" fmla="*/ 25 h 766"/>
                        <a:gd name="T24" fmla="*/ 1489 w 1984"/>
                        <a:gd name="T25" fmla="*/ 50 h 766"/>
                        <a:gd name="T26" fmla="*/ 1629 w 1984"/>
                        <a:gd name="T27" fmla="*/ 91 h 766"/>
                        <a:gd name="T28" fmla="*/ 1753 w 1984"/>
                        <a:gd name="T29" fmla="*/ 132 h 766"/>
                        <a:gd name="T30" fmla="*/ 1852 w 1984"/>
                        <a:gd name="T31" fmla="*/ 189 h 766"/>
                        <a:gd name="T32" fmla="*/ 1926 w 1984"/>
                        <a:gd name="T33" fmla="*/ 247 h 766"/>
                        <a:gd name="T34" fmla="*/ 1967 w 1984"/>
                        <a:gd name="T35" fmla="*/ 313 h 766"/>
                        <a:gd name="T36" fmla="*/ 1983 w 1984"/>
                        <a:gd name="T37" fmla="*/ 378 h 766"/>
                        <a:gd name="T38" fmla="*/ 1967 w 1984"/>
                        <a:gd name="T39" fmla="*/ 444 h 766"/>
                        <a:gd name="T40" fmla="*/ 1926 w 1984"/>
                        <a:gd name="T41" fmla="*/ 510 h 766"/>
                        <a:gd name="T42" fmla="*/ 1852 w 1984"/>
                        <a:gd name="T43" fmla="*/ 567 h 766"/>
                        <a:gd name="T44" fmla="*/ 1753 w 1984"/>
                        <a:gd name="T45" fmla="*/ 625 h 766"/>
                        <a:gd name="T46" fmla="*/ 1629 w 1984"/>
                        <a:gd name="T47" fmla="*/ 674 h 766"/>
                        <a:gd name="T48" fmla="*/ 1489 w 1984"/>
                        <a:gd name="T49" fmla="*/ 707 h 766"/>
                        <a:gd name="T50" fmla="*/ 1333 w 1984"/>
                        <a:gd name="T51" fmla="*/ 740 h 766"/>
                        <a:gd name="T52" fmla="*/ 1160 w 1984"/>
                        <a:gd name="T53" fmla="*/ 756 h 766"/>
                        <a:gd name="T54" fmla="*/ 987 w 1984"/>
                        <a:gd name="T55" fmla="*/ 765 h 766"/>
                        <a:gd name="T56" fmla="*/ 814 w 1984"/>
                        <a:gd name="T57" fmla="*/ 756 h 766"/>
                        <a:gd name="T58" fmla="*/ 650 w 1984"/>
                        <a:gd name="T59" fmla="*/ 740 h 766"/>
                        <a:gd name="T60" fmla="*/ 493 w 1984"/>
                        <a:gd name="T61" fmla="*/ 707 h 766"/>
                        <a:gd name="T62" fmla="*/ 353 w 1984"/>
                        <a:gd name="T63" fmla="*/ 674 h 766"/>
                        <a:gd name="T64" fmla="*/ 230 w 1984"/>
                        <a:gd name="T65" fmla="*/ 625 h 766"/>
                        <a:gd name="T66" fmla="*/ 131 w 1984"/>
                        <a:gd name="T67" fmla="*/ 567 h 766"/>
                        <a:gd name="T68" fmla="*/ 57 w 1984"/>
                        <a:gd name="T69" fmla="*/ 510 h 766"/>
                        <a:gd name="T70" fmla="*/ 16 w 1984"/>
                        <a:gd name="T71" fmla="*/ 444 h 766"/>
                        <a:gd name="T72" fmla="*/ 0 w 1984"/>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6"/>
                        <a:gd name="T113" fmla="*/ 1984 w 1984"/>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6">
                          <a:moveTo>
                            <a:pt x="0" y="378"/>
                          </a:moveTo>
                          <a:lnTo>
                            <a:pt x="16" y="313"/>
                          </a:lnTo>
                          <a:lnTo>
                            <a:pt x="57" y="247"/>
                          </a:lnTo>
                          <a:lnTo>
                            <a:pt x="131" y="189"/>
                          </a:lnTo>
                          <a:lnTo>
                            <a:pt x="230" y="132"/>
                          </a:lnTo>
                          <a:lnTo>
                            <a:pt x="353" y="91"/>
                          </a:lnTo>
                          <a:lnTo>
                            <a:pt x="493" y="50"/>
                          </a:lnTo>
                          <a:lnTo>
                            <a:pt x="650" y="25"/>
                          </a:lnTo>
                          <a:lnTo>
                            <a:pt x="814" y="0"/>
                          </a:lnTo>
                          <a:lnTo>
                            <a:pt x="987" y="0"/>
                          </a:lnTo>
                          <a:lnTo>
                            <a:pt x="1160" y="0"/>
                          </a:lnTo>
                          <a:lnTo>
                            <a:pt x="1333" y="25"/>
                          </a:lnTo>
                          <a:lnTo>
                            <a:pt x="1489" y="50"/>
                          </a:lnTo>
                          <a:lnTo>
                            <a:pt x="1629" y="91"/>
                          </a:lnTo>
                          <a:lnTo>
                            <a:pt x="1753" y="132"/>
                          </a:lnTo>
                          <a:lnTo>
                            <a:pt x="1852" y="189"/>
                          </a:lnTo>
                          <a:lnTo>
                            <a:pt x="1926" y="247"/>
                          </a:lnTo>
                          <a:lnTo>
                            <a:pt x="1967" y="313"/>
                          </a:lnTo>
                          <a:lnTo>
                            <a:pt x="1983" y="378"/>
                          </a:lnTo>
                          <a:lnTo>
                            <a:pt x="1967" y="444"/>
                          </a:lnTo>
                          <a:lnTo>
                            <a:pt x="1926" y="510"/>
                          </a:lnTo>
                          <a:lnTo>
                            <a:pt x="1852" y="567"/>
                          </a:lnTo>
                          <a:lnTo>
                            <a:pt x="1753" y="625"/>
                          </a:lnTo>
                          <a:lnTo>
                            <a:pt x="1629" y="674"/>
                          </a:lnTo>
                          <a:lnTo>
                            <a:pt x="1489" y="707"/>
                          </a:lnTo>
                          <a:lnTo>
                            <a:pt x="1333" y="740"/>
                          </a:lnTo>
                          <a:lnTo>
                            <a:pt x="1160" y="756"/>
                          </a:lnTo>
                          <a:lnTo>
                            <a:pt x="987" y="765"/>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96" name="Freeform 13">
                      <a:extLst>
                        <a:ext uri="{FF2B5EF4-FFF2-40B4-BE49-F238E27FC236}">
                          <a16:creationId xmlns:a16="http://schemas.microsoft.com/office/drawing/2014/main" id="{D6CE47C6-D06E-574D-ACE8-4A5A34C82736}"/>
                        </a:ext>
                      </a:extLst>
                    </p:cNvPr>
                    <p:cNvSpPr>
                      <a:spLocks/>
                    </p:cNvSpPr>
                    <p:nvPr/>
                  </p:nvSpPr>
                  <p:spPr bwMode="auto">
                    <a:xfrm>
                      <a:off x="3055" y="1154"/>
                      <a:ext cx="1853" cy="650"/>
                    </a:xfrm>
                    <a:custGeom>
                      <a:avLst/>
                      <a:gdLst>
                        <a:gd name="T0" fmla="*/ 0 w 1853"/>
                        <a:gd name="T1" fmla="*/ 329 h 650"/>
                        <a:gd name="T2" fmla="*/ 17 w 1853"/>
                        <a:gd name="T3" fmla="*/ 263 h 650"/>
                        <a:gd name="T4" fmla="*/ 66 w 1853"/>
                        <a:gd name="T5" fmla="*/ 205 h 650"/>
                        <a:gd name="T6" fmla="*/ 140 w 1853"/>
                        <a:gd name="T7" fmla="*/ 156 h 650"/>
                        <a:gd name="T8" fmla="*/ 247 w 1853"/>
                        <a:gd name="T9" fmla="*/ 107 h 650"/>
                        <a:gd name="T10" fmla="*/ 371 w 1853"/>
                        <a:gd name="T11" fmla="*/ 66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6 h 650"/>
                        <a:gd name="T26" fmla="*/ 1613 w 1853"/>
                        <a:gd name="T27" fmla="*/ 107 h 650"/>
                        <a:gd name="T28" fmla="*/ 1712 w 1853"/>
                        <a:gd name="T29" fmla="*/ 156 h 650"/>
                        <a:gd name="T30" fmla="*/ 1795 w 1853"/>
                        <a:gd name="T31" fmla="*/ 205 h 650"/>
                        <a:gd name="T32" fmla="*/ 1836 w 1853"/>
                        <a:gd name="T33" fmla="*/ 263 h 650"/>
                        <a:gd name="T34" fmla="*/ 1852 w 1853"/>
                        <a:gd name="T35" fmla="*/ 329 h 650"/>
                        <a:gd name="T36" fmla="*/ 1836 w 1853"/>
                        <a:gd name="T37" fmla="*/ 386 h 650"/>
                        <a:gd name="T38" fmla="*/ 1795 w 1853"/>
                        <a:gd name="T39" fmla="*/ 444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4 h 650"/>
                        <a:gd name="T66" fmla="*/ 17 w 1853"/>
                        <a:gd name="T67" fmla="*/ 386 h 650"/>
                        <a:gd name="T68" fmla="*/ 0 w 1853"/>
                        <a:gd name="T69" fmla="*/ 329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9"/>
                          </a:moveTo>
                          <a:lnTo>
                            <a:pt x="17" y="263"/>
                          </a:lnTo>
                          <a:lnTo>
                            <a:pt x="66" y="205"/>
                          </a:lnTo>
                          <a:lnTo>
                            <a:pt x="140" y="156"/>
                          </a:lnTo>
                          <a:lnTo>
                            <a:pt x="247" y="107"/>
                          </a:lnTo>
                          <a:lnTo>
                            <a:pt x="371" y="66"/>
                          </a:lnTo>
                          <a:lnTo>
                            <a:pt x="519" y="33"/>
                          </a:lnTo>
                          <a:lnTo>
                            <a:pt x="675" y="16"/>
                          </a:lnTo>
                          <a:lnTo>
                            <a:pt x="840" y="0"/>
                          </a:lnTo>
                          <a:lnTo>
                            <a:pt x="1013" y="0"/>
                          </a:lnTo>
                          <a:lnTo>
                            <a:pt x="1177" y="16"/>
                          </a:lnTo>
                          <a:lnTo>
                            <a:pt x="1342" y="33"/>
                          </a:lnTo>
                          <a:lnTo>
                            <a:pt x="1482" y="66"/>
                          </a:lnTo>
                          <a:lnTo>
                            <a:pt x="1613" y="107"/>
                          </a:lnTo>
                          <a:lnTo>
                            <a:pt x="1712" y="156"/>
                          </a:lnTo>
                          <a:lnTo>
                            <a:pt x="1795" y="205"/>
                          </a:lnTo>
                          <a:lnTo>
                            <a:pt x="1836" y="263"/>
                          </a:lnTo>
                          <a:lnTo>
                            <a:pt x="1852" y="329"/>
                          </a:lnTo>
                          <a:lnTo>
                            <a:pt x="1836" y="386"/>
                          </a:lnTo>
                          <a:lnTo>
                            <a:pt x="1795" y="444"/>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4"/>
                          </a:lnTo>
                          <a:lnTo>
                            <a:pt x="17" y="386"/>
                          </a:lnTo>
                          <a:lnTo>
                            <a:pt x="0" y="329"/>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97" name="Freeform 14">
                      <a:extLst>
                        <a:ext uri="{FF2B5EF4-FFF2-40B4-BE49-F238E27FC236}">
                          <a16:creationId xmlns:a16="http://schemas.microsoft.com/office/drawing/2014/main" id="{EFA319C5-336F-F442-9982-5E2F0D467406}"/>
                        </a:ext>
                      </a:extLst>
                    </p:cNvPr>
                    <p:cNvSpPr>
                      <a:spLocks/>
                    </p:cNvSpPr>
                    <p:nvPr/>
                  </p:nvSpPr>
                  <p:spPr bwMode="auto">
                    <a:xfrm>
                      <a:off x="3146" y="1220"/>
                      <a:ext cx="1672" cy="494"/>
                    </a:xfrm>
                    <a:custGeom>
                      <a:avLst/>
                      <a:gdLst>
                        <a:gd name="T0" fmla="*/ 0 w 1672"/>
                        <a:gd name="T1" fmla="*/ 246 h 494"/>
                        <a:gd name="T2" fmla="*/ 16 w 1672"/>
                        <a:gd name="T3" fmla="*/ 197 h 494"/>
                        <a:gd name="T4" fmla="*/ 66 w 1672"/>
                        <a:gd name="T5" fmla="*/ 147 h 494"/>
                        <a:gd name="T6" fmla="*/ 148 w 1672"/>
                        <a:gd name="T7" fmla="*/ 106 h 494"/>
                        <a:gd name="T8" fmla="*/ 247 w 1672"/>
                        <a:gd name="T9" fmla="*/ 74 h 494"/>
                        <a:gd name="T10" fmla="*/ 370 w 1672"/>
                        <a:gd name="T11" fmla="*/ 41 h 494"/>
                        <a:gd name="T12" fmla="*/ 518 w 1672"/>
                        <a:gd name="T13" fmla="*/ 16 h 494"/>
                        <a:gd name="T14" fmla="*/ 675 w 1672"/>
                        <a:gd name="T15" fmla="*/ 0 h 494"/>
                        <a:gd name="T16" fmla="*/ 839 w 1672"/>
                        <a:gd name="T17" fmla="*/ 0 h 494"/>
                        <a:gd name="T18" fmla="*/ 996 w 1672"/>
                        <a:gd name="T19" fmla="*/ 0 h 494"/>
                        <a:gd name="T20" fmla="*/ 1152 w 1672"/>
                        <a:gd name="T21" fmla="*/ 16 h 494"/>
                        <a:gd name="T22" fmla="*/ 1300 w 1672"/>
                        <a:gd name="T23" fmla="*/ 41 h 494"/>
                        <a:gd name="T24" fmla="*/ 1424 w 1672"/>
                        <a:gd name="T25" fmla="*/ 74 h 494"/>
                        <a:gd name="T26" fmla="*/ 1531 w 1672"/>
                        <a:gd name="T27" fmla="*/ 106 h 494"/>
                        <a:gd name="T28" fmla="*/ 1605 w 1672"/>
                        <a:gd name="T29" fmla="*/ 147 h 494"/>
                        <a:gd name="T30" fmla="*/ 1654 w 1672"/>
                        <a:gd name="T31" fmla="*/ 197 h 494"/>
                        <a:gd name="T32" fmla="*/ 1671 w 1672"/>
                        <a:gd name="T33" fmla="*/ 246 h 494"/>
                        <a:gd name="T34" fmla="*/ 1654 w 1672"/>
                        <a:gd name="T35" fmla="*/ 295 h 494"/>
                        <a:gd name="T36" fmla="*/ 1605 w 1672"/>
                        <a:gd name="T37" fmla="*/ 337 h 494"/>
                        <a:gd name="T38" fmla="*/ 1531 w 1672"/>
                        <a:gd name="T39" fmla="*/ 378 h 494"/>
                        <a:gd name="T40" fmla="*/ 1424 w 1672"/>
                        <a:gd name="T41" fmla="*/ 419 h 494"/>
                        <a:gd name="T42" fmla="*/ 1300 w 1672"/>
                        <a:gd name="T43" fmla="*/ 452 h 494"/>
                        <a:gd name="T44" fmla="*/ 1152 w 1672"/>
                        <a:gd name="T45" fmla="*/ 476 h 494"/>
                        <a:gd name="T46" fmla="*/ 996 w 1672"/>
                        <a:gd name="T47" fmla="*/ 484 h 494"/>
                        <a:gd name="T48" fmla="*/ 839 w 1672"/>
                        <a:gd name="T49" fmla="*/ 493 h 494"/>
                        <a:gd name="T50" fmla="*/ 675 w 1672"/>
                        <a:gd name="T51" fmla="*/ 484 h 494"/>
                        <a:gd name="T52" fmla="*/ 518 w 1672"/>
                        <a:gd name="T53" fmla="*/ 476 h 494"/>
                        <a:gd name="T54" fmla="*/ 370 w 1672"/>
                        <a:gd name="T55" fmla="*/ 452 h 494"/>
                        <a:gd name="T56" fmla="*/ 247 w 1672"/>
                        <a:gd name="T57" fmla="*/ 419 h 494"/>
                        <a:gd name="T58" fmla="*/ 148 w 1672"/>
                        <a:gd name="T59" fmla="*/ 378 h 494"/>
                        <a:gd name="T60" fmla="*/ 66 w 1672"/>
                        <a:gd name="T61" fmla="*/ 337 h 494"/>
                        <a:gd name="T62" fmla="*/ 16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6" y="197"/>
                          </a:lnTo>
                          <a:lnTo>
                            <a:pt x="66" y="147"/>
                          </a:lnTo>
                          <a:lnTo>
                            <a:pt x="148" y="106"/>
                          </a:lnTo>
                          <a:lnTo>
                            <a:pt x="247" y="74"/>
                          </a:lnTo>
                          <a:lnTo>
                            <a:pt x="370" y="41"/>
                          </a:lnTo>
                          <a:lnTo>
                            <a:pt x="518" y="16"/>
                          </a:lnTo>
                          <a:lnTo>
                            <a:pt x="675" y="0"/>
                          </a:lnTo>
                          <a:lnTo>
                            <a:pt x="839" y="0"/>
                          </a:lnTo>
                          <a:lnTo>
                            <a:pt x="996" y="0"/>
                          </a:lnTo>
                          <a:lnTo>
                            <a:pt x="1152" y="16"/>
                          </a:lnTo>
                          <a:lnTo>
                            <a:pt x="1300" y="41"/>
                          </a:lnTo>
                          <a:lnTo>
                            <a:pt x="1424" y="74"/>
                          </a:lnTo>
                          <a:lnTo>
                            <a:pt x="1531" y="106"/>
                          </a:lnTo>
                          <a:lnTo>
                            <a:pt x="1605" y="147"/>
                          </a:lnTo>
                          <a:lnTo>
                            <a:pt x="1654" y="197"/>
                          </a:lnTo>
                          <a:lnTo>
                            <a:pt x="1671" y="246"/>
                          </a:lnTo>
                          <a:lnTo>
                            <a:pt x="1654" y="295"/>
                          </a:lnTo>
                          <a:lnTo>
                            <a:pt x="1605" y="337"/>
                          </a:lnTo>
                          <a:lnTo>
                            <a:pt x="1531" y="378"/>
                          </a:lnTo>
                          <a:lnTo>
                            <a:pt x="1424" y="419"/>
                          </a:lnTo>
                          <a:lnTo>
                            <a:pt x="1300" y="452"/>
                          </a:lnTo>
                          <a:lnTo>
                            <a:pt x="1152" y="476"/>
                          </a:lnTo>
                          <a:lnTo>
                            <a:pt x="996" y="484"/>
                          </a:lnTo>
                          <a:lnTo>
                            <a:pt x="839" y="493"/>
                          </a:lnTo>
                          <a:lnTo>
                            <a:pt x="675" y="484"/>
                          </a:lnTo>
                          <a:lnTo>
                            <a:pt x="518" y="476"/>
                          </a:lnTo>
                          <a:lnTo>
                            <a:pt x="370" y="452"/>
                          </a:lnTo>
                          <a:lnTo>
                            <a:pt x="247" y="419"/>
                          </a:lnTo>
                          <a:lnTo>
                            <a:pt x="148" y="378"/>
                          </a:lnTo>
                          <a:lnTo>
                            <a:pt x="66" y="337"/>
                          </a:lnTo>
                          <a:lnTo>
                            <a:pt x="16" y="295"/>
                          </a:lnTo>
                          <a:lnTo>
                            <a:pt x="0" y="246"/>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grpSp>
              <p:sp>
                <p:nvSpPr>
                  <p:cNvPr id="194" name="Freeform 16">
                    <a:extLst>
                      <a:ext uri="{FF2B5EF4-FFF2-40B4-BE49-F238E27FC236}">
                        <a16:creationId xmlns:a16="http://schemas.microsoft.com/office/drawing/2014/main" id="{0F14409E-1C6E-114C-887A-749A85489C17}"/>
                      </a:ext>
                    </a:extLst>
                  </p:cNvPr>
                  <p:cNvSpPr>
                    <a:spLocks/>
                  </p:cNvSpPr>
                  <p:nvPr/>
                </p:nvSpPr>
                <p:spPr bwMode="auto">
                  <a:xfrm>
                    <a:off x="2981" y="2797"/>
                    <a:ext cx="1993" cy="766"/>
                  </a:xfrm>
                  <a:custGeom>
                    <a:avLst/>
                    <a:gdLst>
                      <a:gd name="T0" fmla="*/ 0 w 1993"/>
                      <a:gd name="T1" fmla="*/ 378 h 766"/>
                      <a:gd name="T2" fmla="*/ 17 w 1993"/>
                      <a:gd name="T3" fmla="*/ 313 h 766"/>
                      <a:gd name="T4" fmla="*/ 66 w 1993"/>
                      <a:gd name="T5" fmla="*/ 247 h 766"/>
                      <a:gd name="T6" fmla="*/ 132 w 1993"/>
                      <a:gd name="T7" fmla="*/ 189 h 766"/>
                      <a:gd name="T8" fmla="*/ 239 w 1993"/>
                      <a:gd name="T9" fmla="*/ 140 h 766"/>
                      <a:gd name="T10" fmla="*/ 354 w 1993"/>
                      <a:gd name="T11" fmla="*/ 91 h 766"/>
                      <a:gd name="T12" fmla="*/ 502 w 1993"/>
                      <a:gd name="T13" fmla="*/ 50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0 h 766"/>
                      <a:gd name="T26" fmla="*/ 1638 w 1993"/>
                      <a:gd name="T27" fmla="*/ 91 h 766"/>
                      <a:gd name="T28" fmla="*/ 1753 w 1993"/>
                      <a:gd name="T29" fmla="*/ 140 h 766"/>
                      <a:gd name="T30" fmla="*/ 1860 w 1993"/>
                      <a:gd name="T31" fmla="*/ 189 h 766"/>
                      <a:gd name="T32" fmla="*/ 1926 w 1993"/>
                      <a:gd name="T33" fmla="*/ 247 h 766"/>
                      <a:gd name="T34" fmla="*/ 1976 w 1993"/>
                      <a:gd name="T35" fmla="*/ 313 h 766"/>
                      <a:gd name="T36" fmla="*/ 1992 w 1993"/>
                      <a:gd name="T37" fmla="*/ 378 h 766"/>
                      <a:gd name="T38" fmla="*/ 1976 w 1993"/>
                      <a:gd name="T39" fmla="*/ 444 h 766"/>
                      <a:gd name="T40" fmla="*/ 1926 w 1993"/>
                      <a:gd name="T41" fmla="*/ 510 h 766"/>
                      <a:gd name="T42" fmla="*/ 1860 w 1993"/>
                      <a:gd name="T43" fmla="*/ 576 h 766"/>
                      <a:gd name="T44" fmla="*/ 1753 w 1993"/>
                      <a:gd name="T45" fmla="*/ 625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25 h 766"/>
                      <a:gd name="T66" fmla="*/ 132 w 1993"/>
                      <a:gd name="T67" fmla="*/ 576 h 766"/>
                      <a:gd name="T68" fmla="*/ 66 w 1993"/>
                      <a:gd name="T69" fmla="*/ 510 h 766"/>
                      <a:gd name="T70" fmla="*/ 17 w 1993"/>
                      <a:gd name="T71" fmla="*/ 444 h 766"/>
                      <a:gd name="T72" fmla="*/ 0 w 1993"/>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78"/>
                        </a:moveTo>
                        <a:lnTo>
                          <a:pt x="17" y="313"/>
                        </a:lnTo>
                        <a:lnTo>
                          <a:pt x="66" y="247"/>
                        </a:lnTo>
                        <a:lnTo>
                          <a:pt x="132" y="189"/>
                        </a:lnTo>
                        <a:lnTo>
                          <a:pt x="239" y="140"/>
                        </a:lnTo>
                        <a:lnTo>
                          <a:pt x="354" y="91"/>
                        </a:lnTo>
                        <a:lnTo>
                          <a:pt x="502" y="50"/>
                        </a:lnTo>
                        <a:lnTo>
                          <a:pt x="659" y="25"/>
                        </a:lnTo>
                        <a:lnTo>
                          <a:pt x="823" y="9"/>
                        </a:lnTo>
                        <a:lnTo>
                          <a:pt x="996" y="0"/>
                        </a:lnTo>
                        <a:lnTo>
                          <a:pt x="1169" y="9"/>
                        </a:lnTo>
                        <a:lnTo>
                          <a:pt x="1334" y="25"/>
                        </a:lnTo>
                        <a:lnTo>
                          <a:pt x="1490" y="50"/>
                        </a:lnTo>
                        <a:lnTo>
                          <a:pt x="1638" y="91"/>
                        </a:lnTo>
                        <a:lnTo>
                          <a:pt x="1753" y="140"/>
                        </a:lnTo>
                        <a:lnTo>
                          <a:pt x="1860" y="189"/>
                        </a:lnTo>
                        <a:lnTo>
                          <a:pt x="1926" y="247"/>
                        </a:lnTo>
                        <a:lnTo>
                          <a:pt x="1976" y="313"/>
                        </a:lnTo>
                        <a:lnTo>
                          <a:pt x="1992" y="378"/>
                        </a:lnTo>
                        <a:lnTo>
                          <a:pt x="1976" y="444"/>
                        </a:lnTo>
                        <a:lnTo>
                          <a:pt x="1926" y="510"/>
                        </a:lnTo>
                        <a:lnTo>
                          <a:pt x="1860" y="576"/>
                        </a:lnTo>
                        <a:lnTo>
                          <a:pt x="1753" y="625"/>
                        </a:lnTo>
                        <a:lnTo>
                          <a:pt x="1638" y="674"/>
                        </a:lnTo>
                        <a:lnTo>
                          <a:pt x="1490" y="715"/>
                        </a:lnTo>
                        <a:lnTo>
                          <a:pt x="1334" y="740"/>
                        </a:lnTo>
                        <a:lnTo>
                          <a:pt x="1169" y="756"/>
                        </a:lnTo>
                        <a:lnTo>
                          <a:pt x="996" y="765"/>
                        </a:lnTo>
                        <a:lnTo>
                          <a:pt x="823" y="756"/>
                        </a:lnTo>
                        <a:lnTo>
                          <a:pt x="659" y="740"/>
                        </a:lnTo>
                        <a:lnTo>
                          <a:pt x="502" y="715"/>
                        </a:lnTo>
                        <a:lnTo>
                          <a:pt x="354" y="674"/>
                        </a:lnTo>
                        <a:lnTo>
                          <a:pt x="239" y="625"/>
                        </a:lnTo>
                        <a:lnTo>
                          <a:pt x="132" y="576"/>
                        </a:lnTo>
                        <a:lnTo>
                          <a:pt x="66" y="510"/>
                        </a:lnTo>
                        <a:lnTo>
                          <a:pt x="17" y="444"/>
                        </a:lnTo>
                        <a:lnTo>
                          <a:pt x="0" y="378"/>
                        </a:lnTo>
                      </a:path>
                    </a:pathLst>
                  </a:custGeom>
                  <a:solidFill>
                    <a:srgbClr val="000000"/>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grpSp>
            <p:grpSp>
              <p:nvGrpSpPr>
                <p:cNvPr id="183" name="Group 21">
                  <a:extLst>
                    <a:ext uri="{FF2B5EF4-FFF2-40B4-BE49-F238E27FC236}">
                      <a16:creationId xmlns:a16="http://schemas.microsoft.com/office/drawing/2014/main" id="{3EE9F25D-7782-1A48-A99F-7A026B225F89}"/>
                    </a:ext>
                  </a:extLst>
                </p:cNvPr>
                <p:cNvGrpSpPr>
                  <a:grpSpLocks/>
                </p:cNvGrpSpPr>
                <p:nvPr/>
              </p:nvGrpSpPr>
              <p:grpSpPr bwMode="auto">
                <a:xfrm>
                  <a:off x="2981" y="2756"/>
                  <a:ext cx="1993" cy="766"/>
                  <a:chOff x="2981" y="2756"/>
                  <a:chExt cx="1993" cy="766"/>
                </a:xfrm>
              </p:grpSpPr>
              <p:sp>
                <p:nvSpPr>
                  <p:cNvPr id="189" name="Freeform 18">
                    <a:extLst>
                      <a:ext uri="{FF2B5EF4-FFF2-40B4-BE49-F238E27FC236}">
                        <a16:creationId xmlns:a16="http://schemas.microsoft.com/office/drawing/2014/main" id="{0EB8AB1F-B0F5-4C43-A811-4744A189F700}"/>
                      </a:ext>
                    </a:extLst>
                  </p:cNvPr>
                  <p:cNvSpPr>
                    <a:spLocks/>
                  </p:cNvSpPr>
                  <p:nvPr/>
                </p:nvSpPr>
                <p:spPr bwMode="auto">
                  <a:xfrm>
                    <a:off x="2981" y="2756"/>
                    <a:ext cx="1993" cy="766"/>
                  </a:xfrm>
                  <a:custGeom>
                    <a:avLst/>
                    <a:gdLst>
                      <a:gd name="T0" fmla="*/ 0 w 1993"/>
                      <a:gd name="T1" fmla="*/ 387 h 766"/>
                      <a:gd name="T2" fmla="*/ 17 w 1993"/>
                      <a:gd name="T3" fmla="*/ 321 h 766"/>
                      <a:gd name="T4" fmla="*/ 66 w 1993"/>
                      <a:gd name="T5" fmla="*/ 255 h 766"/>
                      <a:gd name="T6" fmla="*/ 132 w 1993"/>
                      <a:gd name="T7" fmla="*/ 198 h 766"/>
                      <a:gd name="T8" fmla="*/ 239 w 1993"/>
                      <a:gd name="T9" fmla="*/ 140 h 766"/>
                      <a:gd name="T10" fmla="*/ 354 w 1993"/>
                      <a:gd name="T11" fmla="*/ 91 h 766"/>
                      <a:gd name="T12" fmla="*/ 502 w 1993"/>
                      <a:gd name="T13" fmla="*/ 58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8 h 766"/>
                      <a:gd name="T26" fmla="*/ 1638 w 1993"/>
                      <a:gd name="T27" fmla="*/ 91 h 766"/>
                      <a:gd name="T28" fmla="*/ 1753 w 1993"/>
                      <a:gd name="T29" fmla="*/ 140 h 766"/>
                      <a:gd name="T30" fmla="*/ 1860 w 1993"/>
                      <a:gd name="T31" fmla="*/ 198 h 766"/>
                      <a:gd name="T32" fmla="*/ 1926 w 1993"/>
                      <a:gd name="T33" fmla="*/ 255 h 766"/>
                      <a:gd name="T34" fmla="*/ 1976 w 1993"/>
                      <a:gd name="T35" fmla="*/ 321 h 766"/>
                      <a:gd name="T36" fmla="*/ 1992 w 1993"/>
                      <a:gd name="T37" fmla="*/ 387 h 766"/>
                      <a:gd name="T38" fmla="*/ 1976 w 1993"/>
                      <a:gd name="T39" fmla="*/ 452 h 766"/>
                      <a:gd name="T40" fmla="*/ 1926 w 1993"/>
                      <a:gd name="T41" fmla="*/ 518 h 766"/>
                      <a:gd name="T42" fmla="*/ 1860 w 1993"/>
                      <a:gd name="T43" fmla="*/ 576 h 766"/>
                      <a:gd name="T44" fmla="*/ 1753 w 1993"/>
                      <a:gd name="T45" fmla="*/ 633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33 h 766"/>
                      <a:gd name="T66" fmla="*/ 132 w 1993"/>
                      <a:gd name="T67" fmla="*/ 576 h 766"/>
                      <a:gd name="T68" fmla="*/ 66 w 1993"/>
                      <a:gd name="T69" fmla="*/ 518 h 766"/>
                      <a:gd name="T70" fmla="*/ 17 w 1993"/>
                      <a:gd name="T71" fmla="*/ 452 h 766"/>
                      <a:gd name="T72" fmla="*/ 0 w 1993"/>
                      <a:gd name="T73" fmla="*/ 387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87"/>
                        </a:moveTo>
                        <a:lnTo>
                          <a:pt x="17" y="321"/>
                        </a:lnTo>
                        <a:lnTo>
                          <a:pt x="66" y="255"/>
                        </a:lnTo>
                        <a:lnTo>
                          <a:pt x="132" y="198"/>
                        </a:lnTo>
                        <a:lnTo>
                          <a:pt x="239" y="140"/>
                        </a:lnTo>
                        <a:lnTo>
                          <a:pt x="354" y="91"/>
                        </a:lnTo>
                        <a:lnTo>
                          <a:pt x="502" y="58"/>
                        </a:lnTo>
                        <a:lnTo>
                          <a:pt x="659" y="25"/>
                        </a:lnTo>
                        <a:lnTo>
                          <a:pt x="823" y="9"/>
                        </a:lnTo>
                        <a:lnTo>
                          <a:pt x="996" y="0"/>
                        </a:lnTo>
                        <a:lnTo>
                          <a:pt x="1169" y="9"/>
                        </a:lnTo>
                        <a:lnTo>
                          <a:pt x="1334" y="25"/>
                        </a:lnTo>
                        <a:lnTo>
                          <a:pt x="1490" y="58"/>
                        </a:lnTo>
                        <a:lnTo>
                          <a:pt x="1638" y="91"/>
                        </a:lnTo>
                        <a:lnTo>
                          <a:pt x="1753" y="140"/>
                        </a:lnTo>
                        <a:lnTo>
                          <a:pt x="1860" y="198"/>
                        </a:lnTo>
                        <a:lnTo>
                          <a:pt x="1926" y="255"/>
                        </a:lnTo>
                        <a:lnTo>
                          <a:pt x="1976" y="321"/>
                        </a:lnTo>
                        <a:lnTo>
                          <a:pt x="1992" y="387"/>
                        </a:lnTo>
                        <a:lnTo>
                          <a:pt x="1976" y="452"/>
                        </a:lnTo>
                        <a:lnTo>
                          <a:pt x="1926" y="518"/>
                        </a:lnTo>
                        <a:lnTo>
                          <a:pt x="1860" y="576"/>
                        </a:lnTo>
                        <a:lnTo>
                          <a:pt x="1753" y="633"/>
                        </a:lnTo>
                        <a:lnTo>
                          <a:pt x="1638" y="674"/>
                        </a:lnTo>
                        <a:lnTo>
                          <a:pt x="1490" y="715"/>
                        </a:lnTo>
                        <a:lnTo>
                          <a:pt x="1334" y="740"/>
                        </a:lnTo>
                        <a:lnTo>
                          <a:pt x="1169" y="756"/>
                        </a:lnTo>
                        <a:lnTo>
                          <a:pt x="996" y="765"/>
                        </a:lnTo>
                        <a:lnTo>
                          <a:pt x="823" y="756"/>
                        </a:lnTo>
                        <a:lnTo>
                          <a:pt x="659" y="740"/>
                        </a:lnTo>
                        <a:lnTo>
                          <a:pt x="502" y="715"/>
                        </a:lnTo>
                        <a:lnTo>
                          <a:pt x="354" y="674"/>
                        </a:lnTo>
                        <a:lnTo>
                          <a:pt x="239" y="633"/>
                        </a:lnTo>
                        <a:lnTo>
                          <a:pt x="132" y="576"/>
                        </a:lnTo>
                        <a:lnTo>
                          <a:pt x="66" y="518"/>
                        </a:lnTo>
                        <a:lnTo>
                          <a:pt x="17" y="452"/>
                        </a:lnTo>
                        <a:lnTo>
                          <a:pt x="0" y="387"/>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90" name="Freeform 19">
                    <a:extLst>
                      <a:ext uri="{FF2B5EF4-FFF2-40B4-BE49-F238E27FC236}">
                        <a16:creationId xmlns:a16="http://schemas.microsoft.com/office/drawing/2014/main" id="{FE9CDF09-6F8D-F647-87B0-0737CD76C8A6}"/>
                      </a:ext>
                    </a:extLst>
                  </p:cNvPr>
                  <p:cNvSpPr>
                    <a:spLocks/>
                  </p:cNvSpPr>
                  <p:nvPr/>
                </p:nvSpPr>
                <p:spPr bwMode="auto">
                  <a:xfrm>
                    <a:off x="3047" y="2822"/>
                    <a:ext cx="1853" cy="642"/>
                  </a:xfrm>
                  <a:custGeom>
                    <a:avLst/>
                    <a:gdLst>
                      <a:gd name="T0" fmla="*/ 0 w 1853"/>
                      <a:gd name="T1" fmla="*/ 321 h 642"/>
                      <a:gd name="T2" fmla="*/ 16 w 1853"/>
                      <a:gd name="T3" fmla="*/ 263 h 642"/>
                      <a:gd name="T4" fmla="*/ 58 w 1853"/>
                      <a:gd name="T5" fmla="*/ 206 h 642"/>
                      <a:gd name="T6" fmla="*/ 140 w 1853"/>
                      <a:gd name="T7" fmla="*/ 148 h 642"/>
                      <a:gd name="T8" fmla="*/ 239 w 1853"/>
                      <a:gd name="T9" fmla="*/ 107 h 642"/>
                      <a:gd name="T10" fmla="*/ 362 w 1853"/>
                      <a:gd name="T11" fmla="*/ 66 h 642"/>
                      <a:gd name="T12" fmla="*/ 510 w 1853"/>
                      <a:gd name="T13" fmla="*/ 33 h 642"/>
                      <a:gd name="T14" fmla="*/ 667 w 1853"/>
                      <a:gd name="T15" fmla="*/ 8 h 642"/>
                      <a:gd name="T16" fmla="*/ 840 w 1853"/>
                      <a:gd name="T17" fmla="*/ 0 h 642"/>
                      <a:gd name="T18" fmla="*/ 1012 w 1853"/>
                      <a:gd name="T19" fmla="*/ 0 h 642"/>
                      <a:gd name="T20" fmla="*/ 1177 w 1853"/>
                      <a:gd name="T21" fmla="*/ 8 h 642"/>
                      <a:gd name="T22" fmla="*/ 1333 w 1853"/>
                      <a:gd name="T23" fmla="*/ 33 h 642"/>
                      <a:gd name="T24" fmla="*/ 1482 w 1853"/>
                      <a:gd name="T25" fmla="*/ 66 h 642"/>
                      <a:gd name="T26" fmla="*/ 1605 w 1853"/>
                      <a:gd name="T27" fmla="*/ 107 h 642"/>
                      <a:gd name="T28" fmla="*/ 1712 w 1853"/>
                      <a:gd name="T29" fmla="*/ 148 h 642"/>
                      <a:gd name="T30" fmla="*/ 1786 w 1853"/>
                      <a:gd name="T31" fmla="*/ 206 h 642"/>
                      <a:gd name="T32" fmla="*/ 1835 w 1853"/>
                      <a:gd name="T33" fmla="*/ 263 h 642"/>
                      <a:gd name="T34" fmla="*/ 1852 w 1853"/>
                      <a:gd name="T35" fmla="*/ 321 h 642"/>
                      <a:gd name="T36" fmla="*/ 1835 w 1853"/>
                      <a:gd name="T37" fmla="*/ 378 h 642"/>
                      <a:gd name="T38" fmla="*/ 1786 w 1853"/>
                      <a:gd name="T39" fmla="*/ 436 h 642"/>
                      <a:gd name="T40" fmla="*/ 1712 w 1853"/>
                      <a:gd name="T41" fmla="*/ 493 h 642"/>
                      <a:gd name="T42" fmla="*/ 1605 w 1853"/>
                      <a:gd name="T43" fmla="*/ 542 h 642"/>
                      <a:gd name="T44" fmla="*/ 1482 w 1853"/>
                      <a:gd name="T45" fmla="*/ 584 h 642"/>
                      <a:gd name="T46" fmla="*/ 1333 w 1853"/>
                      <a:gd name="T47" fmla="*/ 608 h 642"/>
                      <a:gd name="T48" fmla="*/ 1177 w 1853"/>
                      <a:gd name="T49" fmla="*/ 633 h 642"/>
                      <a:gd name="T50" fmla="*/ 1012 w 1853"/>
                      <a:gd name="T51" fmla="*/ 641 h 642"/>
                      <a:gd name="T52" fmla="*/ 840 w 1853"/>
                      <a:gd name="T53" fmla="*/ 641 h 642"/>
                      <a:gd name="T54" fmla="*/ 667 w 1853"/>
                      <a:gd name="T55" fmla="*/ 633 h 642"/>
                      <a:gd name="T56" fmla="*/ 510 w 1853"/>
                      <a:gd name="T57" fmla="*/ 608 h 642"/>
                      <a:gd name="T58" fmla="*/ 362 w 1853"/>
                      <a:gd name="T59" fmla="*/ 584 h 642"/>
                      <a:gd name="T60" fmla="*/ 239 w 1853"/>
                      <a:gd name="T61" fmla="*/ 542 h 642"/>
                      <a:gd name="T62" fmla="*/ 140 w 1853"/>
                      <a:gd name="T63" fmla="*/ 493 h 642"/>
                      <a:gd name="T64" fmla="*/ 58 w 1853"/>
                      <a:gd name="T65" fmla="*/ 436 h 642"/>
                      <a:gd name="T66" fmla="*/ 16 w 1853"/>
                      <a:gd name="T67" fmla="*/ 378 h 642"/>
                      <a:gd name="T68" fmla="*/ 0 w 1853"/>
                      <a:gd name="T69" fmla="*/ 321 h 6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42"/>
                      <a:gd name="T107" fmla="*/ 1853 w 1853"/>
                      <a:gd name="T108" fmla="*/ 642 h 6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42">
                        <a:moveTo>
                          <a:pt x="0" y="321"/>
                        </a:moveTo>
                        <a:lnTo>
                          <a:pt x="16" y="263"/>
                        </a:lnTo>
                        <a:lnTo>
                          <a:pt x="58" y="206"/>
                        </a:lnTo>
                        <a:lnTo>
                          <a:pt x="140" y="148"/>
                        </a:lnTo>
                        <a:lnTo>
                          <a:pt x="239" y="107"/>
                        </a:lnTo>
                        <a:lnTo>
                          <a:pt x="362" y="66"/>
                        </a:lnTo>
                        <a:lnTo>
                          <a:pt x="510" y="33"/>
                        </a:lnTo>
                        <a:lnTo>
                          <a:pt x="667" y="8"/>
                        </a:lnTo>
                        <a:lnTo>
                          <a:pt x="840" y="0"/>
                        </a:lnTo>
                        <a:lnTo>
                          <a:pt x="1012" y="0"/>
                        </a:lnTo>
                        <a:lnTo>
                          <a:pt x="1177" y="8"/>
                        </a:lnTo>
                        <a:lnTo>
                          <a:pt x="1333" y="33"/>
                        </a:lnTo>
                        <a:lnTo>
                          <a:pt x="1482" y="66"/>
                        </a:lnTo>
                        <a:lnTo>
                          <a:pt x="1605" y="107"/>
                        </a:lnTo>
                        <a:lnTo>
                          <a:pt x="1712" y="148"/>
                        </a:lnTo>
                        <a:lnTo>
                          <a:pt x="1786" y="206"/>
                        </a:lnTo>
                        <a:lnTo>
                          <a:pt x="1835" y="263"/>
                        </a:lnTo>
                        <a:lnTo>
                          <a:pt x="1852" y="321"/>
                        </a:lnTo>
                        <a:lnTo>
                          <a:pt x="1835" y="378"/>
                        </a:lnTo>
                        <a:lnTo>
                          <a:pt x="1786" y="436"/>
                        </a:lnTo>
                        <a:lnTo>
                          <a:pt x="1712" y="493"/>
                        </a:lnTo>
                        <a:lnTo>
                          <a:pt x="1605" y="542"/>
                        </a:lnTo>
                        <a:lnTo>
                          <a:pt x="1482" y="584"/>
                        </a:lnTo>
                        <a:lnTo>
                          <a:pt x="1333" y="608"/>
                        </a:lnTo>
                        <a:lnTo>
                          <a:pt x="1177" y="633"/>
                        </a:lnTo>
                        <a:lnTo>
                          <a:pt x="1012" y="641"/>
                        </a:lnTo>
                        <a:lnTo>
                          <a:pt x="840" y="641"/>
                        </a:lnTo>
                        <a:lnTo>
                          <a:pt x="667" y="633"/>
                        </a:lnTo>
                        <a:lnTo>
                          <a:pt x="510" y="608"/>
                        </a:lnTo>
                        <a:lnTo>
                          <a:pt x="362" y="584"/>
                        </a:lnTo>
                        <a:lnTo>
                          <a:pt x="239" y="542"/>
                        </a:lnTo>
                        <a:lnTo>
                          <a:pt x="140" y="493"/>
                        </a:lnTo>
                        <a:lnTo>
                          <a:pt x="58" y="436"/>
                        </a:lnTo>
                        <a:lnTo>
                          <a:pt x="16" y="378"/>
                        </a:lnTo>
                        <a:lnTo>
                          <a:pt x="0" y="321"/>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91" name="Freeform 20">
                    <a:extLst>
                      <a:ext uri="{FF2B5EF4-FFF2-40B4-BE49-F238E27FC236}">
                        <a16:creationId xmlns:a16="http://schemas.microsoft.com/office/drawing/2014/main" id="{CB31F53E-8953-6A4E-84D7-8BB0BD134048}"/>
                      </a:ext>
                    </a:extLst>
                  </p:cNvPr>
                  <p:cNvSpPr>
                    <a:spLocks/>
                  </p:cNvSpPr>
                  <p:nvPr/>
                </p:nvSpPr>
                <p:spPr bwMode="auto">
                  <a:xfrm>
                    <a:off x="3137" y="2880"/>
                    <a:ext cx="1672" cy="494"/>
                  </a:xfrm>
                  <a:custGeom>
                    <a:avLst/>
                    <a:gdLst>
                      <a:gd name="T0" fmla="*/ 0 w 1672"/>
                      <a:gd name="T1" fmla="*/ 246 h 494"/>
                      <a:gd name="T2" fmla="*/ 17 w 1672"/>
                      <a:gd name="T3" fmla="*/ 197 h 494"/>
                      <a:gd name="T4" fmla="*/ 66 w 1672"/>
                      <a:gd name="T5" fmla="*/ 156 h 494"/>
                      <a:gd name="T6" fmla="*/ 140 w 1672"/>
                      <a:gd name="T7" fmla="*/ 115 h 494"/>
                      <a:gd name="T8" fmla="*/ 247 w 1672"/>
                      <a:gd name="T9" fmla="*/ 74 h 494"/>
                      <a:gd name="T10" fmla="*/ 371 w 1672"/>
                      <a:gd name="T11" fmla="*/ 41 h 494"/>
                      <a:gd name="T12" fmla="*/ 519 w 1672"/>
                      <a:gd name="T13" fmla="*/ 24 h 494"/>
                      <a:gd name="T14" fmla="*/ 675 w 1672"/>
                      <a:gd name="T15" fmla="*/ 8 h 494"/>
                      <a:gd name="T16" fmla="*/ 832 w 1672"/>
                      <a:gd name="T17" fmla="*/ 0 h 494"/>
                      <a:gd name="T18" fmla="*/ 996 w 1672"/>
                      <a:gd name="T19" fmla="*/ 8 h 494"/>
                      <a:gd name="T20" fmla="*/ 1153 w 1672"/>
                      <a:gd name="T21" fmla="*/ 24 h 494"/>
                      <a:gd name="T22" fmla="*/ 1301 w 1672"/>
                      <a:gd name="T23" fmla="*/ 41 h 494"/>
                      <a:gd name="T24" fmla="*/ 1424 w 1672"/>
                      <a:gd name="T25" fmla="*/ 74 h 494"/>
                      <a:gd name="T26" fmla="*/ 1523 w 1672"/>
                      <a:gd name="T27" fmla="*/ 115 h 494"/>
                      <a:gd name="T28" fmla="*/ 1606 w 1672"/>
                      <a:gd name="T29" fmla="*/ 156 h 494"/>
                      <a:gd name="T30" fmla="*/ 1655 w 1672"/>
                      <a:gd name="T31" fmla="*/ 197 h 494"/>
                      <a:gd name="T32" fmla="*/ 1671 w 1672"/>
                      <a:gd name="T33" fmla="*/ 246 h 494"/>
                      <a:gd name="T34" fmla="*/ 1655 w 1672"/>
                      <a:gd name="T35" fmla="*/ 295 h 494"/>
                      <a:gd name="T36" fmla="*/ 1606 w 1672"/>
                      <a:gd name="T37" fmla="*/ 345 h 494"/>
                      <a:gd name="T38" fmla="*/ 1523 w 1672"/>
                      <a:gd name="T39" fmla="*/ 386 h 494"/>
                      <a:gd name="T40" fmla="*/ 1424 w 1672"/>
                      <a:gd name="T41" fmla="*/ 427 h 494"/>
                      <a:gd name="T42" fmla="*/ 1301 w 1672"/>
                      <a:gd name="T43" fmla="*/ 452 h 494"/>
                      <a:gd name="T44" fmla="*/ 1153 w 1672"/>
                      <a:gd name="T45" fmla="*/ 476 h 494"/>
                      <a:gd name="T46" fmla="*/ 996 w 1672"/>
                      <a:gd name="T47" fmla="*/ 493 h 494"/>
                      <a:gd name="T48" fmla="*/ 832 w 1672"/>
                      <a:gd name="T49" fmla="*/ 493 h 494"/>
                      <a:gd name="T50" fmla="*/ 675 w 1672"/>
                      <a:gd name="T51" fmla="*/ 493 h 494"/>
                      <a:gd name="T52" fmla="*/ 519 w 1672"/>
                      <a:gd name="T53" fmla="*/ 476 h 494"/>
                      <a:gd name="T54" fmla="*/ 371 w 1672"/>
                      <a:gd name="T55" fmla="*/ 452 h 494"/>
                      <a:gd name="T56" fmla="*/ 247 w 1672"/>
                      <a:gd name="T57" fmla="*/ 427 h 494"/>
                      <a:gd name="T58" fmla="*/ 140 w 1672"/>
                      <a:gd name="T59" fmla="*/ 386 h 494"/>
                      <a:gd name="T60" fmla="*/ 66 w 1672"/>
                      <a:gd name="T61" fmla="*/ 345 h 494"/>
                      <a:gd name="T62" fmla="*/ 17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7" y="197"/>
                        </a:lnTo>
                        <a:lnTo>
                          <a:pt x="66" y="156"/>
                        </a:lnTo>
                        <a:lnTo>
                          <a:pt x="140" y="115"/>
                        </a:lnTo>
                        <a:lnTo>
                          <a:pt x="247" y="74"/>
                        </a:lnTo>
                        <a:lnTo>
                          <a:pt x="371" y="41"/>
                        </a:lnTo>
                        <a:lnTo>
                          <a:pt x="519" y="24"/>
                        </a:lnTo>
                        <a:lnTo>
                          <a:pt x="675" y="8"/>
                        </a:lnTo>
                        <a:lnTo>
                          <a:pt x="832" y="0"/>
                        </a:lnTo>
                        <a:lnTo>
                          <a:pt x="996" y="8"/>
                        </a:lnTo>
                        <a:lnTo>
                          <a:pt x="1153" y="24"/>
                        </a:lnTo>
                        <a:lnTo>
                          <a:pt x="1301" y="41"/>
                        </a:lnTo>
                        <a:lnTo>
                          <a:pt x="1424" y="74"/>
                        </a:lnTo>
                        <a:lnTo>
                          <a:pt x="1523" y="115"/>
                        </a:lnTo>
                        <a:lnTo>
                          <a:pt x="1606" y="156"/>
                        </a:lnTo>
                        <a:lnTo>
                          <a:pt x="1655" y="197"/>
                        </a:lnTo>
                        <a:lnTo>
                          <a:pt x="1671" y="246"/>
                        </a:lnTo>
                        <a:lnTo>
                          <a:pt x="1655" y="295"/>
                        </a:lnTo>
                        <a:lnTo>
                          <a:pt x="1606" y="345"/>
                        </a:lnTo>
                        <a:lnTo>
                          <a:pt x="1523" y="386"/>
                        </a:lnTo>
                        <a:lnTo>
                          <a:pt x="1424" y="427"/>
                        </a:lnTo>
                        <a:lnTo>
                          <a:pt x="1301" y="452"/>
                        </a:lnTo>
                        <a:lnTo>
                          <a:pt x="1153" y="476"/>
                        </a:lnTo>
                        <a:lnTo>
                          <a:pt x="996" y="493"/>
                        </a:lnTo>
                        <a:lnTo>
                          <a:pt x="832" y="493"/>
                        </a:lnTo>
                        <a:lnTo>
                          <a:pt x="675" y="493"/>
                        </a:lnTo>
                        <a:lnTo>
                          <a:pt x="519" y="476"/>
                        </a:lnTo>
                        <a:lnTo>
                          <a:pt x="371" y="452"/>
                        </a:lnTo>
                        <a:lnTo>
                          <a:pt x="247" y="427"/>
                        </a:lnTo>
                        <a:lnTo>
                          <a:pt x="140" y="386"/>
                        </a:lnTo>
                        <a:lnTo>
                          <a:pt x="66" y="345"/>
                        </a:lnTo>
                        <a:lnTo>
                          <a:pt x="17" y="295"/>
                        </a:lnTo>
                        <a:lnTo>
                          <a:pt x="0" y="246"/>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grpSp>
            <p:grpSp>
              <p:nvGrpSpPr>
                <p:cNvPr id="184" name="Group 26">
                  <a:extLst>
                    <a:ext uri="{FF2B5EF4-FFF2-40B4-BE49-F238E27FC236}">
                      <a16:creationId xmlns:a16="http://schemas.microsoft.com/office/drawing/2014/main" id="{B9077214-BC3C-804C-BC87-3248ACB52108}"/>
                    </a:ext>
                  </a:extLst>
                </p:cNvPr>
                <p:cNvGrpSpPr>
                  <a:grpSpLocks/>
                </p:cNvGrpSpPr>
                <p:nvPr/>
              </p:nvGrpSpPr>
              <p:grpSpPr bwMode="auto">
                <a:xfrm>
                  <a:off x="3788" y="669"/>
                  <a:ext cx="429" cy="2516"/>
                  <a:chOff x="3788" y="669"/>
                  <a:chExt cx="429" cy="2516"/>
                </a:xfrm>
              </p:grpSpPr>
              <p:sp>
                <p:nvSpPr>
                  <p:cNvPr id="185" name="Freeform 22">
                    <a:extLst>
                      <a:ext uri="{FF2B5EF4-FFF2-40B4-BE49-F238E27FC236}">
                        <a16:creationId xmlns:a16="http://schemas.microsoft.com/office/drawing/2014/main" id="{94141E10-3233-9640-A023-363E54FC9E8B}"/>
                      </a:ext>
                    </a:extLst>
                  </p:cNvPr>
                  <p:cNvSpPr>
                    <a:spLocks/>
                  </p:cNvSpPr>
                  <p:nvPr/>
                </p:nvSpPr>
                <p:spPr bwMode="auto">
                  <a:xfrm>
                    <a:off x="3845" y="784"/>
                    <a:ext cx="248" cy="741"/>
                  </a:xfrm>
                  <a:custGeom>
                    <a:avLst/>
                    <a:gdLst>
                      <a:gd name="T0" fmla="*/ 247 w 248"/>
                      <a:gd name="T1" fmla="*/ 649 h 741"/>
                      <a:gd name="T2" fmla="*/ 247 w 248"/>
                      <a:gd name="T3" fmla="*/ 0 h 741"/>
                      <a:gd name="T4" fmla="*/ 0 w 248"/>
                      <a:gd name="T5" fmla="*/ 0 h 741"/>
                      <a:gd name="T6" fmla="*/ 0 w 248"/>
                      <a:gd name="T7" fmla="*/ 649 h 741"/>
                      <a:gd name="T8" fmla="*/ 0 w 248"/>
                      <a:gd name="T9" fmla="*/ 657 h 741"/>
                      <a:gd name="T10" fmla="*/ 17 w 248"/>
                      <a:gd name="T11" fmla="*/ 699 h 741"/>
                      <a:gd name="T12" fmla="*/ 50 w 248"/>
                      <a:gd name="T13" fmla="*/ 723 h 741"/>
                      <a:gd name="T14" fmla="*/ 99 w 248"/>
                      <a:gd name="T15" fmla="*/ 740 h 741"/>
                      <a:gd name="T16" fmla="*/ 157 w 248"/>
                      <a:gd name="T17" fmla="*/ 740 h 741"/>
                      <a:gd name="T18" fmla="*/ 206 w 248"/>
                      <a:gd name="T19" fmla="*/ 723 h 741"/>
                      <a:gd name="T20" fmla="*/ 239 w 248"/>
                      <a:gd name="T21" fmla="*/ 699 h 741"/>
                      <a:gd name="T22" fmla="*/ 247 w 248"/>
                      <a:gd name="T23" fmla="*/ 657 h 741"/>
                      <a:gd name="T24" fmla="*/ 247 w 248"/>
                      <a:gd name="T25" fmla="*/ 649 h 7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741"/>
                      <a:gd name="T41" fmla="*/ 248 w 248"/>
                      <a:gd name="T42" fmla="*/ 741 h 7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741">
                        <a:moveTo>
                          <a:pt x="247" y="649"/>
                        </a:moveTo>
                        <a:lnTo>
                          <a:pt x="247" y="0"/>
                        </a:lnTo>
                        <a:lnTo>
                          <a:pt x="0" y="0"/>
                        </a:lnTo>
                        <a:lnTo>
                          <a:pt x="0" y="649"/>
                        </a:lnTo>
                        <a:lnTo>
                          <a:pt x="0" y="657"/>
                        </a:lnTo>
                        <a:lnTo>
                          <a:pt x="17" y="699"/>
                        </a:lnTo>
                        <a:lnTo>
                          <a:pt x="50" y="723"/>
                        </a:lnTo>
                        <a:lnTo>
                          <a:pt x="99" y="740"/>
                        </a:lnTo>
                        <a:lnTo>
                          <a:pt x="157" y="740"/>
                        </a:lnTo>
                        <a:lnTo>
                          <a:pt x="206" y="723"/>
                        </a:lnTo>
                        <a:lnTo>
                          <a:pt x="239" y="699"/>
                        </a:lnTo>
                        <a:lnTo>
                          <a:pt x="247" y="657"/>
                        </a:lnTo>
                        <a:lnTo>
                          <a:pt x="247" y="649"/>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86" name="Freeform 23">
                    <a:extLst>
                      <a:ext uri="{FF2B5EF4-FFF2-40B4-BE49-F238E27FC236}">
                        <a16:creationId xmlns:a16="http://schemas.microsoft.com/office/drawing/2014/main" id="{C60E1148-3DEA-F44B-BCDD-7DBBAC6345CF}"/>
                      </a:ext>
                    </a:extLst>
                  </p:cNvPr>
                  <p:cNvSpPr>
                    <a:spLocks/>
                  </p:cNvSpPr>
                  <p:nvPr/>
                </p:nvSpPr>
                <p:spPr bwMode="auto">
                  <a:xfrm>
                    <a:off x="3845" y="669"/>
                    <a:ext cx="248" cy="157"/>
                  </a:xfrm>
                  <a:custGeom>
                    <a:avLst/>
                    <a:gdLst>
                      <a:gd name="T0" fmla="*/ 0 w 248"/>
                      <a:gd name="T1" fmla="*/ 74 h 157"/>
                      <a:gd name="T2" fmla="*/ 17 w 248"/>
                      <a:gd name="T3" fmla="*/ 41 h 157"/>
                      <a:gd name="T4" fmla="*/ 50 w 248"/>
                      <a:gd name="T5" fmla="*/ 8 h 157"/>
                      <a:gd name="T6" fmla="*/ 99 w 248"/>
                      <a:gd name="T7" fmla="*/ 0 h 157"/>
                      <a:gd name="T8" fmla="*/ 157 w 248"/>
                      <a:gd name="T9" fmla="*/ 0 h 157"/>
                      <a:gd name="T10" fmla="*/ 206 w 248"/>
                      <a:gd name="T11" fmla="*/ 8 h 157"/>
                      <a:gd name="T12" fmla="*/ 239 w 248"/>
                      <a:gd name="T13" fmla="*/ 41 h 157"/>
                      <a:gd name="T14" fmla="*/ 247 w 248"/>
                      <a:gd name="T15" fmla="*/ 74 h 157"/>
                      <a:gd name="T16" fmla="*/ 239 w 248"/>
                      <a:gd name="T17" fmla="*/ 115 h 157"/>
                      <a:gd name="T18" fmla="*/ 206 w 248"/>
                      <a:gd name="T19" fmla="*/ 140 h 157"/>
                      <a:gd name="T20" fmla="*/ 157 w 248"/>
                      <a:gd name="T21" fmla="*/ 156 h 157"/>
                      <a:gd name="T22" fmla="*/ 99 w 248"/>
                      <a:gd name="T23" fmla="*/ 156 h 157"/>
                      <a:gd name="T24" fmla="*/ 50 w 248"/>
                      <a:gd name="T25" fmla="*/ 140 h 157"/>
                      <a:gd name="T26" fmla="*/ 17 w 248"/>
                      <a:gd name="T27" fmla="*/ 115 h 157"/>
                      <a:gd name="T28" fmla="*/ 0 w 248"/>
                      <a:gd name="T29" fmla="*/ 74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57"/>
                      <a:gd name="T47" fmla="*/ 248 w 24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57">
                        <a:moveTo>
                          <a:pt x="0" y="74"/>
                        </a:moveTo>
                        <a:lnTo>
                          <a:pt x="17" y="41"/>
                        </a:lnTo>
                        <a:lnTo>
                          <a:pt x="50" y="8"/>
                        </a:lnTo>
                        <a:lnTo>
                          <a:pt x="99" y="0"/>
                        </a:lnTo>
                        <a:lnTo>
                          <a:pt x="157" y="0"/>
                        </a:lnTo>
                        <a:lnTo>
                          <a:pt x="206" y="8"/>
                        </a:lnTo>
                        <a:lnTo>
                          <a:pt x="239" y="41"/>
                        </a:lnTo>
                        <a:lnTo>
                          <a:pt x="247" y="74"/>
                        </a:lnTo>
                        <a:lnTo>
                          <a:pt x="239" y="115"/>
                        </a:lnTo>
                        <a:lnTo>
                          <a:pt x="206" y="140"/>
                        </a:lnTo>
                        <a:lnTo>
                          <a:pt x="157" y="156"/>
                        </a:lnTo>
                        <a:lnTo>
                          <a:pt x="99" y="156"/>
                        </a:lnTo>
                        <a:lnTo>
                          <a:pt x="50" y="140"/>
                        </a:lnTo>
                        <a:lnTo>
                          <a:pt x="17" y="115"/>
                        </a:lnTo>
                        <a:lnTo>
                          <a:pt x="0" y="74"/>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87" name="Freeform 24">
                    <a:extLst>
                      <a:ext uri="{FF2B5EF4-FFF2-40B4-BE49-F238E27FC236}">
                        <a16:creationId xmlns:a16="http://schemas.microsoft.com/office/drawing/2014/main" id="{3A4927E6-41B3-D14F-ABAF-40A66C1B3ACA}"/>
                      </a:ext>
                    </a:extLst>
                  </p:cNvPr>
                  <p:cNvSpPr>
                    <a:spLocks/>
                  </p:cNvSpPr>
                  <p:nvPr/>
                </p:nvSpPr>
                <p:spPr bwMode="auto">
                  <a:xfrm>
                    <a:off x="3845" y="2263"/>
                    <a:ext cx="248" cy="922"/>
                  </a:xfrm>
                  <a:custGeom>
                    <a:avLst/>
                    <a:gdLst>
                      <a:gd name="T0" fmla="*/ 247 w 248"/>
                      <a:gd name="T1" fmla="*/ 814 h 922"/>
                      <a:gd name="T2" fmla="*/ 247 w 248"/>
                      <a:gd name="T3" fmla="*/ 0 h 922"/>
                      <a:gd name="T4" fmla="*/ 0 w 248"/>
                      <a:gd name="T5" fmla="*/ 0 h 922"/>
                      <a:gd name="T6" fmla="*/ 0 w 248"/>
                      <a:gd name="T7" fmla="*/ 814 h 922"/>
                      <a:gd name="T8" fmla="*/ 0 w 248"/>
                      <a:gd name="T9" fmla="*/ 822 h 922"/>
                      <a:gd name="T10" fmla="*/ 17 w 248"/>
                      <a:gd name="T11" fmla="*/ 871 h 922"/>
                      <a:gd name="T12" fmla="*/ 50 w 248"/>
                      <a:gd name="T13" fmla="*/ 904 h 922"/>
                      <a:gd name="T14" fmla="*/ 99 w 248"/>
                      <a:gd name="T15" fmla="*/ 921 h 922"/>
                      <a:gd name="T16" fmla="*/ 157 w 248"/>
                      <a:gd name="T17" fmla="*/ 921 h 922"/>
                      <a:gd name="T18" fmla="*/ 206 w 248"/>
                      <a:gd name="T19" fmla="*/ 904 h 922"/>
                      <a:gd name="T20" fmla="*/ 239 w 248"/>
                      <a:gd name="T21" fmla="*/ 871 h 922"/>
                      <a:gd name="T22" fmla="*/ 247 w 248"/>
                      <a:gd name="T23" fmla="*/ 822 h 922"/>
                      <a:gd name="T24" fmla="*/ 247 w 248"/>
                      <a:gd name="T25" fmla="*/ 814 h 9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922"/>
                      <a:gd name="T41" fmla="*/ 248 w 248"/>
                      <a:gd name="T42" fmla="*/ 922 h 9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922">
                        <a:moveTo>
                          <a:pt x="247" y="814"/>
                        </a:moveTo>
                        <a:lnTo>
                          <a:pt x="247" y="0"/>
                        </a:lnTo>
                        <a:lnTo>
                          <a:pt x="0" y="0"/>
                        </a:lnTo>
                        <a:lnTo>
                          <a:pt x="0" y="814"/>
                        </a:lnTo>
                        <a:lnTo>
                          <a:pt x="0" y="822"/>
                        </a:lnTo>
                        <a:lnTo>
                          <a:pt x="17" y="871"/>
                        </a:lnTo>
                        <a:lnTo>
                          <a:pt x="50" y="904"/>
                        </a:lnTo>
                        <a:lnTo>
                          <a:pt x="99" y="921"/>
                        </a:lnTo>
                        <a:lnTo>
                          <a:pt x="157" y="921"/>
                        </a:lnTo>
                        <a:lnTo>
                          <a:pt x="206" y="904"/>
                        </a:lnTo>
                        <a:lnTo>
                          <a:pt x="239" y="871"/>
                        </a:lnTo>
                        <a:lnTo>
                          <a:pt x="247" y="822"/>
                        </a:lnTo>
                        <a:lnTo>
                          <a:pt x="247" y="814"/>
                        </a:lnTo>
                      </a:path>
                    </a:pathLst>
                  </a:custGeom>
                  <a:solidFill>
                    <a:srgbClr val="FFFFFF"/>
                  </a:solidFill>
                  <a:ln w="12700" cap="rnd">
                    <a:solidFill>
                      <a:srgbClr val="95A5A6"/>
                    </a:solidFill>
                    <a:round/>
                    <a:headEnd/>
                    <a:tailEnd/>
                  </a:ln>
                </p:spPr>
                <p:txBody>
                  <a:bodyPr/>
                  <a:lstStyle/>
                  <a:p>
                    <a:pPr defTabSz="914377">
                      <a:defRPr/>
                    </a:pPr>
                    <a:endParaRPr lang="en-US" sz="1051" kern="0" dirty="0">
                      <a:solidFill>
                        <a:srgbClr val="95A5A6"/>
                      </a:solidFill>
                      <a:latin typeface="Helvetica Neue"/>
                      <a:ea typeface=""/>
                      <a:cs typeface=""/>
                    </a:endParaRPr>
                  </a:p>
                </p:txBody>
              </p:sp>
              <p:sp>
                <p:nvSpPr>
                  <p:cNvPr id="188" name="Freeform 25">
                    <a:extLst>
                      <a:ext uri="{FF2B5EF4-FFF2-40B4-BE49-F238E27FC236}">
                        <a16:creationId xmlns:a16="http://schemas.microsoft.com/office/drawing/2014/main" id="{ADCE65E2-2629-B545-A6C5-132C27EC65D2}"/>
                      </a:ext>
                    </a:extLst>
                  </p:cNvPr>
                  <p:cNvSpPr>
                    <a:spLocks/>
                  </p:cNvSpPr>
                  <p:nvPr/>
                </p:nvSpPr>
                <p:spPr bwMode="auto">
                  <a:xfrm>
                    <a:off x="3788" y="850"/>
                    <a:ext cx="429" cy="247"/>
                  </a:xfrm>
                  <a:custGeom>
                    <a:avLst/>
                    <a:gdLst>
                      <a:gd name="T0" fmla="*/ 57 w 429"/>
                      <a:gd name="T1" fmla="*/ 0 h 247"/>
                      <a:gd name="T2" fmla="*/ 16 w 429"/>
                      <a:gd name="T3" fmla="*/ 49 h 247"/>
                      <a:gd name="T4" fmla="*/ 0 w 429"/>
                      <a:gd name="T5" fmla="*/ 98 h 247"/>
                      <a:gd name="T6" fmla="*/ 16 w 429"/>
                      <a:gd name="T7" fmla="*/ 156 h 247"/>
                      <a:gd name="T8" fmla="*/ 66 w 429"/>
                      <a:gd name="T9" fmla="*/ 205 h 247"/>
                      <a:gd name="T10" fmla="*/ 131 w 429"/>
                      <a:gd name="T11" fmla="*/ 230 h 247"/>
                      <a:gd name="T12" fmla="*/ 214 w 429"/>
                      <a:gd name="T13" fmla="*/ 246 h 247"/>
                      <a:gd name="T14" fmla="*/ 296 w 429"/>
                      <a:gd name="T15" fmla="*/ 230 h 247"/>
                      <a:gd name="T16" fmla="*/ 362 w 429"/>
                      <a:gd name="T17" fmla="*/ 205 h 247"/>
                      <a:gd name="T18" fmla="*/ 411 w 429"/>
                      <a:gd name="T19" fmla="*/ 156 h 247"/>
                      <a:gd name="T20" fmla="*/ 428 w 429"/>
                      <a:gd name="T21" fmla="*/ 98 h 247"/>
                      <a:gd name="T22" fmla="*/ 411 w 429"/>
                      <a:gd name="T23" fmla="*/ 49 h 2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9"/>
                      <a:gd name="T37" fmla="*/ 0 h 247"/>
                      <a:gd name="T38" fmla="*/ 429 w 429"/>
                      <a:gd name="T39" fmla="*/ 247 h 2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9" h="247">
                        <a:moveTo>
                          <a:pt x="57" y="0"/>
                        </a:moveTo>
                        <a:lnTo>
                          <a:pt x="16" y="49"/>
                        </a:lnTo>
                        <a:lnTo>
                          <a:pt x="0" y="98"/>
                        </a:lnTo>
                        <a:lnTo>
                          <a:pt x="16" y="156"/>
                        </a:lnTo>
                        <a:lnTo>
                          <a:pt x="66" y="205"/>
                        </a:lnTo>
                        <a:lnTo>
                          <a:pt x="131" y="230"/>
                        </a:lnTo>
                        <a:lnTo>
                          <a:pt x="214" y="246"/>
                        </a:lnTo>
                        <a:lnTo>
                          <a:pt x="296" y="230"/>
                        </a:lnTo>
                        <a:lnTo>
                          <a:pt x="362" y="205"/>
                        </a:lnTo>
                        <a:lnTo>
                          <a:pt x="411" y="156"/>
                        </a:lnTo>
                        <a:lnTo>
                          <a:pt x="428" y="98"/>
                        </a:lnTo>
                        <a:lnTo>
                          <a:pt x="411" y="49"/>
                        </a:lnTo>
                      </a:path>
                    </a:pathLst>
                  </a:custGeom>
                  <a:noFill/>
                  <a:ln w="12700" cap="rnd">
                    <a:solidFill>
                      <a:srgbClr val="95A5A6"/>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defTabSz="914377">
                      <a:defRPr/>
                    </a:pPr>
                    <a:endParaRPr lang="en-US" sz="1051" kern="0" dirty="0">
                      <a:solidFill>
                        <a:srgbClr val="95A5A6"/>
                      </a:solidFill>
                      <a:latin typeface="Helvetica Neue"/>
                      <a:ea typeface=""/>
                      <a:cs typeface=""/>
                    </a:endParaRPr>
                  </a:p>
                </p:txBody>
              </p:sp>
            </p:grpSp>
          </p:grpSp>
          <p:sp>
            <p:nvSpPr>
              <p:cNvPr id="143" name="Line 29">
                <a:extLst>
                  <a:ext uri="{FF2B5EF4-FFF2-40B4-BE49-F238E27FC236}">
                    <a16:creationId xmlns:a16="http://schemas.microsoft.com/office/drawing/2014/main" id="{C161C3E1-E09F-F74C-BDBA-F2CE2DB7519F}"/>
                  </a:ext>
                </a:extLst>
              </p:cNvPr>
              <p:cNvSpPr>
                <a:spLocks noChangeShapeType="1"/>
              </p:cNvSpPr>
              <p:nvPr/>
            </p:nvSpPr>
            <p:spPr bwMode="auto">
              <a:xfrm>
                <a:off x="1769949" y="2115740"/>
                <a:ext cx="588169"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44" name="Line 30">
                <a:extLst>
                  <a:ext uri="{FF2B5EF4-FFF2-40B4-BE49-F238E27FC236}">
                    <a16:creationId xmlns:a16="http://schemas.microsoft.com/office/drawing/2014/main" id="{41A23188-226C-0445-B291-E23E5B219883}"/>
                  </a:ext>
                </a:extLst>
              </p:cNvPr>
              <p:cNvSpPr>
                <a:spLocks noChangeShapeType="1"/>
              </p:cNvSpPr>
              <p:nvPr/>
            </p:nvSpPr>
            <p:spPr bwMode="auto">
              <a:xfrm>
                <a:off x="1769949" y="2575322"/>
                <a:ext cx="588169"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45" name="Line 31">
                <a:extLst>
                  <a:ext uri="{FF2B5EF4-FFF2-40B4-BE49-F238E27FC236}">
                    <a16:creationId xmlns:a16="http://schemas.microsoft.com/office/drawing/2014/main" id="{8B7DE848-DFF1-B346-A780-C00439F884B9}"/>
                  </a:ext>
                </a:extLst>
              </p:cNvPr>
              <p:cNvSpPr>
                <a:spLocks noChangeShapeType="1"/>
              </p:cNvSpPr>
              <p:nvPr/>
            </p:nvSpPr>
            <p:spPr bwMode="auto">
              <a:xfrm>
                <a:off x="1769949" y="4140994"/>
                <a:ext cx="588169"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46" name="Line 32">
                <a:extLst>
                  <a:ext uri="{FF2B5EF4-FFF2-40B4-BE49-F238E27FC236}">
                    <a16:creationId xmlns:a16="http://schemas.microsoft.com/office/drawing/2014/main" id="{BEC3478F-54FB-124E-8A1C-625C6AE93ADB}"/>
                  </a:ext>
                </a:extLst>
              </p:cNvPr>
              <p:cNvSpPr>
                <a:spLocks noChangeShapeType="1"/>
              </p:cNvSpPr>
              <p:nvPr/>
            </p:nvSpPr>
            <p:spPr bwMode="auto">
              <a:xfrm>
                <a:off x="1769948" y="2996803"/>
                <a:ext cx="0" cy="1173956"/>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61" name="Line 33">
                <a:extLst>
                  <a:ext uri="{FF2B5EF4-FFF2-40B4-BE49-F238E27FC236}">
                    <a16:creationId xmlns:a16="http://schemas.microsoft.com/office/drawing/2014/main" id="{1E634B8E-E28D-9549-9087-1951D0A3DD82}"/>
                  </a:ext>
                </a:extLst>
              </p:cNvPr>
              <p:cNvSpPr>
                <a:spLocks noChangeShapeType="1"/>
              </p:cNvSpPr>
              <p:nvPr/>
            </p:nvSpPr>
            <p:spPr bwMode="auto">
              <a:xfrm flipV="1">
                <a:off x="1769948" y="2115740"/>
                <a:ext cx="0" cy="881063"/>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64" name="Freeform 163" descr="Light vertical">
                <a:extLst>
                  <a:ext uri="{FF2B5EF4-FFF2-40B4-BE49-F238E27FC236}">
                    <a16:creationId xmlns:a16="http://schemas.microsoft.com/office/drawing/2014/main" id="{90CAA546-EF5E-694C-8F3C-4C7862E4A6F7}"/>
                  </a:ext>
                </a:extLst>
              </p:cNvPr>
              <p:cNvSpPr>
                <a:spLocks/>
              </p:cNvSpPr>
              <p:nvPr/>
            </p:nvSpPr>
            <p:spPr bwMode="auto">
              <a:xfrm>
                <a:off x="2358117" y="4112419"/>
                <a:ext cx="117872" cy="59531"/>
              </a:xfrm>
              <a:custGeom>
                <a:avLst/>
                <a:gdLst>
                  <a:gd name="T0" fmla="*/ 0 w 99"/>
                  <a:gd name="T1" fmla="*/ 2147483647 h 50"/>
                  <a:gd name="T2" fmla="*/ 2147483647 w 99"/>
                  <a:gd name="T3" fmla="*/ 2147483647 h 50"/>
                  <a:gd name="T4" fmla="*/ 2147483647 w 99"/>
                  <a:gd name="T5" fmla="*/ 0 h 50"/>
                  <a:gd name="T6" fmla="*/ 0 w 99"/>
                  <a:gd name="T7" fmla="*/ 0 h 50"/>
                  <a:gd name="T8" fmla="*/ 0 w 99"/>
                  <a:gd name="T9" fmla="*/ 2147483647 h 50"/>
                  <a:gd name="T10" fmla="*/ 0 60000 65536"/>
                  <a:gd name="T11" fmla="*/ 0 60000 65536"/>
                  <a:gd name="T12" fmla="*/ 0 60000 65536"/>
                  <a:gd name="T13" fmla="*/ 0 60000 65536"/>
                  <a:gd name="T14" fmla="*/ 0 60000 65536"/>
                  <a:gd name="T15" fmla="*/ 0 w 99"/>
                  <a:gd name="T16" fmla="*/ 0 h 50"/>
                  <a:gd name="T17" fmla="*/ 99 w 99"/>
                  <a:gd name="T18" fmla="*/ 50 h 50"/>
                </a:gdLst>
                <a:ahLst/>
                <a:cxnLst>
                  <a:cxn ang="T10">
                    <a:pos x="T0" y="T1"/>
                  </a:cxn>
                  <a:cxn ang="T11">
                    <a:pos x="T2" y="T3"/>
                  </a:cxn>
                  <a:cxn ang="T12">
                    <a:pos x="T4" y="T5"/>
                  </a:cxn>
                  <a:cxn ang="T13">
                    <a:pos x="T6" y="T7"/>
                  </a:cxn>
                  <a:cxn ang="T14">
                    <a:pos x="T8" y="T9"/>
                  </a:cxn>
                </a:cxnLst>
                <a:rect l="T15" t="T16" r="T17" b="T18"/>
                <a:pathLst>
                  <a:path w="99" h="50">
                    <a:moveTo>
                      <a:pt x="0" y="49"/>
                    </a:moveTo>
                    <a:lnTo>
                      <a:pt x="98" y="49"/>
                    </a:lnTo>
                    <a:lnTo>
                      <a:pt x="98" y="0"/>
                    </a:lnTo>
                    <a:lnTo>
                      <a:pt x="0" y="0"/>
                    </a:lnTo>
                    <a:lnTo>
                      <a:pt x="0" y="49"/>
                    </a:lnTo>
                  </a:path>
                </a:pathLst>
              </a:custGeom>
              <a:pattFill prst="ltVert">
                <a:fgClr>
                  <a:srgbClr val="FFFFFF"/>
                </a:fgClr>
                <a:bgClr>
                  <a:srgbClr val="000000"/>
                </a:bgClr>
              </a:pattFill>
              <a:ln w="12700" cap="rnd">
                <a:solidFill>
                  <a:srgbClr val="000000"/>
                </a:solidFill>
                <a:round/>
                <a:headEnd/>
                <a:tailEnd/>
              </a:ln>
            </p:spPr>
            <p:txBody>
              <a:bodyPr/>
              <a:lstStyle/>
              <a:p>
                <a:endParaRPr lang="en-US" sz="1051" dirty="0">
                  <a:solidFill>
                    <a:srgbClr val="95A5A6"/>
                  </a:solidFill>
                  <a:latin typeface="Helvetica Neue"/>
                  <a:ea typeface=""/>
                  <a:cs typeface=""/>
                </a:endParaRPr>
              </a:p>
            </p:txBody>
          </p:sp>
          <p:sp>
            <p:nvSpPr>
              <p:cNvPr id="165" name="Freeform 164" descr="Light vertical">
                <a:extLst>
                  <a:ext uri="{FF2B5EF4-FFF2-40B4-BE49-F238E27FC236}">
                    <a16:creationId xmlns:a16="http://schemas.microsoft.com/office/drawing/2014/main" id="{FE5A9991-4BC4-9D4A-B0B3-F604D227B42B}"/>
                  </a:ext>
                </a:extLst>
              </p:cNvPr>
              <p:cNvSpPr>
                <a:spLocks/>
              </p:cNvSpPr>
              <p:nvPr/>
            </p:nvSpPr>
            <p:spPr bwMode="auto">
              <a:xfrm>
                <a:off x="2358117" y="2085975"/>
                <a:ext cx="117872" cy="51197"/>
              </a:xfrm>
              <a:custGeom>
                <a:avLst/>
                <a:gdLst>
                  <a:gd name="T0" fmla="*/ 0 w 99"/>
                  <a:gd name="T1" fmla="*/ 2147483647 h 43"/>
                  <a:gd name="T2" fmla="*/ 2147483647 w 99"/>
                  <a:gd name="T3" fmla="*/ 2147483647 h 43"/>
                  <a:gd name="T4" fmla="*/ 2147483647 w 99"/>
                  <a:gd name="T5" fmla="*/ 0 h 43"/>
                  <a:gd name="T6" fmla="*/ 0 w 99"/>
                  <a:gd name="T7" fmla="*/ 0 h 43"/>
                  <a:gd name="T8" fmla="*/ 0 w 99"/>
                  <a:gd name="T9" fmla="*/ 2147483647 h 43"/>
                  <a:gd name="T10" fmla="*/ 0 60000 65536"/>
                  <a:gd name="T11" fmla="*/ 0 60000 65536"/>
                  <a:gd name="T12" fmla="*/ 0 60000 65536"/>
                  <a:gd name="T13" fmla="*/ 0 60000 65536"/>
                  <a:gd name="T14" fmla="*/ 0 60000 65536"/>
                  <a:gd name="T15" fmla="*/ 0 w 99"/>
                  <a:gd name="T16" fmla="*/ 0 h 43"/>
                  <a:gd name="T17" fmla="*/ 99 w 99"/>
                  <a:gd name="T18" fmla="*/ 43 h 43"/>
                </a:gdLst>
                <a:ahLst/>
                <a:cxnLst>
                  <a:cxn ang="T10">
                    <a:pos x="T0" y="T1"/>
                  </a:cxn>
                  <a:cxn ang="T11">
                    <a:pos x="T2" y="T3"/>
                  </a:cxn>
                  <a:cxn ang="T12">
                    <a:pos x="T4" y="T5"/>
                  </a:cxn>
                  <a:cxn ang="T13">
                    <a:pos x="T6" y="T7"/>
                  </a:cxn>
                  <a:cxn ang="T14">
                    <a:pos x="T8" y="T9"/>
                  </a:cxn>
                </a:cxnLst>
                <a:rect l="T15" t="T16" r="T17" b="T18"/>
                <a:pathLst>
                  <a:path w="99" h="43">
                    <a:moveTo>
                      <a:pt x="0" y="42"/>
                    </a:moveTo>
                    <a:lnTo>
                      <a:pt x="98" y="42"/>
                    </a:lnTo>
                    <a:lnTo>
                      <a:pt x="98" y="0"/>
                    </a:lnTo>
                    <a:lnTo>
                      <a:pt x="0" y="0"/>
                    </a:lnTo>
                    <a:lnTo>
                      <a:pt x="0" y="42"/>
                    </a:lnTo>
                  </a:path>
                </a:pathLst>
              </a:custGeom>
              <a:pattFill prst="ltVert">
                <a:fgClr>
                  <a:srgbClr val="FFFFFF"/>
                </a:fgClr>
                <a:bgClr>
                  <a:srgbClr val="000000"/>
                </a:bgClr>
              </a:pattFill>
              <a:ln w="12700" cap="rnd">
                <a:solidFill>
                  <a:srgbClr val="000000"/>
                </a:solidFill>
                <a:round/>
                <a:headEnd/>
                <a:tailEnd/>
              </a:ln>
            </p:spPr>
            <p:txBody>
              <a:bodyPr/>
              <a:lstStyle/>
              <a:p>
                <a:endParaRPr lang="en-US" sz="1051" dirty="0">
                  <a:solidFill>
                    <a:srgbClr val="95A5A6"/>
                  </a:solidFill>
                  <a:latin typeface="Helvetica Neue"/>
                  <a:ea typeface=""/>
                  <a:cs typeface=""/>
                </a:endParaRPr>
              </a:p>
            </p:txBody>
          </p:sp>
          <p:sp>
            <p:nvSpPr>
              <p:cNvPr id="166" name="Freeform 165" descr="Light vertical">
                <a:extLst>
                  <a:ext uri="{FF2B5EF4-FFF2-40B4-BE49-F238E27FC236}">
                    <a16:creationId xmlns:a16="http://schemas.microsoft.com/office/drawing/2014/main" id="{720388B6-21AE-1B48-B7A1-C9D0700351AE}"/>
                  </a:ext>
                </a:extLst>
              </p:cNvPr>
              <p:cNvSpPr>
                <a:spLocks/>
              </p:cNvSpPr>
              <p:nvPr/>
            </p:nvSpPr>
            <p:spPr bwMode="auto">
              <a:xfrm>
                <a:off x="2358117" y="2556272"/>
                <a:ext cx="117872" cy="50006"/>
              </a:xfrm>
              <a:custGeom>
                <a:avLst/>
                <a:gdLst>
                  <a:gd name="T0" fmla="*/ 0 w 99"/>
                  <a:gd name="T1" fmla="*/ 2147483647 h 42"/>
                  <a:gd name="T2" fmla="*/ 2147483647 w 99"/>
                  <a:gd name="T3" fmla="*/ 2147483647 h 42"/>
                  <a:gd name="T4" fmla="*/ 2147483647 w 99"/>
                  <a:gd name="T5" fmla="*/ 0 h 42"/>
                  <a:gd name="T6" fmla="*/ 0 w 99"/>
                  <a:gd name="T7" fmla="*/ 0 h 42"/>
                  <a:gd name="T8" fmla="*/ 0 w 99"/>
                  <a:gd name="T9" fmla="*/ 2147483647 h 42"/>
                  <a:gd name="T10" fmla="*/ 0 60000 65536"/>
                  <a:gd name="T11" fmla="*/ 0 60000 65536"/>
                  <a:gd name="T12" fmla="*/ 0 60000 65536"/>
                  <a:gd name="T13" fmla="*/ 0 60000 65536"/>
                  <a:gd name="T14" fmla="*/ 0 60000 65536"/>
                  <a:gd name="T15" fmla="*/ 0 w 99"/>
                  <a:gd name="T16" fmla="*/ 0 h 42"/>
                  <a:gd name="T17" fmla="*/ 99 w 99"/>
                  <a:gd name="T18" fmla="*/ 42 h 42"/>
                </a:gdLst>
                <a:ahLst/>
                <a:cxnLst>
                  <a:cxn ang="T10">
                    <a:pos x="T0" y="T1"/>
                  </a:cxn>
                  <a:cxn ang="T11">
                    <a:pos x="T2" y="T3"/>
                  </a:cxn>
                  <a:cxn ang="T12">
                    <a:pos x="T4" y="T5"/>
                  </a:cxn>
                  <a:cxn ang="T13">
                    <a:pos x="T6" y="T7"/>
                  </a:cxn>
                  <a:cxn ang="T14">
                    <a:pos x="T8" y="T9"/>
                  </a:cxn>
                </a:cxnLst>
                <a:rect l="T15" t="T16" r="T17" b="T18"/>
                <a:pathLst>
                  <a:path w="99" h="42">
                    <a:moveTo>
                      <a:pt x="0" y="41"/>
                    </a:moveTo>
                    <a:lnTo>
                      <a:pt x="98" y="41"/>
                    </a:lnTo>
                    <a:lnTo>
                      <a:pt x="98" y="0"/>
                    </a:lnTo>
                    <a:lnTo>
                      <a:pt x="0" y="0"/>
                    </a:lnTo>
                    <a:lnTo>
                      <a:pt x="0" y="41"/>
                    </a:lnTo>
                  </a:path>
                </a:pathLst>
              </a:custGeom>
              <a:pattFill prst="ltVert">
                <a:fgClr>
                  <a:srgbClr val="FFFFFF"/>
                </a:fgClr>
                <a:bgClr>
                  <a:srgbClr val="000000"/>
                </a:bgClr>
              </a:pattFill>
              <a:ln w="12700" cap="rnd">
                <a:solidFill>
                  <a:srgbClr val="000000"/>
                </a:solidFill>
                <a:round/>
                <a:headEnd/>
                <a:tailEnd/>
              </a:ln>
            </p:spPr>
            <p:txBody>
              <a:bodyPr/>
              <a:lstStyle/>
              <a:p>
                <a:endParaRPr lang="en-US" sz="1051" dirty="0">
                  <a:solidFill>
                    <a:srgbClr val="95A5A6"/>
                  </a:solidFill>
                  <a:latin typeface="Helvetica Neue"/>
                  <a:ea typeface=""/>
                  <a:cs typeface=""/>
                </a:endParaRPr>
              </a:p>
            </p:txBody>
          </p:sp>
          <p:sp>
            <p:nvSpPr>
              <p:cNvPr id="167" name="Rectangle 166">
                <a:extLst>
                  <a:ext uri="{FF2B5EF4-FFF2-40B4-BE49-F238E27FC236}">
                    <a16:creationId xmlns:a16="http://schemas.microsoft.com/office/drawing/2014/main" id="{43221DCD-28DF-6B43-962B-AAED43F092E3}"/>
                  </a:ext>
                </a:extLst>
              </p:cNvPr>
              <p:cNvSpPr>
                <a:spLocks noChangeArrowheads="1"/>
              </p:cNvSpPr>
              <p:nvPr/>
            </p:nvSpPr>
            <p:spPr bwMode="auto">
              <a:xfrm>
                <a:off x="4326020" y="3168855"/>
                <a:ext cx="907909" cy="358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Platters</a:t>
                </a:r>
              </a:p>
            </p:txBody>
          </p:sp>
          <p:sp>
            <p:nvSpPr>
              <p:cNvPr id="168" name="Line 38">
                <a:extLst>
                  <a:ext uri="{FF2B5EF4-FFF2-40B4-BE49-F238E27FC236}">
                    <a16:creationId xmlns:a16="http://schemas.microsoft.com/office/drawing/2014/main" id="{D939E2D9-D3B6-2843-9A1D-7937A89CED9D}"/>
                  </a:ext>
                </a:extLst>
              </p:cNvPr>
              <p:cNvSpPr>
                <a:spLocks noChangeShapeType="1"/>
              </p:cNvSpPr>
              <p:nvPr/>
            </p:nvSpPr>
            <p:spPr bwMode="auto">
              <a:xfrm>
                <a:off x="4415517" y="2849165"/>
                <a:ext cx="294084" cy="3631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69" name="Line 39">
                <a:extLst>
                  <a:ext uri="{FF2B5EF4-FFF2-40B4-BE49-F238E27FC236}">
                    <a16:creationId xmlns:a16="http://schemas.microsoft.com/office/drawing/2014/main" id="{81712BAD-91AC-E240-B8D8-98100D89FA11}"/>
                  </a:ext>
                </a:extLst>
              </p:cNvPr>
              <p:cNvSpPr>
                <a:spLocks noChangeShapeType="1"/>
              </p:cNvSpPr>
              <p:nvPr/>
            </p:nvSpPr>
            <p:spPr bwMode="auto">
              <a:xfrm flipV="1">
                <a:off x="4415517" y="3437334"/>
                <a:ext cx="294084" cy="4393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70" name="Rectangle 41">
                <a:extLst>
                  <a:ext uri="{FF2B5EF4-FFF2-40B4-BE49-F238E27FC236}">
                    <a16:creationId xmlns:a16="http://schemas.microsoft.com/office/drawing/2014/main" id="{02884530-A66C-F041-ABC2-244E526C863D}"/>
                  </a:ext>
                </a:extLst>
              </p:cNvPr>
              <p:cNvSpPr>
                <a:spLocks noChangeArrowheads="1"/>
              </p:cNvSpPr>
              <p:nvPr/>
            </p:nvSpPr>
            <p:spPr bwMode="auto">
              <a:xfrm>
                <a:off x="4009514" y="1160859"/>
                <a:ext cx="895884" cy="358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Spindle</a:t>
                </a:r>
              </a:p>
            </p:txBody>
          </p:sp>
          <p:sp>
            <p:nvSpPr>
              <p:cNvPr id="171" name="Freeform 42">
                <a:extLst>
                  <a:ext uri="{FF2B5EF4-FFF2-40B4-BE49-F238E27FC236}">
                    <a16:creationId xmlns:a16="http://schemas.microsoft.com/office/drawing/2014/main" id="{A01364A5-C561-9949-B5A6-BC506BC666B9}"/>
                  </a:ext>
                </a:extLst>
              </p:cNvPr>
              <p:cNvSpPr>
                <a:spLocks/>
              </p:cNvSpPr>
              <p:nvPr/>
            </p:nvSpPr>
            <p:spPr bwMode="auto">
              <a:xfrm>
                <a:off x="3534455" y="1262063"/>
                <a:ext cx="521494" cy="88106"/>
              </a:xfrm>
              <a:custGeom>
                <a:avLst/>
                <a:gdLst>
                  <a:gd name="T0" fmla="*/ 2147483647 w 438"/>
                  <a:gd name="T1" fmla="*/ 2147483647 h 74"/>
                  <a:gd name="T2" fmla="*/ 2147483647 w 438"/>
                  <a:gd name="T3" fmla="*/ 0 h 74"/>
                  <a:gd name="T4" fmla="*/ 2147483647 w 438"/>
                  <a:gd name="T5" fmla="*/ 2147483647 h 74"/>
                  <a:gd name="T6" fmla="*/ 0 w 438"/>
                  <a:gd name="T7" fmla="*/ 2147483647 h 74"/>
                  <a:gd name="T8" fmla="*/ 0 60000 65536"/>
                  <a:gd name="T9" fmla="*/ 0 60000 65536"/>
                  <a:gd name="T10" fmla="*/ 0 60000 65536"/>
                  <a:gd name="T11" fmla="*/ 0 60000 65536"/>
                  <a:gd name="T12" fmla="*/ 0 w 438"/>
                  <a:gd name="T13" fmla="*/ 0 h 74"/>
                  <a:gd name="T14" fmla="*/ 438 w 438"/>
                  <a:gd name="T15" fmla="*/ 74 h 74"/>
                </a:gdLst>
                <a:ahLst/>
                <a:cxnLst>
                  <a:cxn ang="T8">
                    <a:pos x="T0" y="T1"/>
                  </a:cxn>
                  <a:cxn ang="T9">
                    <a:pos x="T2" y="T3"/>
                  </a:cxn>
                  <a:cxn ang="T10">
                    <a:pos x="T4" y="T5"/>
                  </a:cxn>
                  <a:cxn ang="T11">
                    <a:pos x="T6" y="T7"/>
                  </a:cxn>
                </a:cxnLst>
                <a:rect l="T12" t="T13" r="T14" b="T15"/>
                <a:pathLst>
                  <a:path w="438" h="74">
                    <a:moveTo>
                      <a:pt x="437" y="8"/>
                    </a:moveTo>
                    <a:lnTo>
                      <a:pt x="288" y="0"/>
                    </a:lnTo>
                    <a:lnTo>
                      <a:pt x="140" y="24"/>
                    </a:lnTo>
                    <a:lnTo>
                      <a:pt x="0" y="7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solidFill>
                    <a:srgbClr val="95A5A6"/>
                  </a:solidFill>
                  <a:latin typeface="Helvetica Neue"/>
                  <a:ea typeface=""/>
                  <a:cs typeface=""/>
                </a:endParaRPr>
              </a:p>
            </p:txBody>
          </p:sp>
          <p:sp>
            <p:nvSpPr>
              <p:cNvPr id="172" name="Rectangle 44">
                <a:extLst>
                  <a:ext uri="{FF2B5EF4-FFF2-40B4-BE49-F238E27FC236}">
                    <a16:creationId xmlns:a16="http://schemas.microsoft.com/office/drawing/2014/main" id="{FCBC9697-0BFA-F04F-8B46-787BF1422BF3}"/>
                  </a:ext>
                </a:extLst>
              </p:cNvPr>
              <p:cNvSpPr>
                <a:spLocks noChangeArrowheads="1"/>
              </p:cNvSpPr>
              <p:nvPr/>
            </p:nvSpPr>
            <p:spPr bwMode="auto">
              <a:xfrm>
                <a:off x="1734961" y="1311191"/>
                <a:ext cx="1136389" cy="358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Disk head</a:t>
                </a:r>
              </a:p>
            </p:txBody>
          </p:sp>
          <p:grpSp>
            <p:nvGrpSpPr>
              <p:cNvPr id="173" name="Group 50">
                <a:extLst>
                  <a:ext uri="{FF2B5EF4-FFF2-40B4-BE49-F238E27FC236}">
                    <a16:creationId xmlns:a16="http://schemas.microsoft.com/office/drawing/2014/main" id="{F2CF2F96-BD34-9B43-9318-652BBE3D13B8}"/>
                  </a:ext>
                </a:extLst>
              </p:cNvPr>
              <p:cNvGrpSpPr>
                <a:grpSpLocks/>
              </p:cNvGrpSpPr>
              <p:nvPr/>
            </p:nvGrpSpPr>
            <p:grpSpPr bwMode="auto">
              <a:xfrm>
                <a:off x="1124633" y="3876673"/>
                <a:ext cx="1545433" cy="716755"/>
                <a:chOff x="2069" y="2945"/>
                <a:chExt cx="1298" cy="602"/>
              </a:xfrm>
            </p:grpSpPr>
            <p:sp>
              <p:nvSpPr>
                <p:cNvPr id="180" name="Rectangle 48">
                  <a:extLst>
                    <a:ext uri="{FF2B5EF4-FFF2-40B4-BE49-F238E27FC236}">
                      <a16:creationId xmlns:a16="http://schemas.microsoft.com/office/drawing/2014/main" id="{07F65A69-824D-E94F-8C83-448796458526}"/>
                    </a:ext>
                  </a:extLst>
                </p:cNvPr>
                <p:cNvSpPr>
                  <a:spLocks noChangeArrowheads="1"/>
                </p:cNvSpPr>
                <p:nvPr/>
              </p:nvSpPr>
              <p:spPr bwMode="auto">
                <a:xfrm>
                  <a:off x="2069" y="3246"/>
                  <a:ext cx="1298" cy="3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Arm assembly</a:t>
                  </a:r>
                </a:p>
              </p:txBody>
            </p:sp>
            <p:sp>
              <p:nvSpPr>
                <p:cNvPr id="181" name="Freeform 49">
                  <a:extLst>
                    <a:ext uri="{FF2B5EF4-FFF2-40B4-BE49-F238E27FC236}">
                      <a16:creationId xmlns:a16="http://schemas.microsoft.com/office/drawing/2014/main" id="{B1A6A176-522D-AA4F-A916-47243AEDF635}"/>
                    </a:ext>
                  </a:extLst>
                </p:cNvPr>
                <p:cNvSpPr>
                  <a:spLocks/>
                </p:cNvSpPr>
                <p:nvPr/>
              </p:nvSpPr>
              <p:spPr bwMode="auto">
                <a:xfrm>
                  <a:off x="2357" y="2945"/>
                  <a:ext cx="256" cy="305"/>
                </a:xfrm>
                <a:custGeom>
                  <a:avLst/>
                  <a:gdLst>
                    <a:gd name="T0" fmla="*/ 8 w 256"/>
                    <a:gd name="T1" fmla="*/ 304 h 305"/>
                    <a:gd name="T2" fmla="*/ 0 w 256"/>
                    <a:gd name="T3" fmla="*/ 230 h 305"/>
                    <a:gd name="T4" fmla="*/ 16 w 256"/>
                    <a:gd name="T5" fmla="*/ 156 h 305"/>
                    <a:gd name="T6" fmla="*/ 57 w 256"/>
                    <a:gd name="T7" fmla="*/ 91 h 305"/>
                    <a:gd name="T8" fmla="*/ 115 w 256"/>
                    <a:gd name="T9" fmla="*/ 41 h 305"/>
                    <a:gd name="T10" fmla="*/ 181 w 256"/>
                    <a:gd name="T11" fmla="*/ 9 h 305"/>
                    <a:gd name="T12" fmla="*/ 255 w 256"/>
                    <a:gd name="T13" fmla="*/ 0 h 305"/>
                    <a:gd name="T14" fmla="*/ 0 60000 65536"/>
                    <a:gd name="T15" fmla="*/ 0 60000 65536"/>
                    <a:gd name="T16" fmla="*/ 0 60000 65536"/>
                    <a:gd name="T17" fmla="*/ 0 60000 65536"/>
                    <a:gd name="T18" fmla="*/ 0 60000 65536"/>
                    <a:gd name="T19" fmla="*/ 0 60000 65536"/>
                    <a:gd name="T20" fmla="*/ 0 60000 65536"/>
                    <a:gd name="T21" fmla="*/ 0 w 256"/>
                    <a:gd name="T22" fmla="*/ 0 h 305"/>
                    <a:gd name="T23" fmla="*/ 256 w 256"/>
                    <a:gd name="T24" fmla="*/ 305 h 3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305">
                      <a:moveTo>
                        <a:pt x="8" y="304"/>
                      </a:moveTo>
                      <a:lnTo>
                        <a:pt x="0" y="230"/>
                      </a:lnTo>
                      <a:lnTo>
                        <a:pt x="16" y="156"/>
                      </a:lnTo>
                      <a:lnTo>
                        <a:pt x="57" y="91"/>
                      </a:lnTo>
                      <a:lnTo>
                        <a:pt x="115" y="41"/>
                      </a:lnTo>
                      <a:lnTo>
                        <a:pt x="181" y="9"/>
                      </a:lnTo>
                      <a:lnTo>
                        <a:pt x="25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latin typeface="Helvetica Neue"/>
                    <a:ea typeface=""/>
                    <a:cs typeface=""/>
                  </a:endParaRPr>
                </a:p>
              </p:txBody>
            </p:sp>
          </p:grpSp>
          <p:sp>
            <p:nvSpPr>
              <p:cNvPr id="174" name="Freeform 51">
                <a:extLst>
                  <a:ext uri="{FF2B5EF4-FFF2-40B4-BE49-F238E27FC236}">
                    <a16:creationId xmlns:a16="http://schemas.microsoft.com/office/drawing/2014/main" id="{7AF089E6-B7D3-8942-8A95-F500E289AE11}"/>
                  </a:ext>
                </a:extLst>
              </p:cNvPr>
              <p:cNvSpPr>
                <a:spLocks/>
              </p:cNvSpPr>
              <p:nvPr/>
            </p:nvSpPr>
            <p:spPr bwMode="auto">
              <a:xfrm>
                <a:off x="2211670" y="1568053"/>
                <a:ext cx="216694" cy="548879"/>
              </a:xfrm>
              <a:custGeom>
                <a:avLst/>
                <a:gdLst>
                  <a:gd name="T0" fmla="*/ 0 w 182"/>
                  <a:gd name="T1" fmla="*/ 0 h 461"/>
                  <a:gd name="T2" fmla="*/ 2147483647 w 182"/>
                  <a:gd name="T3" fmla="*/ 2147483647 h 461"/>
                  <a:gd name="T4" fmla="*/ 2147483647 w 182"/>
                  <a:gd name="T5" fmla="*/ 2147483647 h 461"/>
                  <a:gd name="T6" fmla="*/ 2147483647 w 182"/>
                  <a:gd name="T7" fmla="*/ 2147483647 h 461"/>
                  <a:gd name="T8" fmla="*/ 2147483647 w 182"/>
                  <a:gd name="T9" fmla="*/ 2147483647 h 461"/>
                  <a:gd name="T10" fmla="*/ 2147483647 w 182"/>
                  <a:gd name="T11" fmla="*/ 2147483647 h 461"/>
                  <a:gd name="T12" fmla="*/ 0 60000 65536"/>
                  <a:gd name="T13" fmla="*/ 0 60000 65536"/>
                  <a:gd name="T14" fmla="*/ 0 60000 65536"/>
                  <a:gd name="T15" fmla="*/ 0 60000 65536"/>
                  <a:gd name="T16" fmla="*/ 0 60000 65536"/>
                  <a:gd name="T17" fmla="*/ 0 60000 65536"/>
                  <a:gd name="T18" fmla="*/ 0 w 182"/>
                  <a:gd name="T19" fmla="*/ 0 h 461"/>
                  <a:gd name="T20" fmla="*/ 182 w 182"/>
                  <a:gd name="T21" fmla="*/ 461 h 461"/>
                </a:gdLst>
                <a:ahLst/>
                <a:cxnLst>
                  <a:cxn ang="T12">
                    <a:pos x="T0" y="T1"/>
                  </a:cxn>
                  <a:cxn ang="T13">
                    <a:pos x="T2" y="T3"/>
                  </a:cxn>
                  <a:cxn ang="T14">
                    <a:pos x="T4" y="T5"/>
                  </a:cxn>
                  <a:cxn ang="T15">
                    <a:pos x="T6" y="T7"/>
                  </a:cxn>
                  <a:cxn ang="T16">
                    <a:pos x="T8" y="T9"/>
                  </a:cxn>
                  <a:cxn ang="T17">
                    <a:pos x="T10" y="T11"/>
                  </a:cxn>
                </a:cxnLst>
                <a:rect l="T18" t="T19" r="T20" b="T21"/>
                <a:pathLst>
                  <a:path w="182" h="461">
                    <a:moveTo>
                      <a:pt x="0" y="0"/>
                    </a:moveTo>
                    <a:lnTo>
                      <a:pt x="82" y="66"/>
                    </a:lnTo>
                    <a:lnTo>
                      <a:pt x="140" y="156"/>
                    </a:lnTo>
                    <a:lnTo>
                      <a:pt x="173" y="255"/>
                    </a:lnTo>
                    <a:lnTo>
                      <a:pt x="181" y="353"/>
                    </a:lnTo>
                    <a:lnTo>
                      <a:pt x="165" y="4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solidFill>
                    <a:srgbClr val="95A5A6"/>
                  </a:solidFill>
                  <a:latin typeface="Helvetica Neue"/>
                  <a:ea typeface=""/>
                  <a:cs typeface=""/>
                </a:endParaRPr>
              </a:p>
            </p:txBody>
          </p:sp>
          <p:sp>
            <p:nvSpPr>
              <p:cNvPr id="175" name="Freeform 58">
                <a:extLst>
                  <a:ext uri="{FF2B5EF4-FFF2-40B4-BE49-F238E27FC236}">
                    <a16:creationId xmlns:a16="http://schemas.microsoft.com/office/drawing/2014/main" id="{1A59DB42-BC61-E341-9232-685D2E2BD5BF}"/>
                  </a:ext>
                </a:extLst>
              </p:cNvPr>
              <p:cNvSpPr>
                <a:spLocks/>
              </p:cNvSpPr>
              <p:nvPr/>
            </p:nvSpPr>
            <p:spPr bwMode="auto">
              <a:xfrm>
                <a:off x="4343660" y="1890832"/>
                <a:ext cx="130969" cy="333375"/>
              </a:xfrm>
              <a:custGeom>
                <a:avLst/>
                <a:gdLst>
                  <a:gd name="T0" fmla="*/ 0 w 110"/>
                  <a:gd name="T1" fmla="*/ 2147483647 h 280"/>
                  <a:gd name="T2" fmla="*/ 2147483647 w 110"/>
                  <a:gd name="T3" fmla="*/ 2147483647 h 280"/>
                  <a:gd name="T4" fmla="*/ 2147483647 w 110"/>
                  <a:gd name="T5" fmla="*/ 2147483647 h 280"/>
                  <a:gd name="T6" fmla="*/ 2147483647 w 110"/>
                  <a:gd name="T7" fmla="*/ 2147483647 h 280"/>
                  <a:gd name="T8" fmla="*/ 2147483647 w 110"/>
                  <a:gd name="T9" fmla="*/ 2147483647 h 280"/>
                  <a:gd name="T10" fmla="*/ 2147483647 w 110"/>
                  <a:gd name="T11" fmla="*/ 0 h 280"/>
                  <a:gd name="T12" fmla="*/ 2147483647 w 110"/>
                  <a:gd name="T13" fmla="*/ 2147483647 h 280"/>
                  <a:gd name="T14" fmla="*/ 0 60000 65536"/>
                  <a:gd name="T15" fmla="*/ 0 60000 65536"/>
                  <a:gd name="T16" fmla="*/ 0 60000 65536"/>
                  <a:gd name="T17" fmla="*/ 0 60000 65536"/>
                  <a:gd name="T18" fmla="*/ 0 60000 65536"/>
                  <a:gd name="T19" fmla="*/ 0 60000 65536"/>
                  <a:gd name="T20" fmla="*/ 0 60000 65536"/>
                  <a:gd name="T21" fmla="*/ 0 w 110"/>
                  <a:gd name="T22" fmla="*/ 0 h 280"/>
                  <a:gd name="T23" fmla="*/ 110 w 110"/>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80">
                    <a:moveTo>
                      <a:pt x="0" y="279"/>
                    </a:moveTo>
                    <a:lnTo>
                      <a:pt x="64" y="238"/>
                    </a:lnTo>
                    <a:lnTo>
                      <a:pt x="100" y="181"/>
                    </a:lnTo>
                    <a:lnTo>
                      <a:pt x="109" y="115"/>
                    </a:lnTo>
                    <a:lnTo>
                      <a:pt x="81" y="49"/>
                    </a:lnTo>
                    <a:lnTo>
                      <a:pt x="28" y="0"/>
                    </a:lnTo>
                    <a:lnTo>
                      <a:pt x="55" y="33"/>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solidFill>
                    <a:srgbClr val="95A5A6"/>
                  </a:solidFill>
                  <a:latin typeface="Helvetica Neue"/>
                  <a:ea typeface=""/>
                  <a:cs typeface=""/>
                </a:endParaRPr>
              </a:p>
            </p:txBody>
          </p:sp>
          <p:grpSp>
            <p:nvGrpSpPr>
              <p:cNvPr id="176" name="Group 175">
                <a:extLst>
                  <a:ext uri="{FF2B5EF4-FFF2-40B4-BE49-F238E27FC236}">
                    <a16:creationId xmlns:a16="http://schemas.microsoft.com/office/drawing/2014/main" id="{56030BAB-DD00-134C-A66F-FFF0A07ABBF3}"/>
                  </a:ext>
                </a:extLst>
              </p:cNvPr>
              <p:cNvGrpSpPr/>
              <p:nvPr/>
            </p:nvGrpSpPr>
            <p:grpSpPr>
              <a:xfrm>
                <a:off x="4374777" y="3725466"/>
                <a:ext cx="1109760" cy="430341"/>
                <a:chOff x="4309036" y="4967288"/>
                <a:chExt cx="1479680" cy="573788"/>
              </a:xfrm>
            </p:grpSpPr>
            <p:sp>
              <p:nvSpPr>
                <p:cNvPr id="177" name="Rectangle 41">
                  <a:extLst>
                    <a:ext uri="{FF2B5EF4-FFF2-40B4-BE49-F238E27FC236}">
                      <a16:creationId xmlns:a16="http://schemas.microsoft.com/office/drawing/2014/main" id="{28F024A4-67D6-274F-A71F-78E18640A4B4}"/>
                    </a:ext>
                  </a:extLst>
                </p:cNvPr>
                <p:cNvSpPr>
                  <a:spLocks noChangeArrowheads="1"/>
                </p:cNvSpPr>
                <p:nvPr/>
              </p:nvSpPr>
              <p:spPr bwMode="auto">
                <a:xfrm>
                  <a:off x="4701149" y="4967288"/>
                  <a:ext cx="1087567" cy="477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Tracks</a:t>
                  </a:r>
                </a:p>
              </p:txBody>
            </p:sp>
            <p:sp>
              <p:nvSpPr>
                <p:cNvPr id="178" name="Line 39">
                  <a:extLst>
                    <a:ext uri="{FF2B5EF4-FFF2-40B4-BE49-F238E27FC236}">
                      <a16:creationId xmlns:a16="http://schemas.microsoft.com/office/drawing/2014/main" id="{BD9D8B83-1496-B345-AFB0-0DE0169B39E9}"/>
                    </a:ext>
                  </a:extLst>
                </p:cNvPr>
                <p:cNvSpPr>
                  <a:spLocks noChangeShapeType="1"/>
                </p:cNvSpPr>
                <p:nvPr/>
              </p:nvSpPr>
              <p:spPr bwMode="auto">
                <a:xfrm flipV="1">
                  <a:off x="4309036" y="5208586"/>
                  <a:ext cx="468372" cy="27209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179" name="Line 39">
                  <a:extLst>
                    <a:ext uri="{FF2B5EF4-FFF2-40B4-BE49-F238E27FC236}">
                      <a16:creationId xmlns:a16="http://schemas.microsoft.com/office/drawing/2014/main" id="{C3131032-A0A5-E14E-9F22-3B7A303291AC}"/>
                    </a:ext>
                  </a:extLst>
                </p:cNvPr>
                <p:cNvSpPr>
                  <a:spLocks noChangeShapeType="1"/>
                </p:cNvSpPr>
                <p:nvPr/>
              </p:nvSpPr>
              <p:spPr bwMode="auto">
                <a:xfrm flipV="1">
                  <a:off x="4468131" y="5208586"/>
                  <a:ext cx="309277" cy="33249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grpSp>
        </p:grpSp>
        <p:grpSp>
          <p:nvGrpSpPr>
            <p:cNvPr id="203" name="Group 47">
              <a:extLst>
                <a:ext uri="{FF2B5EF4-FFF2-40B4-BE49-F238E27FC236}">
                  <a16:creationId xmlns:a16="http://schemas.microsoft.com/office/drawing/2014/main" id="{7E3035E9-A5AF-3A4E-964C-9A32125574F9}"/>
                </a:ext>
              </a:extLst>
            </p:cNvPr>
            <p:cNvGrpSpPr>
              <a:grpSpLocks/>
            </p:cNvGrpSpPr>
            <p:nvPr/>
          </p:nvGrpSpPr>
          <p:grpSpPr bwMode="auto">
            <a:xfrm>
              <a:off x="6478727" y="2200140"/>
              <a:ext cx="1313100" cy="397335"/>
              <a:chOff x="2798" y="2339"/>
              <a:chExt cx="1544" cy="416"/>
            </a:xfrm>
          </p:grpSpPr>
          <p:sp>
            <p:nvSpPr>
              <p:cNvPr id="204" name="Freeform 45">
                <a:extLst>
                  <a:ext uri="{FF2B5EF4-FFF2-40B4-BE49-F238E27FC236}">
                    <a16:creationId xmlns:a16="http://schemas.microsoft.com/office/drawing/2014/main" id="{0D9F7133-1F0D-E44C-B972-0AE3A1A9D3A6}"/>
                  </a:ext>
                </a:extLst>
              </p:cNvPr>
              <p:cNvSpPr>
                <a:spLocks/>
              </p:cNvSpPr>
              <p:nvPr/>
            </p:nvSpPr>
            <p:spPr bwMode="auto">
              <a:xfrm>
                <a:off x="2831" y="2339"/>
                <a:ext cx="865" cy="124"/>
              </a:xfrm>
              <a:custGeom>
                <a:avLst/>
                <a:gdLst>
                  <a:gd name="T0" fmla="*/ 0 w 865"/>
                  <a:gd name="T1" fmla="*/ 65 h 124"/>
                  <a:gd name="T2" fmla="*/ 41 w 865"/>
                  <a:gd name="T3" fmla="*/ 0 h 124"/>
                  <a:gd name="T4" fmla="*/ 41 w 865"/>
                  <a:gd name="T5" fmla="*/ 41 h 124"/>
                  <a:gd name="T6" fmla="*/ 831 w 865"/>
                  <a:gd name="T7" fmla="*/ 41 h 124"/>
                  <a:gd name="T8" fmla="*/ 831 w 865"/>
                  <a:gd name="T9" fmla="*/ 0 h 124"/>
                  <a:gd name="T10" fmla="*/ 864 w 865"/>
                  <a:gd name="T11" fmla="*/ 65 h 124"/>
                  <a:gd name="T12" fmla="*/ 831 w 865"/>
                  <a:gd name="T13" fmla="*/ 123 h 124"/>
                  <a:gd name="T14" fmla="*/ 831 w 865"/>
                  <a:gd name="T15" fmla="*/ 82 h 124"/>
                  <a:gd name="T16" fmla="*/ 41 w 865"/>
                  <a:gd name="T17" fmla="*/ 82 h 124"/>
                  <a:gd name="T18" fmla="*/ 41 w 865"/>
                  <a:gd name="T19" fmla="*/ 123 h 124"/>
                  <a:gd name="T20" fmla="*/ 0 w 865"/>
                  <a:gd name="T21" fmla="*/ 65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5"/>
                  <a:gd name="T34" fmla="*/ 0 h 124"/>
                  <a:gd name="T35" fmla="*/ 865 w 865"/>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5" h="124">
                    <a:moveTo>
                      <a:pt x="0" y="65"/>
                    </a:moveTo>
                    <a:lnTo>
                      <a:pt x="41" y="0"/>
                    </a:lnTo>
                    <a:lnTo>
                      <a:pt x="41" y="41"/>
                    </a:lnTo>
                    <a:lnTo>
                      <a:pt x="831" y="41"/>
                    </a:lnTo>
                    <a:lnTo>
                      <a:pt x="831" y="0"/>
                    </a:lnTo>
                    <a:lnTo>
                      <a:pt x="864" y="65"/>
                    </a:lnTo>
                    <a:lnTo>
                      <a:pt x="831" y="123"/>
                    </a:lnTo>
                    <a:lnTo>
                      <a:pt x="831" y="82"/>
                    </a:lnTo>
                    <a:lnTo>
                      <a:pt x="41" y="82"/>
                    </a:lnTo>
                    <a:lnTo>
                      <a:pt x="41" y="123"/>
                    </a:lnTo>
                    <a:lnTo>
                      <a:pt x="0" y="65"/>
                    </a:lnTo>
                  </a:path>
                </a:pathLst>
              </a:custGeom>
              <a:solidFill>
                <a:srgbClr val="FFFFFF"/>
              </a:solidFill>
              <a:ln w="12700" cap="rnd">
                <a:solidFill>
                  <a:srgbClr val="000000"/>
                </a:solidFill>
                <a:round/>
                <a:headEnd/>
                <a:tailEnd/>
              </a:ln>
            </p:spPr>
            <p:txBody>
              <a:bodyPr/>
              <a:lstStyle/>
              <a:p>
                <a:endParaRPr lang="en-US" sz="1051" dirty="0">
                  <a:latin typeface="Helvetica Neue"/>
                  <a:ea typeface=""/>
                  <a:cs typeface=""/>
                </a:endParaRPr>
              </a:p>
            </p:txBody>
          </p:sp>
          <p:sp>
            <p:nvSpPr>
              <p:cNvPr id="205" name="Rectangle 46">
                <a:extLst>
                  <a:ext uri="{FF2B5EF4-FFF2-40B4-BE49-F238E27FC236}">
                    <a16:creationId xmlns:a16="http://schemas.microsoft.com/office/drawing/2014/main" id="{C15DE9B7-CC5E-2848-8FD6-650708A79056}"/>
                  </a:ext>
                </a:extLst>
              </p:cNvPr>
              <p:cNvSpPr>
                <a:spLocks noChangeArrowheads="1"/>
              </p:cNvSpPr>
              <p:nvPr/>
            </p:nvSpPr>
            <p:spPr bwMode="auto">
              <a:xfrm>
                <a:off x="2798" y="2464"/>
                <a:ext cx="154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Arm movement</a:t>
                </a:r>
              </a:p>
            </p:txBody>
          </p:sp>
        </p:grpSp>
        <p:sp>
          <p:nvSpPr>
            <p:cNvPr id="206" name="Freeform 58">
              <a:extLst>
                <a:ext uri="{FF2B5EF4-FFF2-40B4-BE49-F238E27FC236}">
                  <a16:creationId xmlns:a16="http://schemas.microsoft.com/office/drawing/2014/main" id="{3F0E2D94-E680-3943-B79D-28AAA236C5E8}"/>
                </a:ext>
              </a:extLst>
            </p:cNvPr>
            <p:cNvSpPr>
              <a:spLocks/>
            </p:cNvSpPr>
            <p:nvPr/>
          </p:nvSpPr>
          <p:spPr bwMode="auto">
            <a:xfrm>
              <a:off x="8251074" y="1248829"/>
              <a:ext cx="93550" cy="267438"/>
            </a:xfrm>
            <a:custGeom>
              <a:avLst/>
              <a:gdLst>
                <a:gd name="T0" fmla="*/ 0 w 110"/>
                <a:gd name="T1" fmla="*/ 2147483647 h 280"/>
                <a:gd name="T2" fmla="*/ 2147483647 w 110"/>
                <a:gd name="T3" fmla="*/ 2147483647 h 280"/>
                <a:gd name="T4" fmla="*/ 2147483647 w 110"/>
                <a:gd name="T5" fmla="*/ 2147483647 h 280"/>
                <a:gd name="T6" fmla="*/ 2147483647 w 110"/>
                <a:gd name="T7" fmla="*/ 2147483647 h 280"/>
                <a:gd name="T8" fmla="*/ 2147483647 w 110"/>
                <a:gd name="T9" fmla="*/ 2147483647 h 280"/>
                <a:gd name="T10" fmla="*/ 2147483647 w 110"/>
                <a:gd name="T11" fmla="*/ 0 h 280"/>
                <a:gd name="T12" fmla="*/ 2147483647 w 110"/>
                <a:gd name="T13" fmla="*/ 2147483647 h 280"/>
                <a:gd name="T14" fmla="*/ 0 60000 65536"/>
                <a:gd name="T15" fmla="*/ 0 60000 65536"/>
                <a:gd name="T16" fmla="*/ 0 60000 65536"/>
                <a:gd name="T17" fmla="*/ 0 60000 65536"/>
                <a:gd name="T18" fmla="*/ 0 60000 65536"/>
                <a:gd name="T19" fmla="*/ 0 60000 65536"/>
                <a:gd name="T20" fmla="*/ 0 60000 65536"/>
                <a:gd name="T21" fmla="*/ 0 w 110"/>
                <a:gd name="T22" fmla="*/ 0 h 280"/>
                <a:gd name="T23" fmla="*/ 110 w 110"/>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80">
                  <a:moveTo>
                    <a:pt x="0" y="279"/>
                  </a:moveTo>
                  <a:lnTo>
                    <a:pt x="64" y="238"/>
                  </a:lnTo>
                  <a:lnTo>
                    <a:pt x="100" y="181"/>
                  </a:lnTo>
                  <a:lnTo>
                    <a:pt x="109" y="115"/>
                  </a:lnTo>
                  <a:lnTo>
                    <a:pt x="81" y="49"/>
                  </a:lnTo>
                  <a:lnTo>
                    <a:pt x="28" y="0"/>
                  </a:lnTo>
                  <a:lnTo>
                    <a:pt x="55" y="33"/>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solidFill>
                  <a:srgbClr val="95A5A6"/>
                </a:solidFill>
                <a:latin typeface="Helvetica Neue"/>
                <a:ea typeface=""/>
                <a:cs typeface=""/>
              </a:endParaRPr>
            </a:p>
          </p:txBody>
        </p:sp>
        <p:sp>
          <p:nvSpPr>
            <p:cNvPr id="207" name="Rectangle 37">
              <a:extLst>
                <a:ext uri="{FF2B5EF4-FFF2-40B4-BE49-F238E27FC236}">
                  <a16:creationId xmlns:a16="http://schemas.microsoft.com/office/drawing/2014/main" id="{F98D63DF-85EE-B246-B17D-4CE8785E2BAE}"/>
                </a:ext>
              </a:extLst>
            </p:cNvPr>
            <p:cNvSpPr>
              <a:spLocks noChangeArrowheads="1"/>
            </p:cNvSpPr>
            <p:nvPr/>
          </p:nvSpPr>
          <p:spPr bwMode="auto">
            <a:xfrm>
              <a:off x="8483242" y="1241330"/>
              <a:ext cx="639598"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dirty="0">
                  <a:latin typeface="Helvetica Neue"/>
                  <a:ea typeface=""/>
                  <a:cs typeface=""/>
                </a:rPr>
                <a:t>Sector</a:t>
              </a:r>
            </a:p>
          </p:txBody>
        </p:sp>
        <p:sp>
          <p:nvSpPr>
            <p:cNvPr id="208" name="Freeform 207">
              <a:extLst>
                <a:ext uri="{FF2B5EF4-FFF2-40B4-BE49-F238E27FC236}">
                  <a16:creationId xmlns:a16="http://schemas.microsoft.com/office/drawing/2014/main" id="{0CACD78B-08B1-9545-8895-93A0B4392C50}"/>
                </a:ext>
              </a:extLst>
            </p:cNvPr>
            <p:cNvSpPr/>
            <p:nvPr/>
          </p:nvSpPr>
          <p:spPr bwMode="auto">
            <a:xfrm>
              <a:off x="7548835" y="1203448"/>
              <a:ext cx="764558" cy="310331"/>
            </a:xfrm>
            <a:custGeom>
              <a:avLst/>
              <a:gdLst>
                <a:gd name="connsiteX0" fmla="*/ 1282148 w 1401417"/>
                <a:gd name="connsiteY0" fmla="*/ 0 h 457200"/>
                <a:gd name="connsiteX1" fmla="*/ 1361661 w 1401417"/>
                <a:gd name="connsiteY1" fmla="*/ 69574 h 457200"/>
                <a:gd name="connsiteX2" fmla="*/ 1401417 w 1401417"/>
                <a:gd name="connsiteY2" fmla="*/ 208722 h 457200"/>
                <a:gd name="connsiteX3" fmla="*/ 1401417 w 1401417"/>
                <a:gd name="connsiteY3" fmla="*/ 387626 h 457200"/>
                <a:gd name="connsiteX4" fmla="*/ 1331843 w 1401417"/>
                <a:gd name="connsiteY4" fmla="*/ 457200 h 457200"/>
                <a:gd name="connsiteX5" fmla="*/ 1331843 w 1401417"/>
                <a:gd name="connsiteY5" fmla="*/ 457200 h 457200"/>
                <a:gd name="connsiteX6" fmla="*/ 0 w 1401417"/>
                <a:gd name="connsiteY6" fmla="*/ 218661 h 457200"/>
                <a:gd name="connsiteX7" fmla="*/ 1282148 w 1401417"/>
                <a:gd name="connsiteY7" fmla="*/ 0 h 457200"/>
                <a:gd name="connsiteX0" fmla="*/ 1282148 w 1401417"/>
                <a:gd name="connsiteY0" fmla="*/ 0 h 505947"/>
                <a:gd name="connsiteX1" fmla="*/ 1361661 w 1401417"/>
                <a:gd name="connsiteY1" fmla="*/ 69574 h 505947"/>
                <a:gd name="connsiteX2" fmla="*/ 1401417 w 1401417"/>
                <a:gd name="connsiteY2" fmla="*/ 208722 h 505947"/>
                <a:gd name="connsiteX3" fmla="*/ 1401417 w 1401417"/>
                <a:gd name="connsiteY3" fmla="*/ 387626 h 505947"/>
                <a:gd name="connsiteX4" fmla="*/ 1331843 w 1401417"/>
                <a:gd name="connsiteY4" fmla="*/ 457200 h 505947"/>
                <a:gd name="connsiteX5" fmla="*/ 1253765 w 1401417"/>
                <a:gd name="connsiteY5" fmla="*/ 505947 h 505947"/>
                <a:gd name="connsiteX6" fmla="*/ 0 w 1401417"/>
                <a:gd name="connsiteY6" fmla="*/ 218661 h 505947"/>
                <a:gd name="connsiteX7" fmla="*/ 1282148 w 1401417"/>
                <a:gd name="connsiteY7" fmla="*/ 0 h 505947"/>
                <a:gd name="connsiteX0" fmla="*/ 1282148 w 1401417"/>
                <a:gd name="connsiteY0" fmla="*/ 0 h 505947"/>
                <a:gd name="connsiteX1" fmla="*/ 1361661 w 1401417"/>
                <a:gd name="connsiteY1" fmla="*/ 69574 h 505947"/>
                <a:gd name="connsiteX2" fmla="*/ 1401417 w 1401417"/>
                <a:gd name="connsiteY2" fmla="*/ 208722 h 505947"/>
                <a:gd name="connsiteX3" fmla="*/ 1401417 w 1401417"/>
                <a:gd name="connsiteY3" fmla="*/ 358378 h 505947"/>
                <a:gd name="connsiteX4" fmla="*/ 1331843 w 1401417"/>
                <a:gd name="connsiteY4" fmla="*/ 457200 h 505947"/>
                <a:gd name="connsiteX5" fmla="*/ 1253765 w 1401417"/>
                <a:gd name="connsiteY5" fmla="*/ 505947 h 505947"/>
                <a:gd name="connsiteX6" fmla="*/ 0 w 1401417"/>
                <a:gd name="connsiteY6" fmla="*/ 218661 h 505947"/>
                <a:gd name="connsiteX7" fmla="*/ 1282148 w 1401417"/>
                <a:gd name="connsiteY7" fmla="*/ 0 h 505947"/>
                <a:gd name="connsiteX0" fmla="*/ 1282148 w 1401417"/>
                <a:gd name="connsiteY0" fmla="*/ 0 h 505947"/>
                <a:gd name="connsiteX1" fmla="*/ 1371421 w 1401417"/>
                <a:gd name="connsiteY1" fmla="*/ 98822 h 505947"/>
                <a:gd name="connsiteX2" fmla="*/ 1401417 w 1401417"/>
                <a:gd name="connsiteY2" fmla="*/ 208722 h 505947"/>
                <a:gd name="connsiteX3" fmla="*/ 1401417 w 1401417"/>
                <a:gd name="connsiteY3" fmla="*/ 358378 h 505947"/>
                <a:gd name="connsiteX4" fmla="*/ 1331843 w 1401417"/>
                <a:gd name="connsiteY4" fmla="*/ 457200 h 505947"/>
                <a:gd name="connsiteX5" fmla="*/ 1253765 w 1401417"/>
                <a:gd name="connsiteY5" fmla="*/ 505947 h 505947"/>
                <a:gd name="connsiteX6" fmla="*/ 0 w 1401417"/>
                <a:gd name="connsiteY6" fmla="*/ 218661 h 505947"/>
                <a:gd name="connsiteX7" fmla="*/ 1282148 w 1401417"/>
                <a:gd name="connsiteY7" fmla="*/ 0 h 5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417" h="505947">
                  <a:moveTo>
                    <a:pt x="1282148" y="0"/>
                  </a:moveTo>
                  <a:lnTo>
                    <a:pt x="1371421" y="98822"/>
                  </a:lnTo>
                  <a:lnTo>
                    <a:pt x="1401417" y="208722"/>
                  </a:lnTo>
                  <a:lnTo>
                    <a:pt x="1401417" y="358378"/>
                  </a:lnTo>
                  <a:cubicBezTo>
                    <a:pt x="1378226" y="381569"/>
                    <a:pt x="1356452" y="432605"/>
                    <a:pt x="1331843" y="457200"/>
                  </a:cubicBezTo>
                  <a:cubicBezTo>
                    <a:pt x="1307234" y="481795"/>
                    <a:pt x="1279791" y="489698"/>
                    <a:pt x="1253765" y="505947"/>
                  </a:cubicBezTo>
                  <a:lnTo>
                    <a:pt x="0" y="218661"/>
                  </a:lnTo>
                  <a:lnTo>
                    <a:pt x="1282148" y="0"/>
                  </a:lnTo>
                  <a:close/>
                </a:path>
              </a:pathLst>
            </a:custGeom>
            <a:solidFill>
              <a:srgbClr val="3366FF"/>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Arial" charset="0"/>
              </a:endParaRPr>
            </a:p>
          </p:txBody>
        </p:sp>
        <p:sp>
          <p:nvSpPr>
            <p:cNvPr id="209" name="Freeform 61">
              <a:extLst>
                <a:ext uri="{FF2B5EF4-FFF2-40B4-BE49-F238E27FC236}">
                  <a16:creationId xmlns:a16="http://schemas.microsoft.com/office/drawing/2014/main" id="{C6C7F38E-83F8-9846-8124-5B528EDA7EE9}"/>
                </a:ext>
              </a:extLst>
            </p:cNvPr>
            <p:cNvSpPr>
              <a:spLocks/>
            </p:cNvSpPr>
            <p:nvPr/>
          </p:nvSpPr>
          <p:spPr bwMode="auto">
            <a:xfrm>
              <a:off x="8240747" y="1290279"/>
              <a:ext cx="278949" cy="166194"/>
            </a:xfrm>
            <a:custGeom>
              <a:avLst/>
              <a:gdLst>
                <a:gd name="T0" fmla="*/ 2147483647 w 328"/>
                <a:gd name="T1" fmla="*/ 2147483647 h 174"/>
                <a:gd name="T2" fmla="*/ 2147483647 w 328"/>
                <a:gd name="T3" fmla="*/ 0 h 174"/>
                <a:gd name="T4" fmla="*/ 2147483647 w 328"/>
                <a:gd name="T5" fmla="*/ 0 h 174"/>
                <a:gd name="T6" fmla="*/ 2147483647 w 328"/>
                <a:gd name="T7" fmla="*/ 2147483647 h 174"/>
                <a:gd name="T8" fmla="*/ 2147483647 w 328"/>
                <a:gd name="T9" fmla="*/ 2147483647 h 174"/>
                <a:gd name="T10" fmla="*/ 2147483647 w 328"/>
                <a:gd name="T11" fmla="*/ 2147483647 h 174"/>
                <a:gd name="T12" fmla="*/ 0 w 328"/>
                <a:gd name="T13" fmla="*/ 2147483647 h 174"/>
                <a:gd name="T14" fmla="*/ 0 60000 65536"/>
                <a:gd name="T15" fmla="*/ 0 60000 65536"/>
                <a:gd name="T16" fmla="*/ 0 60000 65536"/>
                <a:gd name="T17" fmla="*/ 0 60000 65536"/>
                <a:gd name="T18" fmla="*/ 0 60000 65536"/>
                <a:gd name="T19" fmla="*/ 0 60000 65536"/>
                <a:gd name="T20" fmla="*/ 0 60000 65536"/>
                <a:gd name="T21" fmla="*/ 0 w 328"/>
                <a:gd name="T22" fmla="*/ 0 h 174"/>
                <a:gd name="T23" fmla="*/ 328 w 328"/>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8" h="174">
                  <a:moveTo>
                    <a:pt x="327" y="33"/>
                  </a:moveTo>
                  <a:lnTo>
                    <a:pt x="264" y="0"/>
                  </a:lnTo>
                  <a:lnTo>
                    <a:pt x="191" y="0"/>
                  </a:lnTo>
                  <a:lnTo>
                    <a:pt x="118" y="16"/>
                  </a:lnTo>
                  <a:lnTo>
                    <a:pt x="64" y="49"/>
                  </a:lnTo>
                  <a:lnTo>
                    <a:pt x="19" y="107"/>
                  </a:lnTo>
                  <a:lnTo>
                    <a:pt x="0" y="17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051" dirty="0">
                <a:solidFill>
                  <a:srgbClr val="95A5A6"/>
                </a:solidFill>
                <a:latin typeface="Helvetica Neue"/>
                <a:ea typeface=""/>
                <a:cs typeface=""/>
              </a:endParaRPr>
            </a:p>
          </p:txBody>
        </p:sp>
        <p:sp>
          <p:nvSpPr>
            <p:cNvPr id="210" name="Line 30">
              <a:extLst>
                <a:ext uri="{FF2B5EF4-FFF2-40B4-BE49-F238E27FC236}">
                  <a16:creationId xmlns:a16="http://schemas.microsoft.com/office/drawing/2014/main" id="{5258B9C9-A05B-AB4D-901A-40E1BE400CD4}"/>
                </a:ext>
              </a:extLst>
            </p:cNvPr>
            <p:cNvSpPr>
              <a:spLocks noChangeShapeType="1"/>
            </p:cNvSpPr>
            <p:nvPr/>
          </p:nvSpPr>
          <p:spPr bwMode="auto">
            <a:xfrm>
              <a:off x="6321395" y="1734993"/>
              <a:ext cx="3282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sp>
          <p:nvSpPr>
            <p:cNvPr id="211" name="Freeform 210" descr="Light vertical">
              <a:extLst>
                <a:ext uri="{FF2B5EF4-FFF2-40B4-BE49-F238E27FC236}">
                  <a16:creationId xmlns:a16="http://schemas.microsoft.com/office/drawing/2014/main" id="{BA0A6B3C-DE49-EB45-BE7F-81EECEAB5C5B}"/>
                </a:ext>
              </a:extLst>
            </p:cNvPr>
            <p:cNvSpPr>
              <a:spLocks/>
            </p:cNvSpPr>
            <p:nvPr/>
          </p:nvSpPr>
          <p:spPr bwMode="auto">
            <a:xfrm>
              <a:off x="6649670" y="1719711"/>
              <a:ext cx="84195" cy="40115"/>
            </a:xfrm>
            <a:custGeom>
              <a:avLst/>
              <a:gdLst>
                <a:gd name="T0" fmla="*/ 0 w 99"/>
                <a:gd name="T1" fmla="*/ 2147483647 h 42"/>
                <a:gd name="T2" fmla="*/ 2147483647 w 99"/>
                <a:gd name="T3" fmla="*/ 2147483647 h 42"/>
                <a:gd name="T4" fmla="*/ 2147483647 w 99"/>
                <a:gd name="T5" fmla="*/ 0 h 42"/>
                <a:gd name="T6" fmla="*/ 0 w 99"/>
                <a:gd name="T7" fmla="*/ 0 h 42"/>
                <a:gd name="T8" fmla="*/ 0 w 99"/>
                <a:gd name="T9" fmla="*/ 2147483647 h 42"/>
                <a:gd name="T10" fmla="*/ 0 60000 65536"/>
                <a:gd name="T11" fmla="*/ 0 60000 65536"/>
                <a:gd name="T12" fmla="*/ 0 60000 65536"/>
                <a:gd name="T13" fmla="*/ 0 60000 65536"/>
                <a:gd name="T14" fmla="*/ 0 60000 65536"/>
                <a:gd name="T15" fmla="*/ 0 w 99"/>
                <a:gd name="T16" fmla="*/ 0 h 42"/>
                <a:gd name="T17" fmla="*/ 99 w 99"/>
                <a:gd name="T18" fmla="*/ 42 h 42"/>
              </a:gdLst>
              <a:ahLst/>
              <a:cxnLst>
                <a:cxn ang="T10">
                  <a:pos x="T0" y="T1"/>
                </a:cxn>
                <a:cxn ang="T11">
                  <a:pos x="T2" y="T3"/>
                </a:cxn>
                <a:cxn ang="T12">
                  <a:pos x="T4" y="T5"/>
                </a:cxn>
                <a:cxn ang="T13">
                  <a:pos x="T6" y="T7"/>
                </a:cxn>
                <a:cxn ang="T14">
                  <a:pos x="T8" y="T9"/>
                </a:cxn>
              </a:cxnLst>
              <a:rect l="T15" t="T16" r="T17" b="T18"/>
              <a:pathLst>
                <a:path w="99" h="42">
                  <a:moveTo>
                    <a:pt x="0" y="41"/>
                  </a:moveTo>
                  <a:lnTo>
                    <a:pt x="98" y="41"/>
                  </a:lnTo>
                  <a:lnTo>
                    <a:pt x="98" y="0"/>
                  </a:lnTo>
                  <a:lnTo>
                    <a:pt x="0" y="0"/>
                  </a:lnTo>
                  <a:lnTo>
                    <a:pt x="0" y="41"/>
                  </a:lnTo>
                </a:path>
              </a:pathLst>
            </a:custGeom>
            <a:pattFill prst="ltVert">
              <a:fgClr>
                <a:srgbClr val="FFFFFF"/>
              </a:fgClr>
              <a:bgClr>
                <a:srgbClr val="000000"/>
              </a:bgClr>
            </a:pattFill>
            <a:ln w="12700" cap="rnd">
              <a:solidFill>
                <a:srgbClr val="FF0000"/>
              </a:solidFill>
              <a:round/>
              <a:headEnd/>
              <a:tailEnd/>
            </a:ln>
          </p:spPr>
          <p:txBody>
            <a:bodyPr/>
            <a:lstStyle/>
            <a:p>
              <a:endParaRPr lang="en-US" sz="1051" dirty="0">
                <a:solidFill>
                  <a:srgbClr val="95A5A6"/>
                </a:solidFill>
                <a:latin typeface="Helvetica Neue"/>
                <a:ea typeface=""/>
                <a:cs typeface=""/>
              </a:endParaRPr>
            </a:p>
          </p:txBody>
        </p:sp>
        <p:sp>
          <p:nvSpPr>
            <p:cNvPr id="212" name="Line 30">
              <a:extLst>
                <a:ext uri="{FF2B5EF4-FFF2-40B4-BE49-F238E27FC236}">
                  <a16:creationId xmlns:a16="http://schemas.microsoft.com/office/drawing/2014/main" id="{2DE6ACDE-580E-3D4C-AB49-81C8088437D3}"/>
                </a:ext>
              </a:extLst>
            </p:cNvPr>
            <p:cNvSpPr>
              <a:spLocks noChangeShapeType="1"/>
            </p:cNvSpPr>
            <p:nvPr/>
          </p:nvSpPr>
          <p:spPr bwMode="auto">
            <a:xfrm>
              <a:off x="6321395" y="1734993"/>
              <a:ext cx="328274"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051" dirty="0">
                <a:solidFill>
                  <a:srgbClr val="95A5A6"/>
                </a:solidFill>
                <a:latin typeface="Helvetica Neue"/>
                <a:ea typeface=""/>
                <a:cs typeface=""/>
              </a:endParaRPr>
            </a:p>
          </p:txBody>
        </p:sp>
      </p:grpSp>
      <p:pic>
        <p:nvPicPr>
          <p:cNvPr id="62" name="Picture 61" descr="A platter of disks and disk arms" title="Disk Platter">
            <a:hlinkClick r:id="rId3"/>
            <a:extLst>
              <a:ext uri="{FF2B5EF4-FFF2-40B4-BE49-F238E27FC236}">
                <a16:creationId xmlns:a16="http://schemas.microsoft.com/office/drawing/2014/main" id="{B5D927CE-6254-FF40-9441-E863EB149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032" y="4361237"/>
            <a:ext cx="3485136" cy="2355694"/>
          </a:xfrm>
          <a:prstGeom prst="rect">
            <a:avLst/>
          </a:prstGeom>
        </p:spPr>
      </p:pic>
      <p:sp>
        <p:nvSpPr>
          <p:cNvPr id="63" name="TextBox 62">
            <a:extLst>
              <a:ext uri="{FF2B5EF4-FFF2-40B4-BE49-F238E27FC236}">
                <a16:creationId xmlns:a16="http://schemas.microsoft.com/office/drawing/2014/main" id="{7B5C30E4-82D7-9B44-8A5A-40B3862D1BD3}"/>
              </a:ext>
            </a:extLst>
          </p:cNvPr>
          <p:cNvSpPr txBox="1"/>
          <p:nvPr/>
        </p:nvSpPr>
        <p:spPr>
          <a:xfrm>
            <a:off x="838200" y="6324929"/>
            <a:ext cx="1336584" cy="369332"/>
          </a:xfrm>
          <a:prstGeom prst="rect">
            <a:avLst/>
          </a:prstGeom>
          <a:noFill/>
        </p:spPr>
        <p:txBody>
          <a:bodyPr wrap="none" rtlCol="0">
            <a:spAutoFit/>
          </a:bodyPr>
          <a:lstStyle/>
          <a:p>
            <a:r>
              <a:rPr lang="en-US" dirty="0">
                <a:hlinkClick r:id="rId5" invalidUrl="http://: http://micronicsindia.com/Class100CleanRoomLab.aspx"/>
              </a:rPr>
              <a:t>Disk Platters</a:t>
            </a:r>
            <a:endParaRPr lang="en-US" dirty="0"/>
          </a:p>
        </p:txBody>
      </p:sp>
      <p:sp>
        <p:nvSpPr>
          <p:cNvPr id="6" name="Rectangle 5"/>
          <p:cNvSpPr/>
          <p:nvPr/>
        </p:nvSpPr>
        <p:spPr>
          <a:xfrm>
            <a:off x="6616261" y="4832108"/>
            <a:ext cx="5143569" cy="830997"/>
          </a:xfrm>
          <a:prstGeom prst="rect">
            <a:avLst/>
          </a:prstGeom>
          <a:solidFill>
            <a:schemeClr val="accent4">
              <a:lumMod val="20000"/>
              <a:lumOff val="80000"/>
            </a:schemeClr>
          </a:solidFill>
        </p:spPr>
        <p:txBody>
          <a:bodyPr wrap="square">
            <a:spAutoFit/>
          </a:bodyPr>
          <a:lstStyle/>
          <a:p>
            <a:r>
              <a:rPr lang="en-US" sz="2400" dirty="0"/>
              <a:t>Key to lower I/O cost: </a:t>
            </a:r>
          </a:p>
          <a:p>
            <a:r>
              <a:rPr lang="en-US" sz="2400" dirty="0"/>
              <a:t>reduce </a:t>
            </a:r>
            <a:r>
              <a:rPr lang="en-US" sz="2400" dirty="0" smtClean="0"/>
              <a:t>seek time and rotational </a:t>
            </a:r>
            <a:r>
              <a:rPr lang="en-US" sz="2400" dirty="0"/>
              <a:t>delays</a:t>
            </a:r>
          </a:p>
        </p:txBody>
      </p:sp>
      <p:sp>
        <p:nvSpPr>
          <p:cNvPr id="7" name="Rectangle 6"/>
          <p:cNvSpPr/>
          <p:nvPr/>
        </p:nvSpPr>
        <p:spPr>
          <a:xfrm>
            <a:off x="6312673" y="5941150"/>
            <a:ext cx="5706962" cy="646331"/>
          </a:xfrm>
          <a:prstGeom prst="rect">
            <a:avLst/>
          </a:prstGeom>
          <a:solidFill>
            <a:schemeClr val="accent4">
              <a:lumMod val="20000"/>
              <a:lumOff val="80000"/>
            </a:schemeClr>
          </a:solidFill>
        </p:spPr>
        <p:txBody>
          <a:bodyPr wrap="square">
            <a:spAutoFit/>
          </a:bodyPr>
          <a:lstStyle/>
          <a:p>
            <a:pPr lvl="1"/>
            <a:r>
              <a:rPr lang="en-US" dirty="0"/>
              <a:t>Reading/writing to “far away” blocks on disk requires slow seek/rotation delay</a:t>
            </a:r>
          </a:p>
        </p:txBody>
      </p:sp>
      <p:sp>
        <p:nvSpPr>
          <p:cNvPr id="5" name="Slide Number Placeholder 4"/>
          <p:cNvSpPr>
            <a:spLocks noGrp="1"/>
          </p:cNvSpPr>
          <p:nvPr>
            <p:ph type="sldNum" sz="quarter" idx="12"/>
          </p:nvPr>
        </p:nvSpPr>
        <p:spPr/>
        <p:txBody>
          <a:bodyPr/>
          <a:lstStyle/>
          <a:p>
            <a:fld id="{459F6482-13E3-48AA-9F28-7362888D1E43}" type="slidenum">
              <a:rPr lang="en-US" smtClean="0"/>
              <a:t>13</a:t>
            </a:fld>
            <a:endParaRPr lang="en-US"/>
          </a:p>
        </p:txBody>
      </p:sp>
    </p:spTree>
    <p:extLst>
      <p:ext uri="{BB962C8B-B14F-4D97-AF65-F5344CB8AC3E}">
        <p14:creationId xmlns:p14="http://schemas.microsoft.com/office/powerpoint/2010/main" val="668365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0285" y="163649"/>
            <a:ext cx="8749132" cy="6582249"/>
          </a:xfrm>
          <a:prstGeom prst="rect">
            <a:avLst/>
          </a:prstGeom>
        </p:spPr>
      </p:pic>
      <p:sp>
        <p:nvSpPr>
          <p:cNvPr id="2" name="Slide Number Placeholder 1"/>
          <p:cNvSpPr>
            <a:spLocks noGrp="1"/>
          </p:cNvSpPr>
          <p:nvPr>
            <p:ph type="sldNum" sz="quarter" idx="12"/>
          </p:nvPr>
        </p:nvSpPr>
        <p:spPr/>
        <p:txBody>
          <a:bodyPr/>
          <a:lstStyle/>
          <a:p>
            <a:fld id="{459F6482-13E3-48AA-9F28-7362888D1E43}" type="slidenum">
              <a:rPr lang="en-US" smtClean="0"/>
              <a:t>130</a:t>
            </a:fld>
            <a:endParaRPr lang="en-US"/>
          </a:p>
        </p:txBody>
      </p:sp>
    </p:spTree>
    <p:extLst>
      <p:ext uri="{BB962C8B-B14F-4D97-AF65-F5344CB8AC3E}">
        <p14:creationId xmlns:p14="http://schemas.microsoft.com/office/powerpoint/2010/main" val="3115454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9608" y="160425"/>
            <a:ext cx="9171790" cy="6597092"/>
          </a:xfrm>
          <a:prstGeom prst="rect">
            <a:avLst/>
          </a:prstGeom>
        </p:spPr>
      </p:pic>
      <p:sp>
        <p:nvSpPr>
          <p:cNvPr id="3" name="Slide Number Placeholder 2"/>
          <p:cNvSpPr>
            <a:spLocks noGrp="1"/>
          </p:cNvSpPr>
          <p:nvPr>
            <p:ph type="sldNum" sz="quarter" idx="12"/>
          </p:nvPr>
        </p:nvSpPr>
        <p:spPr/>
        <p:txBody>
          <a:bodyPr/>
          <a:lstStyle/>
          <a:p>
            <a:fld id="{459F6482-13E3-48AA-9F28-7362888D1E43}" type="slidenum">
              <a:rPr lang="en-US" smtClean="0"/>
              <a:t>131</a:t>
            </a:fld>
            <a:endParaRPr lang="en-US"/>
          </a:p>
        </p:txBody>
      </p:sp>
    </p:spTree>
    <p:extLst>
      <p:ext uri="{BB962C8B-B14F-4D97-AF65-F5344CB8AC3E}">
        <p14:creationId xmlns:p14="http://schemas.microsoft.com/office/powerpoint/2010/main" val="1460136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6622" y="260487"/>
            <a:ext cx="8773520" cy="6435692"/>
          </a:xfrm>
          <a:prstGeom prst="rect">
            <a:avLst/>
          </a:prstGeom>
        </p:spPr>
      </p:pic>
      <p:sp>
        <p:nvSpPr>
          <p:cNvPr id="3" name="Slide Number Placeholder 2"/>
          <p:cNvSpPr>
            <a:spLocks noGrp="1"/>
          </p:cNvSpPr>
          <p:nvPr>
            <p:ph type="sldNum" sz="quarter" idx="12"/>
          </p:nvPr>
        </p:nvSpPr>
        <p:spPr/>
        <p:txBody>
          <a:bodyPr/>
          <a:lstStyle/>
          <a:p>
            <a:fld id="{459F6482-13E3-48AA-9F28-7362888D1E43}" type="slidenum">
              <a:rPr lang="en-US" smtClean="0"/>
              <a:t>132</a:t>
            </a:fld>
            <a:endParaRPr lang="en-US"/>
          </a:p>
        </p:txBody>
      </p:sp>
    </p:spTree>
    <p:extLst>
      <p:ext uri="{BB962C8B-B14F-4D97-AF65-F5344CB8AC3E}">
        <p14:creationId xmlns:p14="http://schemas.microsoft.com/office/powerpoint/2010/main" val="2106489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7595" y="187360"/>
            <a:ext cx="8059355" cy="5896658"/>
          </a:xfrm>
          <a:prstGeom prst="rect">
            <a:avLst/>
          </a:prstGeom>
        </p:spPr>
      </p:pic>
      <p:sp>
        <p:nvSpPr>
          <p:cNvPr id="3" name="TextBox 2"/>
          <p:cNvSpPr txBox="1"/>
          <p:nvPr/>
        </p:nvSpPr>
        <p:spPr>
          <a:xfrm>
            <a:off x="3044652" y="6088783"/>
            <a:ext cx="5667270" cy="523220"/>
          </a:xfrm>
          <a:prstGeom prst="rect">
            <a:avLst/>
          </a:prstGeom>
          <a:solidFill>
            <a:schemeClr val="accent4">
              <a:lumMod val="20000"/>
              <a:lumOff val="80000"/>
            </a:schemeClr>
          </a:solidFill>
        </p:spPr>
        <p:txBody>
          <a:bodyPr wrap="square" rtlCol="0">
            <a:spAutoFit/>
          </a:bodyPr>
          <a:lstStyle/>
          <a:p>
            <a:r>
              <a:rPr lang="en-US" sz="2800" dirty="0" smtClean="0"/>
              <a:t>Test Error = Noise + Bias</a:t>
            </a:r>
            <a:r>
              <a:rPr lang="en-US" sz="2800" baseline="30000" dirty="0" smtClean="0"/>
              <a:t>2</a:t>
            </a:r>
            <a:r>
              <a:rPr lang="en-US" sz="2800" dirty="0" smtClean="0"/>
              <a:t> + Variance</a:t>
            </a:r>
            <a:endParaRPr lang="en-US" sz="2800" dirty="0"/>
          </a:p>
        </p:txBody>
      </p:sp>
      <p:sp>
        <p:nvSpPr>
          <p:cNvPr id="4" name="TextBox 3"/>
          <p:cNvSpPr txBox="1"/>
          <p:nvPr/>
        </p:nvSpPr>
        <p:spPr>
          <a:xfrm>
            <a:off x="7845252" y="4041111"/>
            <a:ext cx="1733340" cy="461665"/>
          </a:xfrm>
          <a:prstGeom prst="rect">
            <a:avLst/>
          </a:prstGeom>
          <a:noFill/>
        </p:spPr>
        <p:txBody>
          <a:bodyPr wrap="square" rtlCol="0">
            <a:spAutoFit/>
          </a:bodyPr>
          <a:lstStyle/>
          <a:p>
            <a:r>
              <a:rPr lang="en-US" sz="2400" b="1" dirty="0" smtClean="0">
                <a:solidFill>
                  <a:srgbClr val="0070C0"/>
                </a:solidFill>
              </a:rPr>
              <a:t>Overfitting</a:t>
            </a:r>
            <a:endParaRPr lang="en-US" sz="2000" b="1" dirty="0">
              <a:solidFill>
                <a:srgbClr val="0070C0"/>
              </a:solidFill>
            </a:endParaRPr>
          </a:p>
        </p:txBody>
      </p:sp>
      <p:sp>
        <p:nvSpPr>
          <p:cNvPr id="5" name="TextBox 4"/>
          <p:cNvSpPr txBox="1"/>
          <p:nvPr/>
        </p:nvSpPr>
        <p:spPr>
          <a:xfrm>
            <a:off x="2994412" y="4041112"/>
            <a:ext cx="1925802" cy="461665"/>
          </a:xfrm>
          <a:prstGeom prst="rect">
            <a:avLst/>
          </a:prstGeom>
          <a:noFill/>
        </p:spPr>
        <p:txBody>
          <a:bodyPr wrap="square" rtlCol="0">
            <a:spAutoFit/>
          </a:bodyPr>
          <a:lstStyle/>
          <a:p>
            <a:r>
              <a:rPr lang="en-US" sz="2400" b="1" dirty="0" err="1" smtClean="0">
                <a:solidFill>
                  <a:srgbClr val="0070C0"/>
                </a:solidFill>
              </a:rPr>
              <a:t>Underfitting</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59F6482-13E3-48AA-9F28-7362888D1E43}" type="slidenum">
              <a:rPr lang="en-US" smtClean="0"/>
              <a:t>133</a:t>
            </a:fld>
            <a:endParaRPr lang="en-US"/>
          </a:p>
        </p:txBody>
      </p:sp>
    </p:spTree>
    <p:extLst>
      <p:ext uri="{BB962C8B-B14F-4D97-AF65-F5344CB8AC3E}">
        <p14:creationId xmlns:p14="http://schemas.microsoft.com/office/powerpoint/2010/main" val="3685720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007" y="271304"/>
            <a:ext cx="8612342" cy="6345011"/>
          </a:xfrm>
          <a:prstGeom prst="rect">
            <a:avLst/>
          </a:prstGeom>
        </p:spPr>
      </p:pic>
      <p:sp>
        <p:nvSpPr>
          <p:cNvPr id="3" name="Slide Number Placeholder 2"/>
          <p:cNvSpPr>
            <a:spLocks noGrp="1"/>
          </p:cNvSpPr>
          <p:nvPr>
            <p:ph type="sldNum" sz="quarter" idx="12"/>
          </p:nvPr>
        </p:nvSpPr>
        <p:spPr/>
        <p:txBody>
          <a:bodyPr/>
          <a:lstStyle/>
          <a:p>
            <a:fld id="{459F6482-13E3-48AA-9F28-7362888D1E43}" type="slidenum">
              <a:rPr lang="en-US" smtClean="0"/>
              <a:t>134</a:t>
            </a:fld>
            <a:endParaRPr lang="en-US"/>
          </a:p>
        </p:txBody>
      </p:sp>
    </p:spTree>
    <p:extLst>
      <p:ext uri="{BB962C8B-B14F-4D97-AF65-F5344CB8AC3E}">
        <p14:creationId xmlns:p14="http://schemas.microsoft.com/office/powerpoint/2010/main" val="174074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smtClean="0"/>
              <a:t>Notes </a:t>
            </a:r>
            <a:r>
              <a:rPr lang="en-US" dirty="0"/>
              <a:t>on Flash (SSD)</a:t>
            </a:r>
          </a:p>
        </p:txBody>
      </p:sp>
      <p:sp>
        <p:nvSpPr>
          <p:cNvPr id="3" name="Content Placeholder 2"/>
          <p:cNvSpPr>
            <a:spLocks noGrp="1"/>
          </p:cNvSpPr>
          <p:nvPr>
            <p:ph idx="1"/>
          </p:nvPr>
        </p:nvSpPr>
        <p:spPr>
          <a:xfrm>
            <a:off x="609600" y="1600201"/>
            <a:ext cx="6607837" cy="4525963"/>
          </a:xfrm>
        </p:spPr>
        <p:txBody>
          <a:bodyPr>
            <a:normAutofit/>
          </a:bodyPr>
          <a:lstStyle/>
          <a:p>
            <a:r>
              <a:rPr lang="en-US" dirty="0"/>
              <a:t>Issues in current generation (NAND)</a:t>
            </a:r>
          </a:p>
          <a:p>
            <a:pPr lvl="1">
              <a:spcBef>
                <a:spcPts val="2667"/>
              </a:spcBef>
            </a:pPr>
            <a:r>
              <a:rPr lang="en-US" dirty="0"/>
              <a:t>Fine-grain reads (4-8K reads), coarse-grain writes (1-2 MB writes)</a:t>
            </a:r>
          </a:p>
          <a:p>
            <a:pPr lvl="1">
              <a:spcBef>
                <a:spcPts val="2667"/>
              </a:spcBef>
            </a:pPr>
            <a:r>
              <a:rPr lang="en-US" dirty="0"/>
              <a:t>Only 2k-3k erasures before failure, </a:t>
            </a:r>
            <a:br>
              <a:rPr lang="en-US" dirty="0"/>
            </a:br>
            <a:r>
              <a:rPr lang="en-US" dirty="0"/>
              <a:t>so keep moving hot write units around (“wear leveling”)</a:t>
            </a:r>
          </a:p>
          <a:p>
            <a:pPr lvl="1">
              <a:spcBef>
                <a:spcPts val="2667"/>
              </a:spcBef>
            </a:pPr>
            <a:r>
              <a:rPr lang="en-US" b="1" dirty="0"/>
              <a:t>Write amplification</a:t>
            </a:r>
            <a:r>
              <a:rPr lang="en-US" dirty="0"/>
              <a:t>: Writing 2 “far away” blocks on SSD can require writing multiple much larger units</a:t>
            </a:r>
          </a:p>
          <a:p>
            <a:pPr lvl="1">
              <a:spcBef>
                <a:spcPts val="2667"/>
              </a:spcBef>
            </a:pPr>
            <a:endParaRPr lang="en-US" dirty="0"/>
          </a:p>
        </p:txBody>
      </p:sp>
      <p:grpSp>
        <p:nvGrpSpPr>
          <p:cNvPr id="8" name="Group 7" descr="An SSD grid with one of the square highlighted" title="Flash SSD"/>
          <p:cNvGrpSpPr/>
          <p:nvPr/>
        </p:nvGrpSpPr>
        <p:grpSpPr>
          <a:xfrm>
            <a:off x="7217437" y="1971973"/>
            <a:ext cx="4364963" cy="1820072"/>
            <a:chOff x="5413078" y="1478980"/>
            <a:chExt cx="3273722" cy="1365054"/>
          </a:xfrm>
        </p:grpSpPr>
        <p:pic>
          <p:nvPicPr>
            <p:cNvPr id="6" name="Picture 5" descr="SSD.png"/>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413078" y="1478980"/>
              <a:ext cx="3273722" cy="1365054"/>
            </a:xfrm>
            <a:prstGeom prst="rect">
              <a:avLst/>
            </a:prstGeom>
            <a:scene3d>
              <a:camera prst="orthographicFront">
                <a:rot lat="1200000" lon="0" rev="0"/>
              </a:camera>
              <a:lightRig rig="threePt" dir="t"/>
            </a:scene3d>
          </p:spPr>
        </p:pic>
        <p:sp>
          <p:nvSpPr>
            <p:cNvPr id="7" name="Parallelogram 6"/>
            <p:cNvSpPr>
              <a:spLocks noChangeArrowheads="1"/>
            </p:cNvSpPr>
            <p:nvPr/>
          </p:nvSpPr>
          <p:spPr bwMode="auto">
            <a:xfrm>
              <a:off x="6019800" y="2013869"/>
              <a:ext cx="520304" cy="295275"/>
            </a:xfrm>
            <a:prstGeom prst="parallelogram">
              <a:avLst>
                <a:gd name="adj" fmla="val 65132"/>
              </a:avLst>
            </a:prstGeom>
            <a:solidFill>
              <a:srgbClr val="FF6600">
                <a:alpha val="52156"/>
              </a:srgbClr>
            </a:solidFill>
            <a:ln w="12700">
              <a:solidFill>
                <a:srgbClr val="000000"/>
              </a:solidFill>
              <a:round/>
              <a:headEnd/>
              <a:tailEnd/>
            </a:ln>
          </p:spPr>
          <p:txBody>
            <a:bodyPr/>
            <a:lstStyle>
              <a:lvl1pPr>
                <a:spcBef>
                  <a:spcPct val="20000"/>
                </a:spcBef>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solidFill>
                    <a:schemeClr val="tx1"/>
                  </a:solidFill>
                  <a:latin typeface="Century Gothic" charset="0"/>
                  <a:ea typeface="Osaka" charset="-128"/>
                </a:defRPr>
              </a:lvl1pPr>
              <a:lvl2pPr marL="742950" indent="-285750">
                <a:spcBef>
                  <a:spcPct val="20000"/>
                </a:spcBef>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tx1"/>
                  </a:solidFill>
                  <a:latin typeface="Century Gothic" charset="0"/>
                  <a:ea typeface="Osaka" charset="-128"/>
                </a:defRPr>
              </a:lvl2pPr>
              <a:lvl3pPr marL="1143000" indent="-228600">
                <a:spcBef>
                  <a:spcPct val="20000"/>
                </a:spcBef>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chemeClr val="tx1"/>
                  </a:solidFill>
                  <a:latin typeface="Century Gothic" charset="0"/>
                  <a:ea typeface="Osaka" charset="-128"/>
                </a:defRPr>
              </a:lvl3pPr>
              <a:lvl4pPr marL="1600200" indent="-228600">
                <a:spcBef>
                  <a:spcPct val="20000"/>
                </a:spcBef>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4pPr>
              <a:lvl5pPr marL="2057400" indent="-228600">
                <a:spcBef>
                  <a:spcPct val="20000"/>
                </a:spcBef>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chemeClr val="tx1"/>
                  </a:solidFill>
                  <a:latin typeface="Century Gothic" charset="0"/>
                  <a:ea typeface="Osaka" charset="-128"/>
                </a:defRPr>
              </a:lvl9pPr>
            </a:lstStyle>
            <a:p>
              <a:pPr eaLnBrk="1" hangingPunct="1">
                <a:spcBef>
                  <a:spcPct val="0"/>
                </a:spcBef>
                <a:buFontTx/>
                <a:buNone/>
              </a:pPr>
              <a:endParaRPr lang="en-US" altLang="en-US" sz="1200" dirty="0">
                <a:solidFill>
                  <a:srgbClr val="000000"/>
                </a:solidFill>
                <a:latin typeface="Helvetica Neue"/>
              </a:endParaRPr>
            </a:p>
          </p:txBody>
        </p:sp>
      </p:grpSp>
      <p:sp>
        <p:nvSpPr>
          <p:cNvPr id="5" name="Rectangle 4"/>
          <p:cNvSpPr/>
          <p:nvPr/>
        </p:nvSpPr>
        <p:spPr>
          <a:xfrm>
            <a:off x="5620222" y="5559428"/>
            <a:ext cx="6199834" cy="923330"/>
          </a:xfrm>
          <a:prstGeom prst="rect">
            <a:avLst/>
          </a:prstGeom>
          <a:solidFill>
            <a:schemeClr val="accent4">
              <a:lumMod val="20000"/>
              <a:lumOff val="80000"/>
            </a:schemeClr>
          </a:solidFill>
        </p:spPr>
        <p:txBody>
          <a:bodyPr wrap="square">
            <a:spAutoFit/>
          </a:bodyPr>
          <a:lstStyle/>
          <a:p>
            <a:pPr lvl="1">
              <a:spcBef>
                <a:spcPts val="2000"/>
              </a:spcBef>
            </a:pPr>
            <a:r>
              <a:rPr lang="en-US" dirty="0"/>
              <a:t>Can be 1-10x the bandwidth (bytes/sec) of ideal HDD #s</a:t>
            </a:r>
          </a:p>
          <a:p>
            <a:pPr lvl="2"/>
            <a:r>
              <a:rPr lang="en-US" dirty="0"/>
              <a:t>Note: Ideal HDD #s hard to achieve. </a:t>
            </a:r>
          </a:p>
          <a:p>
            <a:pPr lvl="2"/>
            <a:r>
              <a:rPr lang="en-US" dirty="0"/>
              <a:t>Expect 10-100x bandwidth for non-sequential read.</a:t>
            </a:r>
          </a:p>
        </p:txBody>
      </p:sp>
      <p:sp>
        <p:nvSpPr>
          <p:cNvPr id="4" name="Slide Number Placeholder 3"/>
          <p:cNvSpPr>
            <a:spLocks noGrp="1"/>
          </p:cNvSpPr>
          <p:nvPr>
            <p:ph type="sldNum" sz="quarter" idx="12"/>
          </p:nvPr>
        </p:nvSpPr>
        <p:spPr/>
        <p:txBody>
          <a:bodyPr/>
          <a:lstStyle/>
          <a:p>
            <a:fld id="{459F6482-13E3-48AA-9F28-7362888D1E43}" type="slidenum">
              <a:rPr lang="en-US" smtClean="0"/>
              <a:t>14</a:t>
            </a:fld>
            <a:endParaRPr lang="en-US"/>
          </a:p>
        </p:txBody>
      </p:sp>
    </p:spTree>
    <p:extLst>
      <p:ext uri="{BB962C8B-B14F-4D97-AF65-F5344CB8AC3E}">
        <p14:creationId xmlns:p14="http://schemas.microsoft.com/office/powerpoint/2010/main" val="371335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smtClean="0"/>
              <a:t>Arranging </a:t>
            </a:r>
            <a:r>
              <a:rPr lang="en-US" dirty="0"/>
              <a:t>Blocks on Disk</a:t>
            </a:r>
          </a:p>
        </p:txBody>
      </p:sp>
      <p:sp>
        <p:nvSpPr>
          <p:cNvPr id="55" name="Content Placeholder 54"/>
          <p:cNvSpPr>
            <a:spLocks noGrp="1"/>
          </p:cNvSpPr>
          <p:nvPr>
            <p:ph idx="1"/>
          </p:nvPr>
        </p:nvSpPr>
        <p:spPr/>
        <p:txBody>
          <a:bodyPr>
            <a:noAutofit/>
          </a:bodyPr>
          <a:lstStyle/>
          <a:p>
            <a:r>
              <a:rPr lang="en-US" sz="2667" b="1" dirty="0"/>
              <a:t>‘Next’</a:t>
            </a:r>
            <a:r>
              <a:rPr lang="en-US" sz="2667" dirty="0"/>
              <a:t> block concept:</a:t>
            </a:r>
          </a:p>
          <a:p>
            <a:pPr lvl="1"/>
            <a:r>
              <a:rPr lang="en-US" sz="2667" dirty="0"/>
              <a:t>sequential blocks on same track, followed by</a:t>
            </a:r>
          </a:p>
          <a:p>
            <a:pPr lvl="1"/>
            <a:r>
              <a:rPr lang="en-US" sz="2667" dirty="0"/>
              <a:t>blocks on same cylinder, followed by</a:t>
            </a:r>
          </a:p>
          <a:p>
            <a:pPr lvl="1"/>
            <a:r>
              <a:rPr lang="en-US" sz="2667" dirty="0"/>
              <a:t>blocks on adjacent cylinder</a:t>
            </a:r>
          </a:p>
          <a:p>
            <a:pPr>
              <a:spcBef>
                <a:spcPts val="2667"/>
              </a:spcBef>
            </a:pPr>
            <a:r>
              <a:rPr lang="en-US" sz="2667" dirty="0"/>
              <a:t>Arrange file pages sequentially by ‘next’ on disk</a:t>
            </a:r>
          </a:p>
          <a:p>
            <a:pPr lvl="1"/>
            <a:r>
              <a:rPr lang="en-US" sz="2667" dirty="0"/>
              <a:t>minimize seek and rotational delay.</a:t>
            </a:r>
          </a:p>
          <a:p>
            <a:pPr>
              <a:spcBef>
                <a:spcPts val="2667"/>
              </a:spcBef>
            </a:pPr>
            <a:r>
              <a:rPr lang="en-US" sz="2667" dirty="0"/>
              <a:t>For a </a:t>
            </a:r>
            <a:r>
              <a:rPr lang="en-US" sz="2667" b="1" dirty="0"/>
              <a:t>sequential scan</a:t>
            </a:r>
            <a:r>
              <a:rPr lang="en-US" sz="2667" dirty="0"/>
              <a:t>, </a:t>
            </a:r>
            <a:r>
              <a:rPr lang="en-US" sz="2667" i="1" dirty="0"/>
              <a:t>pre-fetch</a:t>
            </a:r>
          </a:p>
          <a:p>
            <a:pPr lvl="1"/>
            <a:r>
              <a:rPr lang="en-US" sz="2667" dirty="0"/>
              <a:t>several blocks at a time!</a:t>
            </a:r>
          </a:p>
          <a:p>
            <a:r>
              <a:rPr lang="en-US" sz="2667" b="1" dirty="0"/>
              <a:t>Read large consecutive blocks</a:t>
            </a:r>
            <a:endParaRPr lang="en-US" sz="2667" dirty="0"/>
          </a:p>
        </p:txBody>
      </p:sp>
      <p:grpSp>
        <p:nvGrpSpPr>
          <p:cNvPr id="105" name="Group 104" descr="Showing the concentric tracks that form the platters. Arm assembly moves the disk head onto the proper sector." title="Disk Diagram">
            <a:extLst>
              <a:ext uri="{FF2B5EF4-FFF2-40B4-BE49-F238E27FC236}">
                <a16:creationId xmlns:a16="http://schemas.microsoft.com/office/drawing/2014/main" id="{0C205B13-299F-474B-B7BE-64CCA0DA5F58}"/>
              </a:ext>
            </a:extLst>
          </p:cNvPr>
          <p:cNvGrpSpPr/>
          <p:nvPr/>
        </p:nvGrpSpPr>
        <p:grpSpPr>
          <a:xfrm>
            <a:off x="8331200" y="584200"/>
            <a:ext cx="3592378" cy="2873374"/>
            <a:chOff x="-24494" y="1547812"/>
            <a:chExt cx="5753755" cy="4602163"/>
          </a:xfrm>
        </p:grpSpPr>
        <p:grpSp>
          <p:nvGrpSpPr>
            <p:cNvPr id="106" name="Group 7">
              <a:extLst>
                <a:ext uri="{FF2B5EF4-FFF2-40B4-BE49-F238E27FC236}">
                  <a16:creationId xmlns:a16="http://schemas.microsoft.com/office/drawing/2014/main" id="{4E01E187-1F73-BF4C-9309-73FDEF181628}"/>
                </a:ext>
              </a:extLst>
            </p:cNvPr>
            <p:cNvGrpSpPr>
              <a:grpSpLocks/>
            </p:cNvGrpSpPr>
            <p:nvPr/>
          </p:nvGrpSpPr>
          <p:grpSpPr bwMode="auto">
            <a:xfrm>
              <a:off x="1450293" y="2286000"/>
              <a:ext cx="3149600" cy="1801812"/>
              <a:chOff x="2998" y="1129"/>
              <a:chExt cx="1984" cy="1135"/>
            </a:xfrm>
          </p:grpSpPr>
          <p:sp>
            <p:nvSpPr>
              <p:cNvPr id="153" name="Freeform 5">
                <a:extLst>
                  <a:ext uri="{FF2B5EF4-FFF2-40B4-BE49-F238E27FC236}">
                    <a16:creationId xmlns:a16="http://schemas.microsoft.com/office/drawing/2014/main" id="{8CDAD9C4-41AD-EA41-B710-4DAC0843E81F}"/>
                  </a:ext>
                </a:extLst>
              </p:cNvPr>
              <p:cNvSpPr>
                <a:spLocks/>
              </p:cNvSpPr>
              <p:nvPr/>
            </p:nvSpPr>
            <p:spPr bwMode="auto">
              <a:xfrm>
                <a:off x="2998" y="1499"/>
                <a:ext cx="1984" cy="765"/>
              </a:xfrm>
              <a:custGeom>
                <a:avLst/>
                <a:gdLst>
                  <a:gd name="T0" fmla="*/ 0 w 1984"/>
                  <a:gd name="T1" fmla="*/ 386 h 765"/>
                  <a:gd name="T2" fmla="*/ 16 w 1984"/>
                  <a:gd name="T3" fmla="*/ 320 h 765"/>
                  <a:gd name="T4" fmla="*/ 57 w 1984"/>
                  <a:gd name="T5" fmla="*/ 255 h 765"/>
                  <a:gd name="T6" fmla="*/ 131 w 1984"/>
                  <a:gd name="T7" fmla="*/ 197 h 765"/>
                  <a:gd name="T8" fmla="*/ 230 w 1984"/>
                  <a:gd name="T9" fmla="*/ 140 h 765"/>
                  <a:gd name="T10" fmla="*/ 353 w 1984"/>
                  <a:gd name="T11" fmla="*/ 90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0 h 765"/>
                  <a:gd name="T28" fmla="*/ 1753 w 1984"/>
                  <a:gd name="T29" fmla="*/ 140 h 765"/>
                  <a:gd name="T30" fmla="*/ 1852 w 1984"/>
                  <a:gd name="T31" fmla="*/ 197 h 765"/>
                  <a:gd name="T32" fmla="*/ 1926 w 1984"/>
                  <a:gd name="T33" fmla="*/ 255 h 765"/>
                  <a:gd name="T34" fmla="*/ 1967 w 1984"/>
                  <a:gd name="T35" fmla="*/ 320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0"/>
                    </a:lnTo>
                    <a:lnTo>
                      <a:pt x="57" y="255"/>
                    </a:lnTo>
                    <a:lnTo>
                      <a:pt x="131" y="197"/>
                    </a:lnTo>
                    <a:lnTo>
                      <a:pt x="230" y="140"/>
                    </a:lnTo>
                    <a:lnTo>
                      <a:pt x="353" y="90"/>
                    </a:lnTo>
                    <a:lnTo>
                      <a:pt x="493" y="58"/>
                    </a:lnTo>
                    <a:lnTo>
                      <a:pt x="650" y="25"/>
                    </a:lnTo>
                    <a:lnTo>
                      <a:pt x="814" y="8"/>
                    </a:lnTo>
                    <a:lnTo>
                      <a:pt x="987" y="0"/>
                    </a:lnTo>
                    <a:lnTo>
                      <a:pt x="1160" y="8"/>
                    </a:lnTo>
                    <a:lnTo>
                      <a:pt x="1333" y="25"/>
                    </a:lnTo>
                    <a:lnTo>
                      <a:pt x="1489" y="58"/>
                    </a:lnTo>
                    <a:lnTo>
                      <a:pt x="1629" y="90"/>
                    </a:lnTo>
                    <a:lnTo>
                      <a:pt x="1753" y="140"/>
                    </a:lnTo>
                    <a:lnTo>
                      <a:pt x="1852" y="197"/>
                    </a:lnTo>
                    <a:lnTo>
                      <a:pt x="1926" y="255"/>
                    </a:lnTo>
                    <a:lnTo>
                      <a:pt x="1967" y="320"/>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endParaRPr lang="en-US" sz="800" dirty="0">
                  <a:solidFill>
                    <a:srgbClr val="95A5A6"/>
                  </a:solidFill>
                  <a:latin typeface="Helvetica Neue"/>
                  <a:ea typeface=""/>
                  <a:cs typeface=""/>
                </a:endParaRPr>
              </a:p>
            </p:txBody>
          </p:sp>
          <p:sp>
            <p:nvSpPr>
              <p:cNvPr id="154" name="Freeform 6">
                <a:extLst>
                  <a:ext uri="{FF2B5EF4-FFF2-40B4-BE49-F238E27FC236}">
                    <a16:creationId xmlns:a16="http://schemas.microsoft.com/office/drawing/2014/main" id="{1FAB1C25-8C5C-344E-B178-1BB0EE4D946B}"/>
                  </a:ext>
                </a:extLst>
              </p:cNvPr>
              <p:cNvSpPr>
                <a:spLocks/>
              </p:cNvSpPr>
              <p:nvPr/>
            </p:nvSpPr>
            <p:spPr bwMode="auto">
              <a:xfrm>
                <a:off x="2998" y="1129"/>
                <a:ext cx="1984" cy="765"/>
              </a:xfrm>
              <a:custGeom>
                <a:avLst/>
                <a:gdLst>
                  <a:gd name="T0" fmla="*/ 0 w 1984"/>
                  <a:gd name="T1" fmla="*/ 386 h 765"/>
                  <a:gd name="T2" fmla="*/ 16 w 1984"/>
                  <a:gd name="T3" fmla="*/ 321 h 765"/>
                  <a:gd name="T4" fmla="*/ 57 w 1984"/>
                  <a:gd name="T5" fmla="*/ 255 h 765"/>
                  <a:gd name="T6" fmla="*/ 131 w 1984"/>
                  <a:gd name="T7" fmla="*/ 197 h 765"/>
                  <a:gd name="T8" fmla="*/ 230 w 1984"/>
                  <a:gd name="T9" fmla="*/ 140 h 765"/>
                  <a:gd name="T10" fmla="*/ 353 w 1984"/>
                  <a:gd name="T11" fmla="*/ 91 h 765"/>
                  <a:gd name="T12" fmla="*/ 493 w 1984"/>
                  <a:gd name="T13" fmla="*/ 58 h 765"/>
                  <a:gd name="T14" fmla="*/ 650 w 1984"/>
                  <a:gd name="T15" fmla="*/ 25 h 765"/>
                  <a:gd name="T16" fmla="*/ 814 w 1984"/>
                  <a:gd name="T17" fmla="*/ 8 h 765"/>
                  <a:gd name="T18" fmla="*/ 987 w 1984"/>
                  <a:gd name="T19" fmla="*/ 0 h 765"/>
                  <a:gd name="T20" fmla="*/ 1160 w 1984"/>
                  <a:gd name="T21" fmla="*/ 8 h 765"/>
                  <a:gd name="T22" fmla="*/ 1333 w 1984"/>
                  <a:gd name="T23" fmla="*/ 25 h 765"/>
                  <a:gd name="T24" fmla="*/ 1489 w 1984"/>
                  <a:gd name="T25" fmla="*/ 58 h 765"/>
                  <a:gd name="T26" fmla="*/ 1629 w 1984"/>
                  <a:gd name="T27" fmla="*/ 91 h 765"/>
                  <a:gd name="T28" fmla="*/ 1753 w 1984"/>
                  <a:gd name="T29" fmla="*/ 140 h 765"/>
                  <a:gd name="T30" fmla="*/ 1852 w 1984"/>
                  <a:gd name="T31" fmla="*/ 197 h 765"/>
                  <a:gd name="T32" fmla="*/ 1926 w 1984"/>
                  <a:gd name="T33" fmla="*/ 255 h 765"/>
                  <a:gd name="T34" fmla="*/ 1967 w 1984"/>
                  <a:gd name="T35" fmla="*/ 321 h 765"/>
                  <a:gd name="T36" fmla="*/ 1983 w 1984"/>
                  <a:gd name="T37" fmla="*/ 386 h 765"/>
                  <a:gd name="T38" fmla="*/ 1967 w 1984"/>
                  <a:gd name="T39" fmla="*/ 452 h 765"/>
                  <a:gd name="T40" fmla="*/ 1926 w 1984"/>
                  <a:gd name="T41" fmla="*/ 518 h 765"/>
                  <a:gd name="T42" fmla="*/ 1852 w 1984"/>
                  <a:gd name="T43" fmla="*/ 575 h 765"/>
                  <a:gd name="T44" fmla="*/ 1753 w 1984"/>
                  <a:gd name="T45" fmla="*/ 633 h 765"/>
                  <a:gd name="T46" fmla="*/ 1629 w 1984"/>
                  <a:gd name="T47" fmla="*/ 674 h 765"/>
                  <a:gd name="T48" fmla="*/ 1489 w 1984"/>
                  <a:gd name="T49" fmla="*/ 715 h 765"/>
                  <a:gd name="T50" fmla="*/ 1333 w 1984"/>
                  <a:gd name="T51" fmla="*/ 740 h 765"/>
                  <a:gd name="T52" fmla="*/ 1160 w 1984"/>
                  <a:gd name="T53" fmla="*/ 764 h 765"/>
                  <a:gd name="T54" fmla="*/ 987 w 1984"/>
                  <a:gd name="T55" fmla="*/ 764 h 765"/>
                  <a:gd name="T56" fmla="*/ 814 w 1984"/>
                  <a:gd name="T57" fmla="*/ 764 h 765"/>
                  <a:gd name="T58" fmla="*/ 650 w 1984"/>
                  <a:gd name="T59" fmla="*/ 740 h 765"/>
                  <a:gd name="T60" fmla="*/ 493 w 1984"/>
                  <a:gd name="T61" fmla="*/ 715 h 765"/>
                  <a:gd name="T62" fmla="*/ 353 w 1984"/>
                  <a:gd name="T63" fmla="*/ 674 h 765"/>
                  <a:gd name="T64" fmla="*/ 230 w 1984"/>
                  <a:gd name="T65" fmla="*/ 633 h 765"/>
                  <a:gd name="T66" fmla="*/ 131 w 1984"/>
                  <a:gd name="T67" fmla="*/ 575 h 765"/>
                  <a:gd name="T68" fmla="*/ 57 w 1984"/>
                  <a:gd name="T69" fmla="*/ 518 h 765"/>
                  <a:gd name="T70" fmla="*/ 16 w 1984"/>
                  <a:gd name="T71" fmla="*/ 452 h 765"/>
                  <a:gd name="T72" fmla="*/ 0 w 1984"/>
                  <a:gd name="T73" fmla="*/ 386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86"/>
                    </a:moveTo>
                    <a:lnTo>
                      <a:pt x="16" y="321"/>
                    </a:lnTo>
                    <a:lnTo>
                      <a:pt x="57" y="255"/>
                    </a:lnTo>
                    <a:lnTo>
                      <a:pt x="131" y="197"/>
                    </a:lnTo>
                    <a:lnTo>
                      <a:pt x="230" y="140"/>
                    </a:lnTo>
                    <a:lnTo>
                      <a:pt x="353" y="91"/>
                    </a:lnTo>
                    <a:lnTo>
                      <a:pt x="493" y="58"/>
                    </a:lnTo>
                    <a:lnTo>
                      <a:pt x="650" y="25"/>
                    </a:lnTo>
                    <a:lnTo>
                      <a:pt x="814" y="8"/>
                    </a:lnTo>
                    <a:lnTo>
                      <a:pt x="987" y="0"/>
                    </a:lnTo>
                    <a:lnTo>
                      <a:pt x="1160" y="8"/>
                    </a:lnTo>
                    <a:lnTo>
                      <a:pt x="1333" y="25"/>
                    </a:lnTo>
                    <a:lnTo>
                      <a:pt x="1489" y="58"/>
                    </a:lnTo>
                    <a:lnTo>
                      <a:pt x="1629" y="91"/>
                    </a:lnTo>
                    <a:lnTo>
                      <a:pt x="1753" y="140"/>
                    </a:lnTo>
                    <a:lnTo>
                      <a:pt x="1852" y="197"/>
                    </a:lnTo>
                    <a:lnTo>
                      <a:pt x="1926" y="255"/>
                    </a:lnTo>
                    <a:lnTo>
                      <a:pt x="1967" y="321"/>
                    </a:lnTo>
                    <a:lnTo>
                      <a:pt x="1983" y="386"/>
                    </a:lnTo>
                    <a:lnTo>
                      <a:pt x="1967" y="452"/>
                    </a:lnTo>
                    <a:lnTo>
                      <a:pt x="1926" y="518"/>
                    </a:lnTo>
                    <a:lnTo>
                      <a:pt x="1852" y="575"/>
                    </a:lnTo>
                    <a:lnTo>
                      <a:pt x="1753" y="633"/>
                    </a:lnTo>
                    <a:lnTo>
                      <a:pt x="1629" y="674"/>
                    </a:lnTo>
                    <a:lnTo>
                      <a:pt x="1489" y="715"/>
                    </a:lnTo>
                    <a:lnTo>
                      <a:pt x="1333" y="740"/>
                    </a:lnTo>
                    <a:lnTo>
                      <a:pt x="1160" y="764"/>
                    </a:lnTo>
                    <a:lnTo>
                      <a:pt x="987" y="764"/>
                    </a:lnTo>
                    <a:lnTo>
                      <a:pt x="814" y="764"/>
                    </a:lnTo>
                    <a:lnTo>
                      <a:pt x="650" y="740"/>
                    </a:lnTo>
                    <a:lnTo>
                      <a:pt x="493" y="715"/>
                    </a:lnTo>
                    <a:lnTo>
                      <a:pt x="353" y="674"/>
                    </a:lnTo>
                    <a:lnTo>
                      <a:pt x="230" y="633"/>
                    </a:lnTo>
                    <a:lnTo>
                      <a:pt x="131" y="575"/>
                    </a:lnTo>
                    <a:lnTo>
                      <a:pt x="57" y="518"/>
                    </a:lnTo>
                    <a:lnTo>
                      <a:pt x="16" y="452"/>
                    </a:lnTo>
                    <a:lnTo>
                      <a:pt x="0" y="386"/>
                    </a:lnTo>
                  </a:path>
                </a:pathLst>
              </a:custGeom>
              <a:solidFill>
                <a:srgbClr val="000000"/>
              </a:solidFill>
              <a:ln w="50800" cap="rnd">
                <a:solidFill>
                  <a:srgbClr val="000000"/>
                </a:solidFill>
                <a:round/>
                <a:headEnd/>
                <a:tailEnd/>
              </a:ln>
            </p:spPr>
            <p:txBody>
              <a:bodyPr/>
              <a:lstStyle/>
              <a:p>
                <a:endParaRPr lang="en-US" sz="800" dirty="0">
                  <a:solidFill>
                    <a:srgbClr val="95A5A6"/>
                  </a:solidFill>
                  <a:latin typeface="Helvetica Neue"/>
                  <a:ea typeface=""/>
                  <a:cs typeface=""/>
                </a:endParaRPr>
              </a:p>
            </p:txBody>
          </p:sp>
        </p:grpSp>
        <p:grpSp>
          <p:nvGrpSpPr>
            <p:cNvPr id="107" name="Group 27">
              <a:extLst>
                <a:ext uri="{FF2B5EF4-FFF2-40B4-BE49-F238E27FC236}">
                  <a16:creationId xmlns:a16="http://schemas.microsoft.com/office/drawing/2014/main" id="{7A144B33-2E46-984D-A92E-22A707E241F0}"/>
                </a:ext>
              </a:extLst>
            </p:cNvPr>
            <p:cNvGrpSpPr>
              <a:grpSpLocks/>
            </p:cNvGrpSpPr>
            <p:nvPr/>
          </p:nvGrpSpPr>
          <p:grpSpPr bwMode="auto">
            <a:xfrm>
              <a:off x="1423306" y="1555750"/>
              <a:ext cx="3176587" cy="4594225"/>
              <a:chOff x="2981" y="669"/>
              <a:chExt cx="2001" cy="2894"/>
            </a:xfrm>
          </p:grpSpPr>
          <p:grpSp>
            <p:nvGrpSpPr>
              <p:cNvPr id="134" name="Group 17">
                <a:extLst>
                  <a:ext uri="{FF2B5EF4-FFF2-40B4-BE49-F238E27FC236}">
                    <a16:creationId xmlns:a16="http://schemas.microsoft.com/office/drawing/2014/main" id="{2D070C61-2E38-BD44-A119-DCDB16CBF383}"/>
                  </a:ext>
                </a:extLst>
              </p:cNvPr>
              <p:cNvGrpSpPr>
                <a:grpSpLocks/>
              </p:cNvGrpSpPr>
              <p:nvPr/>
            </p:nvGrpSpPr>
            <p:grpSpPr bwMode="auto">
              <a:xfrm>
                <a:off x="2981" y="1096"/>
                <a:ext cx="2001" cy="2467"/>
                <a:chOff x="2981" y="1096"/>
                <a:chExt cx="2001" cy="2467"/>
              </a:xfrm>
            </p:grpSpPr>
            <p:grpSp>
              <p:nvGrpSpPr>
                <p:cNvPr id="144" name="Group 11">
                  <a:extLst>
                    <a:ext uri="{FF2B5EF4-FFF2-40B4-BE49-F238E27FC236}">
                      <a16:creationId xmlns:a16="http://schemas.microsoft.com/office/drawing/2014/main" id="{3707401F-AA41-F64B-98A9-B10C80C14189}"/>
                    </a:ext>
                  </a:extLst>
                </p:cNvPr>
                <p:cNvGrpSpPr>
                  <a:grpSpLocks/>
                </p:cNvGrpSpPr>
                <p:nvPr/>
              </p:nvGrpSpPr>
              <p:grpSpPr bwMode="auto">
                <a:xfrm>
                  <a:off x="2998" y="1466"/>
                  <a:ext cx="1984" cy="765"/>
                  <a:chOff x="2998" y="1466"/>
                  <a:chExt cx="1984" cy="765"/>
                </a:xfrm>
              </p:grpSpPr>
              <p:sp>
                <p:nvSpPr>
                  <p:cNvPr id="150" name="Freeform 8">
                    <a:extLst>
                      <a:ext uri="{FF2B5EF4-FFF2-40B4-BE49-F238E27FC236}">
                        <a16:creationId xmlns:a16="http://schemas.microsoft.com/office/drawing/2014/main" id="{D4B4E81A-42AB-3940-A995-D33B88B0EEE1}"/>
                      </a:ext>
                    </a:extLst>
                  </p:cNvPr>
                  <p:cNvSpPr>
                    <a:spLocks/>
                  </p:cNvSpPr>
                  <p:nvPr/>
                </p:nvSpPr>
                <p:spPr bwMode="auto">
                  <a:xfrm>
                    <a:off x="2998" y="1466"/>
                    <a:ext cx="1984" cy="765"/>
                  </a:xfrm>
                  <a:custGeom>
                    <a:avLst/>
                    <a:gdLst>
                      <a:gd name="T0" fmla="*/ 0 w 1984"/>
                      <a:gd name="T1" fmla="*/ 378 h 765"/>
                      <a:gd name="T2" fmla="*/ 16 w 1984"/>
                      <a:gd name="T3" fmla="*/ 312 h 765"/>
                      <a:gd name="T4" fmla="*/ 57 w 1984"/>
                      <a:gd name="T5" fmla="*/ 247 h 765"/>
                      <a:gd name="T6" fmla="*/ 131 w 1984"/>
                      <a:gd name="T7" fmla="*/ 189 h 765"/>
                      <a:gd name="T8" fmla="*/ 230 w 1984"/>
                      <a:gd name="T9" fmla="*/ 132 h 765"/>
                      <a:gd name="T10" fmla="*/ 353 w 1984"/>
                      <a:gd name="T11" fmla="*/ 91 h 765"/>
                      <a:gd name="T12" fmla="*/ 493 w 1984"/>
                      <a:gd name="T13" fmla="*/ 49 h 765"/>
                      <a:gd name="T14" fmla="*/ 650 w 1984"/>
                      <a:gd name="T15" fmla="*/ 25 h 765"/>
                      <a:gd name="T16" fmla="*/ 814 w 1984"/>
                      <a:gd name="T17" fmla="*/ 0 h 765"/>
                      <a:gd name="T18" fmla="*/ 987 w 1984"/>
                      <a:gd name="T19" fmla="*/ 0 h 765"/>
                      <a:gd name="T20" fmla="*/ 1160 w 1984"/>
                      <a:gd name="T21" fmla="*/ 0 h 765"/>
                      <a:gd name="T22" fmla="*/ 1333 w 1984"/>
                      <a:gd name="T23" fmla="*/ 25 h 765"/>
                      <a:gd name="T24" fmla="*/ 1489 w 1984"/>
                      <a:gd name="T25" fmla="*/ 49 h 765"/>
                      <a:gd name="T26" fmla="*/ 1629 w 1984"/>
                      <a:gd name="T27" fmla="*/ 91 h 765"/>
                      <a:gd name="T28" fmla="*/ 1753 w 1984"/>
                      <a:gd name="T29" fmla="*/ 132 h 765"/>
                      <a:gd name="T30" fmla="*/ 1852 w 1984"/>
                      <a:gd name="T31" fmla="*/ 189 h 765"/>
                      <a:gd name="T32" fmla="*/ 1926 w 1984"/>
                      <a:gd name="T33" fmla="*/ 247 h 765"/>
                      <a:gd name="T34" fmla="*/ 1967 w 1984"/>
                      <a:gd name="T35" fmla="*/ 312 h 765"/>
                      <a:gd name="T36" fmla="*/ 1983 w 1984"/>
                      <a:gd name="T37" fmla="*/ 378 h 765"/>
                      <a:gd name="T38" fmla="*/ 1967 w 1984"/>
                      <a:gd name="T39" fmla="*/ 444 h 765"/>
                      <a:gd name="T40" fmla="*/ 1926 w 1984"/>
                      <a:gd name="T41" fmla="*/ 510 h 765"/>
                      <a:gd name="T42" fmla="*/ 1852 w 1984"/>
                      <a:gd name="T43" fmla="*/ 567 h 765"/>
                      <a:gd name="T44" fmla="*/ 1753 w 1984"/>
                      <a:gd name="T45" fmla="*/ 625 h 765"/>
                      <a:gd name="T46" fmla="*/ 1629 w 1984"/>
                      <a:gd name="T47" fmla="*/ 674 h 765"/>
                      <a:gd name="T48" fmla="*/ 1489 w 1984"/>
                      <a:gd name="T49" fmla="*/ 707 h 765"/>
                      <a:gd name="T50" fmla="*/ 1333 w 1984"/>
                      <a:gd name="T51" fmla="*/ 740 h 765"/>
                      <a:gd name="T52" fmla="*/ 1160 w 1984"/>
                      <a:gd name="T53" fmla="*/ 756 h 765"/>
                      <a:gd name="T54" fmla="*/ 987 w 1984"/>
                      <a:gd name="T55" fmla="*/ 764 h 765"/>
                      <a:gd name="T56" fmla="*/ 814 w 1984"/>
                      <a:gd name="T57" fmla="*/ 756 h 765"/>
                      <a:gd name="T58" fmla="*/ 650 w 1984"/>
                      <a:gd name="T59" fmla="*/ 740 h 765"/>
                      <a:gd name="T60" fmla="*/ 493 w 1984"/>
                      <a:gd name="T61" fmla="*/ 707 h 765"/>
                      <a:gd name="T62" fmla="*/ 353 w 1984"/>
                      <a:gd name="T63" fmla="*/ 674 h 765"/>
                      <a:gd name="T64" fmla="*/ 230 w 1984"/>
                      <a:gd name="T65" fmla="*/ 625 h 765"/>
                      <a:gd name="T66" fmla="*/ 131 w 1984"/>
                      <a:gd name="T67" fmla="*/ 567 h 765"/>
                      <a:gd name="T68" fmla="*/ 57 w 1984"/>
                      <a:gd name="T69" fmla="*/ 510 h 765"/>
                      <a:gd name="T70" fmla="*/ 16 w 1984"/>
                      <a:gd name="T71" fmla="*/ 444 h 765"/>
                      <a:gd name="T72" fmla="*/ 0 w 1984"/>
                      <a:gd name="T73" fmla="*/ 378 h 7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5"/>
                      <a:gd name="T113" fmla="*/ 1984 w 1984"/>
                      <a:gd name="T114" fmla="*/ 765 h 7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5">
                        <a:moveTo>
                          <a:pt x="0" y="378"/>
                        </a:moveTo>
                        <a:lnTo>
                          <a:pt x="16" y="312"/>
                        </a:lnTo>
                        <a:lnTo>
                          <a:pt x="57" y="247"/>
                        </a:lnTo>
                        <a:lnTo>
                          <a:pt x="131" y="189"/>
                        </a:lnTo>
                        <a:lnTo>
                          <a:pt x="230" y="132"/>
                        </a:lnTo>
                        <a:lnTo>
                          <a:pt x="353" y="91"/>
                        </a:lnTo>
                        <a:lnTo>
                          <a:pt x="493" y="49"/>
                        </a:lnTo>
                        <a:lnTo>
                          <a:pt x="650" y="25"/>
                        </a:lnTo>
                        <a:lnTo>
                          <a:pt x="814" y="0"/>
                        </a:lnTo>
                        <a:lnTo>
                          <a:pt x="987" y="0"/>
                        </a:lnTo>
                        <a:lnTo>
                          <a:pt x="1160" y="0"/>
                        </a:lnTo>
                        <a:lnTo>
                          <a:pt x="1333" y="25"/>
                        </a:lnTo>
                        <a:lnTo>
                          <a:pt x="1489" y="49"/>
                        </a:lnTo>
                        <a:lnTo>
                          <a:pt x="1629" y="91"/>
                        </a:lnTo>
                        <a:lnTo>
                          <a:pt x="1753" y="132"/>
                        </a:lnTo>
                        <a:lnTo>
                          <a:pt x="1852" y="189"/>
                        </a:lnTo>
                        <a:lnTo>
                          <a:pt x="1926" y="247"/>
                        </a:lnTo>
                        <a:lnTo>
                          <a:pt x="1967" y="312"/>
                        </a:lnTo>
                        <a:lnTo>
                          <a:pt x="1983" y="378"/>
                        </a:lnTo>
                        <a:lnTo>
                          <a:pt x="1967" y="444"/>
                        </a:lnTo>
                        <a:lnTo>
                          <a:pt x="1926" y="510"/>
                        </a:lnTo>
                        <a:lnTo>
                          <a:pt x="1852" y="567"/>
                        </a:lnTo>
                        <a:lnTo>
                          <a:pt x="1753" y="625"/>
                        </a:lnTo>
                        <a:lnTo>
                          <a:pt x="1629" y="674"/>
                        </a:lnTo>
                        <a:lnTo>
                          <a:pt x="1489" y="707"/>
                        </a:lnTo>
                        <a:lnTo>
                          <a:pt x="1333" y="740"/>
                        </a:lnTo>
                        <a:lnTo>
                          <a:pt x="1160" y="756"/>
                        </a:lnTo>
                        <a:lnTo>
                          <a:pt x="987" y="764"/>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51" name="Freeform 9">
                    <a:extLst>
                      <a:ext uri="{FF2B5EF4-FFF2-40B4-BE49-F238E27FC236}">
                        <a16:creationId xmlns:a16="http://schemas.microsoft.com/office/drawing/2014/main" id="{ED6AA53E-155F-DE41-84E9-977164C85BFF}"/>
                      </a:ext>
                    </a:extLst>
                  </p:cNvPr>
                  <p:cNvSpPr>
                    <a:spLocks/>
                  </p:cNvSpPr>
                  <p:nvPr/>
                </p:nvSpPr>
                <p:spPr bwMode="auto">
                  <a:xfrm>
                    <a:off x="3055" y="1524"/>
                    <a:ext cx="1853" cy="650"/>
                  </a:xfrm>
                  <a:custGeom>
                    <a:avLst/>
                    <a:gdLst>
                      <a:gd name="T0" fmla="*/ 0 w 1853"/>
                      <a:gd name="T1" fmla="*/ 328 h 650"/>
                      <a:gd name="T2" fmla="*/ 17 w 1853"/>
                      <a:gd name="T3" fmla="*/ 263 h 650"/>
                      <a:gd name="T4" fmla="*/ 66 w 1853"/>
                      <a:gd name="T5" fmla="*/ 205 h 650"/>
                      <a:gd name="T6" fmla="*/ 140 w 1853"/>
                      <a:gd name="T7" fmla="*/ 156 h 650"/>
                      <a:gd name="T8" fmla="*/ 247 w 1853"/>
                      <a:gd name="T9" fmla="*/ 106 h 650"/>
                      <a:gd name="T10" fmla="*/ 371 w 1853"/>
                      <a:gd name="T11" fmla="*/ 65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5 h 650"/>
                      <a:gd name="T26" fmla="*/ 1613 w 1853"/>
                      <a:gd name="T27" fmla="*/ 106 h 650"/>
                      <a:gd name="T28" fmla="*/ 1712 w 1853"/>
                      <a:gd name="T29" fmla="*/ 156 h 650"/>
                      <a:gd name="T30" fmla="*/ 1795 w 1853"/>
                      <a:gd name="T31" fmla="*/ 205 h 650"/>
                      <a:gd name="T32" fmla="*/ 1836 w 1853"/>
                      <a:gd name="T33" fmla="*/ 263 h 650"/>
                      <a:gd name="T34" fmla="*/ 1852 w 1853"/>
                      <a:gd name="T35" fmla="*/ 328 h 650"/>
                      <a:gd name="T36" fmla="*/ 1836 w 1853"/>
                      <a:gd name="T37" fmla="*/ 386 h 650"/>
                      <a:gd name="T38" fmla="*/ 1795 w 1853"/>
                      <a:gd name="T39" fmla="*/ 443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3 h 650"/>
                      <a:gd name="T66" fmla="*/ 17 w 1853"/>
                      <a:gd name="T67" fmla="*/ 386 h 650"/>
                      <a:gd name="T68" fmla="*/ 0 w 1853"/>
                      <a:gd name="T69" fmla="*/ 328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8"/>
                        </a:moveTo>
                        <a:lnTo>
                          <a:pt x="17" y="263"/>
                        </a:lnTo>
                        <a:lnTo>
                          <a:pt x="66" y="205"/>
                        </a:lnTo>
                        <a:lnTo>
                          <a:pt x="140" y="156"/>
                        </a:lnTo>
                        <a:lnTo>
                          <a:pt x="247" y="106"/>
                        </a:lnTo>
                        <a:lnTo>
                          <a:pt x="371" y="65"/>
                        </a:lnTo>
                        <a:lnTo>
                          <a:pt x="519" y="33"/>
                        </a:lnTo>
                        <a:lnTo>
                          <a:pt x="675" y="16"/>
                        </a:lnTo>
                        <a:lnTo>
                          <a:pt x="840" y="0"/>
                        </a:lnTo>
                        <a:lnTo>
                          <a:pt x="1013" y="0"/>
                        </a:lnTo>
                        <a:lnTo>
                          <a:pt x="1177" y="16"/>
                        </a:lnTo>
                        <a:lnTo>
                          <a:pt x="1342" y="33"/>
                        </a:lnTo>
                        <a:lnTo>
                          <a:pt x="1482" y="65"/>
                        </a:lnTo>
                        <a:lnTo>
                          <a:pt x="1613" y="106"/>
                        </a:lnTo>
                        <a:lnTo>
                          <a:pt x="1712" y="156"/>
                        </a:lnTo>
                        <a:lnTo>
                          <a:pt x="1795" y="205"/>
                        </a:lnTo>
                        <a:lnTo>
                          <a:pt x="1836" y="263"/>
                        </a:lnTo>
                        <a:lnTo>
                          <a:pt x="1852" y="328"/>
                        </a:lnTo>
                        <a:lnTo>
                          <a:pt x="1836" y="386"/>
                        </a:lnTo>
                        <a:lnTo>
                          <a:pt x="1795" y="443"/>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3"/>
                        </a:lnTo>
                        <a:lnTo>
                          <a:pt x="17" y="386"/>
                        </a:lnTo>
                        <a:lnTo>
                          <a:pt x="0" y="328"/>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52" name="Freeform 10">
                    <a:extLst>
                      <a:ext uri="{FF2B5EF4-FFF2-40B4-BE49-F238E27FC236}">
                        <a16:creationId xmlns:a16="http://schemas.microsoft.com/office/drawing/2014/main" id="{0F09C111-D72A-9449-A8C9-88DD0E3A875B}"/>
                      </a:ext>
                    </a:extLst>
                  </p:cNvPr>
                  <p:cNvSpPr>
                    <a:spLocks/>
                  </p:cNvSpPr>
                  <p:nvPr/>
                </p:nvSpPr>
                <p:spPr bwMode="auto">
                  <a:xfrm>
                    <a:off x="3146" y="1589"/>
                    <a:ext cx="1672" cy="494"/>
                  </a:xfrm>
                  <a:custGeom>
                    <a:avLst/>
                    <a:gdLst>
                      <a:gd name="T0" fmla="*/ 0 w 1672"/>
                      <a:gd name="T1" fmla="*/ 247 h 494"/>
                      <a:gd name="T2" fmla="*/ 16 w 1672"/>
                      <a:gd name="T3" fmla="*/ 198 h 494"/>
                      <a:gd name="T4" fmla="*/ 66 w 1672"/>
                      <a:gd name="T5" fmla="*/ 148 h 494"/>
                      <a:gd name="T6" fmla="*/ 148 w 1672"/>
                      <a:gd name="T7" fmla="*/ 107 h 494"/>
                      <a:gd name="T8" fmla="*/ 247 w 1672"/>
                      <a:gd name="T9" fmla="*/ 74 h 494"/>
                      <a:gd name="T10" fmla="*/ 370 w 1672"/>
                      <a:gd name="T11" fmla="*/ 41 h 494"/>
                      <a:gd name="T12" fmla="*/ 518 w 1672"/>
                      <a:gd name="T13" fmla="*/ 17 h 494"/>
                      <a:gd name="T14" fmla="*/ 675 w 1672"/>
                      <a:gd name="T15" fmla="*/ 0 h 494"/>
                      <a:gd name="T16" fmla="*/ 839 w 1672"/>
                      <a:gd name="T17" fmla="*/ 0 h 494"/>
                      <a:gd name="T18" fmla="*/ 996 w 1672"/>
                      <a:gd name="T19" fmla="*/ 0 h 494"/>
                      <a:gd name="T20" fmla="*/ 1152 w 1672"/>
                      <a:gd name="T21" fmla="*/ 17 h 494"/>
                      <a:gd name="T22" fmla="*/ 1300 w 1672"/>
                      <a:gd name="T23" fmla="*/ 41 h 494"/>
                      <a:gd name="T24" fmla="*/ 1424 w 1672"/>
                      <a:gd name="T25" fmla="*/ 74 h 494"/>
                      <a:gd name="T26" fmla="*/ 1531 w 1672"/>
                      <a:gd name="T27" fmla="*/ 107 h 494"/>
                      <a:gd name="T28" fmla="*/ 1605 w 1672"/>
                      <a:gd name="T29" fmla="*/ 148 h 494"/>
                      <a:gd name="T30" fmla="*/ 1654 w 1672"/>
                      <a:gd name="T31" fmla="*/ 198 h 494"/>
                      <a:gd name="T32" fmla="*/ 1671 w 1672"/>
                      <a:gd name="T33" fmla="*/ 247 h 494"/>
                      <a:gd name="T34" fmla="*/ 1654 w 1672"/>
                      <a:gd name="T35" fmla="*/ 296 h 494"/>
                      <a:gd name="T36" fmla="*/ 1605 w 1672"/>
                      <a:gd name="T37" fmla="*/ 337 h 494"/>
                      <a:gd name="T38" fmla="*/ 1531 w 1672"/>
                      <a:gd name="T39" fmla="*/ 378 h 494"/>
                      <a:gd name="T40" fmla="*/ 1424 w 1672"/>
                      <a:gd name="T41" fmla="*/ 419 h 494"/>
                      <a:gd name="T42" fmla="*/ 1300 w 1672"/>
                      <a:gd name="T43" fmla="*/ 452 h 494"/>
                      <a:gd name="T44" fmla="*/ 1152 w 1672"/>
                      <a:gd name="T45" fmla="*/ 477 h 494"/>
                      <a:gd name="T46" fmla="*/ 996 w 1672"/>
                      <a:gd name="T47" fmla="*/ 485 h 494"/>
                      <a:gd name="T48" fmla="*/ 839 w 1672"/>
                      <a:gd name="T49" fmla="*/ 493 h 494"/>
                      <a:gd name="T50" fmla="*/ 675 w 1672"/>
                      <a:gd name="T51" fmla="*/ 485 h 494"/>
                      <a:gd name="T52" fmla="*/ 518 w 1672"/>
                      <a:gd name="T53" fmla="*/ 477 h 494"/>
                      <a:gd name="T54" fmla="*/ 370 w 1672"/>
                      <a:gd name="T55" fmla="*/ 452 h 494"/>
                      <a:gd name="T56" fmla="*/ 247 w 1672"/>
                      <a:gd name="T57" fmla="*/ 419 h 494"/>
                      <a:gd name="T58" fmla="*/ 148 w 1672"/>
                      <a:gd name="T59" fmla="*/ 378 h 494"/>
                      <a:gd name="T60" fmla="*/ 66 w 1672"/>
                      <a:gd name="T61" fmla="*/ 337 h 494"/>
                      <a:gd name="T62" fmla="*/ 16 w 1672"/>
                      <a:gd name="T63" fmla="*/ 296 h 494"/>
                      <a:gd name="T64" fmla="*/ 0 w 1672"/>
                      <a:gd name="T65" fmla="*/ 247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7"/>
                        </a:moveTo>
                        <a:lnTo>
                          <a:pt x="16" y="198"/>
                        </a:lnTo>
                        <a:lnTo>
                          <a:pt x="66" y="148"/>
                        </a:lnTo>
                        <a:lnTo>
                          <a:pt x="148" y="107"/>
                        </a:lnTo>
                        <a:lnTo>
                          <a:pt x="247" y="74"/>
                        </a:lnTo>
                        <a:lnTo>
                          <a:pt x="370" y="41"/>
                        </a:lnTo>
                        <a:lnTo>
                          <a:pt x="518" y="17"/>
                        </a:lnTo>
                        <a:lnTo>
                          <a:pt x="675" y="0"/>
                        </a:lnTo>
                        <a:lnTo>
                          <a:pt x="839" y="0"/>
                        </a:lnTo>
                        <a:lnTo>
                          <a:pt x="996" y="0"/>
                        </a:lnTo>
                        <a:lnTo>
                          <a:pt x="1152" y="17"/>
                        </a:lnTo>
                        <a:lnTo>
                          <a:pt x="1300" y="41"/>
                        </a:lnTo>
                        <a:lnTo>
                          <a:pt x="1424" y="74"/>
                        </a:lnTo>
                        <a:lnTo>
                          <a:pt x="1531" y="107"/>
                        </a:lnTo>
                        <a:lnTo>
                          <a:pt x="1605" y="148"/>
                        </a:lnTo>
                        <a:lnTo>
                          <a:pt x="1654" y="198"/>
                        </a:lnTo>
                        <a:lnTo>
                          <a:pt x="1671" y="247"/>
                        </a:lnTo>
                        <a:lnTo>
                          <a:pt x="1654" y="296"/>
                        </a:lnTo>
                        <a:lnTo>
                          <a:pt x="1605" y="337"/>
                        </a:lnTo>
                        <a:lnTo>
                          <a:pt x="1531" y="378"/>
                        </a:lnTo>
                        <a:lnTo>
                          <a:pt x="1424" y="419"/>
                        </a:lnTo>
                        <a:lnTo>
                          <a:pt x="1300" y="452"/>
                        </a:lnTo>
                        <a:lnTo>
                          <a:pt x="1152" y="477"/>
                        </a:lnTo>
                        <a:lnTo>
                          <a:pt x="996" y="485"/>
                        </a:lnTo>
                        <a:lnTo>
                          <a:pt x="839" y="493"/>
                        </a:lnTo>
                        <a:lnTo>
                          <a:pt x="675" y="485"/>
                        </a:lnTo>
                        <a:lnTo>
                          <a:pt x="518" y="477"/>
                        </a:lnTo>
                        <a:lnTo>
                          <a:pt x="370" y="452"/>
                        </a:lnTo>
                        <a:lnTo>
                          <a:pt x="247" y="419"/>
                        </a:lnTo>
                        <a:lnTo>
                          <a:pt x="148" y="378"/>
                        </a:lnTo>
                        <a:lnTo>
                          <a:pt x="66" y="337"/>
                        </a:lnTo>
                        <a:lnTo>
                          <a:pt x="16" y="296"/>
                        </a:lnTo>
                        <a:lnTo>
                          <a:pt x="0" y="247"/>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grpSp>
            <p:grpSp>
              <p:nvGrpSpPr>
                <p:cNvPr id="145" name="Group 15">
                  <a:extLst>
                    <a:ext uri="{FF2B5EF4-FFF2-40B4-BE49-F238E27FC236}">
                      <a16:creationId xmlns:a16="http://schemas.microsoft.com/office/drawing/2014/main" id="{7822B249-B607-F541-BAFB-15C588EB1D1E}"/>
                    </a:ext>
                  </a:extLst>
                </p:cNvPr>
                <p:cNvGrpSpPr>
                  <a:grpSpLocks/>
                </p:cNvGrpSpPr>
                <p:nvPr/>
              </p:nvGrpSpPr>
              <p:grpSpPr bwMode="auto">
                <a:xfrm>
                  <a:off x="2998" y="1096"/>
                  <a:ext cx="1984" cy="766"/>
                  <a:chOff x="2998" y="1096"/>
                  <a:chExt cx="1984" cy="766"/>
                </a:xfrm>
              </p:grpSpPr>
              <p:sp>
                <p:nvSpPr>
                  <p:cNvPr id="147" name="Freeform 12">
                    <a:extLst>
                      <a:ext uri="{FF2B5EF4-FFF2-40B4-BE49-F238E27FC236}">
                        <a16:creationId xmlns:a16="http://schemas.microsoft.com/office/drawing/2014/main" id="{AD9EA0FA-126D-7348-831A-AA8830DF03A5}"/>
                      </a:ext>
                    </a:extLst>
                  </p:cNvPr>
                  <p:cNvSpPr>
                    <a:spLocks/>
                  </p:cNvSpPr>
                  <p:nvPr/>
                </p:nvSpPr>
                <p:spPr bwMode="auto">
                  <a:xfrm>
                    <a:off x="2998" y="1096"/>
                    <a:ext cx="1984" cy="766"/>
                  </a:xfrm>
                  <a:custGeom>
                    <a:avLst/>
                    <a:gdLst>
                      <a:gd name="T0" fmla="*/ 0 w 1984"/>
                      <a:gd name="T1" fmla="*/ 378 h 766"/>
                      <a:gd name="T2" fmla="*/ 16 w 1984"/>
                      <a:gd name="T3" fmla="*/ 313 h 766"/>
                      <a:gd name="T4" fmla="*/ 57 w 1984"/>
                      <a:gd name="T5" fmla="*/ 247 h 766"/>
                      <a:gd name="T6" fmla="*/ 131 w 1984"/>
                      <a:gd name="T7" fmla="*/ 189 h 766"/>
                      <a:gd name="T8" fmla="*/ 230 w 1984"/>
                      <a:gd name="T9" fmla="*/ 132 h 766"/>
                      <a:gd name="T10" fmla="*/ 353 w 1984"/>
                      <a:gd name="T11" fmla="*/ 91 h 766"/>
                      <a:gd name="T12" fmla="*/ 493 w 1984"/>
                      <a:gd name="T13" fmla="*/ 50 h 766"/>
                      <a:gd name="T14" fmla="*/ 650 w 1984"/>
                      <a:gd name="T15" fmla="*/ 25 h 766"/>
                      <a:gd name="T16" fmla="*/ 814 w 1984"/>
                      <a:gd name="T17" fmla="*/ 0 h 766"/>
                      <a:gd name="T18" fmla="*/ 987 w 1984"/>
                      <a:gd name="T19" fmla="*/ 0 h 766"/>
                      <a:gd name="T20" fmla="*/ 1160 w 1984"/>
                      <a:gd name="T21" fmla="*/ 0 h 766"/>
                      <a:gd name="T22" fmla="*/ 1333 w 1984"/>
                      <a:gd name="T23" fmla="*/ 25 h 766"/>
                      <a:gd name="T24" fmla="*/ 1489 w 1984"/>
                      <a:gd name="T25" fmla="*/ 50 h 766"/>
                      <a:gd name="T26" fmla="*/ 1629 w 1984"/>
                      <a:gd name="T27" fmla="*/ 91 h 766"/>
                      <a:gd name="T28" fmla="*/ 1753 w 1984"/>
                      <a:gd name="T29" fmla="*/ 132 h 766"/>
                      <a:gd name="T30" fmla="*/ 1852 w 1984"/>
                      <a:gd name="T31" fmla="*/ 189 h 766"/>
                      <a:gd name="T32" fmla="*/ 1926 w 1984"/>
                      <a:gd name="T33" fmla="*/ 247 h 766"/>
                      <a:gd name="T34" fmla="*/ 1967 w 1984"/>
                      <a:gd name="T35" fmla="*/ 313 h 766"/>
                      <a:gd name="T36" fmla="*/ 1983 w 1984"/>
                      <a:gd name="T37" fmla="*/ 378 h 766"/>
                      <a:gd name="T38" fmla="*/ 1967 w 1984"/>
                      <a:gd name="T39" fmla="*/ 444 h 766"/>
                      <a:gd name="T40" fmla="*/ 1926 w 1984"/>
                      <a:gd name="T41" fmla="*/ 510 h 766"/>
                      <a:gd name="T42" fmla="*/ 1852 w 1984"/>
                      <a:gd name="T43" fmla="*/ 567 h 766"/>
                      <a:gd name="T44" fmla="*/ 1753 w 1984"/>
                      <a:gd name="T45" fmla="*/ 625 h 766"/>
                      <a:gd name="T46" fmla="*/ 1629 w 1984"/>
                      <a:gd name="T47" fmla="*/ 674 h 766"/>
                      <a:gd name="T48" fmla="*/ 1489 w 1984"/>
                      <a:gd name="T49" fmla="*/ 707 h 766"/>
                      <a:gd name="T50" fmla="*/ 1333 w 1984"/>
                      <a:gd name="T51" fmla="*/ 740 h 766"/>
                      <a:gd name="T52" fmla="*/ 1160 w 1984"/>
                      <a:gd name="T53" fmla="*/ 756 h 766"/>
                      <a:gd name="T54" fmla="*/ 987 w 1984"/>
                      <a:gd name="T55" fmla="*/ 765 h 766"/>
                      <a:gd name="T56" fmla="*/ 814 w 1984"/>
                      <a:gd name="T57" fmla="*/ 756 h 766"/>
                      <a:gd name="T58" fmla="*/ 650 w 1984"/>
                      <a:gd name="T59" fmla="*/ 740 h 766"/>
                      <a:gd name="T60" fmla="*/ 493 w 1984"/>
                      <a:gd name="T61" fmla="*/ 707 h 766"/>
                      <a:gd name="T62" fmla="*/ 353 w 1984"/>
                      <a:gd name="T63" fmla="*/ 674 h 766"/>
                      <a:gd name="T64" fmla="*/ 230 w 1984"/>
                      <a:gd name="T65" fmla="*/ 625 h 766"/>
                      <a:gd name="T66" fmla="*/ 131 w 1984"/>
                      <a:gd name="T67" fmla="*/ 567 h 766"/>
                      <a:gd name="T68" fmla="*/ 57 w 1984"/>
                      <a:gd name="T69" fmla="*/ 510 h 766"/>
                      <a:gd name="T70" fmla="*/ 16 w 1984"/>
                      <a:gd name="T71" fmla="*/ 444 h 766"/>
                      <a:gd name="T72" fmla="*/ 0 w 1984"/>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84"/>
                      <a:gd name="T112" fmla="*/ 0 h 766"/>
                      <a:gd name="T113" fmla="*/ 1984 w 1984"/>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84" h="766">
                        <a:moveTo>
                          <a:pt x="0" y="378"/>
                        </a:moveTo>
                        <a:lnTo>
                          <a:pt x="16" y="313"/>
                        </a:lnTo>
                        <a:lnTo>
                          <a:pt x="57" y="247"/>
                        </a:lnTo>
                        <a:lnTo>
                          <a:pt x="131" y="189"/>
                        </a:lnTo>
                        <a:lnTo>
                          <a:pt x="230" y="132"/>
                        </a:lnTo>
                        <a:lnTo>
                          <a:pt x="353" y="91"/>
                        </a:lnTo>
                        <a:lnTo>
                          <a:pt x="493" y="50"/>
                        </a:lnTo>
                        <a:lnTo>
                          <a:pt x="650" y="25"/>
                        </a:lnTo>
                        <a:lnTo>
                          <a:pt x="814" y="0"/>
                        </a:lnTo>
                        <a:lnTo>
                          <a:pt x="987" y="0"/>
                        </a:lnTo>
                        <a:lnTo>
                          <a:pt x="1160" y="0"/>
                        </a:lnTo>
                        <a:lnTo>
                          <a:pt x="1333" y="25"/>
                        </a:lnTo>
                        <a:lnTo>
                          <a:pt x="1489" y="50"/>
                        </a:lnTo>
                        <a:lnTo>
                          <a:pt x="1629" y="91"/>
                        </a:lnTo>
                        <a:lnTo>
                          <a:pt x="1753" y="132"/>
                        </a:lnTo>
                        <a:lnTo>
                          <a:pt x="1852" y="189"/>
                        </a:lnTo>
                        <a:lnTo>
                          <a:pt x="1926" y="247"/>
                        </a:lnTo>
                        <a:lnTo>
                          <a:pt x="1967" y="313"/>
                        </a:lnTo>
                        <a:lnTo>
                          <a:pt x="1983" y="378"/>
                        </a:lnTo>
                        <a:lnTo>
                          <a:pt x="1967" y="444"/>
                        </a:lnTo>
                        <a:lnTo>
                          <a:pt x="1926" y="510"/>
                        </a:lnTo>
                        <a:lnTo>
                          <a:pt x="1852" y="567"/>
                        </a:lnTo>
                        <a:lnTo>
                          <a:pt x="1753" y="625"/>
                        </a:lnTo>
                        <a:lnTo>
                          <a:pt x="1629" y="674"/>
                        </a:lnTo>
                        <a:lnTo>
                          <a:pt x="1489" y="707"/>
                        </a:lnTo>
                        <a:lnTo>
                          <a:pt x="1333" y="740"/>
                        </a:lnTo>
                        <a:lnTo>
                          <a:pt x="1160" y="756"/>
                        </a:lnTo>
                        <a:lnTo>
                          <a:pt x="987" y="765"/>
                        </a:lnTo>
                        <a:lnTo>
                          <a:pt x="814" y="756"/>
                        </a:lnTo>
                        <a:lnTo>
                          <a:pt x="650" y="740"/>
                        </a:lnTo>
                        <a:lnTo>
                          <a:pt x="493" y="707"/>
                        </a:lnTo>
                        <a:lnTo>
                          <a:pt x="353" y="674"/>
                        </a:lnTo>
                        <a:lnTo>
                          <a:pt x="230" y="625"/>
                        </a:lnTo>
                        <a:lnTo>
                          <a:pt x="131" y="567"/>
                        </a:lnTo>
                        <a:lnTo>
                          <a:pt x="57" y="510"/>
                        </a:lnTo>
                        <a:lnTo>
                          <a:pt x="16" y="444"/>
                        </a:lnTo>
                        <a:lnTo>
                          <a:pt x="0" y="378"/>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48" name="Freeform 13">
                    <a:extLst>
                      <a:ext uri="{FF2B5EF4-FFF2-40B4-BE49-F238E27FC236}">
                        <a16:creationId xmlns:a16="http://schemas.microsoft.com/office/drawing/2014/main" id="{F22375E5-5455-8348-BA93-A657874460E2}"/>
                      </a:ext>
                    </a:extLst>
                  </p:cNvPr>
                  <p:cNvSpPr>
                    <a:spLocks/>
                  </p:cNvSpPr>
                  <p:nvPr/>
                </p:nvSpPr>
                <p:spPr bwMode="auto">
                  <a:xfrm>
                    <a:off x="3055" y="1154"/>
                    <a:ext cx="1853" cy="650"/>
                  </a:xfrm>
                  <a:custGeom>
                    <a:avLst/>
                    <a:gdLst>
                      <a:gd name="T0" fmla="*/ 0 w 1853"/>
                      <a:gd name="T1" fmla="*/ 329 h 650"/>
                      <a:gd name="T2" fmla="*/ 17 w 1853"/>
                      <a:gd name="T3" fmla="*/ 263 h 650"/>
                      <a:gd name="T4" fmla="*/ 66 w 1853"/>
                      <a:gd name="T5" fmla="*/ 205 h 650"/>
                      <a:gd name="T6" fmla="*/ 140 w 1853"/>
                      <a:gd name="T7" fmla="*/ 156 h 650"/>
                      <a:gd name="T8" fmla="*/ 247 w 1853"/>
                      <a:gd name="T9" fmla="*/ 107 h 650"/>
                      <a:gd name="T10" fmla="*/ 371 w 1853"/>
                      <a:gd name="T11" fmla="*/ 66 h 650"/>
                      <a:gd name="T12" fmla="*/ 519 w 1853"/>
                      <a:gd name="T13" fmla="*/ 33 h 650"/>
                      <a:gd name="T14" fmla="*/ 675 w 1853"/>
                      <a:gd name="T15" fmla="*/ 16 h 650"/>
                      <a:gd name="T16" fmla="*/ 840 w 1853"/>
                      <a:gd name="T17" fmla="*/ 0 h 650"/>
                      <a:gd name="T18" fmla="*/ 1013 w 1853"/>
                      <a:gd name="T19" fmla="*/ 0 h 650"/>
                      <a:gd name="T20" fmla="*/ 1177 w 1853"/>
                      <a:gd name="T21" fmla="*/ 16 h 650"/>
                      <a:gd name="T22" fmla="*/ 1342 w 1853"/>
                      <a:gd name="T23" fmla="*/ 33 h 650"/>
                      <a:gd name="T24" fmla="*/ 1482 w 1853"/>
                      <a:gd name="T25" fmla="*/ 66 h 650"/>
                      <a:gd name="T26" fmla="*/ 1613 w 1853"/>
                      <a:gd name="T27" fmla="*/ 107 h 650"/>
                      <a:gd name="T28" fmla="*/ 1712 w 1853"/>
                      <a:gd name="T29" fmla="*/ 156 h 650"/>
                      <a:gd name="T30" fmla="*/ 1795 w 1853"/>
                      <a:gd name="T31" fmla="*/ 205 h 650"/>
                      <a:gd name="T32" fmla="*/ 1836 w 1853"/>
                      <a:gd name="T33" fmla="*/ 263 h 650"/>
                      <a:gd name="T34" fmla="*/ 1852 w 1853"/>
                      <a:gd name="T35" fmla="*/ 329 h 650"/>
                      <a:gd name="T36" fmla="*/ 1836 w 1853"/>
                      <a:gd name="T37" fmla="*/ 386 h 650"/>
                      <a:gd name="T38" fmla="*/ 1795 w 1853"/>
                      <a:gd name="T39" fmla="*/ 444 h 650"/>
                      <a:gd name="T40" fmla="*/ 1712 w 1853"/>
                      <a:gd name="T41" fmla="*/ 493 h 650"/>
                      <a:gd name="T42" fmla="*/ 1613 w 1853"/>
                      <a:gd name="T43" fmla="*/ 542 h 650"/>
                      <a:gd name="T44" fmla="*/ 1482 w 1853"/>
                      <a:gd name="T45" fmla="*/ 583 h 650"/>
                      <a:gd name="T46" fmla="*/ 1342 w 1853"/>
                      <a:gd name="T47" fmla="*/ 616 h 650"/>
                      <a:gd name="T48" fmla="*/ 1177 w 1853"/>
                      <a:gd name="T49" fmla="*/ 641 h 650"/>
                      <a:gd name="T50" fmla="*/ 1013 w 1853"/>
                      <a:gd name="T51" fmla="*/ 649 h 650"/>
                      <a:gd name="T52" fmla="*/ 840 w 1853"/>
                      <a:gd name="T53" fmla="*/ 649 h 650"/>
                      <a:gd name="T54" fmla="*/ 675 w 1853"/>
                      <a:gd name="T55" fmla="*/ 641 h 650"/>
                      <a:gd name="T56" fmla="*/ 519 w 1853"/>
                      <a:gd name="T57" fmla="*/ 616 h 650"/>
                      <a:gd name="T58" fmla="*/ 371 w 1853"/>
                      <a:gd name="T59" fmla="*/ 583 h 650"/>
                      <a:gd name="T60" fmla="*/ 247 w 1853"/>
                      <a:gd name="T61" fmla="*/ 542 h 650"/>
                      <a:gd name="T62" fmla="*/ 140 w 1853"/>
                      <a:gd name="T63" fmla="*/ 493 h 650"/>
                      <a:gd name="T64" fmla="*/ 66 w 1853"/>
                      <a:gd name="T65" fmla="*/ 444 h 650"/>
                      <a:gd name="T66" fmla="*/ 17 w 1853"/>
                      <a:gd name="T67" fmla="*/ 386 h 650"/>
                      <a:gd name="T68" fmla="*/ 0 w 1853"/>
                      <a:gd name="T69" fmla="*/ 329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50"/>
                      <a:gd name="T107" fmla="*/ 1853 w 1853"/>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50">
                        <a:moveTo>
                          <a:pt x="0" y="329"/>
                        </a:moveTo>
                        <a:lnTo>
                          <a:pt x="17" y="263"/>
                        </a:lnTo>
                        <a:lnTo>
                          <a:pt x="66" y="205"/>
                        </a:lnTo>
                        <a:lnTo>
                          <a:pt x="140" y="156"/>
                        </a:lnTo>
                        <a:lnTo>
                          <a:pt x="247" y="107"/>
                        </a:lnTo>
                        <a:lnTo>
                          <a:pt x="371" y="66"/>
                        </a:lnTo>
                        <a:lnTo>
                          <a:pt x="519" y="33"/>
                        </a:lnTo>
                        <a:lnTo>
                          <a:pt x="675" y="16"/>
                        </a:lnTo>
                        <a:lnTo>
                          <a:pt x="840" y="0"/>
                        </a:lnTo>
                        <a:lnTo>
                          <a:pt x="1013" y="0"/>
                        </a:lnTo>
                        <a:lnTo>
                          <a:pt x="1177" y="16"/>
                        </a:lnTo>
                        <a:lnTo>
                          <a:pt x="1342" y="33"/>
                        </a:lnTo>
                        <a:lnTo>
                          <a:pt x="1482" y="66"/>
                        </a:lnTo>
                        <a:lnTo>
                          <a:pt x="1613" y="107"/>
                        </a:lnTo>
                        <a:lnTo>
                          <a:pt x="1712" y="156"/>
                        </a:lnTo>
                        <a:lnTo>
                          <a:pt x="1795" y="205"/>
                        </a:lnTo>
                        <a:lnTo>
                          <a:pt x="1836" y="263"/>
                        </a:lnTo>
                        <a:lnTo>
                          <a:pt x="1852" y="329"/>
                        </a:lnTo>
                        <a:lnTo>
                          <a:pt x="1836" y="386"/>
                        </a:lnTo>
                        <a:lnTo>
                          <a:pt x="1795" y="444"/>
                        </a:lnTo>
                        <a:lnTo>
                          <a:pt x="1712" y="493"/>
                        </a:lnTo>
                        <a:lnTo>
                          <a:pt x="1613" y="542"/>
                        </a:lnTo>
                        <a:lnTo>
                          <a:pt x="1482" y="583"/>
                        </a:lnTo>
                        <a:lnTo>
                          <a:pt x="1342" y="616"/>
                        </a:lnTo>
                        <a:lnTo>
                          <a:pt x="1177" y="641"/>
                        </a:lnTo>
                        <a:lnTo>
                          <a:pt x="1013" y="649"/>
                        </a:lnTo>
                        <a:lnTo>
                          <a:pt x="840" y="649"/>
                        </a:lnTo>
                        <a:lnTo>
                          <a:pt x="675" y="641"/>
                        </a:lnTo>
                        <a:lnTo>
                          <a:pt x="519" y="616"/>
                        </a:lnTo>
                        <a:lnTo>
                          <a:pt x="371" y="583"/>
                        </a:lnTo>
                        <a:lnTo>
                          <a:pt x="247" y="542"/>
                        </a:lnTo>
                        <a:lnTo>
                          <a:pt x="140" y="493"/>
                        </a:lnTo>
                        <a:lnTo>
                          <a:pt x="66" y="444"/>
                        </a:lnTo>
                        <a:lnTo>
                          <a:pt x="17" y="386"/>
                        </a:lnTo>
                        <a:lnTo>
                          <a:pt x="0" y="329"/>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49" name="Freeform 14">
                    <a:extLst>
                      <a:ext uri="{FF2B5EF4-FFF2-40B4-BE49-F238E27FC236}">
                        <a16:creationId xmlns:a16="http://schemas.microsoft.com/office/drawing/2014/main" id="{759A09E3-AB05-0B42-8CEA-3CCBDB118EE8}"/>
                      </a:ext>
                    </a:extLst>
                  </p:cNvPr>
                  <p:cNvSpPr>
                    <a:spLocks/>
                  </p:cNvSpPr>
                  <p:nvPr/>
                </p:nvSpPr>
                <p:spPr bwMode="auto">
                  <a:xfrm>
                    <a:off x="3146" y="1220"/>
                    <a:ext cx="1672" cy="494"/>
                  </a:xfrm>
                  <a:custGeom>
                    <a:avLst/>
                    <a:gdLst>
                      <a:gd name="T0" fmla="*/ 0 w 1672"/>
                      <a:gd name="T1" fmla="*/ 246 h 494"/>
                      <a:gd name="T2" fmla="*/ 16 w 1672"/>
                      <a:gd name="T3" fmla="*/ 197 h 494"/>
                      <a:gd name="T4" fmla="*/ 66 w 1672"/>
                      <a:gd name="T5" fmla="*/ 147 h 494"/>
                      <a:gd name="T6" fmla="*/ 148 w 1672"/>
                      <a:gd name="T7" fmla="*/ 106 h 494"/>
                      <a:gd name="T8" fmla="*/ 247 w 1672"/>
                      <a:gd name="T9" fmla="*/ 74 h 494"/>
                      <a:gd name="T10" fmla="*/ 370 w 1672"/>
                      <a:gd name="T11" fmla="*/ 41 h 494"/>
                      <a:gd name="T12" fmla="*/ 518 w 1672"/>
                      <a:gd name="T13" fmla="*/ 16 h 494"/>
                      <a:gd name="T14" fmla="*/ 675 w 1672"/>
                      <a:gd name="T15" fmla="*/ 0 h 494"/>
                      <a:gd name="T16" fmla="*/ 839 w 1672"/>
                      <a:gd name="T17" fmla="*/ 0 h 494"/>
                      <a:gd name="T18" fmla="*/ 996 w 1672"/>
                      <a:gd name="T19" fmla="*/ 0 h 494"/>
                      <a:gd name="T20" fmla="*/ 1152 w 1672"/>
                      <a:gd name="T21" fmla="*/ 16 h 494"/>
                      <a:gd name="T22" fmla="*/ 1300 w 1672"/>
                      <a:gd name="T23" fmla="*/ 41 h 494"/>
                      <a:gd name="T24" fmla="*/ 1424 w 1672"/>
                      <a:gd name="T25" fmla="*/ 74 h 494"/>
                      <a:gd name="T26" fmla="*/ 1531 w 1672"/>
                      <a:gd name="T27" fmla="*/ 106 h 494"/>
                      <a:gd name="T28" fmla="*/ 1605 w 1672"/>
                      <a:gd name="T29" fmla="*/ 147 h 494"/>
                      <a:gd name="T30" fmla="*/ 1654 w 1672"/>
                      <a:gd name="T31" fmla="*/ 197 h 494"/>
                      <a:gd name="T32" fmla="*/ 1671 w 1672"/>
                      <a:gd name="T33" fmla="*/ 246 h 494"/>
                      <a:gd name="T34" fmla="*/ 1654 w 1672"/>
                      <a:gd name="T35" fmla="*/ 295 h 494"/>
                      <a:gd name="T36" fmla="*/ 1605 w 1672"/>
                      <a:gd name="T37" fmla="*/ 337 h 494"/>
                      <a:gd name="T38" fmla="*/ 1531 w 1672"/>
                      <a:gd name="T39" fmla="*/ 378 h 494"/>
                      <a:gd name="T40" fmla="*/ 1424 w 1672"/>
                      <a:gd name="T41" fmla="*/ 419 h 494"/>
                      <a:gd name="T42" fmla="*/ 1300 w 1672"/>
                      <a:gd name="T43" fmla="*/ 452 h 494"/>
                      <a:gd name="T44" fmla="*/ 1152 w 1672"/>
                      <a:gd name="T45" fmla="*/ 476 h 494"/>
                      <a:gd name="T46" fmla="*/ 996 w 1672"/>
                      <a:gd name="T47" fmla="*/ 484 h 494"/>
                      <a:gd name="T48" fmla="*/ 839 w 1672"/>
                      <a:gd name="T49" fmla="*/ 493 h 494"/>
                      <a:gd name="T50" fmla="*/ 675 w 1672"/>
                      <a:gd name="T51" fmla="*/ 484 h 494"/>
                      <a:gd name="T52" fmla="*/ 518 w 1672"/>
                      <a:gd name="T53" fmla="*/ 476 h 494"/>
                      <a:gd name="T54" fmla="*/ 370 w 1672"/>
                      <a:gd name="T55" fmla="*/ 452 h 494"/>
                      <a:gd name="T56" fmla="*/ 247 w 1672"/>
                      <a:gd name="T57" fmla="*/ 419 h 494"/>
                      <a:gd name="T58" fmla="*/ 148 w 1672"/>
                      <a:gd name="T59" fmla="*/ 378 h 494"/>
                      <a:gd name="T60" fmla="*/ 66 w 1672"/>
                      <a:gd name="T61" fmla="*/ 337 h 494"/>
                      <a:gd name="T62" fmla="*/ 16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6" y="197"/>
                        </a:lnTo>
                        <a:lnTo>
                          <a:pt x="66" y="147"/>
                        </a:lnTo>
                        <a:lnTo>
                          <a:pt x="148" y="106"/>
                        </a:lnTo>
                        <a:lnTo>
                          <a:pt x="247" y="74"/>
                        </a:lnTo>
                        <a:lnTo>
                          <a:pt x="370" y="41"/>
                        </a:lnTo>
                        <a:lnTo>
                          <a:pt x="518" y="16"/>
                        </a:lnTo>
                        <a:lnTo>
                          <a:pt x="675" y="0"/>
                        </a:lnTo>
                        <a:lnTo>
                          <a:pt x="839" y="0"/>
                        </a:lnTo>
                        <a:lnTo>
                          <a:pt x="996" y="0"/>
                        </a:lnTo>
                        <a:lnTo>
                          <a:pt x="1152" y="16"/>
                        </a:lnTo>
                        <a:lnTo>
                          <a:pt x="1300" y="41"/>
                        </a:lnTo>
                        <a:lnTo>
                          <a:pt x="1424" y="74"/>
                        </a:lnTo>
                        <a:lnTo>
                          <a:pt x="1531" y="106"/>
                        </a:lnTo>
                        <a:lnTo>
                          <a:pt x="1605" y="147"/>
                        </a:lnTo>
                        <a:lnTo>
                          <a:pt x="1654" y="197"/>
                        </a:lnTo>
                        <a:lnTo>
                          <a:pt x="1671" y="246"/>
                        </a:lnTo>
                        <a:lnTo>
                          <a:pt x="1654" y="295"/>
                        </a:lnTo>
                        <a:lnTo>
                          <a:pt x="1605" y="337"/>
                        </a:lnTo>
                        <a:lnTo>
                          <a:pt x="1531" y="378"/>
                        </a:lnTo>
                        <a:lnTo>
                          <a:pt x="1424" y="419"/>
                        </a:lnTo>
                        <a:lnTo>
                          <a:pt x="1300" y="452"/>
                        </a:lnTo>
                        <a:lnTo>
                          <a:pt x="1152" y="476"/>
                        </a:lnTo>
                        <a:lnTo>
                          <a:pt x="996" y="484"/>
                        </a:lnTo>
                        <a:lnTo>
                          <a:pt x="839" y="493"/>
                        </a:lnTo>
                        <a:lnTo>
                          <a:pt x="675" y="484"/>
                        </a:lnTo>
                        <a:lnTo>
                          <a:pt x="518" y="476"/>
                        </a:lnTo>
                        <a:lnTo>
                          <a:pt x="370" y="452"/>
                        </a:lnTo>
                        <a:lnTo>
                          <a:pt x="247" y="419"/>
                        </a:lnTo>
                        <a:lnTo>
                          <a:pt x="148" y="378"/>
                        </a:lnTo>
                        <a:lnTo>
                          <a:pt x="66" y="337"/>
                        </a:lnTo>
                        <a:lnTo>
                          <a:pt x="16" y="295"/>
                        </a:lnTo>
                        <a:lnTo>
                          <a:pt x="0" y="246"/>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grpSp>
            <p:sp>
              <p:nvSpPr>
                <p:cNvPr id="146" name="Freeform 16">
                  <a:extLst>
                    <a:ext uri="{FF2B5EF4-FFF2-40B4-BE49-F238E27FC236}">
                      <a16:creationId xmlns:a16="http://schemas.microsoft.com/office/drawing/2014/main" id="{10DE66FA-4F1A-1A4C-9120-619D5D0BB144}"/>
                    </a:ext>
                  </a:extLst>
                </p:cNvPr>
                <p:cNvSpPr>
                  <a:spLocks/>
                </p:cNvSpPr>
                <p:nvPr/>
              </p:nvSpPr>
              <p:spPr bwMode="auto">
                <a:xfrm>
                  <a:off x="2981" y="2797"/>
                  <a:ext cx="1993" cy="766"/>
                </a:xfrm>
                <a:custGeom>
                  <a:avLst/>
                  <a:gdLst>
                    <a:gd name="T0" fmla="*/ 0 w 1993"/>
                    <a:gd name="T1" fmla="*/ 378 h 766"/>
                    <a:gd name="T2" fmla="*/ 17 w 1993"/>
                    <a:gd name="T3" fmla="*/ 313 h 766"/>
                    <a:gd name="T4" fmla="*/ 66 w 1993"/>
                    <a:gd name="T5" fmla="*/ 247 h 766"/>
                    <a:gd name="T6" fmla="*/ 132 w 1993"/>
                    <a:gd name="T7" fmla="*/ 189 h 766"/>
                    <a:gd name="T8" fmla="*/ 239 w 1993"/>
                    <a:gd name="T9" fmla="*/ 140 h 766"/>
                    <a:gd name="T10" fmla="*/ 354 w 1993"/>
                    <a:gd name="T11" fmla="*/ 91 h 766"/>
                    <a:gd name="T12" fmla="*/ 502 w 1993"/>
                    <a:gd name="T13" fmla="*/ 50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0 h 766"/>
                    <a:gd name="T26" fmla="*/ 1638 w 1993"/>
                    <a:gd name="T27" fmla="*/ 91 h 766"/>
                    <a:gd name="T28" fmla="*/ 1753 w 1993"/>
                    <a:gd name="T29" fmla="*/ 140 h 766"/>
                    <a:gd name="T30" fmla="*/ 1860 w 1993"/>
                    <a:gd name="T31" fmla="*/ 189 h 766"/>
                    <a:gd name="T32" fmla="*/ 1926 w 1993"/>
                    <a:gd name="T33" fmla="*/ 247 h 766"/>
                    <a:gd name="T34" fmla="*/ 1976 w 1993"/>
                    <a:gd name="T35" fmla="*/ 313 h 766"/>
                    <a:gd name="T36" fmla="*/ 1992 w 1993"/>
                    <a:gd name="T37" fmla="*/ 378 h 766"/>
                    <a:gd name="T38" fmla="*/ 1976 w 1993"/>
                    <a:gd name="T39" fmla="*/ 444 h 766"/>
                    <a:gd name="T40" fmla="*/ 1926 w 1993"/>
                    <a:gd name="T41" fmla="*/ 510 h 766"/>
                    <a:gd name="T42" fmla="*/ 1860 w 1993"/>
                    <a:gd name="T43" fmla="*/ 576 h 766"/>
                    <a:gd name="T44" fmla="*/ 1753 w 1993"/>
                    <a:gd name="T45" fmla="*/ 625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25 h 766"/>
                    <a:gd name="T66" fmla="*/ 132 w 1993"/>
                    <a:gd name="T67" fmla="*/ 576 h 766"/>
                    <a:gd name="T68" fmla="*/ 66 w 1993"/>
                    <a:gd name="T69" fmla="*/ 510 h 766"/>
                    <a:gd name="T70" fmla="*/ 17 w 1993"/>
                    <a:gd name="T71" fmla="*/ 444 h 766"/>
                    <a:gd name="T72" fmla="*/ 0 w 1993"/>
                    <a:gd name="T73" fmla="*/ 37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78"/>
                      </a:moveTo>
                      <a:lnTo>
                        <a:pt x="17" y="313"/>
                      </a:lnTo>
                      <a:lnTo>
                        <a:pt x="66" y="247"/>
                      </a:lnTo>
                      <a:lnTo>
                        <a:pt x="132" y="189"/>
                      </a:lnTo>
                      <a:lnTo>
                        <a:pt x="239" y="140"/>
                      </a:lnTo>
                      <a:lnTo>
                        <a:pt x="354" y="91"/>
                      </a:lnTo>
                      <a:lnTo>
                        <a:pt x="502" y="50"/>
                      </a:lnTo>
                      <a:lnTo>
                        <a:pt x="659" y="25"/>
                      </a:lnTo>
                      <a:lnTo>
                        <a:pt x="823" y="9"/>
                      </a:lnTo>
                      <a:lnTo>
                        <a:pt x="996" y="0"/>
                      </a:lnTo>
                      <a:lnTo>
                        <a:pt x="1169" y="9"/>
                      </a:lnTo>
                      <a:lnTo>
                        <a:pt x="1334" y="25"/>
                      </a:lnTo>
                      <a:lnTo>
                        <a:pt x="1490" y="50"/>
                      </a:lnTo>
                      <a:lnTo>
                        <a:pt x="1638" y="91"/>
                      </a:lnTo>
                      <a:lnTo>
                        <a:pt x="1753" y="140"/>
                      </a:lnTo>
                      <a:lnTo>
                        <a:pt x="1860" y="189"/>
                      </a:lnTo>
                      <a:lnTo>
                        <a:pt x="1926" y="247"/>
                      </a:lnTo>
                      <a:lnTo>
                        <a:pt x="1976" y="313"/>
                      </a:lnTo>
                      <a:lnTo>
                        <a:pt x="1992" y="378"/>
                      </a:lnTo>
                      <a:lnTo>
                        <a:pt x="1976" y="444"/>
                      </a:lnTo>
                      <a:lnTo>
                        <a:pt x="1926" y="510"/>
                      </a:lnTo>
                      <a:lnTo>
                        <a:pt x="1860" y="576"/>
                      </a:lnTo>
                      <a:lnTo>
                        <a:pt x="1753" y="625"/>
                      </a:lnTo>
                      <a:lnTo>
                        <a:pt x="1638" y="674"/>
                      </a:lnTo>
                      <a:lnTo>
                        <a:pt x="1490" y="715"/>
                      </a:lnTo>
                      <a:lnTo>
                        <a:pt x="1334" y="740"/>
                      </a:lnTo>
                      <a:lnTo>
                        <a:pt x="1169" y="756"/>
                      </a:lnTo>
                      <a:lnTo>
                        <a:pt x="996" y="765"/>
                      </a:lnTo>
                      <a:lnTo>
                        <a:pt x="823" y="756"/>
                      </a:lnTo>
                      <a:lnTo>
                        <a:pt x="659" y="740"/>
                      </a:lnTo>
                      <a:lnTo>
                        <a:pt x="502" y="715"/>
                      </a:lnTo>
                      <a:lnTo>
                        <a:pt x="354" y="674"/>
                      </a:lnTo>
                      <a:lnTo>
                        <a:pt x="239" y="625"/>
                      </a:lnTo>
                      <a:lnTo>
                        <a:pt x="132" y="576"/>
                      </a:lnTo>
                      <a:lnTo>
                        <a:pt x="66" y="510"/>
                      </a:lnTo>
                      <a:lnTo>
                        <a:pt x="17" y="444"/>
                      </a:lnTo>
                      <a:lnTo>
                        <a:pt x="0" y="378"/>
                      </a:lnTo>
                    </a:path>
                  </a:pathLst>
                </a:custGeom>
                <a:solidFill>
                  <a:srgbClr val="000000"/>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grpSp>
          <p:grpSp>
            <p:nvGrpSpPr>
              <p:cNvPr id="135" name="Group 21">
                <a:extLst>
                  <a:ext uri="{FF2B5EF4-FFF2-40B4-BE49-F238E27FC236}">
                    <a16:creationId xmlns:a16="http://schemas.microsoft.com/office/drawing/2014/main" id="{8C499ED8-2125-3F4F-A5AF-B8D40F70733D}"/>
                  </a:ext>
                </a:extLst>
              </p:cNvPr>
              <p:cNvGrpSpPr>
                <a:grpSpLocks/>
              </p:cNvGrpSpPr>
              <p:nvPr/>
            </p:nvGrpSpPr>
            <p:grpSpPr bwMode="auto">
              <a:xfrm>
                <a:off x="2981" y="2756"/>
                <a:ext cx="1993" cy="766"/>
                <a:chOff x="2981" y="2756"/>
                <a:chExt cx="1993" cy="766"/>
              </a:xfrm>
            </p:grpSpPr>
            <p:sp>
              <p:nvSpPr>
                <p:cNvPr id="141" name="Freeform 18">
                  <a:extLst>
                    <a:ext uri="{FF2B5EF4-FFF2-40B4-BE49-F238E27FC236}">
                      <a16:creationId xmlns:a16="http://schemas.microsoft.com/office/drawing/2014/main" id="{312517D0-7D52-0348-A4C7-6B66382E2694}"/>
                    </a:ext>
                  </a:extLst>
                </p:cNvPr>
                <p:cNvSpPr>
                  <a:spLocks/>
                </p:cNvSpPr>
                <p:nvPr/>
              </p:nvSpPr>
              <p:spPr bwMode="auto">
                <a:xfrm>
                  <a:off x="2981" y="2756"/>
                  <a:ext cx="1993" cy="766"/>
                </a:xfrm>
                <a:custGeom>
                  <a:avLst/>
                  <a:gdLst>
                    <a:gd name="T0" fmla="*/ 0 w 1993"/>
                    <a:gd name="T1" fmla="*/ 387 h 766"/>
                    <a:gd name="T2" fmla="*/ 17 w 1993"/>
                    <a:gd name="T3" fmla="*/ 321 h 766"/>
                    <a:gd name="T4" fmla="*/ 66 w 1993"/>
                    <a:gd name="T5" fmla="*/ 255 h 766"/>
                    <a:gd name="T6" fmla="*/ 132 w 1993"/>
                    <a:gd name="T7" fmla="*/ 198 h 766"/>
                    <a:gd name="T8" fmla="*/ 239 w 1993"/>
                    <a:gd name="T9" fmla="*/ 140 h 766"/>
                    <a:gd name="T10" fmla="*/ 354 w 1993"/>
                    <a:gd name="T11" fmla="*/ 91 h 766"/>
                    <a:gd name="T12" fmla="*/ 502 w 1993"/>
                    <a:gd name="T13" fmla="*/ 58 h 766"/>
                    <a:gd name="T14" fmla="*/ 659 w 1993"/>
                    <a:gd name="T15" fmla="*/ 25 h 766"/>
                    <a:gd name="T16" fmla="*/ 823 w 1993"/>
                    <a:gd name="T17" fmla="*/ 9 h 766"/>
                    <a:gd name="T18" fmla="*/ 996 w 1993"/>
                    <a:gd name="T19" fmla="*/ 0 h 766"/>
                    <a:gd name="T20" fmla="*/ 1169 w 1993"/>
                    <a:gd name="T21" fmla="*/ 9 h 766"/>
                    <a:gd name="T22" fmla="*/ 1334 w 1993"/>
                    <a:gd name="T23" fmla="*/ 25 h 766"/>
                    <a:gd name="T24" fmla="*/ 1490 w 1993"/>
                    <a:gd name="T25" fmla="*/ 58 h 766"/>
                    <a:gd name="T26" fmla="*/ 1638 w 1993"/>
                    <a:gd name="T27" fmla="*/ 91 h 766"/>
                    <a:gd name="T28" fmla="*/ 1753 w 1993"/>
                    <a:gd name="T29" fmla="*/ 140 h 766"/>
                    <a:gd name="T30" fmla="*/ 1860 w 1993"/>
                    <a:gd name="T31" fmla="*/ 198 h 766"/>
                    <a:gd name="T32" fmla="*/ 1926 w 1993"/>
                    <a:gd name="T33" fmla="*/ 255 h 766"/>
                    <a:gd name="T34" fmla="*/ 1976 w 1993"/>
                    <a:gd name="T35" fmla="*/ 321 h 766"/>
                    <a:gd name="T36" fmla="*/ 1992 w 1993"/>
                    <a:gd name="T37" fmla="*/ 387 h 766"/>
                    <a:gd name="T38" fmla="*/ 1976 w 1993"/>
                    <a:gd name="T39" fmla="*/ 452 h 766"/>
                    <a:gd name="T40" fmla="*/ 1926 w 1993"/>
                    <a:gd name="T41" fmla="*/ 518 h 766"/>
                    <a:gd name="T42" fmla="*/ 1860 w 1993"/>
                    <a:gd name="T43" fmla="*/ 576 h 766"/>
                    <a:gd name="T44" fmla="*/ 1753 w 1993"/>
                    <a:gd name="T45" fmla="*/ 633 h 766"/>
                    <a:gd name="T46" fmla="*/ 1638 w 1993"/>
                    <a:gd name="T47" fmla="*/ 674 h 766"/>
                    <a:gd name="T48" fmla="*/ 1490 w 1993"/>
                    <a:gd name="T49" fmla="*/ 715 h 766"/>
                    <a:gd name="T50" fmla="*/ 1334 w 1993"/>
                    <a:gd name="T51" fmla="*/ 740 h 766"/>
                    <a:gd name="T52" fmla="*/ 1169 w 1993"/>
                    <a:gd name="T53" fmla="*/ 756 h 766"/>
                    <a:gd name="T54" fmla="*/ 996 w 1993"/>
                    <a:gd name="T55" fmla="*/ 765 h 766"/>
                    <a:gd name="T56" fmla="*/ 823 w 1993"/>
                    <a:gd name="T57" fmla="*/ 756 h 766"/>
                    <a:gd name="T58" fmla="*/ 659 w 1993"/>
                    <a:gd name="T59" fmla="*/ 740 h 766"/>
                    <a:gd name="T60" fmla="*/ 502 w 1993"/>
                    <a:gd name="T61" fmla="*/ 715 h 766"/>
                    <a:gd name="T62" fmla="*/ 354 w 1993"/>
                    <a:gd name="T63" fmla="*/ 674 h 766"/>
                    <a:gd name="T64" fmla="*/ 239 w 1993"/>
                    <a:gd name="T65" fmla="*/ 633 h 766"/>
                    <a:gd name="T66" fmla="*/ 132 w 1993"/>
                    <a:gd name="T67" fmla="*/ 576 h 766"/>
                    <a:gd name="T68" fmla="*/ 66 w 1993"/>
                    <a:gd name="T69" fmla="*/ 518 h 766"/>
                    <a:gd name="T70" fmla="*/ 17 w 1993"/>
                    <a:gd name="T71" fmla="*/ 452 h 766"/>
                    <a:gd name="T72" fmla="*/ 0 w 1993"/>
                    <a:gd name="T73" fmla="*/ 387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3"/>
                    <a:gd name="T112" fmla="*/ 0 h 766"/>
                    <a:gd name="T113" fmla="*/ 1993 w 1993"/>
                    <a:gd name="T114" fmla="*/ 766 h 7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3" h="766">
                      <a:moveTo>
                        <a:pt x="0" y="387"/>
                      </a:moveTo>
                      <a:lnTo>
                        <a:pt x="17" y="321"/>
                      </a:lnTo>
                      <a:lnTo>
                        <a:pt x="66" y="255"/>
                      </a:lnTo>
                      <a:lnTo>
                        <a:pt x="132" y="198"/>
                      </a:lnTo>
                      <a:lnTo>
                        <a:pt x="239" y="140"/>
                      </a:lnTo>
                      <a:lnTo>
                        <a:pt x="354" y="91"/>
                      </a:lnTo>
                      <a:lnTo>
                        <a:pt x="502" y="58"/>
                      </a:lnTo>
                      <a:lnTo>
                        <a:pt x="659" y="25"/>
                      </a:lnTo>
                      <a:lnTo>
                        <a:pt x="823" y="9"/>
                      </a:lnTo>
                      <a:lnTo>
                        <a:pt x="996" y="0"/>
                      </a:lnTo>
                      <a:lnTo>
                        <a:pt x="1169" y="9"/>
                      </a:lnTo>
                      <a:lnTo>
                        <a:pt x="1334" y="25"/>
                      </a:lnTo>
                      <a:lnTo>
                        <a:pt x="1490" y="58"/>
                      </a:lnTo>
                      <a:lnTo>
                        <a:pt x="1638" y="91"/>
                      </a:lnTo>
                      <a:lnTo>
                        <a:pt x="1753" y="140"/>
                      </a:lnTo>
                      <a:lnTo>
                        <a:pt x="1860" y="198"/>
                      </a:lnTo>
                      <a:lnTo>
                        <a:pt x="1926" y="255"/>
                      </a:lnTo>
                      <a:lnTo>
                        <a:pt x="1976" y="321"/>
                      </a:lnTo>
                      <a:lnTo>
                        <a:pt x="1992" y="387"/>
                      </a:lnTo>
                      <a:lnTo>
                        <a:pt x="1976" y="452"/>
                      </a:lnTo>
                      <a:lnTo>
                        <a:pt x="1926" y="518"/>
                      </a:lnTo>
                      <a:lnTo>
                        <a:pt x="1860" y="576"/>
                      </a:lnTo>
                      <a:lnTo>
                        <a:pt x="1753" y="633"/>
                      </a:lnTo>
                      <a:lnTo>
                        <a:pt x="1638" y="674"/>
                      </a:lnTo>
                      <a:lnTo>
                        <a:pt x="1490" y="715"/>
                      </a:lnTo>
                      <a:lnTo>
                        <a:pt x="1334" y="740"/>
                      </a:lnTo>
                      <a:lnTo>
                        <a:pt x="1169" y="756"/>
                      </a:lnTo>
                      <a:lnTo>
                        <a:pt x="996" y="765"/>
                      </a:lnTo>
                      <a:lnTo>
                        <a:pt x="823" y="756"/>
                      </a:lnTo>
                      <a:lnTo>
                        <a:pt x="659" y="740"/>
                      </a:lnTo>
                      <a:lnTo>
                        <a:pt x="502" y="715"/>
                      </a:lnTo>
                      <a:lnTo>
                        <a:pt x="354" y="674"/>
                      </a:lnTo>
                      <a:lnTo>
                        <a:pt x="239" y="633"/>
                      </a:lnTo>
                      <a:lnTo>
                        <a:pt x="132" y="576"/>
                      </a:lnTo>
                      <a:lnTo>
                        <a:pt x="66" y="518"/>
                      </a:lnTo>
                      <a:lnTo>
                        <a:pt x="17" y="452"/>
                      </a:lnTo>
                      <a:lnTo>
                        <a:pt x="0" y="387"/>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42" name="Freeform 19">
                  <a:extLst>
                    <a:ext uri="{FF2B5EF4-FFF2-40B4-BE49-F238E27FC236}">
                      <a16:creationId xmlns:a16="http://schemas.microsoft.com/office/drawing/2014/main" id="{49E0C2A1-651D-E24C-B6B2-86C192F25E85}"/>
                    </a:ext>
                  </a:extLst>
                </p:cNvPr>
                <p:cNvSpPr>
                  <a:spLocks/>
                </p:cNvSpPr>
                <p:nvPr/>
              </p:nvSpPr>
              <p:spPr bwMode="auto">
                <a:xfrm>
                  <a:off x="3047" y="2822"/>
                  <a:ext cx="1853" cy="642"/>
                </a:xfrm>
                <a:custGeom>
                  <a:avLst/>
                  <a:gdLst>
                    <a:gd name="T0" fmla="*/ 0 w 1853"/>
                    <a:gd name="T1" fmla="*/ 321 h 642"/>
                    <a:gd name="T2" fmla="*/ 16 w 1853"/>
                    <a:gd name="T3" fmla="*/ 263 h 642"/>
                    <a:gd name="T4" fmla="*/ 58 w 1853"/>
                    <a:gd name="T5" fmla="*/ 206 h 642"/>
                    <a:gd name="T6" fmla="*/ 140 w 1853"/>
                    <a:gd name="T7" fmla="*/ 148 h 642"/>
                    <a:gd name="T8" fmla="*/ 239 w 1853"/>
                    <a:gd name="T9" fmla="*/ 107 h 642"/>
                    <a:gd name="T10" fmla="*/ 362 w 1853"/>
                    <a:gd name="T11" fmla="*/ 66 h 642"/>
                    <a:gd name="T12" fmla="*/ 510 w 1853"/>
                    <a:gd name="T13" fmla="*/ 33 h 642"/>
                    <a:gd name="T14" fmla="*/ 667 w 1853"/>
                    <a:gd name="T15" fmla="*/ 8 h 642"/>
                    <a:gd name="T16" fmla="*/ 840 w 1853"/>
                    <a:gd name="T17" fmla="*/ 0 h 642"/>
                    <a:gd name="T18" fmla="*/ 1012 w 1853"/>
                    <a:gd name="T19" fmla="*/ 0 h 642"/>
                    <a:gd name="T20" fmla="*/ 1177 w 1853"/>
                    <a:gd name="T21" fmla="*/ 8 h 642"/>
                    <a:gd name="T22" fmla="*/ 1333 w 1853"/>
                    <a:gd name="T23" fmla="*/ 33 h 642"/>
                    <a:gd name="T24" fmla="*/ 1482 w 1853"/>
                    <a:gd name="T25" fmla="*/ 66 h 642"/>
                    <a:gd name="T26" fmla="*/ 1605 w 1853"/>
                    <a:gd name="T27" fmla="*/ 107 h 642"/>
                    <a:gd name="T28" fmla="*/ 1712 w 1853"/>
                    <a:gd name="T29" fmla="*/ 148 h 642"/>
                    <a:gd name="T30" fmla="*/ 1786 w 1853"/>
                    <a:gd name="T31" fmla="*/ 206 h 642"/>
                    <a:gd name="T32" fmla="*/ 1835 w 1853"/>
                    <a:gd name="T33" fmla="*/ 263 h 642"/>
                    <a:gd name="T34" fmla="*/ 1852 w 1853"/>
                    <a:gd name="T35" fmla="*/ 321 h 642"/>
                    <a:gd name="T36" fmla="*/ 1835 w 1853"/>
                    <a:gd name="T37" fmla="*/ 378 h 642"/>
                    <a:gd name="T38" fmla="*/ 1786 w 1853"/>
                    <a:gd name="T39" fmla="*/ 436 h 642"/>
                    <a:gd name="T40" fmla="*/ 1712 w 1853"/>
                    <a:gd name="T41" fmla="*/ 493 h 642"/>
                    <a:gd name="T42" fmla="*/ 1605 w 1853"/>
                    <a:gd name="T43" fmla="*/ 542 h 642"/>
                    <a:gd name="T44" fmla="*/ 1482 w 1853"/>
                    <a:gd name="T45" fmla="*/ 584 h 642"/>
                    <a:gd name="T46" fmla="*/ 1333 w 1853"/>
                    <a:gd name="T47" fmla="*/ 608 h 642"/>
                    <a:gd name="T48" fmla="*/ 1177 w 1853"/>
                    <a:gd name="T49" fmla="*/ 633 h 642"/>
                    <a:gd name="T50" fmla="*/ 1012 w 1853"/>
                    <a:gd name="T51" fmla="*/ 641 h 642"/>
                    <a:gd name="T52" fmla="*/ 840 w 1853"/>
                    <a:gd name="T53" fmla="*/ 641 h 642"/>
                    <a:gd name="T54" fmla="*/ 667 w 1853"/>
                    <a:gd name="T55" fmla="*/ 633 h 642"/>
                    <a:gd name="T56" fmla="*/ 510 w 1853"/>
                    <a:gd name="T57" fmla="*/ 608 h 642"/>
                    <a:gd name="T58" fmla="*/ 362 w 1853"/>
                    <a:gd name="T59" fmla="*/ 584 h 642"/>
                    <a:gd name="T60" fmla="*/ 239 w 1853"/>
                    <a:gd name="T61" fmla="*/ 542 h 642"/>
                    <a:gd name="T62" fmla="*/ 140 w 1853"/>
                    <a:gd name="T63" fmla="*/ 493 h 642"/>
                    <a:gd name="T64" fmla="*/ 58 w 1853"/>
                    <a:gd name="T65" fmla="*/ 436 h 642"/>
                    <a:gd name="T66" fmla="*/ 16 w 1853"/>
                    <a:gd name="T67" fmla="*/ 378 h 642"/>
                    <a:gd name="T68" fmla="*/ 0 w 1853"/>
                    <a:gd name="T69" fmla="*/ 321 h 6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53"/>
                    <a:gd name="T106" fmla="*/ 0 h 642"/>
                    <a:gd name="T107" fmla="*/ 1853 w 1853"/>
                    <a:gd name="T108" fmla="*/ 642 h 6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53" h="642">
                      <a:moveTo>
                        <a:pt x="0" y="321"/>
                      </a:moveTo>
                      <a:lnTo>
                        <a:pt x="16" y="263"/>
                      </a:lnTo>
                      <a:lnTo>
                        <a:pt x="58" y="206"/>
                      </a:lnTo>
                      <a:lnTo>
                        <a:pt x="140" y="148"/>
                      </a:lnTo>
                      <a:lnTo>
                        <a:pt x="239" y="107"/>
                      </a:lnTo>
                      <a:lnTo>
                        <a:pt x="362" y="66"/>
                      </a:lnTo>
                      <a:lnTo>
                        <a:pt x="510" y="33"/>
                      </a:lnTo>
                      <a:lnTo>
                        <a:pt x="667" y="8"/>
                      </a:lnTo>
                      <a:lnTo>
                        <a:pt x="840" y="0"/>
                      </a:lnTo>
                      <a:lnTo>
                        <a:pt x="1012" y="0"/>
                      </a:lnTo>
                      <a:lnTo>
                        <a:pt x="1177" y="8"/>
                      </a:lnTo>
                      <a:lnTo>
                        <a:pt x="1333" y="33"/>
                      </a:lnTo>
                      <a:lnTo>
                        <a:pt x="1482" y="66"/>
                      </a:lnTo>
                      <a:lnTo>
                        <a:pt x="1605" y="107"/>
                      </a:lnTo>
                      <a:lnTo>
                        <a:pt x="1712" y="148"/>
                      </a:lnTo>
                      <a:lnTo>
                        <a:pt x="1786" y="206"/>
                      </a:lnTo>
                      <a:lnTo>
                        <a:pt x="1835" y="263"/>
                      </a:lnTo>
                      <a:lnTo>
                        <a:pt x="1852" y="321"/>
                      </a:lnTo>
                      <a:lnTo>
                        <a:pt x="1835" y="378"/>
                      </a:lnTo>
                      <a:lnTo>
                        <a:pt x="1786" y="436"/>
                      </a:lnTo>
                      <a:lnTo>
                        <a:pt x="1712" y="493"/>
                      </a:lnTo>
                      <a:lnTo>
                        <a:pt x="1605" y="542"/>
                      </a:lnTo>
                      <a:lnTo>
                        <a:pt x="1482" y="584"/>
                      </a:lnTo>
                      <a:lnTo>
                        <a:pt x="1333" y="608"/>
                      </a:lnTo>
                      <a:lnTo>
                        <a:pt x="1177" y="633"/>
                      </a:lnTo>
                      <a:lnTo>
                        <a:pt x="1012" y="641"/>
                      </a:lnTo>
                      <a:lnTo>
                        <a:pt x="840" y="641"/>
                      </a:lnTo>
                      <a:lnTo>
                        <a:pt x="667" y="633"/>
                      </a:lnTo>
                      <a:lnTo>
                        <a:pt x="510" y="608"/>
                      </a:lnTo>
                      <a:lnTo>
                        <a:pt x="362" y="584"/>
                      </a:lnTo>
                      <a:lnTo>
                        <a:pt x="239" y="542"/>
                      </a:lnTo>
                      <a:lnTo>
                        <a:pt x="140" y="493"/>
                      </a:lnTo>
                      <a:lnTo>
                        <a:pt x="58" y="436"/>
                      </a:lnTo>
                      <a:lnTo>
                        <a:pt x="16" y="378"/>
                      </a:lnTo>
                      <a:lnTo>
                        <a:pt x="0" y="321"/>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43" name="Freeform 20">
                  <a:extLst>
                    <a:ext uri="{FF2B5EF4-FFF2-40B4-BE49-F238E27FC236}">
                      <a16:creationId xmlns:a16="http://schemas.microsoft.com/office/drawing/2014/main" id="{8C7366E4-23E2-1C4E-AB78-727E96EFC919}"/>
                    </a:ext>
                  </a:extLst>
                </p:cNvPr>
                <p:cNvSpPr>
                  <a:spLocks/>
                </p:cNvSpPr>
                <p:nvPr/>
              </p:nvSpPr>
              <p:spPr bwMode="auto">
                <a:xfrm>
                  <a:off x="3137" y="2880"/>
                  <a:ext cx="1672" cy="494"/>
                </a:xfrm>
                <a:custGeom>
                  <a:avLst/>
                  <a:gdLst>
                    <a:gd name="T0" fmla="*/ 0 w 1672"/>
                    <a:gd name="T1" fmla="*/ 246 h 494"/>
                    <a:gd name="T2" fmla="*/ 17 w 1672"/>
                    <a:gd name="T3" fmla="*/ 197 h 494"/>
                    <a:gd name="T4" fmla="*/ 66 w 1672"/>
                    <a:gd name="T5" fmla="*/ 156 h 494"/>
                    <a:gd name="T6" fmla="*/ 140 w 1672"/>
                    <a:gd name="T7" fmla="*/ 115 h 494"/>
                    <a:gd name="T8" fmla="*/ 247 w 1672"/>
                    <a:gd name="T9" fmla="*/ 74 h 494"/>
                    <a:gd name="T10" fmla="*/ 371 w 1672"/>
                    <a:gd name="T11" fmla="*/ 41 h 494"/>
                    <a:gd name="T12" fmla="*/ 519 w 1672"/>
                    <a:gd name="T13" fmla="*/ 24 h 494"/>
                    <a:gd name="T14" fmla="*/ 675 w 1672"/>
                    <a:gd name="T15" fmla="*/ 8 h 494"/>
                    <a:gd name="T16" fmla="*/ 832 w 1672"/>
                    <a:gd name="T17" fmla="*/ 0 h 494"/>
                    <a:gd name="T18" fmla="*/ 996 w 1672"/>
                    <a:gd name="T19" fmla="*/ 8 h 494"/>
                    <a:gd name="T20" fmla="*/ 1153 w 1672"/>
                    <a:gd name="T21" fmla="*/ 24 h 494"/>
                    <a:gd name="T22" fmla="*/ 1301 w 1672"/>
                    <a:gd name="T23" fmla="*/ 41 h 494"/>
                    <a:gd name="T24" fmla="*/ 1424 w 1672"/>
                    <a:gd name="T25" fmla="*/ 74 h 494"/>
                    <a:gd name="T26" fmla="*/ 1523 w 1672"/>
                    <a:gd name="T27" fmla="*/ 115 h 494"/>
                    <a:gd name="T28" fmla="*/ 1606 w 1672"/>
                    <a:gd name="T29" fmla="*/ 156 h 494"/>
                    <a:gd name="T30" fmla="*/ 1655 w 1672"/>
                    <a:gd name="T31" fmla="*/ 197 h 494"/>
                    <a:gd name="T32" fmla="*/ 1671 w 1672"/>
                    <a:gd name="T33" fmla="*/ 246 h 494"/>
                    <a:gd name="T34" fmla="*/ 1655 w 1672"/>
                    <a:gd name="T35" fmla="*/ 295 h 494"/>
                    <a:gd name="T36" fmla="*/ 1606 w 1672"/>
                    <a:gd name="T37" fmla="*/ 345 h 494"/>
                    <a:gd name="T38" fmla="*/ 1523 w 1672"/>
                    <a:gd name="T39" fmla="*/ 386 h 494"/>
                    <a:gd name="T40" fmla="*/ 1424 w 1672"/>
                    <a:gd name="T41" fmla="*/ 427 h 494"/>
                    <a:gd name="T42" fmla="*/ 1301 w 1672"/>
                    <a:gd name="T43" fmla="*/ 452 h 494"/>
                    <a:gd name="T44" fmla="*/ 1153 w 1672"/>
                    <a:gd name="T45" fmla="*/ 476 h 494"/>
                    <a:gd name="T46" fmla="*/ 996 w 1672"/>
                    <a:gd name="T47" fmla="*/ 493 h 494"/>
                    <a:gd name="T48" fmla="*/ 832 w 1672"/>
                    <a:gd name="T49" fmla="*/ 493 h 494"/>
                    <a:gd name="T50" fmla="*/ 675 w 1672"/>
                    <a:gd name="T51" fmla="*/ 493 h 494"/>
                    <a:gd name="T52" fmla="*/ 519 w 1672"/>
                    <a:gd name="T53" fmla="*/ 476 h 494"/>
                    <a:gd name="T54" fmla="*/ 371 w 1672"/>
                    <a:gd name="T55" fmla="*/ 452 h 494"/>
                    <a:gd name="T56" fmla="*/ 247 w 1672"/>
                    <a:gd name="T57" fmla="*/ 427 h 494"/>
                    <a:gd name="T58" fmla="*/ 140 w 1672"/>
                    <a:gd name="T59" fmla="*/ 386 h 494"/>
                    <a:gd name="T60" fmla="*/ 66 w 1672"/>
                    <a:gd name="T61" fmla="*/ 345 h 494"/>
                    <a:gd name="T62" fmla="*/ 17 w 1672"/>
                    <a:gd name="T63" fmla="*/ 295 h 494"/>
                    <a:gd name="T64" fmla="*/ 0 w 1672"/>
                    <a:gd name="T65" fmla="*/ 246 h 4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72"/>
                    <a:gd name="T100" fmla="*/ 0 h 494"/>
                    <a:gd name="T101" fmla="*/ 1672 w 1672"/>
                    <a:gd name="T102" fmla="*/ 494 h 4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72" h="494">
                      <a:moveTo>
                        <a:pt x="0" y="246"/>
                      </a:moveTo>
                      <a:lnTo>
                        <a:pt x="17" y="197"/>
                      </a:lnTo>
                      <a:lnTo>
                        <a:pt x="66" y="156"/>
                      </a:lnTo>
                      <a:lnTo>
                        <a:pt x="140" y="115"/>
                      </a:lnTo>
                      <a:lnTo>
                        <a:pt x="247" y="74"/>
                      </a:lnTo>
                      <a:lnTo>
                        <a:pt x="371" y="41"/>
                      </a:lnTo>
                      <a:lnTo>
                        <a:pt x="519" y="24"/>
                      </a:lnTo>
                      <a:lnTo>
                        <a:pt x="675" y="8"/>
                      </a:lnTo>
                      <a:lnTo>
                        <a:pt x="832" y="0"/>
                      </a:lnTo>
                      <a:lnTo>
                        <a:pt x="996" y="8"/>
                      </a:lnTo>
                      <a:lnTo>
                        <a:pt x="1153" y="24"/>
                      </a:lnTo>
                      <a:lnTo>
                        <a:pt x="1301" y="41"/>
                      </a:lnTo>
                      <a:lnTo>
                        <a:pt x="1424" y="74"/>
                      </a:lnTo>
                      <a:lnTo>
                        <a:pt x="1523" y="115"/>
                      </a:lnTo>
                      <a:lnTo>
                        <a:pt x="1606" y="156"/>
                      </a:lnTo>
                      <a:lnTo>
                        <a:pt x="1655" y="197"/>
                      </a:lnTo>
                      <a:lnTo>
                        <a:pt x="1671" y="246"/>
                      </a:lnTo>
                      <a:lnTo>
                        <a:pt x="1655" y="295"/>
                      </a:lnTo>
                      <a:lnTo>
                        <a:pt x="1606" y="345"/>
                      </a:lnTo>
                      <a:lnTo>
                        <a:pt x="1523" y="386"/>
                      </a:lnTo>
                      <a:lnTo>
                        <a:pt x="1424" y="427"/>
                      </a:lnTo>
                      <a:lnTo>
                        <a:pt x="1301" y="452"/>
                      </a:lnTo>
                      <a:lnTo>
                        <a:pt x="1153" y="476"/>
                      </a:lnTo>
                      <a:lnTo>
                        <a:pt x="996" y="493"/>
                      </a:lnTo>
                      <a:lnTo>
                        <a:pt x="832" y="493"/>
                      </a:lnTo>
                      <a:lnTo>
                        <a:pt x="675" y="493"/>
                      </a:lnTo>
                      <a:lnTo>
                        <a:pt x="519" y="476"/>
                      </a:lnTo>
                      <a:lnTo>
                        <a:pt x="371" y="452"/>
                      </a:lnTo>
                      <a:lnTo>
                        <a:pt x="247" y="427"/>
                      </a:lnTo>
                      <a:lnTo>
                        <a:pt x="140" y="386"/>
                      </a:lnTo>
                      <a:lnTo>
                        <a:pt x="66" y="345"/>
                      </a:lnTo>
                      <a:lnTo>
                        <a:pt x="17" y="295"/>
                      </a:lnTo>
                      <a:lnTo>
                        <a:pt x="0" y="246"/>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grpSp>
          <p:grpSp>
            <p:nvGrpSpPr>
              <p:cNvPr id="136" name="Group 26">
                <a:extLst>
                  <a:ext uri="{FF2B5EF4-FFF2-40B4-BE49-F238E27FC236}">
                    <a16:creationId xmlns:a16="http://schemas.microsoft.com/office/drawing/2014/main" id="{95214E28-95D2-BB44-928F-D23F8A5F18D1}"/>
                  </a:ext>
                </a:extLst>
              </p:cNvPr>
              <p:cNvGrpSpPr>
                <a:grpSpLocks/>
              </p:cNvGrpSpPr>
              <p:nvPr/>
            </p:nvGrpSpPr>
            <p:grpSpPr bwMode="auto">
              <a:xfrm>
                <a:off x="3788" y="669"/>
                <a:ext cx="429" cy="2516"/>
                <a:chOff x="3788" y="669"/>
                <a:chExt cx="429" cy="2516"/>
              </a:xfrm>
            </p:grpSpPr>
            <p:sp>
              <p:nvSpPr>
                <p:cNvPr id="137" name="Freeform 22">
                  <a:extLst>
                    <a:ext uri="{FF2B5EF4-FFF2-40B4-BE49-F238E27FC236}">
                      <a16:creationId xmlns:a16="http://schemas.microsoft.com/office/drawing/2014/main" id="{CC1D1052-3059-7747-B578-D704AD60122F}"/>
                    </a:ext>
                  </a:extLst>
                </p:cNvPr>
                <p:cNvSpPr>
                  <a:spLocks/>
                </p:cNvSpPr>
                <p:nvPr/>
              </p:nvSpPr>
              <p:spPr bwMode="auto">
                <a:xfrm>
                  <a:off x="3845" y="784"/>
                  <a:ext cx="248" cy="741"/>
                </a:xfrm>
                <a:custGeom>
                  <a:avLst/>
                  <a:gdLst>
                    <a:gd name="T0" fmla="*/ 247 w 248"/>
                    <a:gd name="T1" fmla="*/ 649 h 741"/>
                    <a:gd name="T2" fmla="*/ 247 w 248"/>
                    <a:gd name="T3" fmla="*/ 0 h 741"/>
                    <a:gd name="T4" fmla="*/ 0 w 248"/>
                    <a:gd name="T5" fmla="*/ 0 h 741"/>
                    <a:gd name="T6" fmla="*/ 0 w 248"/>
                    <a:gd name="T7" fmla="*/ 649 h 741"/>
                    <a:gd name="T8" fmla="*/ 0 w 248"/>
                    <a:gd name="T9" fmla="*/ 657 h 741"/>
                    <a:gd name="T10" fmla="*/ 17 w 248"/>
                    <a:gd name="T11" fmla="*/ 699 h 741"/>
                    <a:gd name="T12" fmla="*/ 50 w 248"/>
                    <a:gd name="T13" fmla="*/ 723 h 741"/>
                    <a:gd name="T14" fmla="*/ 99 w 248"/>
                    <a:gd name="T15" fmla="*/ 740 h 741"/>
                    <a:gd name="T16" fmla="*/ 157 w 248"/>
                    <a:gd name="T17" fmla="*/ 740 h 741"/>
                    <a:gd name="T18" fmla="*/ 206 w 248"/>
                    <a:gd name="T19" fmla="*/ 723 h 741"/>
                    <a:gd name="T20" fmla="*/ 239 w 248"/>
                    <a:gd name="T21" fmla="*/ 699 h 741"/>
                    <a:gd name="T22" fmla="*/ 247 w 248"/>
                    <a:gd name="T23" fmla="*/ 657 h 741"/>
                    <a:gd name="T24" fmla="*/ 247 w 248"/>
                    <a:gd name="T25" fmla="*/ 649 h 7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741"/>
                    <a:gd name="T41" fmla="*/ 248 w 248"/>
                    <a:gd name="T42" fmla="*/ 741 h 7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741">
                      <a:moveTo>
                        <a:pt x="247" y="649"/>
                      </a:moveTo>
                      <a:lnTo>
                        <a:pt x="247" y="0"/>
                      </a:lnTo>
                      <a:lnTo>
                        <a:pt x="0" y="0"/>
                      </a:lnTo>
                      <a:lnTo>
                        <a:pt x="0" y="649"/>
                      </a:lnTo>
                      <a:lnTo>
                        <a:pt x="0" y="657"/>
                      </a:lnTo>
                      <a:lnTo>
                        <a:pt x="17" y="699"/>
                      </a:lnTo>
                      <a:lnTo>
                        <a:pt x="50" y="723"/>
                      </a:lnTo>
                      <a:lnTo>
                        <a:pt x="99" y="740"/>
                      </a:lnTo>
                      <a:lnTo>
                        <a:pt x="157" y="740"/>
                      </a:lnTo>
                      <a:lnTo>
                        <a:pt x="206" y="723"/>
                      </a:lnTo>
                      <a:lnTo>
                        <a:pt x="239" y="699"/>
                      </a:lnTo>
                      <a:lnTo>
                        <a:pt x="247" y="657"/>
                      </a:lnTo>
                      <a:lnTo>
                        <a:pt x="247" y="649"/>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38" name="Freeform 23">
                  <a:extLst>
                    <a:ext uri="{FF2B5EF4-FFF2-40B4-BE49-F238E27FC236}">
                      <a16:creationId xmlns:a16="http://schemas.microsoft.com/office/drawing/2014/main" id="{C46849D8-8A78-CC4C-B6EE-7EDAEC408E22}"/>
                    </a:ext>
                  </a:extLst>
                </p:cNvPr>
                <p:cNvSpPr>
                  <a:spLocks/>
                </p:cNvSpPr>
                <p:nvPr/>
              </p:nvSpPr>
              <p:spPr bwMode="auto">
                <a:xfrm>
                  <a:off x="3845" y="669"/>
                  <a:ext cx="248" cy="157"/>
                </a:xfrm>
                <a:custGeom>
                  <a:avLst/>
                  <a:gdLst>
                    <a:gd name="T0" fmla="*/ 0 w 248"/>
                    <a:gd name="T1" fmla="*/ 74 h 157"/>
                    <a:gd name="T2" fmla="*/ 17 w 248"/>
                    <a:gd name="T3" fmla="*/ 41 h 157"/>
                    <a:gd name="T4" fmla="*/ 50 w 248"/>
                    <a:gd name="T5" fmla="*/ 8 h 157"/>
                    <a:gd name="T6" fmla="*/ 99 w 248"/>
                    <a:gd name="T7" fmla="*/ 0 h 157"/>
                    <a:gd name="T8" fmla="*/ 157 w 248"/>
                    <a:gd name="T9" fmla="*/ 0 h 157"/>
                    <a:gd name="T10" fmla="*/ 206 w 248"/>
                    <a:gd name="T11" fmla="*/ 8 h 157"/>
                    <a:gd name="T12" fmla="*/ 239 w 248"/>
                    <a:gd name="T13" fmla="*/ 41 h 157"/>
                    <a:gd name="T14" fmla="*/ 247 w 248"/>
                    <a:gd name="T15" fmla="*/ 74 h 157"/>
                    <a:gd name="T16" fmla="*/ 239 w 248"/>
                    <a:gd name="T17" fmla="*/ 115 h 157"/>
                    <a:gd name="T18" fmla="*/ 206 w 248"/>
                    <a:gd name="T19" fmla="*/ 140 h 157"/>
                    <a:gd name="T20" fmla="*/ 157 w 248"/>
                    <a:gd name="T21" fmla="*/ 156 h 157"/>
                    <a:gd name="T22" fmla="*/ 99 w 248"/>
                    <a:gd name="T23" fmla="*/ 156 h 157"/>
                    <a:gd name="T24" fmla="*/ 50 w 248"/>
                    <a:gd name="T25" fmla="*/ 140 h 157"/>
                    <a:gd name="T26" fmla="*/ 17 w 248"/>
                    <a:gd name="T27" fmla="*/ 115 h 157"/>
                    <a:gd name="T28" fmla="*/ 0 w 248"/>
                    <a:gd name="T29" fmla="*/ 74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57"/>
                    <a:gd name="T47" fmla="*/ 248 w 24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57">
                      <a:moveTo>
                        <a:pt x="0" y="74"/>
                      </a:moveTo>
                      <a:lnTo>
                        <a:pt x="17" y="41"/>
                      </a:lnTo>
                      <a:lnTo>
                        <a:pt x="50" y="8"/>
                      </a:lnTo>
                      <a:lnTo>
                        <a:pt x="99" y="0"/>
                      </a:lnTo>
                      <a:lnTo>
                        <a:pt x="157" y="0"/>
                      </a:lnTo>
                      <a:lnTo>
                        <a:pt x="206" y="8"/>
                      </a:lnTo>
                      <a:lnTo>
                        <a:pt x="239" y="41"/>
                      </a:lnTo>
                      <a:lnTo>
                        <a:pt x="247" y="74"/>
                      </a:lnTo>
                      <a:lnTo>
                        <a:pt x="239" y="115"/>
                      </a:lnTo>
                      <a:lnTo>
                        <a:pt x="206" y="140"/>
                      </a:lnTo>
                      <a:lnTo>
                        <a:pt x="157" y="156"/>
                      </a:lnTo>
                      <a:lnTo>
                        <a:pt x="99" y="156"/>
                      </a:lnTo>
                      <a:lnTo>
                        <a:pt x="50" y="140"/>
                      </a:lnTo>
                      <a:lnTo>
                        <a:pt x="17" y="115"/>
                      </a:lnTo>
                      <a:lnTo>
                        <a:pt x="0" y="74"/>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39" name="Freeform 24">
                  <a:extLst>
                    <a:ext uri="{FF2B5EF4-FFF2-40B4-BE49-F238E27FC236}">
                      <a16:creationId xmlns:a16="http://schemas.microsoft.com/office/drawing/2014/main" id="{57AE8BBE-E79F-A343-A1E0-801639883862}"/>
                    </a:ext>
                  </a:extLst>
                </p:cNvPr>
                <p:cNvSpPr>
                  <a:spLocks/>
                </p:cNvSpPr>
                <p:nvPr/>
              </p:nvSpPr>
              <p:spPr bwMode="auto">
                <a:xfrm>
                  <a:off x="3845" y="2263"/>
                  <a:ext cx="248" cy="922"/>
                </a:xfrm>
                <a:custGeom>
                  <a:avLst/>
                  <a:gdLst>
                    <a:gd name="T0" fmla="*/ 247 w 248"/>
                    <a:gd name="T1" fmla="*/ 814 h 922"/>
                    <a:gd name="T2" fmla="*/ 247 w 248"/>
                    <a:gd name="T3" fmla="*/ 0 h 922"/>
                    <a:gd name="T4" fmla="*/ 0 w 248"/>
                    <a:gd name="T5" fmla="*/ 0 h 922"/>
                    <a:gd name="T6" fmla="*/ 0 w 248"/>
                    <a:gd name="T7" fmla="*/ 814 h 922"/>
                    <a:gd name="T8" fmla="*/ 0 w 248"/>
                    <a:gd name="T9" fmla="*/ 822 h 922"/>
                    <a:gd name="T10" fmla="*/ 17 w 248"/>
                    <a:gd name="T11" fmla="*/ 871 h 922"/>
                    <a:gd name="T12" fmla="*/ 50 w 248"/>
                    <a:gd name="T13" fmla="*/ 904 h 922"/>
                    <a:gd name="T14" fmla="*/ 99 w 248"/>
                    <a:gd name="T15" fmla="*/ 921 h 922"/>
                    <a:gd name="T16" fmla="*/ 157 w 248"/>
                    <a:gd name="T17" fmla="*/ 921 h 922"/>
                    <a:gd name="T18" fmla="*/ 206 w 248"/>
                    <a:gd name="T19" fmla="*/ 904 h 922"/>
                    <a:gd name="T20" fmla="*/ 239 w 248"/>
                    <a:gd name="T21" fmla="*/ 871 h 922"/>
                    <a:gd name="T22" fmla="*/ 247 w 248"/>
                    <a:gd name="T23" fmla="*/ 822 h 922"/>
                    <a:gd name="T24" fmla="*/ 247 w 248"/>
                    <a:gd name="T25" fmla="*/ 814 h 9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8"/>
                    <a:gd name="T40" fmla="*/ 0 h 922"/>
                    <a:gd name="T41" fmla="*/ 248 w 248"/>
                    <a:gd name="T42" fmla="*/ 922 h 9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8" h="922">
                      <a:moveTo>
                        <a:pt x="247" y="814"/>
                      </a:moveTo>
                      <a:lnTo>
                        <a:pt x="247" y="0"/>
                      </a:lnTo>
                      <a:lnTo>
                        <a:pt x="0" y="0"/>
                      </a:lnTo>
                      <a:lnTo>
                        <a:pt x="0" y="814"/>
                      </a:lnTo>
                      <a:lnTo>
                        <a:pt x="0" y="822"/>
                      </a:lnTo>
                      <a:lnTo>
                        <a:pt x="17" y="871"/>
                      </a:lnTo>
                      <a:lnTo>
                        <a:pt x="50" y="904"/>
                      </a:lnTo>
                      <a:lnTo>
                        <a:pt x="99" y="921"/>
                      </a:lnTo>
                      <a:lnTo>
                        <a:pt x="157" y="921"/>
                      </a:lnTo>
                      <a:lnTo>
                        <a:pt x="206" y="904"/>
                      </a:lnTo>
                      <a:lnTo>
                        <a:pt x="239" y="871"/>
                      </a:lnTo>
                      <a:lnTo>
                        <a:pt x="247" y="822"/>
                      </a:lnTo>
                      <a:lnTo>
                        <a:pt x="247" y="814"/>
                      </a:lnTo>
                    </a:path>
                  </a:pathLst>
                </a:custGeom>
                <a:solidFill>
                  <a:srgbClr val="FFFFFF"/>
                </a:solidFill>
                <a:ln w="12700" cap="rnd">
                  <a:solidFill>
                    <a:srgbClr val="95A5A6"/>
                  </a:solidFill>
                  <a:round/>
                  <a:headEnd/>
                  <a:tailEnd/>
                </a:ln>
              </p:spPr>
              <p:txBody>
                <a:bodyPr/>
                <a:lstStyle/>
                <a:p>
                  <a:pPr defTabSz="914377">
                    <a:defRPr/>
                  </a:pPr>
                  <a:endParaRPr lang="en-US" sz="800" kern="0" dirty="0">
                    <a:solidFill>
                      <a:srgbClr val="95A5A6"/>
                    </a:solidFill>
                    <a:latin typeface="Helvetica Neue"/>
                    <a:ea typeface=""/>
                    <a:cs typeface=""/>
                  </a:endParaRPr>
                </a:p>
              </p:txBody>
            </p:sp>
            <p:sp>
              <p:nvSpPr>
                <p:cNvPr id="140" name="Freeform 25">
                  <a:extLst>
                    <a:ext uri="{FF2B5EF4-FFF2-40B4-BE49-F238E27FC236}">
                      <a16:creationId xmlns:a16="http://schemas.microsoft.com/office/drawing/2014/main" id="{96D840FC-4D5C-5C40-A772-1A0742691DB8}"/>
                    </a:ext>
                  </a:extLst>
                </p:cNvPr>
                <p:cNvSpPr>
                  <a:spLocks/>
                </p:cNvSpPr>
                <p:nvPr/>
              </p:nvSpPr>
              <p:spPr bwMode="auto">
                <a:xfrm>
                  <a:off x="3788" y="850"/>
                  <a:ext cx="429" cy="247"/>
                </a:xfrm>
                <a:custGeom>
                  <a:avLst/>
                  <a:gdLst>
                    <a:gd name="T0" fmla="*/ 57 w 429"/>
                    <a:gd name="T1" fmla="*/ 0 h 247"/>
                    <a:gd name="T2" fmla="*/ 16 w 429"/>
                    <a:gd name="T3" fmla="*/ 49 h 247"/>
                    <a:gd name="T4" fmla="*/ 0 w 429"/>
                    <a:gd name="T5" fmla="*/ 98 h 247"/>
                    <a:gd name="T6" fmla="*/ 16 w 429"/>
                    <a:gd name="T7" fmla="*/ 156 h 247"/>
                    <a:gd name="T8" fmla="*/ 66 w 429"/>
                    <a:gd name="T9" fmla="*/ 205 h 247"/>
                    <a:gd name="T10" fmla="*/ 131 w 429"/>
                    <a:gd name="T11" fmla="*/ 230 h 247"/>
                    <a:gd name="T12" fmla="*/ 214 w 429"/>
                    <a:gd name="T13" fmla="*/ 246 h 247"/>
                    <a:gd name="T14" fmla="*/ 296 w 429"/>
                    <a:gd name="T15" fmla="*/ 230 h 247"/>
                    <a:gd name="T16" fmla="*/ 362 w 429"/>
                    <a:gd name="T17" fmla="*/ 205 h 247"/>
                    <a:gd name="T18" fmla="*/ 411 w 429"/>
                    <a:gd name="T19" fmla="*/ 156 h 247"/>
                    <a:gd name="T20" fmla="*/ 428 w 429"/>
                    <a:gd name="T21" fmla="*/ 98 h 247"/>
                    <a:gd name="T22" fmla="*/ 411 w 429"/>
                    <a:gd name="T23" fmla="*/ 49 h 2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9"/>
                    <a:gd name="T37" fmla="*/ 0 h 247"/>
                    <a:gd name="T38" fmla="*/ 429 w 429"/>
                    <a:gd name="T39" fmla="*/ 247 h 2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9" h="247">
                      <a:moveTo>
                        <a:pt x="57" y="0"/>
                      </a:moveTo>
                      <a:lnTo>
                        <a:pt x="16" y="49"/>
                      </a:lnTo>
                      <a:lnTo>
                        <a:pt x="0" y="98"/>
                      </a:lnTo>
                      <a:lnTo>
                        <a:pt x="16" y="156"/>
                      </a:lnTo>
                      <a:lnTo>
                        <a:pt x="66" y="205"/>
                      </a:lnTo>
                      <a:lnTo>
                        <a:pt x="131" y="230"/>
                      </a:lnTo>
                      <a:lnTo>
                        <a:pt x="214" y="246"/>
                      </a:lnTo>
                      <a:lnTo>
                        <a:pt x="296" y="230"/>
                      </a:lnTo>
                      <a:lnTo>
                        <a:pt x="362" y="205"/>
                      </a:lnTo>
                      <a:lnTo>
                        <a:pt x="411" y="156"/>
                      </a:lnTo>
                      <a:lnTo>
                        <a:pt x="428" y="98"/>
                      </a:lnTo>
                      <a:lnTo>
                        <a:pt x="411" y="49"/>
                      </a:lnTo>
                    </a:path>
                  </a:pathLst>
                </a:custGeom>
                <a:noFill/>
                <a:ln w="12700" cap="rnd">
                  <a:solidFill>
                    <a:srgbClr val="95A5A6"/>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defTabSz="914377">
                    <a:defRPr/>
                  </a:pPr>
                  <a:endParaRPr lang="en-US" sz="800" kern="0" dirty="0">
                    <a:solidFill>
                      <a:srgbClr val="95A5A6"/>
                    </a:solidFill>
                    <a:latin typeface="Helvetica Neue"/>
                    <a:ea typeface=""/>
                    <a:cs typeface=""/>
                  </a:endParaRPr>
                </a:p>
              </p:txBody>
            </p:sp>
          </p:grpSp>
        </p:grpSp>
        <p:sp>
          <p:nvSpPr>
            <p:cNvPr id="108" name="Line 29">
              <a:extLst>
                <a:ext uri="{FF2B5EF4-FFF2-40B4-BE49-F238E27FC236}">
                  <a16:creationId xmlns:a16="http://schemas.microsoft.com/office/drawing/2014/main" id="{40F22692-C3DE-4D40-A54C-6BD8DA92FA87}"/>
                </a:ext>
              </a:extLst>
            </p:cNvPr>
            <p:cNvSpPr>
              <a:spLocks noChangeShapeType="1"/>
            </p:cNvSpPr>
            <p:nvPr/>
          </p:nvSpPr>
          <p:spPr bwMode="auto">
            <a:xfrm>
              <a:off x="839108" y="2820987"/>
              <a:ext cx="1715817"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09" name="Line 30">
              <a:extLst>
                <a:ext uri="{FF2B5EF4-FFF2-40B4-BE49-F238E27FC236}">
                  <a16:creationId xmlns:a16="http://schemas.microsoft.com/office/drawing/2014/main" id="{B78915FB-6DAA-EE44-89CC-1E57018D5AF6}"/>
                </a:ext>
              </a:extLst>
            </p:cNvPr>
            <p:cNvSpPr>
              <a:spLocks noChangeShapeType="1"/>
            </p:cNvSpPr>
            <p:nvPr/>
          </p:nvSpPr>
          <p:spPr bwMode="auto">
            <a:xfrm>
              <a:off x="839108" y="3433762"/>
              <a:ext cx="1715817"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0" name="Line 31">
              <a:extLst>
                <a:ext uri="{FF2B5EF4-FFF2-40B4-BE49-F238E27FC236}">
                  <a16:creationId xmlns:a16="http://schemas.microsoft.com/office/drawing/2014/main" id="{36F5CCBC-B6E5-FD43-807A-96BD1727FC96}"/>
                </a:ext>
              </a:extLst>
            </p:cNvPr>
            <p:cNvSpPr>
              <a:spLocks noChangeShapeType="1"/>
            </p:cNvSpPr>
            <p:nvPr/>
          </p:nvSpPr>
          <p:spPr bwMode="auto">
            <a:xfrm>
              <a:off x="839108" y="5521325"/>
              <a:ext cx="1715817" cy="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1" name="Line 32">
              <a:extLst>
                <a:ext uri="{FF2B5EF4-FFF2-40B4-BE49-F238E27FC236}">
                  <a16:creationId xmlns:a16="http://schemas.microsoft.com/office/drawing/2014/main" id="{A45C1A68-3FD7-2F43-86E3-49F609353758}"/>
                </a:ext>
              </a:extLst>
            </p:cNvPr>
            <p:cNvSpPr>
              <a:spLocks noChangeShapeType="1"/>
            </p:cNvSpPr>
            <p:nvPr/>
          </p:nvSpPr>
          <p:spPr bwMode="auto">
            <a:xfrm>
              <a:off x="839108" y="3997325"/>
              <a:ext cx="0" cy="1565275"/>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2" name="Line 33">
              <a:extLst>
                <a:ext uri="{FF2B5EF4-FFF2-40B4-BE49-F238E27FC236}">
                  <a16:creationId xmlns:a16="http://schemas.microsoft.com/office/drawing/2014/main" id="{46B44E4C-F552-5047-BFFE-3E43D49ECA7B}"/>
                </a:ext>
              </a:extLst>
            </p:cNvPr>
            <p:cNvSpPr>
              <a:spLocks noChangeShapeType="1"/>
            </p:cNvSpPr>
            <p:nvPr/>
          </p:nvSpPr>
          <p:spPr bwMode="auto">
            <a:xfrm flipV="1">
              <a:off x="839108" y="2833687"/>
              <a:ext cx="0" cy="11747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3" name="Freeform 112" descr="Light vertical">
              <a:extLst>
                <a:ext uri="{FF2B5EF4-FFF2-40B4-BE49-F238E27FC236}">
                  <a16:creationId xmlns:a16="http://schemas.microsoft.com/office/drawing/2014/main" id="{EF4E8C7A-7B75-9349-A13C-38B45E6F5EB3}"/>
                </a:ext>
              </a:extLst>
            </p:cNvPr>
            <p:cNvSpPr>
              <a:spLocks/>
            </p:cNvSpPr>
            <p:nvPr/>
          </p:nvSpPr>
          <p:spPr bwMode="auto">
            <a:xfrm>
              <a:off x="2554924" y="5483225"/>
              <a:ext cx="157162" cy="79375"/>
            </a:xfrm>
            <a:custGeom>
              <a:avLst/>
              <a:gdLst>
                <a:gd name="T0" fmla="*/ 0 w 99"/>
                <a:gd name="T1" fmla="*/ 2147483647 h 50"/>
                <a:gd name="T2" fmla="*/ 2147483647 w 99"/>
                <a:gd name="T3" fmla="*/ 2147483647 h 50"/>
                <a:gd name="T4" fmla="*/ 2147483647 w 99"/>
                <a:gd name="T5" fmla="*/ 0 h 50"/>
                <a:gd name="T6" fmla="*/ 0 w 99"/>
                <a:gd name="T7" fmla="*/ 0 h 50"/>
                <a:gd name="T8" fmla="*/ 0 w 99"/>
                <a:gd name="T9" fmla="*/ 2147483647 h 50"/>
                <a:gd name="T10" fmla="*/ 0 60000 65536"/>
                <a:gd name="T11" fmla="*/ 0 60000 65536"/>
                <a:gd name="T12" fmla="*/ 0 60000 65536"/>
                <a:gd name="T13" fmla="*/ 0 60000 65536"/>
                <a:gd name="T14" fmla="*/ 0 60000 65536"/>
                <a:gd name="T15" fmla="*/ 0 w 99"/>
                <a:gd name="T16" fmla="*/ 0 h 50"/>
                <a:gd name="T17" fmla="*/ 99 w 99"/>
                <a:gd name="T18" fmla="*/ 50 h 50"/>
              </a:gdLst>
              <a:ahLst/>
              <a:cxnLst>
                <a:cxn ang="T10">
                  <a:pos x="T0" y="T1"/>
                </a:cxn>
                <a:cxn ang="T11">
                  <a:pos x="T2" y="T3"/>
                </a:cxn>
                <a:cxn ang="T12">
                  <a:pos x="T4" y="T5"/>
                </a:cxn>
                <a:cxn ang="T13">
                  <a:pos x="T6" y="T7"/>
                </a:cxn>
                <a:cxn ang="T14">
                  <a:pos x="T8" y="T9"/>
                </a:cxn>
              </a:cxnLst>
              <a:rect l="T15" t="T16" r="T17" b="T18"/>
              <a:pathLst>
                <a:path w="99" h="50">
                  <a:moveTo>
                    <a:pt x="0" y="49"/>
                  </a:moveTo>
                  <a:lnTo>
                    <a:pt x="98" y="49"/>
                  </a:lnTo>
                  <a:lnTo>
                    <a:pt x="98" y="0"/>
                  </a:lnTo>
                  <a:lnTo>
                    <a:pt x="0" y="0"/>
                  </a:lnTo>
                  <a:lnTo>
                    <a:pt x="0" y="49"/>
                  </a:lnTo>
                </a:path>
              </a:pathLst>
            </a:custGeom>
            <a:pattFill prst="ltVert">
              <a:fgClr>
                <a:srgbClr val="FFFFFF"/>
              </a:fgClr>
              <a:bgClr>
                <a:srgbClr val="000000"/>
              </a:bgClr>
            </a:pattFill>
            <a:ln w="12700" cap="rnd">
              <a:solidFill>
                <a:srgbClr val="000000"/>
              </a:solidFill>
              <a:round/>
              <a:headEnd/>
              <a:tailEnd/>
            </a:ln>
          </p:spPr>
          <p:txBody>
            <a:bodyPr/>
            <a:lstStyle/>
            <a:p>
              <a:endParaRPr lang="en-US" sz="800" dirty="0">
                <a:solidFill>
                  <a:srgbClr val="95A5A6"/>
                </a:solidFill>
                <a:latin typeface="Helvetica Neue"/>
                <a:ea typeface=""/>
                <a:cs typeface=""/>
              </a:endParaRPr>
            </a:p>
          </p:txBody>
        </p:sp>
        <p:sp>
          <p:nvSpPr>
            <p:cNvPr id="114" name="Freeform 113" descr="Light vertical">
              <a:extLst>
                <a:ext uri="{FF2B5EF4-FFF2-40B4-BE49-F238E27FC236}">
                  <a16:creationId xmlns:a16="http://schemas.microsoft.com/office/drawing/2014/main" id="{BD381AEB-9320-AE47-8EB4-73A22B1EB7D7}"/>
                </a:ext>
              </a:extLst>
            </p:cNvPr>
            <p:cNvSpPr>
              <a:spLocks/>
            </p:cNvSpPr>
            <p:nvPr/>
          </p:nvSpPr>
          <p:spPr bwMode="auto">
            <a:xfrm>
              <a:off x="2554924" y="2781300"/>
              <a:ext cx="157162" cy="68262"/>
            </a:xfrm>
            <a:custGeom>
              <a:avLst/>
              <a:gdLst>
                <a:gd name="T0" fmla="*/ 0 w 99"/>
                <a:gd name="T1" fmla="*/ 2147483647 h 43"/>
                <a:gd name="T2" fmla="*/ 2147483647 w 99"/>
                <a:gd name="T3" fmla="*/ 2147483647 h 43"/>
                <a:gd name="T4" fmla="*/ 2147483647 w 99"/>
                <a:gd name="T5" fmla="*/ 0 h 43"/>
                <a:gd name="T6" fmla="*/ 0 w 99"/>
                <a:gd name="T7" fmla="*/ 0 h 43"/>
                <a:gd name="T8" fmla="*/ 0 w 99"/>
                <a:gd name="T9" fmla="*/ 2147483647 h 43"/>
                <a:gd name="T10" fmla="*/ 0 60000 65536"/>
                <a:gd name="T11" fmla="*/ 0 60000 65536"/>
                <a:gd name="T12" fmla="*/ 0 60000 65536"/>
                <a:gd name="T13" fmla="*/ 0 60000 65536"/>
                <a:gd name="T14" fmla="*/ 0 60000 65536"/>
                <a:gd name="T15" fmla="*/ 0 w 99"/>
                <a:gd name="T16" fmla="*/ 0 h 43"/>
                <a:gd name="T17" fmla="*/ 99 w 99"/>
                <a:gd name="T18" fmla="*/ 43 h 43"/>
              </a:gdLst>
              <a:ahLst/>
              <a:cxnLst>
                <a:cxn ang="T10">
                  <a:pos x="T0" y="T1"/>
                </a:cxn>
                <a:cxn ang="T11">
                  <a:pos x="T2" y="T3"/>
                </a:cxn>
                <a:cxn ang="T12">
                  <a:pos x="T4" y="T5"/>
                </a:cxn>
                <a:cxn ang="T13">
                  <a:pos x="T6" y="T7"/>
                </a:cxn>
                <a:cxn ang="T14">
                  <a:pos x="T8" y="T9"/>
                </a:cxn>
              </a:cxnLst>
              <a:rect l="T15" t="T16" r="T17" b="T18"/>
              <a:pathLst>
                <a:path w="99" h="43">
                  <a:moveTo>
                    <a:pt x="0" y="42"/>
                  </a:moveTo>
                  <a:lnTo>
                    <a:pt x="98" y="42"/>
                  </a:lnTo>
                  <a:lnTo>
                    <a:pt x="98" y="0"/>
                  </a:lnTo>
                  <a:lnTo>
                    <a:pt x="0" y="0"/>
                  </a:lnTo>
                  <a:lnTo>
                    <a:pt x="0" y="42"/>
                  </a:lnTo>
                </a:path>
              </a:pathLst>
            </a:custGeom>
            <a:pattFill prst="ltVert">
              <a:fgClr>
                <a:srgbClr val="FFFFFF"/>
              </a:fgClr>
              <a:bgClr>
                <a:srgbClr val="000000"/>
              </a:bgClr>
            </a:pattFill>
            <a:ln w="12700" cap="rnd">
              <a:solidFill>
                <a:srgbClr val="000000"/>
              </a:solidFill>
              <a:round/>
              <a:headEnd/>
              <a:tailEnd/>
            </a:ln>
          </p:spPr>
          <p:txBody>
            <a:bodyPr/>
            <a:lstStyle/>
            <a:p>
              <a:endParaRPr lang="en-US" sz="800" dirty="0">
                <a:solidFill>
                  <a:srgbClr val="95A5A6"/>
                </a:solidFill>
                <a:latin typeface="Helvetica Neue"/>
                <a:ea typeface=""/>
                <a:cs typeface=""/>
              </a:endParaRPr>
            </a:p>
          </p:txBody>
        </p:sp>
        <p:sp>
          <p:nvSpPr>
            <p:cNvPr id="115" name="Freeform 114" descr="Light vertical">
              <a:extLst>
                <a:ext uri="{FF2B5EF4-FFF2-40B4-BE49-F238E27FC236}">
                  <a16:creationId xmlns:a16="http://schemas.microsoft.com/office/drawing/2014/main" id="{12AC4651-48F2-B041-B489-E80BFE6B572B}"/>
                </a:ext>
              </a:extLst>
            </p:cNvPr>
            <p:cNvSpPr>
              <a:spLocks/>
            </p:cNvSpPr>
            <p:nvPr/>
          </p:nvSpPr>
          <p:spPr bwMode="auto">
            <a:xfrm>
              <a:off x="2554924" y="3408362"/>
              <a:ext cx="157162" cy="66675"/>
            </a:xfrm>
            <a:custGeom>
              <a:avLst/>
              <a:gdLst>
                <a:gd name="T0" fmla="*/ 0 w 99"/>
                <a:gd name="T1" fmla="*/ 2147483647 h 42"/>
                <a:gd name="T2" fmla="*/ 2147483647 w 99"/>
                <a:gd name="T3" fmla="*/ 2147483647 h 42"/>
                <a:gd name="T4" fmla="*/ 2147483647 w 99"/>
                <a:gd name="T5" fmla="*/ 0 h 42"/>
                <a:gd name="T6" fmla="*/ 0 w 99"/>
                <a:gd name="T7" fmla="*/ 0 h 42"/>
                <a:gd name="T8" fmla="*/ 0 w 99"/>
                <a:gd name="T9" fmla="*/ 2147483647 h 42"/>
                <a:gd name="T10" fmla="*/ 0 60000 65536"/>
                <a:gd name="T11" fmla="*/ 0 60000 65536"/>
                <a:gd name="T12" fmla="*/ 0 60000 65536"/>
                <a:gd name="T13" fmla="*/ 0 60000 65536"/>
                <a:gd name="T14" fmla="*/ 0 60000 65536"/>
                <a:gd name="T15" fmla="*/ 0 w 99"/>
                <a:gd name="T16" fmla="*/ 0 h 42"/>
                <a:gd name="T17" fmla="*/ 99 w 99"/>
                <a:gd name="T18" fmla="*/ 42 h 42"/>
              </a:gdLst>
              <a:ahLst/>
              <a:cxnLst>
                <a:cxn ang="T10">
                  <a:pos x="T0" y="T1"/>
                </a:cxn>
                <a:cxn ang="T11">
                  <a:pos x="T2" y="T3"/>
                </a:cxn>
                <a:cxn ang="T12">
                  <a:pos x="T4" y="T5"/>
                </a:cxn>
                <a:cxn ang="T13">
                  <a:pos x="T6" y="T7"/>
                </a:cxn>
                <a:cxn ang="T14">
                  <a:pos x="T8" y="T9"/>
                </a:cxn>
              </a:cxnLst>
              <a:rect l="T15" t="T16" r="T17" b="T18"/>
              <a:pathLst>
                <a:path w="99" h="42">
                  <a:moveTo>
                    <a:pt x="0" y="41"/>
                  </a:moveTo>
                  <a:lnTo>
                    <a:pt x="98" y="41"/>
                  </a:lnTo>
                  <a:lnTo>
                    <a:pt x="98" y="0"/>
                  </a:lnTo>
                  <a:lnTo>
                    <a:pt x="0" y="0"/>
                  </a:lnTo>
                  <a:lnTo>
                    <a:pt x="0" y="41"/>
                  </a:lnTo>
                </a:path>
              </a:pathLst>
            </a:custGeom>
            <a:pattFill prst="ltVert">
              <a:fgClr>
                <a:srgbClr val="FFFFFF"/>
              </a:fgClr>
              <a:bgClr>
                <a:srgbClr val="000000"/>
              </a:bgClr>
            </a:pattFill>
            <a:ln w="12700" cap="rnd">
              <a:solidFill>
                <a:srgbClr val="000000"/>
              </a:solidFill>
              <a:round/>
              <a:headEnd/>
              <a:tailEnd/>
            </a:ln>
          </p:spPr>
          <p:txBody>
            <a:bodyPr/>
            <a:lstStyle/>
            <a:p>
              <a:endParaRPr lang="en-US" sz="800" dirty="0">
                <a:solidFill>
                  <a:srgbClr val="95A5A6"/>
                </a:solidFill>
                <a:latin typeface="Helvetica Neue"/>
                <a:ea typeface=""/>
                <a:cs typeface=""/>
              </a:endParaRPr>
            </a:p>
          </p:txBody>
        </p:sp>
        <p:sp>
          <p:nvSpPr>
            <p:cNvPr id="116" name="Line 38">
              <a:extLst>
                <a:ext uri="{FF2B5EF4-FFF2-40B4-BE49-F238E27FC236}">
                  <a16:creationId xmlns:a16="http://schemas.microsoft.com/office/drawing/2014/main" id="{02CDE601-BF2B-B242-B053-3FBD21676765}"/>
                </a:ext>
              </a:extLst>
            </p:cNvPr>
            <p:cNvSpPr>
              <a:spLocks noChangeShapeType="1"/>
            </p:cNvSpPr>
            <p:nvPr/>
          </p:nvSpPr>
          <p:spPr bwMode="auto">
            <a:xfrm>
              <a:off x="4363356" y="3798887"/>
              <a:ext cx="392112" cy="4841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7" name="Line 39">
              <a:extLst>
                <a:ext uri="{FF2B5EF4-FFF2-40B4-BE49-F238E27FC236}">
                  <a16:creationId xmlns:a16="http://schemas.microsoft.com/office/drawing/2014/main" id="{B17BCD61-31DC-884D-82E7-220568A293DD}"/>
                </a:ext>
              </a:extLst>
            </p:cNvPr>
            <p:cNvSpPr>
              <a:spLocks noChangeShapeType="1"/>
            </p:cNvSpPr>
            <p:nvPr/>
          </p:nvSpPr>
          <p:spPr bwMode="auto">
            <a:xfrm flipV="1">
              <a:off x="4363356" y="4583112"/>
              <a:ext cx="392112" cy="5857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18" name="Rectangle 41">
              <a:extLst>
                <a:ext uri="{FF2B5EF4-FFF2-40B4-BE49-F238E27FC236}">
                  <a16:creationId xmlns:a16="http://schemas.microsoft.com/office/drawing/2014/main" id="{F68522AE-E3A7-D844-859B-F7A1ABBE7039}"/>
                </a:ext>
              </a:extLst>
            </p:cNvPr>
            <p:cNvSpPr>
              <a:spLocks noChangeArrowheads="1"/>
            </p:cNvSpPr>
            <p:nvPr/>
          </p:nvSpPr>
          <p:spPr bwMode="auto">
            <a:xfrm>
              <a:off x="3822018" y="1547812"/>
              <a:ext cx="1114277" cy="444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200" dirty="0">
                  <a:latin typeface="Helvetica Neue"/>
                  <a:ea typeface=""/>
                  <a:cs typeface=""/>
                </a:rPr>
                <a:t>Spindle</a:t>
              </a:r>
            </a:p>
          </p:txBody>
        </p:sp>
        <p:sp>
          <p:nvSpPr>
            <p:cNvPr id="119" name="Freeform 42">
              <a:extLst>
                <a:ext uri="{FF2B5EF4-FFF2-40B4-BE49-F238E27FC236}">
                  <a16:creationId xmlns:a16="http://schemas.microsoft.com/office/drawing/2014/main" id="{27363F2B-6EEE-2F43-8B00-73E99CA1E50E}"/>
                </a:ext>
              </a:extLst>
            </p:cNvPr>
            <p:cNvSpPr>
              <a:spLocks/>
            </p:cNvSpPr>
            <p:nvPr/>
          </p:nvSpPr>
          <p:spPr bwMode="auto">
            <a:xfrm>
              <a:off x="3188606" y="1682750"/>
              <a:ext cx="695325" cy="117475"/>
            </a:xfrm>
            <a:custGeom>
              <a:avLst/>
              <a:gdLst>
                <a:gd name="T0" fmla="*/ 2147483647 w 438"/>
                <a:gd name="T1" fmla="*/ 2147483647 h 74"/>
                <a:gd name="T2" fmla="*/ 2147483647 w 438"/>
                <a:gd name="T3" fmla="*/ 0 h 74"/>
                <a:gd name="T4" fmla="*/ 2147483647 w 438"/>
                <a:gd name="T5" fmla="*/ 2147483647 h 74"/>
                <a:gd name="T6" fmla="*/ 0 w 438"/>
                <a:gd name="T7" fmla="*/ 2147483647 h 74"/>
                <a:gd name="T8" fmla="*/ 0 60000 65536"/>
                <a:gd name="T9" fmla="*/ 0 60000 65536"/>
                <a:gd name="T10" fmla="*/ 0 60000 65536"/>
                <a:gd name="T11" fmla="*/ 0 60000 65536"/>
                <a:gd name="T12" fmla="*/ 0 w 438"/>
                <a:gd name="T13" fmla="*/ 0 h 74"/>
                <a:gd name="T14" fmla="*/ 438 w 438"/>
                <a:gd name="T15" fmla="*/ 74 h 74"/>
              </a:gdLst>
              <a:ahLst/>
              <a:cxnLst>
                <a:cxn ang="T8">
                  <a:pos x="T0" y="T1"/>
                </a:cxn>
                <a:cxn ang="T9">
                  <a:pos x="T2" y="T3"/>
                </a:cxn>
                <a:cxn ang="T10">
                  <a:pos x="T4" y="T5"/>
                </a:cxn>
                <a:cxn ang="T11">
                  <a:pos x="T6" y="T7"/>
                </a:cxn>
              </a:cxnLst>
              <a:rect l="T12" t="T13" r="T14" b="T15"/>
              <a:pathLst>
                <a:path w="438" h="74">
                  <a:moveTo>
                    <a:pt x="437" y="8"/>
                  </a:moveTo>
                  <a:lnTo>
                    <a:pt x="288" y="0"/>
                  </a:lnTo>
                  <a:lnTo>
                    <a:pt x="140" y="24"/>
                  </a:lnTo>
                  <a:lnTo>
                    <a:pt x="0" y="7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800" dirty="0">
                <a:solidFill>
                  <a:srgbClr val="95A5A6"/>
                </a:solidFill>
                <a:latin typeface="Helvetica Neue"/>
                <a:ea typeface=""/>
                <a:cs typeface=""/>
              </a:endParaRPr>
            </a:p>
          </p:txBody>
        </p:sp>
        <p:sp>
          <p:nvSpPr>
            <p:cNvPr id="120" name="Rectangle 44">
              <a:extLst>
                <a:ext uri="{FF2B5EF4-FFF2-40B4-BE49-F238E27FC236}">
                  <a16:creationId xmlns:a16="http://schemas.microsoft.com/office/drawing/2014/main" id="{94FFB03D-1CBE-BD4D-B361-FFBF1AAFFDE3}"/>
                </a:ext>
              </a:extLst>
            </p:cNvPr>
            <p:cNvSpPr>
              <a:spLocks noChangeArrowheads="1"/>
            </p:cNvSpPr>
            <p:nvPr/>
          </p:nvSpPr>
          <p:spPr bwMode="auto">
            <a:xfrm>
              <a:off x="789280" y="1748255"/>
              <a:ext cx="1388996" cy="444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200" dirty="0">
                  <a:latin typeface="Helvetica Neue"/>
                  <a:ea typeface=""/>
                  <a:cs typeface=""/>
                </a:rPr>
                <a:t>Disk head</a:t>
              </a:r>
            </a:p>
          </p:txBody>
        </p:sp>
        <p:grpSp>
          <p:nvGrpSpPr>
            <p:cNvPr id="121" name="Group 47">
              <a:extLst>
                <a:ext uri="{FF2B5EF4-FFF2-40B4-BE49-F238E27FC236}">
                  <a16:creationId xmlns:a16="http://schemas.microsoft.com/office/drawing/2014/main" id="{68FE7F4C-3A54-BB41-A8C9-0997791229F0}"/>
                </a:ext>
              </a:extLst>
            </p:cNvPr>
            <p:cNvGrpSpPr>
              <a:grpSpLocks/>
            </p:cNvGrpSpPr>
            <p:nvPr/>
          </p:nvGrpSpPr>
          <p:grpSpPr bwMode="auto">
            <a:xfrm>
              <a:off x="1132794" y="4206882"/>
              <a:ext cx="1966913" cy="642938"/>
              <a:chOff x="2798" y="2339"/>
              <a:chExt cx="1239" cy="405"/>
            </a:xfrm>
          </p:grpSpPr>
          <p:sp>
            <p:nvSpPr>
              <p:cNvPr id="132" name="Freeform 45">
                <a:extLst>
                  <a:ext uri="{FF2B5EF4-FFF2-40B4-BE49-F238E27FC236}">
                    <a16:creationId xmlns:a16="http://schemas.microsoft.com/office/drawing/2014/main" id="{A81F0CB0-FB24-7740-8195-9D5E3300FC79}"/>
                  </a:ext>
                </a:extLst>
              </p:cNvPr>
              <p:cNvSpPr>
                <a:spLocks/>
              </p:cNvSpPr>
              <p:nvPr/>
            </p:nvSpPr>
            <p:spPr bwMode="auto">
              <a:xfrm>
                <a:off x="2831" y="2339"/>
                <a:ext cx="865" cy="124"/>
              </a:xfrm>
              <a:custGeom>
                <a:avLst/>
                <a:gdLst>
                  <a:gd name="T0" fmla="*/ 0 w 865"/>
                  <a:gd name="T1" fmla="*/ 65 h 124"/>
                  <a:gd name="T2" fmla="*/ 41 w 865"/>
                  <a:gd name="T3" fmla="*/ 0 h 124"/>
                  <a:gd name="T4" fmla="*/ 41 w 865"/>
                  <a:gd name="T5" fmla="*/ 41 h 124"/>
                  <a:gd name="T6" fmla="*/ 831 w 865"/>
                  <a:gd name="T7" fmla="*/ 41 h 124"/>
                  <a:gd name="T8" fmla="*/ 831 w 865"/>
                  <a:gd name="T9" fmla="*/ 0 h 124"/>
                  <a:gd name="T10" fmla="*/ 864 w 865"/>
                  <a:gd name="T11" fmla="*/ 65 h 124"/>
                  <a:gd name="T12" fmla="*/ 831 w 865"/>
                  <a:gd name="T13" fmla="*/ 123 h 124"/>
                  <a:gd name="T14" fmla="*/ 831 w 865"/>
                  <a:gd name="T15" fmla="*/ 82 h 124"/>
                  <a:gd name="T16" fmla="*/ 41 w 865"/>
                  <a:gd name="T17" fmla="*/ 82 h 124"/>
                  <a:gd name="T18" fmla="*/ 41 w 865"/>
                  <a:gd name="T19" fmla="*/ 123 h 124"/>
                  <a:gd name="T20" fmla="*/ 0 w 865"/>
                  <a:gd name="T21" fmla="*/ 65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5"/>
                  <a:gd name="T34" fmla="*/ 0 h 124"/>
                  <a:gd name="T35" fmla="*/ 865 w 865"/>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5" h="124">
                    <a:moveTo>
                      <a:pt x="0" y="65"/>
                    </a:moveTo>
                    <a:lnTo>
                      <a:pt x="41" y="0"/>
                    </a:lnTo>
                    <a:lnTo>
                      <a:pt x="41" y="41"/>
                    </a:lnTo>
                    <a:lnTo>
                      <a:pt x="831" y="41"/>
                    </a:lnTo>
                    <a:lnTo>
                      <a:pt x="831" y="0"/>
                    </a:lnTo>
                    <a:lnTo>
                      <a:pt x="864" y="65"/>
                    </a:lnTo>
                    <a:lnTo>
                      <a:pt x="831" y="123"/>
                    </a:lnTo>
                    <a:lnTo>
                      <a:pt x="831" y="82"/>
                    </a:lnTo>
                    <a:lnTo>
                      <a:pt x="41" y="82"/>
                    </a:lnTo>
                    <a:lnTo>
                      <a:pt x="41" y="123"/>
                    </a:lnTo>
                    <a:lnTo>
                      <a:pt x="0" y="65"/>
                    </a:lnTo>
                  </a:path>
                </a:pathLst>
              </a:custGeom>
              <a:solidFill>
                <a:srgbClr val="FFFFFF"/>
              </a:solidFill>
              <a:ln w="12700" cap="rnd">
                <a:solidFill>
                  <a:srgbClr val="000000"/>
                </a:solidFill>
                <a:round/>
                <a:headEnd/>
                <a:tailEnd/>
              </a:ln>
            </p:spPr>
            <p:txBody>
              <a:bodyPr/>
              <a:lstStyle/>
              <a:p>
                <a:endParaRPr lang="en-US" sz="800" dirty="0">
                  <a:latin typeface="Helvetica Neue"/>
                  <a:ea typeface=""/>
                  <a:cs typeface=""/>
                </a:endParaRPr>
              </a:p>
            </p:txBody>
          </p:sp>
          <p:sp>
            <p:nvSpPr>
              <p:cNvPr id="133" name="Rectangle 46">
                <a:extLst>
                  <a:ext uri="{FF2B5EF4-FFF2-40B4-BE49-F238E27FC236}">
                    <a16:creationId xmlns:a16="http://schemas.microsoft.com/office/drawing/2014/main" id="{90B10826-FFCC-2D46-AB06-A23D3082D7B4}"/>
                  </a:ext>
                </a:extLst>
              </p:cNvPr>
              <p:cNvSpPr>
                <a:spLocks noChangeArrowheads="1"/>
              </p:cNvSpPr>
              <p:nvPr/>
            </p:nvSpPr>
            <p:spPr bwMode="auto">
              <a:xfrm>
                <a:off x="2798" y="2464"/>
                <a:ext cx="1239"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200" dirty="0">
                    <a:latin typeface="Helvetica Neue"/>
                    <a:ea typeface=""/>
                    <a:cs typeface=""/>
                  </a:rPr>
                  <a:t>Arm movement</a:t>
                </a:r>
              </a:p>
            </p:txBody>
          </p:sp>
        </p:grpSp>
        <p:grpSp>
          <p:nvGrpSpPr>
            <p:cNvPr id="122" name="Group 50">
              <a:extLst>
                <a:ext uri="{FF2B5EF4-FFF2-40B4-BE49-F238E27FC236}">
                  <a16:creationId xmlns:a16="http://schemas.microsoft.com/office/drawing/2014/main" id="{30027BED-47BB-8840-988E-69E9DC96924D}"/>
                </a:ext>
              </a:extLst>
            </p:cNvPr>
            <p:cNvGrpSpPr>
              <a:grpSpLocks/>
            </p:cNvGrpSpPr>
            <p:nvPr/>
          </p:nvGrpSpPr>
          <p:grpSpPr bwMode="auto">
            <a:xfrm>
              <a:off x="-24494" y="5168906"/>
              <a:ext cx="1855788" cy="922338"/>
              <a:chOff x="2069" y="2945"/>
              <a:chExt cx="1169" cy="581"/>
            </a:xfrm>
          </p:grpSpPr>
          <p:sp>
            <p:nvSpPr>
              <p:cNvPr id="130" name="Rectangle 48">
                <a:extLst>
                  <a:ext uri="{FF2B5EF4-FFF2-40B4-BE49-F238E27FC236}">
                    <a16:creationId xmlns:a16="http://schemas.microsoft.com/office/drawing/2014/main" id="{EDC00C2F-8A5E-F147-8F7F-51B766CFC164}"/>
                  </a:ext>
                </a:extLst>
              </p:cNvPr>
              <p:cNvSpPr>
                <a:spLocks noChangeArrowheads="1"/>
              </p:cNvSpPr>
              <p:nvPr/>
            </p:nvSpPr>
            <p:spPr bwMode="auto">
              <a:xfrm>
                <a:off x="2069" y="3246"/>
                <a:ext cx="1169"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200" dirty="0">
                    <a:latin typeface="Helvetica Neue"/>
                    <a:ea typeface=""/>
                    <a:cs typeface=""/>
                  </a:rPr>
                  <a:t>Arm assembly</a:t>
                </a:r>
              </a:p>
            </p:txBody>
          </p:sp>
          <p:sp>
            <p:nvSpPr>
              <p:cNvPr id="131" name="Freeform 49">
                <a:extLst>
                  <a:ext uri="{FF2B5EF4-FFF2-40B4-BE49-F238E27FC236}">
                    <a16:creationId xmlns:a16="http://schemas.microsoft.com/office/drawing/2014/main" id="{5D4550DA-6E85-8741-8E95-7F68F81A3BED}"/>
                  </a:ext>
                </a:extLst>
              </p:cNvPr>
              <p:cNvSpPr>
                <a:spLocks/>
              </p:cNvSpPr>
              <p:nvPr/>
            </p:nvSpPr>
            <p:spPr bwMode="auto">
              <a:xfrm>
                <a:off x="2357" y="2945"/>
                <a:ext cx="256" cy="305"/>
              </a:xfrm>
              <a:custGeom>
                <a:avLst/>
                <a:gdLst>
                  <a:gd name="T0" fmla="*/ 8 w 256"/>
                  <a:gd name="T1" fmla="*/ 304 h 305"/>
                  <a:gd name="T2" fmla="*/ 0 w 256"/>
                  <a:gd name="T3" fmla="*/ 230 h 305"/>
                  <a:gd name="T4" fmla="*/ 16 w 256"/>
                  <a:gd name="T5" fmla="*/ 156 h 305"/>
                  <a:gd name="T6" fmla="*/ 57 w 256"/>
                  <a:gd name="T7" fmla="*/ 91 h 305"/>
                  <a:gd name="T8" fmla="*/ 115 w 256"/>
                  <a:gd name="T9" fmla="*/ 41 h 305"/>
                  <a:gd name="T10" fmla="*/ 181 w 256"/>
                  <a:gd name="T11" fmla="*/ 9 h 305"/>
                  <a:gd name="T12" fmla="*/ 255 w 256"/>
                  <a:gd name="T13" fmla="*/ 0 h 305"/>
                  <a:gd name="T14" fmla="*/ 0 60000 65536"/>
                  <a:gd name="T15" fmla="*/ 0 60000 65536"/>
                  <a:gd name="T16" fmla="*/ 0 60000 65536"/>
                  <a:gd name="T17" fmla="*/ 0 60000 65536"/>
                  <a:gd name="T18" fmla="*/ 0 60000 65536"/>
                  <a:gd name="T19" fmla="*/ 0 60000 65536"/>
                  <a:gd name="T20" fmla="*/ 0 60000 65536"/>
                  <a:gd name="T21" fmla="*/ 0 w 256"/>
                  <a:gd name="T22" fmla="*/ 0 h 305"/>
                  <a:gd name="T23" fmla="*/ 256 w 256"/>
                  <a:gd name="T24" fmla="*/ 305 h 3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305">
                    <a:moveTo>
                      <a:pt x="8" y="304"/>
                    </a:moveTo>
                    <a:lnTo>
                      <a:pt x="0" y="230"/>
                    </a:lnTo>
                    <a:lnTo>
                      <a:pt x="16" y="156"/>
                    </a:lnTo>
                    <a:lnTo>
                      <a:pt x="57" y="91"/>
                    </a:lnTo>
                    <a:lnTo>
                      <a:pt x="115" y="41"/>
                    </a:lnTo>
                    <a:lnTo>
                      <a:pt x="181" y="9"/>
                    </a:lnTo>
                    <a:lnTo>
                      <a:pt x="25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800" dirty="0">
                  <a:latin typeface="Helvetica Neue"/>
                  <a:ea typeface=""/>
                  <a:cs typeface=""/>
                </a:endParaRPr>
              </a:p>
            </p:txBody>
          </p:sp>
        </p:grpSp>
        <p:sp>
          <p:nvSpPr>
            <p:cNvPr id="123" name="Freeform 51">
              <a:extLst>
                <a:ext uri="{FF2B5EF4-FFF2-40B4-BE49-F238E27FC236}">
                  <a16:creationId xmlns:a16="http://schemas.microsoft.com/office/drawing/2014/main" id="{D4177370-7123-064D-A206-33839CE84BBD}"/>
                </a:ext>
              </a:extLst>
            </p:cNvPr>
            <p:cNvSpPr>
              <a:spLocks/>
            </p:cNvSpPr>
            <p:nvPr/>
          </p:nvSpPr>
          <p:spPr bwMode="auto">
            <a:xfrm>
              <a:off x="1424893" y="2090737"/>
              <a:ext cx="288925" cy="731838"/>
            </a:xfrm>
            <a:custGeom>
              <a:avLst/>
              <a:gdLst>
                <a:gd name="T0" fmla="*/ 0 w 182"/>
                <a:gd name="T1" fmla="*/ 0 h 461"/>
                <a:gd name="T2" fmla="*/ 2147483647 w 182"/>
                <a:gd name="T3" fmla="*/ 2147483647 h 461"/>
                <a:gd name="T4" fmla="*/ 2147483647 w 182"/>
                <a:gd name="T5" fmla="*/ 2147483647 h 461"/>
                <a:gd name="T6" fmla="*/ 2147483647 w 182"/>
                <a:gd name="T7" fmla="*/ 2147483647 h 461"/>
                <a:gd name="T8" fmla="*/ 2147483647 w 182"/>
                <a:gd name="T9" fmla="*/ 2147483647 h 461"/>
                <a:gd name="T10" fmla="*/ 2147483647 w 182"/>
                <a:gd name="T11" fmla="*/ 2147483647 h 461"/>
                <a:gd name="T12" fmla="*/ 0 60000 65536"/>
                <a:gd name="T13" fmla="*/ 0 60000 65536"/>
                <a:gd name="T14" fmla="*/ 0 60000 65536"/>
                <a:gd name="T15" fmla="*/ 0 60000 65536"/>
                <a:gd name="T16" fmla="*/ 0 60000 65536"/>
                <a:gd name="T17" fmla="*/ 0 60000 65536"/>
                <a:gd name="T18" fmla="*/ 0 w 182"/>
                <a:gd name="T19" fmla="*/ 0 h 461"/>
                <a:gd name="T20" fmla="*/ 182 w 182"/>
                <a:gd name="T21" fmla="*/ 461 h 461"/>
              </a:gdLst>
              <a:ahLst/>
              <a:cxnLst>
                <a:cxn ang="T12">
                  <a:pos x="T0" y="T1"/>
                </a:cxn>
                <a:cxn ang="T13">
                  <a:pos x="T2" y="T3"/>
                </a:cxn>
                <a:cxn ang="T14">
                  <a:pos x="T4" y="T5"/>
                </a:cxn>
                <a:cxn ang="T15">
                  <a:pos x="T6" y="T7"/>
                </a:cxn>
                <a:cxn ang="T16">
                  <a:pos x="T8" y="T9"/>
                </a:cxn>
                <a:cxn ang="T17">
                  <a:pos x="T10" y="T11"/>
                </a:cxn>
              </a:cxnLst>
              <a:rect l="T18" t="T19" r="T20" b="T21"/>
              <a:pathLst>
                <a:path w="182" h="461">
                  <a:moveTo>
                    <a:pt x="0" y="0"/>
                  </a:moveTo>
                  <a:lnTo>
                    <a:pt x="82" y="66"/>
                  </a:lnTo>
                  <a:lnTo>
                    <a:pt x="140" y="156"/>
                  </a:lnTo>
                  <a:lnTo>
                    <a:pt x="173" y="255"/>
                  </a:lnTo>
                  <a:lnTo>
                    <a:pt x="181" y="353"/>
                  </a:lnTo>
                  <a:lnTo>
                    <a:pt x="165" y="46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800" dirty="0">
                <a:solidFill>
                  <a:srgbClr val="95A5A6"/>
                </a:solidFill>
                <a:latin typeface="Helvetica Neue"/>
                <a:ea typeface=""/>
                <a:cs typeface=""/>
              </a:endParaRPr>
            </a:p>
          </p:txBody>
        </p:sp>
        <p:sp>
          <p:nvSpPr>
            <p:cNvPr id="124" name="Freeform 58">
              <a:extLst>
                <a:ext uri="{FF2B5EF4-FFF2-40B4-BE49-F238E27FC236}">
                  <a16:creationId xmlns:a16="http://schemas.microsoft.com/office/drawing/2014/main" id="{5A4502DE-C425-BA46-BC91-8F12F4010CFE}"/>
                </a:ext>
              </a:extLst>
            </p:cNvPr>
            <p:cNvSpPr>
              <a:spLocks/>
            </p:cNvSpPr>
            <p:nvPr/>
          </p:nvSpPr>
          <p:spPr bwMode="auto">
            <a:xfrm>
              <a:off x="4441143" y="2625725"/>
              <a:ext cx="174625" cy="444500"/>
            </a:xfrm>
            <a:custGeom>
              <a:avLst/>
              <a:gdLst>
                <a:gd name="T0" fmla="*/ 0 w 110"/>
                <a:gd name="T1" fmla="*/ 2147483647 h 280"/>
                <a:gd name="T2" fmla="*/ 2147483647 w 110"/>
                <a:gd name="T3" fmla="*/ 2147483647 h 280"/>
                <a:gd name="T4" fmla="*/ 2147483647 w 110"/>
                <a:gd name="T5" fmla="*/ 2147483647 h 280"/>
                <a:gd name="T6" fmla="*/ 2147483647 w 110"/>
                <a:gd name="T7" fmla="*/ 2147483647 h 280"/>
                <a:gd name="T8" fmla="*/ 2147483647 w 110"/>
                <a:gd name="T9" fmla="*/ 2147483647 h 280"/>
                <a:gd name="T10" fmla="*/ 2147483647 w 110"/>
                <a:gd name="T11" fmla="*/ 0 h 280"/>
                <a:gd name="T12" fmla="*/ 2147483647 w 110"/>
                <a:gd name="T13" fmla="*/ 2147483647 h 280"/>
                <a:gd name="T14" fmla="*/ 0 60000 65536"/>
                <a:gd name="T15" fmla="*/ 0 60000 65536"/>
                <a:gd name="T16" fmla="*/ 0 60000 65536"/>
                <a:gd name="T17" fmla="*/ 0 60000 65536"/>
                <a:gd name="T18" fmla="*/ 0 60000 65536"/>
                <a:gd name="T19" fmla="*/ 0 60000 65536"/>
                <a:gd name="T20" fmla="*/ 0 60000 65536"/>
                <a:gd name="T21" fmla="*/ 0 w 110"/>
                <a:gd name="T22" fmla="*/ 0 h 280"/>
                <a:gd name="T23" fmla="*/ 110 w 110"/>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280">
                  <a:moveTo>
                    <a:pt x="0" y="279"/>
                  </a:moveTo>
                  <a:lnTo>
                    <a:pt x="64" y="238"/>
                  </a:lnTo>
                  <a:lnTo>
                    <a:pt x="100" y="181"/>
                  </a:lnTo>
                  <a:lnTo>
                    <a:pt x="109" y="115"/>
                  </a:lnTo>
                  <a:lnTo>
                    <a:pt x="81" y="49"/>
                  </a:lnTo>
                  <a:lnTo>
                    <a:pt x="28" y="0"/>
                  </a:lnTo>
                  <a:lnTo>
                    <a:pt x="55" y="33"/>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800" dirty="0">
                <a:solidFill>
                  <a:srgbClr val="95A5A6"/>
                </a:solidFill>
                <a:latin typeface="Helvetica Neue"/>
                <a:ea typeface=""/>
                <a:cs typeface=""/>
              </a:endParaRPr>
            </a:p>
          </p:txBody>
        </p:sp>
        <p:sp>
          <p:nvSpPr>
            <p:cNvPr id="125" name="Can 124">
              <a:extLst>
                <a:ext uri="{FF2B5EF4-FFF2-40B4-BE49-F238E27FC236}">
                  <a16:creationId xmlns:a16="http://schemas.microsoft.com/office/drawing/2014/main" id="{537D3CBB-2F0C-6243-A37B-BA061D09A662}"/>
                </a:ext>
              </a:extLst>
            </p:cNvPr>
            <p:cNvSpPr/>
            <p:nvPr/>
          </p:nvSpPr>
          <p:spPr bwMode="auto">
            <a:xfrm>
              <a:off x="2677700" y="2668589"/>
              <a:ext cx="661450" cy="2978152"/>
            </a:xfrm>
            <a:prstGeom prst="can">
              <a:avLst/>
            </a:prstGeom>
            <a:solidFill>
              <a:srgbClr val="D9D9D9">
                <a:alpha val="65882"/>
              </a:srgbClr>
            </a:solidFill>
            <a:ln w="127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000">
                <a:solidFill>
                  <a:srgbClr val="000000"/>
                </a:solidFill>
                <a:latin typeface="Arial" charset="0"/>
              </a:endParaRPr>
            </a:p>
          </p:txBody>
        </p:sp>
        <p:grpSp>
          <p:nvGrpSpPr>
            <p:cNvPr id="126" name="Group 125">
              <a:extLst>
                <a:ext uri="{FF2B5EF4-FFF2-40B4-BE49-F238E27FC236}">
                  <a16:creationId xmlns:a16="http://schemas.microsoft.com/office/drawing/2014/main" id="{2682FC5F-B128-FA44-838D-0A37609D6D1C}"/>
                </a:ext>
              </a:extLst>
            </p:cNvPr>
            <p:cNvGrpSpPr/>
            <p:nvPr/>
          </p:nvGrpSpPr>
          <p:grpSpPr>
            <a:xfrm>
              <a:off x="4309036" y="4967288"/>
              <a:ext cx="1420225" cy="573788"/>
              <a:chOff x="4309036" y="4967288"/>
              <a:chExt cx="1420225" cy="573788"/>
            </a:xfrm>
          </p:grpSpPr>
          <p:sp>
            <p:nvSpPr>
              <p:cNvPr id="127" name="Rectangle 41">
                <a:extLst>
                  <a:ext uri="{FF2B5EF4-FFF2-40B4-BE49-F238E27FC236}">
                    <a16:creationId xmlns:a16="http://schemas.microsoft.com/office/drawing/2014/main" id="{7CA019A6-8E5A-C142-8BF3-FDC9D88ACC7F}"/>
                  </a:ext>
                </a:extLst>
              </p:cNvPr>
              <p:cNvSpPr>
                <a:spLocks noChangeArrowheads="1"/>
              </p:cNvSpPr>
              <p:nvPr/>
            </p:nvSpPr>
            <p:spPr bwMode="auto">
              <a:xfrm>
                <a:off x="4701147" y="4967288"/>
                <a:ext cx="1028114" cy="444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200" dirty="0">
                    <a:latin typeface="Helvetica Neue"/>
                    <a:ea typeface=""/>
                    <a:cs typeface=""/>
                  </a:rPr>
                  <a:t>Tracks</a:t>
                </a:r>
              </a:p>
            </p:txBody>
          </p:sp>
          <p:sp>
            <p:nvSpPr>
              <p:cNvPr id="128" name="Line 39">
                <a:extLst>
                  <a:ext uri="{FF2B5EF4-FFF2-40B4-BE49-F238E27FC236}">
                    <a16:creationId xmlns:a16="http://schemas.microsoft.com/office/drawing/2014/main" id="{360B2CAD-67E9-264E-B73B-9154F84168D1}"/>
                  </a:ext>
                </a:extLst>
              </p:cNvPr>
              <p:cNvSpPr>
                <a:spLocks noChangeShapeType="1"/>
              </p:cNvSpPr>
              <p:nvPr/>
            </p:nvSpPr>
            <p:spPr bwMode="auto">
              <a:xfrm flipV="1">
                <a:off x="4309036" y="5208586"/>
                <a:ext cx="468372" cy="27209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sp>
            <p:nvSpPr>
              <p:cNvPr id="129" name="Line 39">
                <a:extLst>
                  <a:ext uri="{FF2B5EF4-FFF2-40B4-BE49-F238E27FC236}">
                    <a16:creationId xmlns:a16="http://schemas.microsoft.com/office/drawing/2014/main" id="{3341096F-C48B-8145-BAE3-ED74023E3BE2}"/>
                  </a:ext>
                </a:extLst>
              </p:cNvPr>
              <p:cNvSpPr>
                <a:spLocks noChangeShapeType="1"/>
              </p:cNvSpPr>
              <p:nvPr/>
            </p:nvSpPr>
            <p:spPr bwMode="auto">
              <a:xfrm flipV="1">
                <a:off x="4468131" y="5208586"/>
                <a:ext cx="309277" cy="33249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800" dirty="0">
                  <a:solidFill>
                    <a:srgbClr val="95A5A6"/>
                  </a:solidFill>
                  <a:latin typeface="Helvetica Neue"/>
                  <a:ea typeface=""/>
                  <a:cs typeface=""/>
                </a:endParaRPr>
              </a:p>
            </p:txBody>
          </p:sp>
        </p:grpSp>
      </p:grpSp>
      <p:sp>
        <p:nvSpPr>
          <p:cNvPr id="4" name="Rectangle 3"/>
          <p:cNvSpPr/>
          <p:nvPr/>
        </p:nvSpPr>
        <p:spPr>
          <a:xfrm>
            <a:off x="6732897" y="5084058"/>
            <a:ext cx="5135317" cy="461665"/>
          </a:xfrm>
          <a:prstGeom prst="rect">
            <a:avLst/>
          </a:prstGeom>
          <a:solidFill>
            <a:schemeClr val="accent4">
              <a:lumMod val="20000"/>
              <a:lumOff val="80000"/>
            </a:schemeClr>
          </a:solidFill>
        </p:spPr>
        <p:txBody>
          <a:bodyPr wrap="none">
            <a:spAutoFit/>
          </a:bodyPr>
          <a:lstStyle/>
          <a:p>
            <a:r>
              <a:rPr lang="en-US" sz="2400" dirty="0"/>
              <a:t>Random vs. sequential disk access (10x)</a:t>
            </a:r>
          </a:p>
        </p:txBody>
      </p:sp>
      <p:sp>
        <p:nvSpPr>
          <p:cNvPr id="3" name="Slide Number Placeholder 2"/>
          <p:cNvSpPr>
            <a:spLocks noGrp="1"/>
          </p:cNvSpPr>
          <p:nvPr>
            <p:ph type="sldNum" sz="quarter" idx="12"/>
          </p:nvPr>
        </p:nvSpPr>
        <p:spPr/>
        <p:txBody>
          <a:bodyPr/>
          <a:lstStyle/>
          <a:p>
            <a:fld id="{459F6482-13E3-48AA-9F28-7362888D1E43}" type="slidenum">
              <a:rPr lang="en-US" smtClean="0"/>
              <a:t>15</a:t>
            </a:fld>
            <a:endParaRPr lang="en-US"/>
          </a:p>
        </p:txBody>
      </p:sp>
    </p:spTree>
    <p:extLst>
      <p:ext uri="{BB962C8B-B14F-4D97-AF65-F5344CB8AC3E}">
        <p14:creationId xmlns:p14="http://schemas.microsoft.com/office/powerpoint/2010/main" val="56800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Files of Pages of Records</a:t>
            </a:r>
            <a:endParaRPr lang="en-US" dirty="0"/>
          </a:p>
        </p:txBody>
      </p:sp>
      <p:sp>
        <p:nvSpPr>
          <p:cNvPr id="7" name="Content Placeholder 6"/>
          <p:cNvSpPr>
            <a:spLocks noGrp="1"/>
          </p:cNvSpPr>
          <p:nvPr>
            <p:ph idx="1"/>
          </p:nvPr>
        </p:nvSpPr>
        <p:spPr>
          <a:xfrm>
            <a:off x="609600" y="1443037"/>
            <a:ext cx="10972800" cy="4525963"/>
          </a:xfrm>
        </p:spPr>
        <p:txBody>
          <a:bodyPr>
            <a:noAutofit/>
          </a:bodyPr>
          <a:lstStyle/>
          <a:p>
            <a:pPr>
              <a:spcBef>
                <a:spcPts val="2667"/>
              </a:spcBef>
            </a:pPr>
            <a:r>
              <a:rPr lang="en-US" sz="2400" b="1" u="sng" dirty="0"/>
              <a:t>DB FILE</a:t>
            </a:r>
            <a:r>
              <a:rPr lang="en-US" sz="2400" b="1" dirty="0"/>
              <a:t>: </a:t>
            </a:r>
            <a:r>
              <a:rPr lang="en-US" sz="2400" dirty="0"/>
              <a:t>A collection of pages, each containing a collection of records.</a:t>
            </a:r>
          </a:p>
          <a:p>
            <a:pPr>
              <a:spcBef>
                <a:spcPts val="2667"/>
              </a:spcBef>
            </a:pPr>
            <a:r>
              <a:rPr lang="en-US" sz="2400" dirty="0"/>
              <a:t>API for higher layers of the DBMS:</a:t>
            </a:r>
          </a:p>
          <a:p>
            <a:pPr lvl="1"/>
            <a:r>
              <a:rPr lang="en-US" dirty="0"/>
              <a:t>Insert/delete/modify record</a:t>
            </a:r>
          </a:p>
          <a:p>
            <a:pPr lvl="1"/>
            <a:r>
              <a:rPr lang="en-US" dirty="0"/>
              <a:t>Fetch a particular record by </a:t>
            </a:r>
            <a:r>
              <a:rPr lang="en-US" b="1" i="1" dirty="0"/>
              <a:t>record id </a:t>
            </a:r>
            <a:r>
              <a:rPr lang="is-IS" dirty="0"/>
              <a:t>…</a:t>
            </a:r>
          </a:p>
          <a:p>
            <a:pPr lvl="2"/>
            <a:r>
              <a:rPr lang="is-IS" sz="2400" dirty="0"/>
              <a:t>Record id is a pointer encoding pair of (</a:t>
            </a:r>
            <a:r>
              <a:rPr lang="is-IS" sz="2400" b="1" dirty="0"/>
              <a:t>pageID, location</a:t>
            </a:r>
            <a:r>
              <a:rPr lang="is-IS" sz="2400" dirty="0"/>
              <a:t> on page)</a:t>
            </a:r>
          </a:p>
          <a:p>
            <a:pPr lvl="1"/>
            <a:r>
              <a:rPr lang="en-US" dirty="0"/>
              <a:t>S</a:t>
            </a:r>
            <a:r>
              <a:rPr lang="is-IS" dirty="0"/>
              <a:t>can all records </a:t>
            </a:r>
          </a:p>
          <a:p>
            <a:pPr lvl="2"/>
            <a:r>
              <a:rPr lang="is-IS" dirty="0"/>
              <a:t>Possibly with some conditions on the records to be retrieved</a:t>
            </a:r>
          </a:p>
          <a:p>
            <a:pPr>
              <a:spcBef>
                <a:spcPts val="2667"/>
              </a:spcBef>
            </a:pPr>
            <a:r>
              <a:rPr lang="en-US" sz="2400" dirty="0"/>
              <a:t>Could span multiple OS files and even machines</a:t>
            </a:r>
          </a:p>
          <a:p>
            <a:pPr lvl="1"/>
            <a:r>
              <a:rPr lang="en-US" dirty="0"/>
              <a:t>Or “raw” disk devices</a:t>
            </a:r>
          </a:p>
        </p:txBody>
      </p:sp>
      <p:sp>
        <p:nvSpPr>
          <p:cNvPr id="3" name="Rectangle 2"/>
          <p:cNvSpPr/>
          <p:nvPr/>
        </p:nvSpPr>
        <p:spPr>
          <a:xfrm>
            <a:off x="7680289" y="5196732"/>
            <a:ext cx="4156669"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2400" dirty="0" smtClean="0"/>
              <a:t>Heap </a:t>
            </a:r>
            <a:r>
              <a:rPr lang="en-US" sz="2400" dirty="0"/>
              <a:t>Files</a:t>
            </a:r>
          </a:p>
          <a:p>
            <a:pPr marL="285750" indent="-285750">
              <a:buFont typeface="Arial" panose="020B0604020202020204" pitchFamily="34" charset="0"/>
              <a:buChar char="•"/>
            </a:pPr>
            <a:r>
              <a:rPr lang="en-US" sz="2400" dirty="0" smtClean="0"/>
              <a:t>Sorted </a:t>
            </a:r>
            <a:r>
              <a:rPr lang="en-US" sz="2400" dirty="0"/>
              <a:t>Files</a:t>
            </a:r>
          </a:p>
          <a:p>
            <a:pPr marL="285750" indent="-285750">
              <a:buFont typeface="Arial" panose="020B0604020202020204" pitchFamily="34" charset="0"/>
              <a:buChar char="•"/>
            </a:pPr>
            <a:r>
              <a:rPr lang="en-US" sz="2400" dirty="0" smtClean="0"/>
              <a:t>Index Files: B+ Trees, Hashing</a:t>
            </a:r>
            <a:endParaRPr lang="en-US" sz="2400" dirty="0"/>
          </a:p>
        </p:txBody>
      </p:sp>
      <p:sp>
        <p:nvSpPr>
          <p:cNvPr id="4" name="Slide Number Placeholder 3"/>
          <p:cNvSpPr>
            <a:spLocks noGrp="1"/>
          </p:cNvSpPr>
          <p:nvPr>
            <p:ph type="sldNum" sz="quarter" idx="12"/>
          </p:nvPr>
        </p:nvSpPr>
        <p:spPr/>
        <p:txBody>
          <a:bodyPr/>
          <a:lstStyle/>
          <a:p>
            <a:fld id="{459F6482-13E3-48AA-9F28-7362888D1E43}" type="slidenum">
              <a:rPr lang="en-US" smtClean="0"/>
              <a:t>16</a:t>
            </a:fld>
            <a:endParaRPr lang="en-US"/>
          </a:p>
        </p:txBody>
      </p:sp>
    </p:spTree>
    <p:extLst>
      <p:ext uri="{BB962C8B-B14F-4D97-AF65-F5344CB8AC3E}">
        <p14:creationId xmlns:p14="http://schemas.microsoft.com/office/powerpoint/2010/main" val="322631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a:t>Page Basics: The Header</a:t>
            </a:r>
            <a:endParaRPr lang="en-US" dirty="0"/>
          </a:p>
        </p:txBody>
      </p:sp>
      <p:sp>
        <p:nvSpPr>
          <p:cNvPr id="21" name="Content Placeholder 2"/>
          <p:cNvSpPr>
            <a:spLocks noGrp="1"/>
          </p:cNvSpPr>
          <p:nvPr>
            <p:ph idx="1"/>
          </p:nvPr>
        </p:nvSpPr>
        <p:spPr>
          <a:xfrm>
            <a:off x="304800" y="2173705"/>
            <a:ext cx="10972800" cy="4525963"/>
          </a:xfrm>
        </p:spPr>
        <p:txBody>
          <a:bodyPr>
            <a:normAutofit/>
          </a:bodyPr>
          <a:lstStyle/>
          <a:p>
            <a:r>
              <a:rPr lang="en-US" sz="2667" dirty="0"/>
              <a:t>Header may contain:</a:t>
            </a:r>
          </a:p>
          <a:p>
            <a:pPr lvl="1"/>
            <a:r>
              <a:rPr lang="en-US" sz="2667" dirty="0"/>
              <a:t>Number of records</a:t>
            </a:r>
          </a:p>
          <a:p>
            <a:pPr lvl="1"/>
            <a:r>
              <a:rPr lang="en-US" sz="2667" dirty="0"/>
              <a:t>Free space</a:t>
            </a:r>
          </a:p>
          <a:p>
            <a:pPr lvl="1"/>
            <a:r>
              <a:rPr lang="en-US" sz="2667" dirty="0"/>
              <a:t>Maybe a next/last pointer</a:t>
            </a:r>
          </a:p>
          <a:p>
            <a:pPr lvl="1"/>
            <a:r>
              <a:rPr lang="en-US" sz="2667" dirty="0"/>
              <a:t>Bitmaps, Slot </a:t>
            </a:r>
            <a:r>
              <a:rPr lang="en-US" sz="2667" dirty="0" smtClean="0"/>
              <a:t>Table</a:t>
            </a:r>
          </a:p>
          <a:p>
            <a:pPr marL="457200" lvl="1" indent="0">
              <a:buNone/>
            </a:pPr>
            <a:endParaRPr lang="en-US" sz="2667" dirty="0"/>
          </a:p>
          <a:p>
            <a:pPr marL="228600" lvl="1">
              <a:spcBef>
                <a:spcPts val="1000"/>
              </a:spcBef>
            </a:pPr>
            <a:r>
              <a:rPr lang="en-US" sz="2800" dirty="0" smtClean="0"/>
              <a:t>Options </a:t>
            </a:r>
            <a:r>
              <a:rPr lang="en-US" sz="2800" dirty="0"/>
              <a:t>for Page </a:t>
            </a:r>
            <a:r>
              <a:rPr lang="en-US" sz="2800" dirty="0" smtClean="0"/>
              <a:t>Layouts </a:t>
            </a:r>
            <a:r>
              <a:rPr lang="en-US" dirty="0" smtClean="0"/>
              <a:t>depend </a:t>
            </a:r>
            <a:r>
              <a:rPr lang="en-US" dirty="0"/>
              <a:t>on </a:t>
            </a:r>
          </a:p>
          <a:p>
            <a:pPr lvl="1"/>
            <a:r>
              <a:rPr lang="en-US" dirty="0"/>
              <a:t>Record length (fixed or variable)</a:t>
            </a:r>
          </a:p>
          <a:p>
            <a:pPr lvl="1"/>
            <a:r>
              <a:rPr lang="en-US" dirty="0"/>
              <a:t>Page packing (packed or unpacked)</a:t>
            </a:r>
          </a:p>
          <a:p>
            <a:pPr marL="457200" lvl="1" indent="0">
              <a:buNone/>
            </a:pPr>
            <a:endParaRPr lang="en-US" sz="2667" dirty="0"/>
          </a:p>
        </p:txBody>
      </p:sp>
      <p:grpSp>
        <p:nvGrpSpPr>
          <p:cNvPr id="4" name="Group 3" descr="Empty page with a box that says Page Header" title="Page Header"/>
          <p:cNvGrpSpPr/>
          <p:nvPr/>
        </p:nvGrpSpPr>
        <p:grpSpPr>
          <a:xfrm>
            <a:off x="7367540" y="1639131"/>
            <a:ext cx="4369933" cy="2716215"/>
            <a:chOff x="2914650" y="1256419"/>
            <a:chExt cx="3277450" cy="2037161"/>
          </a:xfrm>
        </p:grpSpPr>
        <p:sp>
          <p:nvSpPr>
            <p:cNvPr id="42" name="Folded Corner 41"/>
            <p:cNvSpPr/>
            <p:nvPr/>
          </p:nvSpPr>
          <p:spPr bwMode="auto">
            <a:xfrm>
              <a:off x="2914650" y="1256420"/>
              <a:ext cx="3277450" cy="2037160"/>
            </a:xfrm>
            <a:prstGeom prst="foldedCorner">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anchor="ctr" anchorCtr="1"/>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3600" dirty="0">
                <a:solidFill>
                  <a:schemeClr val="bg1"/>
                </a:solidFill>
                <a:latin typeface="Helvetica Neue"/>
              </a:endParaRPr>
            </a:p>
          </p:txBody>
        </p:sp>
        <p:sp>
          <p:nvSpPr>
            <p:cNvPr id="43" name="Rectangle 42"/>
            <p:cNvSpPr/>
            <p:nvPr/>
          </p:nvSpPr>
          <p:spPr>
            <a:xfrm>
              <a:off x="2914650" y="1256419"/>
              <a:ext cx="1428750" cy="400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latin typeface="Helvetica Neue"/>
                </a:rPr>
                <a:t>Page Header</a:t>
              </a:r>
            </a:p>
          </p:txBody>
        </p:sp>
      </p:grpSp>
      <p:sp>
        <p:nvSpPr>
          <p:cNvPr id="2" name="Slide Number Placeholder 1"/>
          <p:cNvSpPr>
            <a:spLocks noGrp="1"/>
          </p:cNvSpPr>
          <p:nvPr>
            <p:ph type="sldNum" sz="quarter" idx="12"/>
          </p:nvPr>
        </p:nvSpPr>
        <p:spPr/>
        <p:txBody>
          <a:bodyPr/>
          <a:lstStyle/>
          <a:p>
            <a:fld id="{459F6482-13E3-48AA-9F28-7362888D1E43}" type="slidenum">
              <a:rPr lang="en-US" smtClean="0"/>
              <a:t>17</a:t>
            </a:fld>
            <a:endParaRPr lang="en-US"/>
          </a:p>
        </p:txBody>
      </p:sp>
    </p:spTree>
    <p:extLst>
      <p:ext uri="{BB962C8B-B14F-4D97-AF65-F5344CB8AC3E}">
        <p14:creationId xmlns:p14="http://schemas.microsoft.com/office/powerpoint/2010/main" val="123660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Fixed Length Records: </a:t>
            </a:r>
            <a:r>
              <a:rPr lang="en-US" dirty="0" smtClean="0"/>
              <a:t>Unpacked</a:t>
            </a:r>
            <a:endParaRPr lang="en-US" dirty="0"/>
          </a:p>
        </p:txBody>
      </p:sp>
      <p:sp>
        <p:nvSpPr>
          <p:cNvPr id="6" name="Content Placeholder 5"/>
          <p:cNvSpPr>
            <a:spLocks noGrp="1"/>
          </p:cNvSpPr>
          <p:nvPr>
            <p:ph idx="1"/>
          </p:nvPr>
        </p:nvSpPr>
        <p:spPr>
          <a:xfrm>
            <a:off x="518796" y="2812541"/>
            <a:ext cx="10972800" cy="4525963"/>
          </a:xfrm>
        </p:spPr>
        <p:txBody>
          <a:bodyPr>
            <a:normAutofit/>
          </a:bodyPr>
          <a:lstStyle/>
          <a:p>
            <a:r>
              <a:rPr lang="en-US" sz="2667" dirty="0"/>
              <a:t>Bitmap denotes “slots” with records</a:t>
            </a:r>
          </a:p>
          <a:p>
            <a:r>
              <a:rPr lang="en-US" sz="2667" dirty="0"/>
              <a:t>Record id: record number in page</a:t>
            </a:r>
            <a:endParaRPr lang="is-IS" sz="2667" dirty="0"/>
          </a:p>
          <a:p>
            <a:r>
              <a:rPr lang="en-US" sz="2667" b="1" dirty="0"/>
              <a:t>Insert</a:t>
            </a:r>
            <a:r>
              <a:rPr lang="en-US" sz="2667" dirty="0"/>
              <a:t>: find first empty slot</a:t>
            </a:r>
          </a:p>
          <a:p>
            <a:r>
              <a:rPr lang="en-US" sz="2667" b="1" dirty="0"/>
              <a:t>Delete</a:t>
            </a:r>
            <a:r>
              <a:rPr lang="en-US" sz="2667" dirty="0"/>
              <a:t>: Clear bit</a:t>
            </a:r>
          </a:p>
        </p:txBody>
      </p:sp>
      <p:sp>
        <p:nvSpPr>
          <p:cNvPr id="48" name="TextBox 47"/>
          <p:cNvSpPr txBox="1"/>
          <p:nvPr/>
        </p:nvSpPr>
        <p:spPr>
          <a:xfrm>
            <a:off x="5697929" y="1615039"/>
            <a:ext cx="1696298" cy="523220"/>
          </a:xfrm>
          <a:prstGeom prst="rect">
            <a:avLst/>
          </a:prstGeom>
          <a:noFill/>
        </p:spPr>
        <p:txBody>
          <a:bodyPr wrap="none" rtlCol="0">
            <a:spAutoFit/>
          </a:bodyPr>
          <a:lstStyle/>
          <a:p>
            <a:r>
              <a:rPr lang="en-US" sz="1400" dirty="0">
                <a:solidFill>
                  <a:schemeClr val="tx2"/>
                </a:solidFill>
                <a:latin typeface="Helvetica Neue"/>
              </a:rPr>
              <a:t>Record id:</a:t>
            </a:r>
          </a:p>
          <a:p>
            <a:r>
              <a:rPr lang="en-US" sz="1400" dirty="0">
                <a:solidFill>
                  <a:schemeClr val="tx2"/>
                </a:solidFill>
                <a:latin typeface="Helvetica Neue"/>
              </a:rPr>
              <a:t>(Page 2, Record 4)</a:t>
            </a:r>
          </a:p>
        </p:txBody>
      </p:sp>
      <p:grpSp>
        <p:nvGrpSpPr>
          <p:cNvPr id="5" name="Group 4" descr="Page Header followed by several records packed together. Each record has a record id in the form (Page x, Record y)" title="Fixed Length Packed Page">
            <a:extLst>
              <a:ext uri="{FF2B5EF4-FFF2-40B4-BE49-F238E27FC236}">
                <a16:creationId xmlns:a16="http://schemas.microsoft.com/office/drawing/2014/main" id="{381310AF-F944-2348-B54C-3EE1C83E8A58}"/>
              </a:ext>
            </a:extLst>
          </p:cNvPr>
          <p:cNvGrpSpPr/>
          <p:nvPr/>
        </p:nvGrpSpPr>
        <p:grpSpPr>
          <a:xfrm>
            <a:off x="6234363" y="1493968"/>
            <a:ext cx="5652837" cy="3052632"/>
            <a:chOff x="4675772" y="1120476"/>
            <a:chExt cx="4239628" cy="2289474"/>
          </a:xfrm>
        </p:grpSpPr>
        <p:sp>
          <p:nvSpPr>
            <p:cNvPr id="2" name="Rectangle 1"/>
            <p:cNvSpPr/>
            <p:nvPr/>
          </p:nvSpPr>
          <p:spPr>
            <a:xfrm>
              <a:off x="5822795" y="1414521"/>
              <a:ext cx="3092605" cy="400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1600" dirty="0">
                  <a:solidFill>
                    <a:schemeClr val="tx1"/>
                  </a:solidFill>
                  <a:latin typeface="Helvetica Neue"/>
                </a:rPr>
                <a:t>Page Header</a:t>
              </a:r>
            </a:p>
          </p:txBody>
        </p:sp>
        <p:sp>
          <p:nvSpPr>
            <p:cNvPr id="3" name="Rectangle 2"/>
            <p:cNvSpPr/>
            <p:nvPr/>
          </p:nvSpPr>
          <p:spPr>
            <a:xfrm>
              <a:off x="6904197" y="1474385"/>
              <a:ext cx="114300" cy="275662"/>
            </a:xfrm>
            <a:prstGeom prst="rect">
              <a:avLst/>
            </a:prstGeom>
            <a:solidFill>
              <a:srgbClr val="AD000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latin typeface="Helvetica Neue"/>
              </a:endParaRPr>
            </a:p>
          </p:txBody>
        </p:sp>
        <p:sp>
          <p:nvSpPr>
            <p:cNvPr id="52" name="Rectangle 51"/>
            <p:cNvSpPr/>
            <p:nvPr/>
          </p:nvSpPr>
          <p:spPr>
            <a:xfrm>
              <a:off x="7132797" y="1474385"/>
              <a:ext cx="114300" cy="275662"/>
            </a:xfrm>
            <a:prstGeom prst="rect">
              <a:avLst/>
            </a:prstGeom>
            <a:solidFill>
              <a:srgbClr val="AD000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latin typeface="Helvetica Neue"/>
              </a:endParaRPr>
            </a:p>
          </p:txBody>
        </p:sp>
        <p:sp>
          <p:nvSpPr>
            <p:cNvPr id="56" name="Rectangle 55"/>
            <p:cNvSpPr/>
            <p:nvPr/>
          </p:nvSpPr>
          <p:spPr>
            <a:xfrm>
              <a:off x="7361397" y="1474385"/>
              <a:ext cx="114300" cy="275662"/>
            </a:xfrm>
            <a:prstGeom prst="rect">
              <a:avLst/>
            </a:prstGeom>
            <a:solidFill>
              <a:srgbClr val="74B5DE"/>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latin typeface="Helvetica Neue"/>
              </a:endParaRPr>
            </a:p>
          </p:txBody>
        </p:sp>
        <p:sp>
          <p:nvSpPr>
            <p:cNvPr id="57" name="Rectangle 56"/>
            <p:cNvSpPr/>
            <p:nvPr/>
          </p:nvSpPr>
          <p:spPr>
            <a:xfrm>
              <a:off x="7589997" y="1474385"/>
              <a:ext cx="114300" cy="275662"/>
            </a:xfrm>
            <a:prstGeom prst="rect">
              <a:avLst/>
            </a:prstGeom>
            <a:solidFill>
              <a:srgbClr val="AD000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latin typeface="Helvetica Neue"/>
              </a:endParaRPr>
            </a:p>
          </p:txBody>
        </p:sp>
        <p:sp>
          <p:nvSpPr>
            <p:cNvPr id="58" name="Rectangle 57"/>
            <p:cNvSpPr/>
            <p:nvPr/>
          </p:nvSpPr>
          <p:spPr>
            <a:xfrm>
              <a:off x="7818597" y="1474385"/>
              <a:ext cx="114300" cy="275662"/>
            </a:xfrm>
            <a:prstGeom prst="rect">
              <a:avLst/>
            </a:prstGeom>
            <a:solidFill>
              <a:srgbClr val="AD000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latin typeface="Helvetica Neue"/>
              </a:endParaRPr>
            </a:p>
          </p:txBody>
        </p:sp>
        <p:sp>
          <p:nvSpPr>
            <p:cNvPr id="59" name="Rectangle 58"/>
            <p:cNvSpPr/>
            <p:nvPr/>
          </p:nvSpPr>
          <p:spPr>
            <a:xfrm>
              <a:off x="8047197" y="1474385"/>
              <a:ext cx="114300" cy="275662"/>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atin typeface="Helvetica Neue"/>
              </a:endParaRPr>
            </a:p>
          </p:txBody>
        </p:sp>
        <p:sp>
          <p:nvSpPr>
            <p:cNvPr id="60" name="Rectangle 59"/>
            <p:cNvSpPr/>
            <p:nvPr/>
          </p:nvSpPr>
          <p:spPr>
            <a:xfrm>
              <a:off x="8275797" y="1474385"/>
              <a:ext cx="114300" cy="275662"/>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atin typeface="Helvetica Neue"/>
              </a:endParaRPr>
            </a:p>
          </p:txBody>
        </p:sp>
        <p:sp>
          <p:nvSpPr>
            <p:cNvPr id="61" name="Rectangle 60"/>
            <p:cNvSpPr/>
            <p:nvPr/>
          </p:nvSpPr>
          <p:spPr>
            <a:xfrm>
              <a:off x="8504397" y="1474385"/>
              <a:ext cx="114300" cy="275662"/>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atin typeface="Helvetica Neue"/>
              </a:endParaRPr>
            </a:p>
          </p:txBody>
        </p:sp>
        <p:sp>
          <p:nvSpPr>
            <p:cNvPr id="62" name="Rectangle 61"/>
            <p:cNvSpPr/>
            <p:nvPr/>
          </p:nvSpPr>
          <p:spPr>
            <a:xfrm>
              <a:off x="8732997" y="1474385"/>
              <a:ext cx="114300" cy="275662"/>
            </a:xfrm>
            <a:prstGeom prst="rect">
              <a:avLst/>
            </a:prstGeom>
            <a:solidFill>
              <a:srgbClr val="74B5DE"/>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atin typeface="Helvetica Neue"/>
              </a:endParaRPr>
            </a:p>
          </p:txBody>
        </p:sp>
        <p:grpSp>
          <p:nvGrpSpPr>
            <p:cNvPr id="272" name="Group 271" descr="Page Header followed by several records packed together. Each record has a record id in the form (Page x, Record y)" title="Fix Length Packed Page">
              <a:extLst>
                <a:ext uri="{FF2B5EF4-FFF2-40B4-BE49-F238E27FC236}">
                  <a16:creationId xmlns:a16="http://schemas.microsoft.com/office/drawing/2014/main" id="{7695F006-DF2E-6448-A15A-FD72CA9AD768}"/>
                </a:ext>
              </a:extLst>
            </p:cNvPr>
            <p:cNvGrpSpPr/>
            <p:nvPr/>
          </p:nvGrpSpPr>
          <p:grpSpPr>
            <a:xfrm>
              <a:off x="4675772" y="1577676"/>
              <a:ext cx="4238576" cy="1832274"/>
              <a:chOff x="1677692" y="1034512"/>
              <a:chExt cx="4518538" cy="1810687"/>
            </a:xfrm>
          </p:grpSpPr>
          <p:sp>
            <p:nvSpPr>
              <p:cNvPr id="273" name="Folded Corner 272">
                <a:extLst>
                  <a:ext uri="{FF2B5EF4-FFF2-40B4-BE49-F238E27FC236}">
                    <a16:creationId xmlns:a16="http://schemas.microsoft.com/office/drawing/2014/main" id="{1A4BA027-3073-144A-B4DD-0E3E83A1CC8C}"/>
                  </a:ext>
                </a:extLst>
              </p:cNvPr>
              <p:cNvSpPr/>
              <p:nvPr/>
            </p:nvSpPr>
            <p:spPr bwMode="auto">
              <a:xfrm>
                <a:off x="2914650" y="1256420"/>
                <a:ext cx="3277450" cy="1587274"/>
              </a:xfrm>
              <a:prstGeom prst="foldedCorner">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anchor="ctr" anchorCtr="1"/>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3600" dirty="0">
                  <a:solidFill>
                    <a:schemeClr val="bg1"/>
                  </a:solidFill>
                  <a:latin typeface="Helvetica Neue"/>
                </a:endParaRPr>
              </a:p>
            </p:txBody>
          </p:sp>
          <p:grpSp>
            <p:nvGrpSpPr>
              <p:cNvPr id="275" name="Group 274">
                <a:extLst>
                  <a:ext uri="{FF2B5EF4-FFF2-40B4-BE49-F238E27FC236}">
                    <a16:creationId xmlns:a16="http://schemas.microsoft.com/office/drawing/2014/main" id="{E64347F4-2F1E-B74E-AAE0-565F734ABB58}"/>
                  </a:ext>
                </a:extLst>
              </p:cNvPr>
              <p:cNvGrpSpPr>
                <a:grpSpLocks/>
              </p:cNvGrpSpPr>
              <p:nvPr/>
            </p:nvGrpSpPr>
            <p:grpSpPr bwMode="auto">
              <a:xfrm>
                <a:off x="4343400" y="1259514"/>
                <a:ext cx="1847099" cy="397837"/>
                <a:chOff x="4142425" y="1143000"/>
                <a:chExt cx="2403930" cy="504825"/>
              </a:xfrm>
            </p:grpSpPr>
            <p:sp>
              <p:nvSpPr>
                <p:cNvPr id="298" name="Rectangle 297">
                  <a:extLst>
                    <a:ext uri="{FF2B5EF4-FFF2-40B4-BE49-F238E27FC236}">
                      <a16:creationId xmlns:a16="http://schemas.microsoft.com/office/drawing/2014/main" id="{B669921A-0A30-9F4E-82A8-1A36F7FA629A}"/>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299" name="Straight Connector 4">
                  <a:extLst>
                    <a:ext uri="{FF2B5EF4-FFF2-40B4-BE49-F238E27FC236}">
                      <a16:creationId xmlns:a16="http://schemas.microsoft.com/office/drawing/2014/main" id="{DABCA531-5C63-3E4A-9414-90C5007B62C9}"/>
                    </a:ext>
                  </a:extLst>
                </p:cNvPr>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76" name="Group 275">
                <a:extLst>
                  <a:ext uri="{FF2B5EF4-FFF2-40B4-BE49-F238E27FC236}">
                    <a16:creationId xmlns:a16="http://schemas.microsoft.com/office/drawing/2014/main" id="{22177593-BC7B-8846-986D-3B9707AE10D4}"/>
                  </a:ext>
                </a:extLst>
              </p:cNvPr>
              <p:cNvGrpSpPr>
                <a:grpSpLocks/>
              </p:cNvGrpSpPr>
              <p:nvPr/>
            </p:nvGrpSpPr>
            <p:grpSpPr bwMode="auto">
              <a:xfrm>
                <a:off x="2914648" y="1660119"/>
                <a:ext cx="1847099" cy="397837"/>
                <a:chOff x="4142425" y="1143000"/>
                <a:chExt cx="2403930" cy="504825"/>
              </a:xfrm>
            </p:grpSpPr>
            <p:sp>
              <p:nvSpPr>
                <p:cNvPr id="296" name="Rectangle 295">
                  <a:extLst>
                    <a:ext uri="{FF2B5EF4-FFF2-40B4-BE49-F238E27FC236}">
                      <a16:creationId xmlns:a16="http://schemas.microsoft.com/office/drawing/2014/main" id="{3ED29AD8-B0D5-3847-9243-080ADD0BFF4C}"/>
                    </a:ext>
                  </a:extLst>
                </p:cNvPr>
                <p:cNvSpPr/>
                <p:nvPr/>
              </p:nvSpPr>
              <p:spPr bwMode="auto">
                <a:xfrm>
                  <a:off x="4142425" y="1143000"/>
                  <a:ext cx="2403930" cy="504825"/>
                </a:xfrm>
                <a:prstGeom prst="rect">
                  <a:avLst/>
                </a:prstGeom>
                <a:solidFill>
                  <a:schemeClr val="accent6">
                    <a:lumMod val="65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tx1"/>
                      </a:solidFill>
                      <a:latin typeface="Helvetica Neue"/>
                    </a:rPr>
                    <a:t>Record</a:t>
                  </a:r>
                </a:p>
              </p:txBody>
            </p:sp>
            <p:cxnSp>
              <p:nvCxnSpPr>
                <p:cNvPr id="297" name="Straight Connector 4">
                  <a:extLst>
                    <a:ext uri="{FF2B5EF4-FFF2-40B4-BE49-F238E27FC236}">
                      <a16:creationId xmlns:a16="http://schemas.microsoft.com/office/drawing/2014/main" id="{3ADC4074-2908-094D-B654-106B8B2F0B68}"/>
                    </a:ext>
                  </a:extLst>
                </p:cNvPr>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77" name="Group 276">
                <a:extLst>
                  <a:ext uri="{FF2B5EF4-FFF2-40B4-BE49-F238E27FC236}">
                    <a16:creationId xmlns:a16="http://schemas.microsoft.com/office/drawing/2014/main" id="{33F5D612-7EB7-BF4E-A642-25E248422209}"/>
                  </a:ext>
                </a:extLst>
              </p:cNvPr>
              <p:cNvGrpSpPr>
                <a:grpSpLocks/>
              </p:cNvGrpSpPr>
              <p:nvPr/>
            </p:nvGrpSpPr>
            <p:grpSpPr bwMode="auto">
              <a:xfrm>
                <a:off x="4761748" y="1662857"/>
                <a:ext cx="1434482" cy="397837"/>
                <a:chOff x="4142425" y="1143000"/>
                <a:chExt cx="2403930" cy="504825"/>
              </a:xfrm>
            </p:grpSpPr>
            <p:sp>
              <p:nvSpPr>
                <p:cNvPr id="294" name="Rectangle 293">
                  <a:extLst>
                    <a:ext uri="{FF2B5EF4-FFF2-40B4-BE49-F238E27FC236}">
                      <a16:creationId xmlns:a16="http://schemas.microsoft.com/office/drawing/2014/main" id="{BFD8601C-554D-934C-A052-F687B154F158}"/>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295" name="Straight Connector 4">
                  <a:extLst>
                    <a:ext uri="{FF2B5EF4-FFF2-40B4-BE49-F238E27FC236}">
                      <a16:creationId xmlns:a16="http://schemas.microsoft.com/office/drawing/2014/main" id="{6ACBCC1F-C2AB-0A48-BB30-BADCE3409BAA}"/>
                    </a:ext>
                  </a:extLst>
                </p:cNvPr>
                <p:cNvCxnSpPr>
                  <a:cxnSpLocks noChangeShapeType="1"/>
                </p:cNvCxnSpPr>
                <p:nvPr/>
              </p:nvCxnSpPr>
              <p:spPr bwMode="auto">
                <a:xfrm flipV="1">
                  <a:off x="5408816" y="1395412"/>
                  <a:ext cx="924136" cy="1"/>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278" name="Group 277">
                <a:extLst>
                  <a:ext uri="{FF2B5EF4-FFF2-40B4-BE49-F238E27FC236}">
                    <a16:creationId xmlns:a16="http://schemas.microsoft.com/office/drawing/2014/main" id="{C5E651FE-88CE-5442-B544-F854A167E636}"/>
                  </a:ext>
                </a:extLst>
              </p:cNvPr>
              <p:cNvGrpSpPr>
                <a:grpSpLocks/>
              </p:cNvGrpSpPr>
              <p:nvPr/>
            </p:nvGrpSpPr>
            <p:grpSpPr bwMode="auto">
              <a:xfrm>
                <a:off x="2910518" y="2057955"/>
                <a:ext cx="585388" cy="397837"/>
                <a:chOff x="4142425" y="1143000"/>
                <a:chExt cx="2403930" cy="504825"/>
              </a:xfrm>
            </p:grpSpPr>
            <p:sp>
              <p:nvSpPr>
                <p:cNvPr id="292" name="Rectangle 291">
                  <a:extLst>
                    <a:ext uri="{FF2B5EF4-FFF2-40B4-BE49-F238E27FC236}">
                      <a16:creationId xmlns:a16="http://schemas.microsoft.com/office/drawing/2014/main" id="{7629C408-9474-DC4B-B89D-417D0573C4CA}"/>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chemeClr val="bg1"/>
                    </a:solidFill>
                    <a:latin typeface="Helvetica Neue"/>
                  </a:endParaRPr>
                </a:p>
              </p:txBody>
            </p:sp>
            <p:cxnSp>
              <p:nvCxnSpPr>
                <p:cNvPr id="293" name="Straight Connector 4">
                  <a:extLst>
                    <a:ext uri="{FF2B5EF4-FFF2-40B4-BE49-F238E27FC236}">
                      <a16:creationId xmlns:a16="http://schemas.microsoft.com/office/drawing/2014/main" id="{1E5CF590-0819-134C-941E-0A935B0FDD3B}"/>
                    </a:ext>
                  </a:extLst>
                </p:cNvPr>
                <p:cNvCxnSpPr>
                  <a:cxnSpLocks noChangeShapeType="1"/>
                </p:cNvCxnSpPr>
                <p:nvPr/>
              </p:nvCxnSpPr>
              <p:spPr bwMode="auto">
                <a:xfrm>
                  <a:off x="4628775" y="1393502"/>
                  <a:ext cx="1534194"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79" name="Group 278">
                <a:extLst>
                  <a:ext uri="{FF2B5EF4-FFF2-40B4-BE49-F238E27FC236}">
                    <a16:creationId xmlns:a16="http://schemas.microsoft.com/office/drawing/2014/main" id="{9FC35408-0BC7-7640-A277-0A720F3B2390}"/>
                  </a:ext>
                </a:extLst>
              </p:cNvPr>
              <p:cNvGrpSpPr>
                <a:grpSpLocks/>
              </p:cNvGrpSpPr>
              <p:nvPr/>
            </p:nvGrpSpPr>
            <p:grpSpPr bwMode="auto">
              <a:xfrm>
                <a:off x="3477001" y="2056451"/>
                <a:ext cx="1847099" cy="397837"/>
                <a:chOff x="4142425" y="1143000"/>
                <a:chExt cx="2403930" cy="504825"/>
              </a:xfrm>
            </p:grpSpPr>
            <p:sp>
              <p:nvSpPr>
                <p:cNvPr id="290" name="Rectangle 289">
                  <a:extLst>
                    <a:ext uri="{FF2B5EF4-FFF2-40B4-BE49-F238E27FC236}">
                      <a16:creationId xmlns:a16="http://schemas.microsoft.com/office/drawing/2014/main" id="{98F90553-41D0-4E45-B6B0-59D17EBE1265}"/>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291" name="Straight Connector 4">
                  <a:extLst>
                    <a:ext uri="{FF2B5EF4-FFF2-40B4-BE49-F238E27FC236}">
                      <a16:creationId xmlns:a16="http://schemas.microsoft.com/office/drawing/2014/main" id="{6F4D4336-36A0-0C49-898F-5622626F9F80}"/>
                    </a:ext>
                  </a:extLst>
                </p:cNvPr>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80" name="Group 279">
                <a:extLst>
                  <a:ext uri="{FF2B5EF4-FFF2-40B4-BE49-F238E27FC236}">
                    <a16:creationId xmlns:a16="http://schemas.microsoft.com/office/drawing/2014/main" id="{C084CC95-8F8B-2645-B9D9-1A656A29CB6E}"/>
                  </a:ext>
                </a:extLst>
              </p:cNvPr>
              <p:cNvGrpSpPr>
                <a:grpSpLocks/>
              </p:cNvGrpSpPr>
              <p:nvPr/>
            </p:nvGrpSpPr>
            <p:grpSpPr bwMode="auto">
              <a:xfrm>
                <a:off x="5328230" y="2056450"/>
                <a:ext cx="868000" cy="397837"/>
                <a:chOff x="4142425" y="1143000"/>
                <a:chExt cx="2403930" cy="504825"/>
              </a:xfrm>
            </p:grpSpPr>
            <p:sp>
              <p:nvSpPr>
                <p:cNvPr id="288" name="Rectangle 287">
                  <a:extLst>
                    <a:ext uri="{FF2B5EF4-FFF2-40B4-BE49-F238E27FC236}">
                      <a16:creationId xmlns:a16="http://schemas.microsoft.com/office/drawing/2014/main" id="{AB40A18B-6DE1-0844-AE1F-04E78B8DC4A4}"/>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289" name="Straight Connector 4">
                  <a:extLst>
                    <a:ext uri="{FF2B5EF4-FFF2-40B4-BE49-F238E27FC236}">
                      <a16:creationId xmlns:a16="http://schemas.microsoft.com/office/drawing/2014/main" id="{B7F8224D-2FA2-0D45-860C-EAD335DF6866}"/>
                    </a:ext>
                  </a:extLst>
                </p:cNvPr>
                <p:cNvCxnSpPr>
                  <a:cxnSpLocks noChangeShapeType="1"/>
                </p:cNvCxnSpPr>
                <p:nvPr/>
              </p:nvCxnSpPr>
              <p:spPr bwMode="auto">
                <a:xfrm>
                  <a:off x="6193679" y="1395412"/>
                  <a:ext cx="259994"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281" name="Group 280">
                <a:extLst>
                  <a:ext uri="{FF2B5EF4-FFF2-40B4-BE49-F238E27FC236}">
                    <a16:creationId xmlns:a16="http://schemas.microsoft.com/office/drawing/2014/main" id="{26EE620E-9C94-854D-A5A3-C6F4A1FF8D08}"/>
                  </a:ext>
                </a:extLst>
              </p:cNvPr>
              <p:cNvGrpSpPr>
                <a:grpSpLocks/>
              </p:cNvGrpSpPr>
              <p:nvPr/>
            </p:nvGrpSpPr>
            <p:grpSpPr bwMode="auto">
              <a:xfrm>
                <a:off x="2906387" y="2447362"/>
                <a:ext cx="931811" cy="397837"/>
                <a:chOff x="4142425" y="1143000"/>
                <a:chExt cx="2403930" cy="504825"/>
              </a:xfrm>
            </p:grpSpPr>
            <p:sp>
              <p:nvSpPr>
                <p:cNvPr id="286" name="Rectangle 285">
                  <a:extLst>
                    <a:ext uri="{FF2B5EF4-FFF2-40B4-BE49-F238E27FC236}">
                      <a16:creationId xmlns:a16="http://schemas.microsoft.com/office/drawing/2014/main" id="{01F673AC-2DDE-A145-9990-D23C1252F4FA}"/>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chemeClr val="bg1"/>
                    </a:solidFill>
                    <a:latin typeface="Helvetica Neue"/>
                  </a:endParaRPr>
                </a:p>
              </p:txBody>
            </p:sp>
            <p:cxnSp>
              <p:nvCxnSpPr>
                <p:cNvPr id="287" name="Straight Connector 4">
                  <a:extLst>
                    <a:ext uri="{FF2B5EF4-FFF2-40B4-BE49-F238E27FC236}">
                      <a16:creationId xmlns:a16="http://schemas.microsoft.com/office/drawing/2014/main" id="{D664F053-B75A-1F42-87D3-1252D582D80B}"/>
                    </a:ext>
                  </a:extLst>
                </p:cNvPr>
                <p:cNvCxnSpPr>
                  <a:cxnSpLocks noChangeShapeType="1"/>
                </p:cNvCxnSpPr>
                <p:nvPr/>
              </p:nvCxnSpPr>
              <p:spPr bwMode="auto">
                <a:xfrm>
                  <a:off x="4458618" y="1401094"/>
                  <a:ext cx="1751637"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282" name="Group 281">
                <a:extLst>
                  <a:ext uri="{FF2B5EF4-FFF2-40B4-BE49-F238E27FC236}">
                    <a16:creationId xmlns:a16="http://schemas.microsoft.com/office/drawing/2014/main" id="{EEB4FEDB-D1FE-014C-A78C-DAE1834AE393}"/>
                  </a:ext>
                </a:extLst>
              </p:cNvPr>
              <p:cNvGrpSpPr>
                <a:grpSpLocks/>
              </p:cNvGrpSpPr>
              <p:nvPr/>
            </p:nvGrpSpPr>
            <p:grpSpPr bwMode="auto">
              <a:xfrm>
                <a:off x="3828745" y="2445857"/>
                <a:ext cx="1847099" cy="397837"/>
                <a:chOff x="4142425" y="1143000"/>
                <a:chExt cx="2403930" cy="504825"/>
              </a:xfrm>
            </p:grpSpPr>
            <p:sp>
              <p:nvSpPr>
                <p:cNvPr id="284" name="Rectangle 283">
                  <a:extLst>
                    <a:ext uri="{FF2B5EF4-FFF2-40B4-BE49-F238E27FC236}">
                      <a16:creationId xmlns:a16="http://schemas.microsoft.com/office/drawing/2014/main" id="{B06C9044-A651-C644-A32D-F095021096EB}"/>
                    </a:ext>
                  </a:extLst>
                </p:cNvPr>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285" name="Straight Connector 4">
                  <a:extLst>
                    <a:ext uri="{FF2B5EF4-FFF2-40B4-BE49-F238E27FC236}">
                      <a16:creationId xmlns:a16="http://schemas.microsoft.com/office/drawing/2014/main" id="{859C66C5-D111-6A4A-8F6D-7FC75749AC38}"/>
                    </a:ext>
                  </a:extLst>
                </p:cNvPr>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sp>
            <p:nvSpPr>
              <p:cNvPr id="283" name="TextBox 282">
                <a:extLst>
                  <a:ext uri="{FF2B5EF4-FFF2-40B4-BE49-F238E27FC236}">
                    <a16:creationId xmlns:a16="http://schemas.microsoft.com/office/drawing/2014/main" id="{63927EA4-D5FE-334F-A75E-99380167184A}"/>
                  </a:ext>
                </a:extLst>
              </p:cNvPr>
              <p:cNvSpPr txBox="1"/>
              <p:nvPr/>
            </p:nvSpPr>
            <p:spPr>
              <a:xfrm>
                <a:off x="1677692" y="1034512"/>
                <a:ext cx="147699" cy="273736"/>
              </a:xfrm>
              <a:prstGeom prst="rect">
                <a:avLst/>
              </a:prstGeom>
              <a:noFill/>
            </p:spPr>
            <p:txBody>
              <a:bodyPr wrap="none" rtlCol="0">
                <a:spAutoFit/>
              </a:bodyPr>
              <a:lstStyle/>
              <a:p>
                <a:endParaRPr lang="en-US" dirty="0">
                  <a:latin typeface="Helvetica Neue"/>
                </a:endParaRPr>
              </a:p>
            </p:txBody>
          </p:sp>
        </p:grpSp>
        <p:sp>
          <p:nvSpPr>
            <p:cNvPr id="301" name="Rectangle 300">
              <a:extLst>
                <a:ext uri="{FF2B5EF4-FFF2-40B4-BE49-F238E27FC236}">
                  <a16:creationId xmlns:a16="http://schemas.microsoft.com/office/drawing/2014/main" id="{C6F0E97D-307D-CB4A-BEC8-A958835CC203}"/>
                </a:ext>
              </a:extLst>
            </p:cNvPr>
            <p:cNvSpPr/>
            <p:nvPr/>
          </p:nvSpPr>
          <p:spPr bwMode="auto">
            <a:xfrm>
              <a:off x="5816473" y="1806276"/>
              <a:ext cx="1354849" cy="40258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733" dirty="0">
                  <a:solidFill>
                    <a:schemeClr val="bg1"/>
                  </a:solidFill>
                  <a:latin typeface="Helvetica Neue"/>
                </a:rPr>
                <a:t>Record</a:t>
              </a:r>
            </a:p>
          </p:txBody>
        </p:sp>
        <p:cxnSp>
          <p:nvCxnSpPr>
            <p:cNvPr id="302" name="Straight Connector 4">
              <a:extLst>
                <a:ext uri="{FF2B5EF4-FFF2-40B4-BE49-F238E27FC236}">
                  <a16:creationId xmlns:a16="http://schemas.microsoft.com/office/drawing/2014/main" id="{1D6FB37D-F2FD-1149-9BE1-FA5D47313D58}"/>
                </a:ext>
              </a:extLst>
            </p:cNvPr>
            <p:cNvCxnSpPr>
              <a:cxnSpLocks noChangeShapeType="1"/>
            </p:cNvCxnSpPr>
            <p:nvPr/>
          </p:nvCxnSpPr>
          <p:spPr bwMode="auto">
            <a:xfrm>
              <a:off x="6553200" y="2034876"/>
              <a:ext cx="465297"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sp>
          <p:nvSpPr>
            <p:cNvPr id="4" name="TextBox 3"/>
            <p:cNvSpPr txBox="1"/>
            <p:nvPr/>
          </p:nvSpPr>
          <p:spPr>
            <a:xfrm>
              <a:off x="7932897" y="1120476"/>
              <a:ext cx="737221" cy="300083"/>
            </a:xfrm>
            <a:prstGeom prst="rect">
              <a:avLst/>
            </a:prstGeom>
            <a:noFill/>
          </p:spPr>
          <p:txBody>
            <a:bodyPr wrap="none" rtlCol="0">
              <a:spAutoFit/>
            </a:bodyPr>
            <a:lstStyle/>
            <a:p>
              <a:r>
                <a:rPr lang="en-US" sz="2000" dirty="0">
                  <a:solidFill>
                    <a:schemeClr val="tx2"/>
                  </a:solidFill>
                  <a:latin typeface="Helvetica Neue"/>
                </a:rPr>
                <a:t>Bitmap</a:t>
              </a:r>
            </a:p>
          </p:txBody>
        </p:sp>
        <p:cxnSp>
          <p:nvCxnSpPr>
            <p:cNvPr id="49" name="Curved Connector 48">
              <a:extLst>
                <a:ext uri="{FF2B5EF4-FFF2-40B4-BE49-F238E27FC236}">
                  <a16:creationId xmlns:a16="http://schemas.microsoft.com/office/drawing/2014/main" id="{32194EE4-84A6-DA4A-A495-101951AF36C5}"/>
                </a:ext>
              </a:extLst>
            </p:cNvPr>
            <p:cNvCxnSpPr>
              <a:cxnSpLocks/>
              <a:endCxn id="296" idx="3"/>
            </p:cNvCxnSpPr>
            <p:nvPr/>
          </p:nvCxnSpPr>
          <p:spPr>
            <a:xfrm>
              <a:off x="5435982" y="1633448"/>
              <a:ext cx="2132761" cy="778583"/>
            </a:xfrm>
            <a:prstGeom prst="curvedConnector3">
              <a:avLst>
                <a:gd name="adj1" fmla="val 4963"/>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459F6482-13E3-48AA-9F28-7362888D1E43}" type="slidenum">
              <a:rPr lang="en-US" smtClean="0"/>
              <a:t>18</a:t>
            </a:fld>
            <a:endParaRPr lang="en-US"/>
          </a:p>
        </p:txBody>
      </p:sp>
    </p:spTree>
    <p:extLst>
      <p:ext uri="{BB962C8B-B14F-4D97-AF65-F5344CB8AC3E}">
        <p14:creationId xmlns:p14="http://schemas.microsoft.com/office/powerpoint/2010/main" val="194626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Variable Length </a:t>
            </a:r>
            <a:r>
              <a:rPr lang="en-US" dirty="0" smtClean="0"/>
              <a:t>Records -- Slotted </a:t>
            </a:r>
            <a:r>
              <a:rPr lang="en-US" dirty="0"/>
              <a:t>Page</a:t>
            </a:r>
          </a:p>
        </p:txBody>
      </p:sp>
      <p:sp>
        <p:nvSpPr>
          <p:cNvPr id="9" name="Content Placeholder 8"/>
          <p:cNvSpPr>
            <a:spLocks noGrp="1"/>
          </p:cNvSpPr>
          <p:nvPr>
            <p:ph idx="1"/>
          </p:nvPr>
        </p:nvSpPr>
        <p:spPr>
          <a:xfrm>
            <a:off x="502594" y="1801677"/>
            <a:ext cx="6761905" cy="4525963"/>
          </a:xfrm>
        </p:spPr>
        <p:txBody>
          <a:bodyPr>
            <a:normAutofit/>
          </a:bodyPr>
          <a:lstStyle/>
          <a:p>
            <a:r>
              <a:rPr lang="en-US" sz="2667" dirty="0"/>
              <a:t>Introduce slot directory in footer</a:t>
            </a:r>
          </a:p>
          <a:p>
            <a:pPr lvl="1"/>
            <a:r>
              <a:rPr lang="en-US" dirty="0"/>
              <a:t>Pointer to free space</a:t>
            </a:r>
          </a:p>
          <a:p>
            <a:pPr lvl="1"/>
            <a:r>
              <a:rPr lang="en-US" dirty="0"/>
              <a:t>Length + Pointer to beginning of record</a:t>
            </a:r>
          </a:p>
          <a:p>
            <a:pPr lvl="2"/>
            <a:r>
              <a:rPr lang="en-US" dirty="0"/>
              <a:t> reverse ord</a:t>
            </a:r>
            <a:r>
              <a:rPr lang="en-US" sz="2400" dirty="0"/>
              <a:t>er</a:t>
            </a:r>
            <a:endParaRPr lang="en-US" sz="2667" dirty="0"/>
          </a:p>
          <a:p>
            <a:pPr>
              <a:spcBef>
                <a:spcPts val="1867"/>
              </a:spcBef>
            </a:pPr>
            <a:r>
              <a:rPr lang="en-US" sz="2667" dirty="0"/>
              <a:t>Record ID = location in slot table </a:t>
            </a:r>
          </a:p>
          <a:p>
            <a:pPr lvl="1"/>
            <a:r>
              <a:rPr lang="en-US" dirty="0"/>
              <a:t>from right</a:t>
            </a:r>
          </a:p>
          <a:p>
            <a:pPr>
              <a:spcBef>
                <a:spcPts val="1867"/>
              </a:spcBef>
            </a:pPr>
            <a:r>
              <a:rPr lang="en-US" sz="2667" dirty="0"/>
              <a:t>Delete? </a:t>
            </a:r>
          </a:p>
          <a:p>
            <a:pPr lvl="1"/>
            <a:r>
              <a:rPr lang="en-US" dirty="0"/>
              <a:t>e.g., 4th record on the page</a:t>
            </a:r>
            <a:endParaRPr lang="is-IS" dirty="0"/>
          </a:p>
        </p:txBody>
      </p:sp>
      <p:grpSp>
        <p:nvGrpSpPr>
          <p:cNvPr id="10" name="Group 9" descr="A Slotted Page with packed records. The page footer contains a pointer to free space as well a pointer to the beginnig of each record as well as that record's length" title="Slotted Page"/>
          <p:cNvGrpSpPr/>
          <p:nvPr/>
        </p:nvGrpSpPr>
        <p:grpSpPr>
          <a:xfrm>
            <a:off x="6186911" y="1600200"/>
            <a:ext cx="5924640" cy="3585216"/>
            <a:chOff x="1854687" y="1256420"/>
            <a:chExt cx="4443480" cy="2688912"/>
          </a:xfrm>
        </p:grpSpPr>
        <p:sp>
          <p:nvSpPr>
            <p:cNvPr id="177" name="Folded Corner 176"/>
            <p:cNvSpPr/>
            <p:nvPr/>
          </p:nvSpPr>
          <p:spPr bwMode="auto">
            <a:xfrm>
              <a:off x="2914650" y="1256420"/>
              <a:ext cx="3277450" cy="2037160"/>
            </a:xfrm>
            <a:prstGeom prst="foldedCorner">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anchor="ctr" anchorCtr="1"/>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3600" dirty="0">
                <a:solidFill>
                  <a:schemeClr val="bg1"/>
                </a:solidFill>
                <a:latin typeface="Helvetica Neue"/>
              </a:endParaRPr>
            </a:p>
          </p:txBody>
        </p:sp>
        <p:sp>
          <p:nvSpPr>
            <p:cNvPr id="178" name="Rectangle 177"/>
            <p:cNvSpPr/>
            <p:nvPr/>
          </p:nvSpPr>
          <p:spPr>
            <a:xfrm>
              <a:off x="2911357" y="2874039"/>
              <a:ext cx="3277449" cy="40093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000" dirty="0">
                  <a:solidFill>
                    <a:schemeClr val="tx1"/>
                  </a:solidFill>
                  <a:latin typeface="Helvetica Neue"/>
                </a:rPr>
                <a:t>Footer</a:t>
              </a:r>
            </a:p>
          </p:txBody>
        </p:sp>
        <p:grpSp>
          <p:nvGrpSpPr>
            <p:cNvPr id="179" name="Group 178"/>
            <p:cNvGrpSpPr>
              <a:grpSpLocks/>
            </p:cNvGrpSpPr>
            <p:nvPr/>
          </p:nvGrpSpPr>
          <p:grpSpPr bwMode="auto">
            <a:xfrm>
              <a:off x="2911357" y="1272395"/>
              <a:ext cx="1847099" cy="397837"/>
              <a:chOff x="4142425" y="1143000"/>
              <a:chExt cx="2403930" cy="504825"/>
            </a:xfrm>
          </p:grpSpPr>
          <p:sp>
            <p:nvSpPr>
              <p:cNvPr id="180" name="Rectangle 179"/>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dirty="0">
                    <a:solidFill>
                      <a:schemeClr val="bg1"/>
                    </a:solidFill>
                    <a:latin typeface="Helvetica Neue"/>
                  </a:rPr>
                  <a:t>Record</a:t>
                </a:r>
              </a:p>
            </p:txBody>
          </p:sp>
          <p:cxnSp>
            <p:nvCxnSpPr>
              <p:cNvPr id="181" name="Straight Connector 4"/>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82" name="Group 181"/>
            <p:cNvGrpSpPr>
              <a:grpSpLocks/>
            </p:cNvGrpSpPr>
            <p:nvPr/>
          </p:nvGrpSpPr>
          <p:grpSpPr bwMode="auto">
            <a:xfrm>
              <a:off x="4758456" y="1275133"/>
              <a:ext cx="1434482" cy="397837"/>
              <a:chOff x="4142425" y="1143000"/>
              <a:chExt cx="2403930" cy="504825"/>
            </a:xfrm>
          </p:grpSpPr>
          <p:sp>
            <p:nvSpPr>
              <p:cNvPr id="183" name="Rectangle 182"/>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dirty="0">
                    <a:solidFill>
                      <a:schemeClr val="bg1"/>
                    </a:solidFill>
                    <a:latin typeface="Helvetica Neue"/>
                  </a:rPr>
                  <a:t>Record</a:t>
                </a:r>
              </a:p>
            </p:txBody>
          </p:sp>
          <p:cxnSp>
            <p:nvCxnSpPr>
              <p:cNvPr id="184" name="Straight Connector 4"/>
              <p:cNvCxnSpPr>
                <a:cxnSpLocks noChangeShapeType="1"/>
              </p:cNvCxnSpPr>
              <p:nvPr/>
            </p:nvCxnSpPr>
            <p:spPr bwMode="auto">
              <a:xfrm flipV="1">
                <a:off x="5408816" y="1395412"/>
                <a:ext cx="924136" cy="1"/>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185" name="Group 184"/>
            <p:cNvGrpSpPr>
              <a:grpSpLocks/>
            </p:cNvGrpSpPr>
            <p:nvPr/>
          </p:nvGrpSpPr>
          <p:grpSpPr bwMode="auto">
            <a:xfrm>
              <a:off x="2907226" y="1670232"/>
              <a:ext cx="585388" cy="397837"/>
              <a:chOff x="4142425" y="1143000"/>
              <a:chExt cx="2403930" cy="504825"/>
            </a:xfrm>
          </p:grpSpPr>
          <p:sp>
            <p:nvSpPr>
              <p:cNvPr id="186" name="Rectangle 185"/>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chemeClr val="bg1"/>
                  </a:solidFill>
                  <a:latin typeface="Helvetica Neue"/>
                </a:endParaRPr>
              </a:p>
            </p:txBody>
          </p:sp>
          <p:cxnSp>
            <p:nvCxnSpPr>
              <p:cNvPr id="187" name="Straight Connector 4"/>
              <p:cNvCxnSpPr>
                <a:cxnSpLocks noChangeShapeType="1"/>
              </p:cNvCxnSpPr>
              <p:nvPr/>
            </p:nvCxnSpPr>
            <p:spPr bwMode="auto">
              <a:xfrm>
                <a:off x="4628775" y="1393502"/>
                <a:ext cx="1534194"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88" name="Group 187"/>
            <p:cNvGrpSpPr>
              <a:grpSpLocks/>
            </p:cNvGrpSpPr>
            <p:nvPr/>
          </p:nvGrpSpPr>
          <p:grpSpPr bwMode="auto">
            <a:xfrm>
              <a:off x="3473709" y="1668727"/>
              <a:ext cx="1847099" cy="397837"/>
              <a:chOff x="4142425" y="1143000"/>
              <a:chExt cx="2403930" cy="504825"/>
            </a:xfrm>
          </p:grpSpPr>
          <p:sp>
            <p:nvSpPr>
              <p:cNvPr id="189" name="Rectangle 188"/>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dirty="0">
                    <a:solidFill>
                      <a:schemeClr val="bg1"/>
                    </a:solidFill>
                    <a:latin typeface="Helvetica Neue"/>
                  </a:rPr>
                  <a:t>Record</a:t>
                </a:r>
              </a:p>
            </p:txBody>
          </p:sp>
          <p:cxnSp>
            <p:nvCxnSpPr>
              <p:cNvPr id="190" name="Straight Connector 4"/>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91" name="Group 190"/>
            <p:cNvGrpSpPr>
              <a:grpSpLocks/>
            </p:cNvGrpSpPr>
            <p:nvPr/>
          </p:nvGrpSpPr>
          <p:grpSpPr bwMode="auto">
            <a:xfrm>
              <a:off x="5324938" y="1668726"/>
              <a:ext cx="868000" cy="397837"/>
              <a:chOff x="4142425" y="1143000"/>
              <a:chExt cx="2403930" cy="504825"/>
            </a:xfrm>
          </p:grpSpPr>
          <p:sp>
            <p:nvSpPr>
              <p:cNvPr id="192" name="Rectangle 191"/>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dirty="0">
                    <a:solidFill>
                      <a:schemeClr val="bg1"/>
                    </a:solidFill>
                    <a:latin typeface="Helvetica Neue"/>
                  </a:rPr>
                  <a:t>Record</a:t>
                </a:r>
              </a:p>
            </p:txBody>
          </p:sp>
          <p:cxnSp>
            <p:nvCxnSpPr>
              <p:cNvPr id="193" name="Straight Connector 4"/>
              <p:cNvCxnSpPr>
                <a:cxnSpLocks noChangeShapeType="1"/>
              </p:cNvCxnSpPr>
              <p:nvPr/>
            </p:nvCxnSpPr>
            <p:spPr bwMode="auto">
              <a:xfrm>
                <a:off x="6193679" y="1395412"/>
                <a:ext cx="259994" cy="0"/>
              </a:xfrm>
              <a:prstGeom prst="line">
                <a:avLst/>
              </a:prstGeom>
              <a:ln>
                <a:headEnd type="oval" w="med" len="med"/>
                <a:tailEnd type="none" w="med" len="med"/>
              </a:ln>
            </p:spPr>
            <p:style>
              <a:lnRef idx="3">
                <a:schemeClr val="lt1"/>
              </a:lnRef>
              <a:fillRef idx="1">
                <a:schemeClr val="accent2"/>
              </a:fillRef>
              <a:effectRef idx="1">
                <a:schemeClr val="accent2"/>
              </a:effectRef>
              <a:fontRef idx="minor">
                <a:schemeClr val="lt1"/>
              </a:fontRef>
            </p:style>
          </p:cxnSp>
        </p:grpSp>
        <p:grpSp>
          <p:nvGrpSpPr>
            <p:cNvPr id="194" name="Group 193"/>
            <p:cNvGrpSpPr>
              <a:grpSpLocks/>
            </p:cNvGrpSpPr>
            <p:nvPr/>
          </p:nvGrpSpPr>
          <p:grpSpPr bwMode="auto">
            <a:xfrm>
              <a:off x="2903095" y="2059638"/>
              <a:ext cx="931811" cy="397837"/>
              <a:chOff x="4142425" y="1143000"/>
              <a:chExt cx="2403930" cy="504825"/>
            </a:xfrm>
          </p:grpSpPr>
          <p:sp>
            <p:nvSpPr>
              <p:cNvPr id="195" name="Rectangle 194"/>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chemeClr val="bg1"/>
                  </a:solidFill>
                  <a:latin typeface="Helvetica Neue"/>
                </a:endParaRPr>
              </a:p>
            </p:txBody>
          </p:sp>
          <p:cxnSp>
            <p:nvCxnSpPr>
              <p:cNvPr id="196" name="Straight Connector 4"/>
              <p:cNvCxnSpPr>
                <a:cxnSpLocks noChangeShapeType="1"/>
              </p:cNvCxnSpPr>
              <p:nvPr/>
            </p:nvCxnSpPr>
            <p:spPr bwMode="auto">
              <a:xfrm>
                <a:off x="4458618" y="1401094"/>
                <a:ext cx="1751637" cy="0"/>
              </a:xfrm>
              <a:prstGeom prst="line">
                <a:avLst/>
              </a:prstGeom>
              <a:ln>
                <a:headEnd type="none" w="med" len="med"/>
                <a:tailEnd type="triangle" w="med" len="med"/>
              </a:ln>
            </p:spPr>
            <p:style>
              <a:lnRef idx="3">
                <a:schemeClr val="lt1"/>
              </a:lnRef>
              <a:fillRef idx="1">
                <a:schemeClr val="accent2"/>
              </a:fillRef>
              <a:effectRef idx="1">
                <a:schemeClr val="accent2"/>
              </a:effectRef>
              <a:fontRef idx="minor">
                <a:schemeClr val="lt1"/>
              </a:fontRef>
            </p:style>
          </p:cxnSp>
        </p:grpSp>
        <p:grpSp>
          <p:nvGrpSpPr>
            <p:cNvPr id="197" name="Group 196"/>
            <p:cNvGrpSpPr>
              <a:grpSpLocks/>
            </p:cNvGrpSpPr>
            <p:nvPr/>
          </p:nvGrpSpPr>
          <p:grpSpPr bwMode="auto">
            <a:xfrm>
              <a:off x="3834906" y="2064116"/>
              <a:ext cx="1847099" cy="397837"/>
              <a:chOff x="4142425" y="1143000"/>
              <a:chExt cx="2403930" cy="504825"/>
            </a:xfrm>
          </p:grpSpPr>
          <p:sp>
            <p:nvSpPr>
              <p:cNvPr id="198" name="Rectangle 197"/>
              <p:cNvSpPr/>
              <p:nvPr/>
            </p:nvSpPr>
            <p:spPr bwMode="auto">
              <a:xfrm>
                <a:off x="4142425" y="1143000"/>
                <a:ext cx="2403930" cy="50482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dirty="0">
                    <a:solidFill>
                      <a:schemeClr val="bg1"/>
                    </a:solidFill>
                    <a:latin typeface="Helvetica Neue"/>
                  </a:rPr>
                  <a:t>Record</a:t>
                </a:r>
              </a:p>
            </p:txBody>
          </p:sp>
          <p:cxnSp>
            <p:nvCxnSpPr>
              <p:cNvPr id="199" name="Straight Connector 4"/>
              <p:cNvCxnSpPr>
                <a:cxnSpLocks noChangeShapeType="1"/>
              </p:cNvCxnSpPr>
              <p:nvPr/>
            </p:nvCxnSpPr>
            <p:spPr bwMode="auto">
              <a:xfrm>
                <a:off x="5174837" y="1395412"/>
                <a:ext cx="1274618" cy="0"/>
              </a:xfrm>
              <a:prstGeom prst="line">
                <a:avLst/>
              </a:prstGeom>
              <a:ln>
                <a:headEnd type="oval" w="med" len="med"/>
                <a:tailEnd type="triangle" w="med" len="med"/>
              </a:ln>
            </p:spPr>
            <p:style>
              <a:lnRef idx="3">
                <a:schemeClr val="lt1"/>
              </a:lnRef>
              <a:fillRef idx="1">
                <a:schemeClr val="accent2"/>
              </a:fillRef>
              <a:effectRef idx="1">
                <a:schemeClr val="accent2"/>
              </a:effectRef>
              <a:fontRef idx="minor">
                <a:schemeClr val="lt1"/>
              </a:fontRef>
            </p:style>
          </p:cxnSp>
        </p:grpSp>
        <p:sp>
          <p:nvSpPr>
            <p:cNvPr id="2" name="Rectangle 1"/>
            <p:cNvSpPr/>
            <p:nvPr/>
          </p:nvSpPr>
          <p:spPr>
            <a:xfrm>
              <a:off x="5522283" y="2901780"/>
              <a:ext cx="426307" cy="34201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41" name="Rectangle 40"/>
            <p:cNvSpPr/>
            <p:nvPr/>
          </p:nvSpPr>
          <p:spPr>
            <a:xfrm>
              <a:off x="5101956" y="2901780"/>
              <a:ext cx="426307" cy="34201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43" name="Rectangle 42"/>
            <p:cNvSpPr/>
            <p:nvPr/>
          </p:nvSpPr>
          <p:spPr>
            <a:xfrm>
              <a:off x="4681629" y="2901780"/>
              <a:ext cx="426307" cy="34201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45" name="Rectangle 44"/>
            <p:cNvSpPr/>
            <p:nvPr/>
          </p:nvSpPr>
          <p:spPr>
            <a:xfrm>
              <a:off x="4261302" y="2901780"/>
              <a:ext cx="426307" cy="34201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47" name="Rectangle 46"/>
            <p:cNvSpPr/>
            <p:nvPr/>
          </p:nvSpPr>
          <p:spPr>
            <a:xfrm>
              <a:off x="3859944" y="2909474"/>
              <a:ext cx="426307" cy="3459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18" name="TextBox 17"/>
            <p:cNvSpPr txBox="1"/>
            <p:nvPr/>
          </p:nvSpPr>
          <p:spPr>
            <a:xfrm>
              <a:off x="5570179" y="2943052"/>
              <a:ext cx="309219" cy="253915"/>
            </a:xfrm>
            <a:prstGeom prst="rect">
              <a:avLst/>
            </a:prstGeom>
            <a:noFill/>
          </p:spPr>
          <p:txBody>
            <a:bodyPr wrap="none" rtlCol="0">
              <a:spAutoFit/>
            </a:bodyPr>
            <a:lstStyle/>
            <a:p>
              <a:r>
                <a:rPr lang="en-US" sz="1600" dirty="0">
                  <a:solidFill>
                    <a:schemeClr val="bg1"/>
                  </a:solidFill>
                  <a:latin typeface="Helvetica Neue"/>
                </a:rPr>
                <a:t>16</a:t>
              </a:r>
            </a:p>
          </p:txBody>
        </p:sp>
        <p:sp>
          <p:nvSpPr>
            <p:cNvPr id="60" name="TextBox 59"/>
            <p:cNvSpPr txBox="1"/>
            <p:nvPr/>
          </p:nvSpPr>
          <p:spPr>
            <a:xfrm>
              <a:off x="5151903" y="2943052"/>
              <a:ext cx="309219" cy="253915"/>
            </a:xfrm>
            <a:prstGeom prst="rect">
              <a:avLst/>
            </a:prstGeom>
            <a:noFill/>
          </p:spPr>
          <p:txBody>
            <a:bodyPr wrap="none" rtlCol="0">
              <a:spAutoFit/>
            </a:bodyPr>
            <a:lstStyle/>
            <a:p>
              <a:r>
                <a:rPr lang="en-US" sz="1600" dirty="0">
                  <a:solidFill>
                    <a:schemeClr val="bg1"/>
                  </a:solidFill>
                  <a:latin typeface="Helvetica Neue"/>
                </a:rPr>
                <a:t>24</a:t>
              </a:r>
            </a:p>
          </p:txBody>
        </p:sp>
        <p:sp>
          <p:nvSpPr>
            <p:cNvPr id="61" name="TextBox 60"/>
            <p:cNvSpPr txBox="1"/>
            <p:nvPr/>
          </p:nvSpPr>
          <p:spPr>
            <a:xfrm>
              <a:off x="4733627" y="2943052"/>
              <a:ext cx="309219" cy="253915"/>
            </a:xfrm>
            <a:prstGeom prst="rect">
              <a:avLst/>
            </a:prstGeom>
            <a:noFill/>
          </p:spPr>
          <p:txBody>
            <a:bodyPr wrap="none" rtlCol="0">
              <a:spAutoFit/>
            </a:bodyPr>
            <a:lstStyle/>
            <a:p>
              <a:r>
                <a:rPr lang="en-US" sz="1600" dirty="0">
                  <a:solidFill>
                    <a:schemeClr val="bg1"/>
                  </a:solidFill>
                  <a:latin typeface="Helvetica Neue"/>
                </a:rPr>
                <a:t>32</a:t>
              </a:r>
            </a:p>
          </p:txBody>
        </p:sp>
        <p:sp>
          <p:nvSpPr>
            <p:cNvPr id="62" name="TextBox 61"/>
            <p:cNvSpPr txBox="1"/>
            <p:nvPr/>
          </p:nvSpPr>
          <p:spPr>
            <a:xfrm>
              <a:off x="4315352" y="2943052"/>
              <a:ext cx="309219" cy="253915"/>
            </a:xfrm>
            <a:prstGeom prst="rect">
              <a:avLst/>
            </a:prstGeom>
            <a:noFill/>
          </p:spPr>
          <p:txBody>
            <a:bodyPr wrap="none" rtlCol="0">
              <a:spAutoFit/>
            </a:bodyPr>
            <a:lstStyle/>
            <a:p>
              <a:r>
                <a:rPr lang="en-US" sz="1600" dirty="0">
                  <a:solidFill>
                    <a:schemeClr val="bg1"/>
                  </a:solidFill>
                  <a:latin typeface="Helvetica Neue"/>
                </a:rPr>
                <a:t>12</a:t>
              </a:r>
            </a:p>
          </p:txBody>
        </p:sp>
        <p:sp>
          <p:nvSpPr>
            <p:cNvPr id="63" name="TextBox 62"/>
            <p:cNvSpPr txBox="1"/>
            <p:nvPr/>
          </p:nvSpPr>
          <p:spPr>
            <a:xfrm>
              <a:off x="3916044" y="2951583"/>
              <a:ext cx="309219" cy="253915"/>
            </a:xfrm>
            <a:prstGeom prst="rect">
              <a:avLst/>
            </a:prstGeom>
            <a:noFill/>
          </p:spPr>
          <p:txBody>
            <a:bodyPr wrap="none" rtlCol="0">
              <a:spAutoFit/>
            </a:bodyPr>
            <a:lstStyle/>
            <a:p>
              <a:r>
                <a:rPr lang="en-US" sz="1600" dirty="0">
                  <a:solidFill>
                    <a:schemeClr val="bg1"/>
                  </a:solidFill>
                  <a:latin typeface="Helvetica Neue"/>
                </a:rPr>
                <a:t>18</a:t>
              </a:r>
            </a:p>
          </p:txBody>
        </p:sp>
        <p:sp>
          <p:nvSpPr>
            <p:cNvPr id="19" name="TextBox 18"/>
            <p:cNvSpPr txBox="1"/>
            <p:nvPr/>
          </p:nvSpPr>
          <p:spPr>
            <a:xfrm>
              <a:off x="1854687" y="3414418"/>
              <a:ext cx="1761540" cy="530914"/>
            </a:xfrm>
            <a:prstGeom prst="rect">
              <a:avLst/>
            </a:prstGeom>
            <a:noFill/>
          </p:spPr>
          <p:txBody>
            <a:bodyPr wrap="none" rtlCol="0">
              <a:spAutoFit/>
            </a:bodyPr>
            <a:lstStyle/>
            <a:p>
              <a:r>
                <a:rPr lang="en-US" sz="2000" dirty="0">
                  <a:solidFill>
                    <a:schemeClr val="tx2"/>
                  </a:solidFill>
                  <a:latin typeface="Helvetica Neue"/>
                </a:rPr>
                <a:t>Record Id:</a:t>
              </a:r>
            </a:p>
            <a:p>
              <a:r>
                <a:rPr lang="en-US" sz="2000" dirty="0">
                  <a:solidFill>
                    <a:schemeClr val="tx2"/>
                  </a:solidFill>
                  <a:latin typeface="Helvetica Neue"/>
                </a:rPr>
                <a:t>(Page 2, Record 4)</a:t>
              </a:r>
            </a:p>
          </p:txBody>
        </p:sp>
        <p:sp>
          <p:nvSpPr>
            <p:cNvPr id="24" name="Oval 23"/>
            <p:cNvSpPr/>
            <p:nvPr/>
          </p:nvSpPr>
          <p:spPr>
            <a:xfrm>
              <a:off x="6013718" y="3036456"/>
              <a:ext cx="114300" cy="11220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27" name="TextBox 26"/>
            <p:cNvSpPr txBox="1"/>
            <p:nvPr/>
          </p:nvSpPr>
          <p:spPr>
            <a:xfrm>
              <a:off x="5005505" y="3271048"/>
              <a:ext cx="1292662" cy="300083"/>
            </a:xfrm>
            <a:prstGeom prst="rect">
              <a:avLst/>
            </a:prstGeom>
            <a:noFill/>
          </p:spPr>
          <p:txBody>
            <a:bodyPr wrap="none" rtlCol="0">
              <a:spAutoFit/>
            </a:bodyPr>
            <a:lstStyle/>
            <a:p>
              <a:r>
                <a:rPr lang="en-US" sz="2000" dirty="0">
                  <a:solidFill>
                    <a:schemeClr val="tx2"/>
                  </a:solidFill>
                  <a:latin typeface="Helvetica Neue"/>
                </a:rPr>
                <a:t>Slot Directory</a:t>
              </a:r>
            </a:p>
          </p:txBody>
        </p:sp>
        <p:cxnSp>
          <p:nvCxnSpPr>
            <p:cNvPr id="26" name="Curved Connector 25"/>
            <p:cNvCxnSpPr>
              <a:cxnSpLocks/>
              <a:stCxn id="24" idx="7"/>
            </p:cNvCxnSpPr>
            <p:nvPr/>
          </p:nvCxnSpPr>
          <p:spPr>
            <a:xfrm rot="16200000" flipV="1">
              <a:off x="5570448" y="2512056"/>
              <a:ext cx="717855" cy="363808"/>
            </a:xfrm>
            <a:prstGeom prst="curvedConnector3">
              <a:avLst>
                <a:gd name="adj1" fmla="val 93309"/>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6"/>
            <p:cNvCxnSpPr>
              <a:cxnSpLocks/>
            </p:cNvCxnSpPr>
            <p:nvPr/>
          </p:nvCxnSpPr>
          <p:spPr>
            <a:xfrm rot="5400000" flipH="1" flipV="1">
              <a:off x="3760488" y="2624746"/>
              <a:ext cx="589411" cy="9984"/>
            </a:xfrm>
            <a:prstGeom prst="curvedConnector3">
              <a:avLst>
                <a:gd name="adj1" fmla="val 50000"/>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4"/>
            <p:cNvCxnSpPr>
              <a:cxnSpLocks/>
            </p:cNvCxnSpPr>
            <p:nvPr/>
          </p:nvCxnSpPr>
          <p:spPr>
            <a:xfrm rot="16200000" flipV="1">
              <a:off x="3578274" y="1991621"/>
              <a:ext cx="1000834" cy="902031"/>
            </a:xfrm>
            <a:prstGeom prst="curvedConnector3">
              <a:avLst>
                <a:gd name="adj1" fmla="val 82037"/>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2"/>
            <p:cNvCxnSpPr>
              <a:cxnSpLocks/>
              <a:stCxn id="61" idx="0"/>
            </p:cNvCxnSpPr>
            <p:nvPr/>
          </p:nvCxnSpPr>
          <p:spPr>
            <a:xfrm rot="5400000" flipH="1" flipV="1">
              <a:off x="4207426" y="2239557"/>
              <a:ext cx="1406989" cy="2"/>
            </a:xfrm>
            <a:prstGeom prst="curvedConnector3">
              <a:avLst>
                <a:gd name="adj1" fmla="val 50000"/>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Curved Connector 22" descr="Arrow Labeled Page 2, Record 4 to the 4th record on the page" title="Arrow"/>
            <p:cNvCxnSpPr>
              <a:cxnSpLocks/>
              <a:endCxn id="45" idx="2"/>
            </p:cNvCxnSpPr>
            <p:nvPr/>
          </p:nvCxnSpPr>
          <p:spPr>
            <a:xfrm flipV="1">
              <a:off x="3158104" y="3243799"/>
              <a:ext cx="1316352" cy="350414"/>
            </a:xfrm>
            <a:prstGeom prst="curvedConnector2">
              <a:avLst/>
            </a:prstGeom>
            <a:ln w="254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a:cxnSpLocks/>
            </p:cNvCxnSpPr>
            <p:nvPr/>
          </p:nvCxnSpPr>
          <p:spPr>
            <a:xfrm rot="5400000" flipH="1" flipV="1">
              <a:off x="4864506" y="2348334"/>
              <a:ext cx="966799" cy="154570"/>
            </a:xfrm>
            <a:prstGeom prst="curvedConnector3">
              <a:avLst>
                <a:gd name="adj1" fmla="val 50000"/>
              </a:avLst>
            </a:prstGeom>
            <a:ln w="254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Curved Connector 4"/>
            <p:cNvCxnSpPr>
              <a:cxnSpLocks/>
              <a:stCxn id="18" idx="0"/>
              <a:endCxn id="180" idx="1"/>
            </p:cNvCxnSpPr>
            <p:nvPr/>
          </p:nvCxnSpPr>
          <p:spPr>
            <a:xfrm rot="16200000" flipV="1">
              <a:off x="3593545" y="789126"/>
              <a:ext cx="1471738" cy="2836114"/>
            </a:xfrm>
            <a:prstGeom prst="curvedConnector4">
              <a:avLst>
                <a:gd name="adj1" fmla="val 138073"/>
                <a:gd name="adj2" fmla="val 105129"/>
              </a:avLst>
            </a:prstGeom>
            <a:ln w="25400">
              <a:solidFill>
                <a:srgbClr val="92D05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5975081" y="2890450"/>
              <a:ext cx="184392" cy="353348"/>
              <a:chOff x="6442774" y="3853934"/>
              <a:chExt cx="245856" cy="471130"/>
            </a:xfrm>
          </p:grpSpPr>
          <p:sp>
            <p:nvSpPr>
              <p:cNvPr id="174" name="Rectangle 173"/>
              <p:cNvSpPr/>
              <p:nvPr/>
            </p:nvSpPr>
            <p:spPr>
              <a:xfrm>
                <a:off x="6442774" y="3853934"/>
                <a:ext cx="245856" cy="47113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sp>
            <p:nvSpPr>
              <p:cNvPr id="175" name="Oval 174"/>
              <p:cNvSpPr/>
              <p:nvPr/>
            </p:nvSpPr>
            <p:spPr>
              <a:xfrm>
                <a:off x="6494291" y="4048608"/>
                <a:ext cx="152400" cy="149601"/>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latin typeface="Helvetica Neue"/>
                </a:endParaRPr>
              </a:p>
            </p:txBody>
          </p:sp>
        </p:grpSp>
      </p:grpSp>
      <p:sp>
        <p:nvSpPr>
          <p:cNvPr id="3" name="Slide Number Placeholder 2"/>
          <p:cNvSpPr>
            <a:spLocks noGrp="1"/>
          </p:cNvSpPr>
          <p:nvPr>
            <p:ph type="sldNum" sz="quarter" idx="12"/>
          </p:nvPr>
        </p:nvSpPr>
        <p:spPr/>
        <p:txBody>
          <a:bodyPr/>
          <a:lstStyle/>
          <a:p>
            <a:fld id="{459F6482-13E3-48AA-9F28-7362888D1E43}" type="slidenum">
              <a:rPr lang="en-US" smtClean="0"/>
              <a:t>19</a:t>
            </a:fld>
            <a:endParaRPr lang="en-US"/>
          </a:p>
        </p:txBody>
      </p:sp>
    </p:spTree>
    <p:extLst>
      <p:ext uri="{BB962C8B-B14F-4D97-AF65-F5344CB8AC3E}">
        <p14:creationId xmlns:p14="http://schemas.microsoft.com/office/powerpoint/2010/main" val="2628937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6285" y="1205797"/>
            <a:ext cx="5014128" cy="3785652"/>
          </a:xfrm>
          <a:prstGeom prst="rect">
            <a:avLst/>
          </a:prstGeom>
          <a:noFill/>
        </p:spPr>
        <p:txBody>
          <a:bodyPr wrap="square" rtlCol="0">
            <a:spAutoFit/>
          </a:bodyPr>
          <a:lstStyle/>
          <a:p>
            <a:pPr marL="457200" indent="-457200">
              <a:buFont typeface="+mj-lt"/>
              <a:buAutoNum type="arabicPeriod"/>
            </a:pPr>
            <a:endParaRPr lang="en-US" sz="2400" dirty="0" smtClean="0"/>
          </a:p>
          <a:p>
            <a:pPr marL="457200" indent="-457200">
              <a:buFont typeface="+mj-lt"/>
              <a:buAutoNum type="arabicPeriod"/>
            </a:pPr>
            <a:r>
              <a:rPr lang="en-US" sz="2400" dirty="0" smtClean="0"/>
              <a:t>SQL</a:t>
            </a:r>
          </a:p>
          <a:p>
            <a:pPr marL="457200" indent="-457200">
              <a:buFont typeface="+mj-lt"/>
              <a:buAutoNum type="arabicPeriod"/>
            </a:pPr>
            <a:r>
              <a:rPr lang="en-US" sz="2400" dirty="0" smtClean="0">
                <a:solidFill>
                  <a:schemeClr val="accent3"/>
                </a:solidFill>
              </a:rPr>
              <a:t>Disk, Buffers and Files</a:t>
            </a:r>
          </a:p>
          <a:p>
            <a:pPr marL="457200" indent="-457200">
              <a:buFont typeface="+mj-lt"/>
              <a:buAutoNum type="arabicPeriod"/>
            </a:pPr>
            <a:r>
              <a:rPr lang="en-US" sz="2400" dirty="0" smtClean="0"/>
              <a:t>Index and B+ Trees</a:t>
            </a:r>
          </a:p>
          <a:p>
            <a:pPr marL="914400" lvl="1" indent="-457200">
              <a:buFont typeface="Arial" panose="020B0604020202020204" pitchFamily="34" charset="0"/>
              <a:buChar char="•"/>
            </a:pPr>
            <a:r>
              <a:rPr lang="en-US" sz="2400" dirty="0" smtClean="0">
                <a:solidFill>
                  <a:schemeClr val="accent3"/>
                </a:solidFill>
              </a:rPr>
              <a:t>refinement</a:t>
            </a:r>
          </a:p>
          <a:p>
            <a:pPr marL="457200" indent="-457200">
              <a:buFont typeface="+mj-lt"/>
              <a:buAutoNum type="arabicPeriod"/>
            </a:pPr>
            <a:r>
              <a:rPr lang="en-US" sz="2400" dirty="0" smtClean="0"/>
              <a:t>Buffer Manager</a:t>
            </a:r>
          </a:p>
          <a:p>
            <a:pPr marL="457200" indent="-457200">
              <a:buFont typeface="+mj-lt"/>
              <a:buAutoNum type="arabicPeriod"/>
            </a:pPr>
            <a:r>
              <a:rPr lang="en-US" sz="2400" dirty="0" smtClean="0"/>
              <a:t>Relational Algebra</a:t>
            </a:r>
          </a:p>
          <a:p>
            <a:pPr marL="457200" indent="-457200">
              <a:buFont typeface="+mj-lt"/>
              <a:buAutoNum type="arabicPeriod"/>
            </a:pPr>
            <a:r>
              <a:rPr lang="en-US" sz="2400" dirty="0" smtClean="0"/>
              <a:t>Sorting and Hashing</a:t>
            </a:r>
          </a:p>
          <a:p>
            <a:pPr marL="457200" indent="-457200">
              <a:buFont typeface="+mj-lt"/>
              <a:buAutoNum type="arabicPeriod"/>
            </a:pPr>
            <a:r>
              <a:rPr lang="en-US" sz="2400" dirty="0" smtClean="0"/>
              <a:t>Iterations and Joins</a:t>
            </a:r>
          </a:p>
          <a:p>
            <a:pPr marL="457200" indent="-457200">
              <a:buFont typeface="+mj-lt"/>
              <a:buAutoNum type="arabicPeriod"/>
            </a:pPr>
            <a:r>
              <a:rPr lang="en-US" sz="2400" dirty="0" smtClean="0"/>
              <a:t>Query Optimization</a:t>
            </a:r>
          </a:p>
        </p:txBody>
      </p:sp>
      <p:sp>
        <p:nvSpPr>
          <p:cNvPr id="5" name="TextBox 4"/>
          <p:cNvSpPr txBox="1"/>
          <p:nvPr/>
        </p:nvSpPr>
        <p:spPr>
          <a:xfrm>
            <a:off x="6422570" y="1205797"/>
            <a:ext cx="5014128" cy="4893647"/>
          </a:xfrm>
          <a:prstGeom prst="rect">
            <a:avLst/>
          </a:prstGeom>
          <a:noFill/>
        </p:spPr>
        <p:txBody>
          <a:bodyPr wrap="square" rtlCol="0">
            <a:spAutoFit/>
          </a:bodyPr>
          <a:lstStyle/>
          <a:p>
            <a:endParaRPr lang="en-US" sz="2400" dirty="0" smtClean="0"/>
          </a:p>
          <a:p>
            <a:pPr marL="457200" indent="-457200">
              <a:buFont typeface="+mj-lt"/>
              <a:buAutoNum type="arabicPeriod" startAt="9"/>
            </a:pPr>
            <a:r>
              <a:rPr lang="en-US" sz="2400" dirty="0"/>
              <a:t>Transactions and Concurrency</a:t>
            </a:r>
          </a:p>
          <a:p>
            <a:pPr marL="457200" indent="-457200">
              <a:buFont typeface="+mj-lt"/>
              <a:buAutoNum type="arabicPeriod" startAt="9"/>
            </a:pPr>
            <a:r>
              <a:rPr lang="en-US" sz="2400" dirty="0"/>
              <a:t>Recovery</a:t>
            </a:r>
          </a:p>
          <a:p>
            <a:pPr marL="457200" indent="-457200">
              <a:buFont typeface="+mj-lt"/>
              <a:buAutoNum type="arabicPeriod" startAt="9"/>
            </a:pPr>
            <a:r>
              <a:rPr lang="en-US" sz="2400" dirty="0"/>
              <a:t>ER Modeling &amp; </a:t>
            </a:r>
            <a:r>
              <a:rPr lang="en-US" sz="2400" dirty="0" smtClean="0"/>
              <a:t>FD</a:t>
            </a:r>
          </a:p>
          <a:p>
            <a:pPr marL="457200" indent="-457200">
              <a:buFont typeface="+mj-lt"/>
              <a:buAutoNum type="arabicPeriod" startAt="9"/>
            </a:pPr>
            <a:r>
              <a:rPr lang="en-US" sz="2400" dirty="0" smtClean="0"/>
              <a:t>Parallel Query Processing</a:t>
            </a:r>
          </a:p>
          <a:p>
            <a:pPr marL="457200" indent="-457200">
              <a:buFont typeface="+mj-lt"/>
              <a:buAutoNum type="arabicPeriod" startAt="9"/>
            </a:pPr>
            <a:r>
              <a:rPr lang="en-US" sz="2400" dirty="0" smtClean="0">
                <a:solidFill>
                  <a:schemeClr val="accent3"/>
                </a:solidFill>
              </a:rPr>
              <a:t>Distributed Transactions</a:t>
            </a:r>
          </a:p>
          <a:p>
            <a:pPr marL="457200" indent="-457200">
              <a:buFont typeface="+mj-lt"/>
              <a:buAutoNum type="arabicPeriod" startAt="9"/>
            </a:pPr>
            <a:r>
              <a:rPr lang="en-US" sz="2400" dirty="0" smtClean="0">
                <a:solidFill>
                  <a:schemeClr val="accent3"/>
                </a:solidFill>
              </a:rPr>
              <a:t>NoSQL</a:t>
            </a:r>
          </a:p>
          <a:p>
            <a:pPr marL="457200" indent="-457200">
              <a:buFont typeface="+mj-lt"/>
              <a:buAutoNum type="arabicPeriod" startAt="9"/>
            </a:pPr>
            <a:r>
              <a:rPr lang="en-US" sz="2400" dirty="0" err="1" smtClean="0"/>
              <a:t>MapReduce</a:t>
            </a:r>
            <a:r>
              <a:rPr lang="en-US" sz="2400" dirty="0" smtClean="0"/>
              <a:t> &amp; </a:t>
            </a:r>
            <a:r>
              <a:rPr lang="en-US" sz="2400" dirty="0" smtClean="0">
                <a:solidFill>
                  <a:schemeClr val="accent3"/>
                </a:solidFill>
              </a:rPr>
              <a:t>Spark</a:t>
            </a:r>
            <a:endParaRPr lang="en-US" sz="2400" dirty="0">
              <a:solidFill>
                <a:schemeClr val="accent3"/>
              </a:solidFill>
            </a:endParaRPr>
          </a:p>
          <a:p>
            <a:pPr marL="457200" indent="-457200">
              <a:buFont typeface="+mj-lt"/>
              <a:buAutoNum type="arabicPeriod" startAt="9"/>
            </a:pPr>
            <a:r>
              <a:rPr lang="en-US" sz="2400" dirty="0" smtClean="0"/>
              <a:t>DM &amp; ML</a:t>
            </a:r>
          </a:p>
          <a:p>
            <a:pPr marL="914400" lvl="1" indent="-457200">
              <a:buFont typeface="Arial" panose="020B0604020202020204" pitchFamily="34" charset="0"/>
              <a:buChar char="•"/>
            </a:pPr>
            <a:r>
              <a:rPr lang="en-US" sz="2400" dirty="0" smtClean="0">
                <a:solidFill>
                  <a:schemeClr val="accent3"/>
                </a:solidFill>
              </a:rPr>
              <a:t>Data Warehouse / Lake</a:t>
            </a:r>
          </a:p>
          <a:p>
            <a:pPr marL="914400" lvl="1" indent="-457200">
              <a:buFont typeface="Arial" panose="020B0604020202020204" pitchFamily="34" charset="0"/>
              <a:buChar char="•"/>
            </a:pPr>
            <a:r>
              <a:rPr lang="en-US" altLang="zh-CN" sz="2400" dirty="0" smtClean="0"/>
              <a:t>Machine Learning</a:t>
            </a:r>
            <a:endParaRPr lang="en-US" sz="2400" dirty="0" smtClean="0"/>
          </a:p>
          <a:p>
            <a:pPr marL="1371600" lvl="2" indent="-457200">
              <a:buFont typeface="Wingdings" panose="05000000000000000000" pitchFamily="2" charset="2"/>
              <a:buChar char="§"/>
            </a:pPr>
            <a:r>
              <a:rPr lang="en-US" sz="2400" i="1" dirty="0" smtClean="0"/>
              <a:t>k-</a:t>
            </a:r>
            <a:r>
              <a:rPr lang="en-US" sz="2400" dirty="0" smtClean="0"/>
              <a:t>means</a:t>
            </a:r>
          </a:p>
          <a:p>
            <a:pPr marL="1371600" lvl="2" indent="-457200">
              <a:buFont typeface="Wingdings" panose="05000000000000000000" pitchFamily="2" charset="2"/>
              <a:buChar char="§"/>
            </a:pPr>
            <a:r>
              <a:rPr lang="en-US" sz="2400" dirty="0" smtClean="0">
                <a:solidFill>
                  <a:schemeClr val="accent3"/>
                </a:solidFill>
              </a:rPr>
              <a:t>Linear Regression</a:t>
            </a:r>
          </a:p>
        </p:txBody>
      </p:sp>
      <p:sp>
        <p:nvSpPr>
          <p:cNvPr id="2" name="Rectangle 1"/>
          <p:cNvSpPr/>
          <p:nvPr/>
        </p:nvSpPr>
        <p:spPr>
          <a:xfrm>
            <a:off x="4703842" y="467767"/>
            <a:ext cx="2064989" cy="707886"/>
          </a:xfrm>
          <a:prstGeom prst="rect">
            <a:avLst/>
          </a:prstGeom>
        </p:spPr>
        <p:txBody>
          <a:bodyPr wrap="none">
            <a:spAutoFit/>
          </a:bodyPr>
          <a:lstStyle/>
          <a:p>
            <a:r>
              <a:rPr lang="en-US" altLang="zh-CN" sz="4000" dirty="0">
                <a:latin typeface="Times New Roman" panose="02020603050405020304" pitchFamily="18" charset="0"/>
                <a:cs typeface="Times New Roman" panose="02020603050405020304" pitchFamily="18" charset="0"/>
              </a:rPr>
              <a:t>Database</a:t>
            </a:r>
            <a:endParaRPr lang="en-US" sz="36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59F6482-13E3-48AA-9F28-7362888D1E43}" type="slidenum">
              <a:rPr lang="en-US" smtClean="0"/>
              <a:t>2</a:t>
            </a:fld>
            <a:endParaRPr lang="en-US"/>
          </a:p>
        </p:txBody>
      </p:sp>
    </p:spTree>
    <p:extLst>
      <p:ext uri="{BB962C8B-B14F-4D97-AF65-F5344CB8AC3E}">
        <p14:creationId xmlns:p14="http://schemas.microsoft.com/office/powerpoint/2010/main" val="4087656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Record Formats: Variable </a:t>
            </a:r>
            <a:r>
              <a:rPr lang="en-US" dirty="0" smtClean="0"/>
              <a:t>Length</a:t>
            </a:r>
            <a:endParaRPr lang="en-US" dirty="0"/>
          </a:p>
        </p:txBody>
      </p:sp>
      <p:sp>
        <p:nvSpPr>
          <p:cNvPr id="21" name="Content Placeholder 2"/>
          <p:cNvSpPr>
            <a:spLocks noGrp="1"/>
          </p:cNvSpPr>
          <p:nvPr>
            <p:ph idx="1"/>
          </p:nvPr>
        </p:nvSpPr>
        <p:spPr>
          <a:xfrm>
            <a:off x="609600" y="1600200"/>
            <a:ext cx="8636000" cy="4525963"/>
          </a:xfrm>
        </p:spPr>
        <p:txBody>
          <a:bodyPr>
            <a:noAutofit/>
          </a:bodyPr>
          <a:lstStyle/>
          <a:p>
            <a:r>
              <a:rPr lang="en-US" sz="2133" dirty="0"/>
              <a:t> </a:t>
            </a:r>
            <a:r>
              <a:rPr lang="en-US" sz="2133" dirty="0">
                <a:latin typeface="Helvetica Neue"/>
              </a:rPr>
              <a:t>What happens if fields are variable length?</a:t>
            </a:r>
          </a:p>
          <a:p>
            <a:pPr>
              <a:spcBef>
                <a:spcPts val="12000"/>
              </a:spcBef>
              <a:spcAft>
                <a:spcPts val="12000"/>
              </a:spcAft>
            </a:pPr>
            <a:r>
              <a:rPr lang="en-US" sz="2133" dirty="0">
                <a:latin typeface="Helvetica Neue"/>
              </a:rPr>
              <a:t>Introduce a record header</a:t>
            </a:r>
          </a:p>
          <a:p>
            <a:r>
              <a:rPr lang="en-US" sz="2133" dirty="0">
                <a:latin typeface="Helvetica Neue"/>
              </a:rPr>
              <a:t>Direct access &amp; no “escaping”, other advantages?</a:t>
            </a:r>
          </a:p>
          <a:p>
            <a:pPr lvl="1"/>
            <a:r>
              <a:rPr lang="en-US" sz="2133" dirty="0">
                <a:latin typeface="Helvetica Neue"/>
              </a:rPr>
              <a:t>Handle null fields easily </a:t>
            </a:r>
            <a:r>
              <a:rPr lang="en-US" sz="2133" dirty="0">
                <a:latin typeface="Helvetica Neue"/>
                <a:sym typeface="Wingdings"/>
              </a:rPr>
              <a:t> </a:t>
            </a:r>
          </a:p>
          <a:p>
            <a:pPr lvl="1"/>
            <a:r>
              <a:rPr lang="en-US" sz="2133" dirty="0">
                <a:latin typeface="Helvetica Neue"/>
                <a:sym typeface="Wingdings"/>
              </a:rPr>
              <a:t>useful for fixed length records too!</a:t>
            </a:r>
            <a:endParaRPr lang="en-US" sz="2133" dirty="0">
              <a:latin typeface="Helvetica Neue"/>
            </a:endParaRPr>
          </a:p>
        </p:txBody>
      </p:sp>
      <p:grpSp>
        <p:nvGrpSpPr>
          <p:cNvPr id="57" name="Group 13" descr="A record with the fields M, 32, 94703, Bob, Sig, Str. Header with two pointers pointing to the end of the Bob and Big, St. Fields" title="Byte Form of a Record"/>
          <p:cNvGrpSpPr>
            <a:grpSpLocks/>
          </p:cNvGrpSpPr>
          <p:nvPr/>
        </p:nvGrpSpPr>
        <p:grpSpPr bwMode="auto">
          <a:xfrm>
            <a:off x="1843120" y="4130036"/>
            <a:ext cx="5859138" cy="846554"/>
            <a:chOff x="1035344" y="4322081"/>
            <a:chExt cx="5859893" cy="845481"/>
          </a:xfrm>
        </p:grpSpPr>
        <p:grpSp>
          <p:nvGrpSpPr>
            <p:cNvPr id="58" name="Group 1"/>
            <p:cNvGrpSpPr>
              <a:grpSpLocks/>
            </p:cNvGrpSpPr>
            <p:nvPr/>
          </p:nvGrpSpPr>
          <p:grpSpPr bwMode="auto">
            <a:xfrm>
              <a:off x="2505558" y="4322081"/>
              <a:ext cx="4389679" cy="845481"/>
              <a:chOff x="1841172" y="4163731"/>
              <a:chExt cx="4389679" cy="845481"/>
            </a:xfrm>
          </p:grpSpPr>
          <p:grpSp>
            <p:nvGrpSpPr>
              <p:cNvPr id="102" name="Group 67"/>
              <p:cNvGrpSpPr>
                <a:grpSpLocks/>
              </p:cNvGrpSpPr>
              <p:nvPr/>
            </p:nvGrpSpPr>
            <p:grpSpPr bwMode="auto">
              <a:xfrm>
                <a:off x="4090950" y="4163731"/>
                <a:ext cx="1168228" cy="845481"/>
                <a:chOff x="1712855" y="4878355"/>
                <a:chExt cx="1168228" cy="845481"/>
              </a:xfrm>
            </p:grpSpPr>
            <p:sp>
              <p:nvSpPr>
                <p:cNvPr id="133" name="Rectangle 132"/>
                <p:cNvSpPr/>
                <p:nvPr/>
              </p:nvSpPr>
              <p:spPr bwMode="auto">
                <a:xfrm>
                  <a:off x="1822406" y="4878355"/>
                  <a:ext cx="739870" cy="504185"/>
                </a:xfrm>
                <a:prstGeom prst="rect">
                  <a:avLst/>
                </a:prstGeom>
                <a:solidFill>
                  <a:schemeClr val="accent2">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Bob</a:t>
                  </a:r>
                </a:p>
              </p:txBody>
            </p:sp>
            <p:sp>
              <p:nvSpPr>
                <p:cNvPr id="134" name="TextBox 133"/>
                <p:cNvSpPr txBox="1"/>
                <p:nvPr/>
              </p:nvSpPr>
              <p:spPr bwMode="auto">
                <a:xfrm>
                  <a:off x="1712855" y="5385711"/>
                  <a:ext cx="1168228" cy="338125"/>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VARCHAR</a:t>
                  </a:r>
                </a:p>
              </p:txBody>
            </p:sp>
          </p:grpSp>
          <p:grpSp>
            <p:nvGrpSpPr>
              <p:cNvPr id="103" name="Group 73"/>
              <p:cNvGrpSpPr>
                <a:grpSpLocks/>
              </p:cNvGrpSpPr>
              <p:nvPr/>
            </p:nvGrpSpPr>
            <p:grpSpPr bwMode="auto">
              <a:xfrm>
                <a:off x="4943546" y="4163731"/>
                <a:ext cx="1287305" cy="840726"/>
                <a:chOff x="2930461" y="4873592"/>
                <a:chExt cx="1287305" cy="840726"/>
              </a:xfrm>
            </p:grpSpPr>
            <p:sp>
              <p:nvSpPr>
                <p:cNvPr id="114" name="Rectangle 113"/>
                <p:cNvSpPr/>
                <p:nvPr/>
              </p:nvSpPr>
              <p:spPr bwMode="auto">
                <a:xfrm>
                  <a:off x="2930461" y="4873592"/>
                  <a:ext cx="1162200" cy="504185"/>
                </a:xfrm>
                <a:prstGeom prst="rect">
                  <a:avLst/>
                </a:prstGeom>
                <a:solidFill>
                  <a:schemeClr val="accent2">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Big, St.</a:t>
                  </a:r>
                </a:p>
              </p:txBody>
            </p:sp>
            <p:sp>
              <p:nvSpPr>
                <p:cNvPr id="115" name="TextBox 114"/>
                <p:cNvSpPr txBox="1"/>
                <p:nvPr/>
              </p:nvSpPr>
              <p:spPr bwMode="auto">
                <a:xfrm>
                  <a:off x="3049539" y="5376193"/>
                  <a:ext cx="1168227" cy="338125"/>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VARCHAR</a:t>
                  </a:r>
                </a:p>
              </p:txBody>
            </p:sp>
          </p:grpSp>
          <p:grpSp>
            <p:nvGrpSpPr>
              <p:cNvPr id="104" name="Group 74"/>
              <p:cNvGrpSpPr>
                <a:grpSpLocks/>
              </p:cNvGrpSpPr>
              <p:nvPr/>
            </p:nvGrpSpPr>
            <p:grpSpPr bwMode="auto">
              <a:xfrm>
                <a:off x="1841172" y="4163731"/>
                <a:ext cx="763449" cy="820113"/>
                <a:chOff x="4259291" y="4878355"/>
                <a:chExt cx="763449" cy="820113"/>
              </a:xfrm>
            </p:grpSpPr>
            <p:sp>
              <p:nvSpPr>
                <p:cNvPr id="112" name="Rectangle 111"/>
                <p:cNvSpPr/>
                <p:nvPr/>
              </p:nvSpPr>
              <p:spPr bwMode="auto">
                <a:xfrm>
                  <a:off x="4259291" y="4878355"/>
                  <a:ext cx="623968" cy="50577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M</a:t>
                  </a:r>
                </a:p>
              </p:txBody>
            </p:sp>
            <p:sp>
              <p:nvSpPr>
                <p:cNvPr id="113" name="TextBox 112"/>
                <p:cNvSpPr txBox="1"/>
                <p:nvPr/>
              </p:nvSpPr>
              <p:spPr bwMode="auto">
                <a:xfrm>
                  <a:off x="4259291" y="5360343"/>
                  <a:ext cx="763449" cy="338125"/>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CHAR</a:t>
                  </a:r>
                </a:p>
              </p:txBody>
            </p:sp>
          </p:grpSp>
          <p:grpSp>
            <p:nvGrpSpPr>
              <p:cNvPr id="106" name="Group 75"/>
              <p:cNvGrpSpPr>
                <a:grpSpLocks/>
              </p:cNvGrpSpPr>
              <p:nvPr/>
            </p:nvGrpSpPr>
            <p:grpSpPr bwMode="auto">
              <a:xfrm>
                <a:off x="2474666" y="4163731"/>
                <a:ext cx="611266" cy="818529"/>
                <a:chOff x="4893092" y="4878355"/>
                <a:chExt cx="611266" cy="818529"/>
              </a:xfrm>
            </p:grpSpPr>
            <p:sp>
              <p:nvSpPr>
                <p:cNvPr id="110" name="Rectangle 109"/>
                <p:cNvSpPr/>
                <p:nvPr/>
              </p:nvSpPr>
              <p:spPr bwMode="auto">
                <a:xfrm>
                  <a:off x="4893092" y="4878355"/>
                  <a:ext cx="611266" cy="50577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32</a:t>
                  </a:r>
                </a:p>
              </p:txBody>
            </p:sp>
            <p:sp>
              <p:nvSpPr>
                <p:cNvPr id="111" name="TextBox 110"/>
                <p:cNvSpPr txBox="1"/>
                <p:nvPr/>
              </p:nvSpPr>
              <p:spPr bwMode="auto">
                <a:xfrm>
                  <a:off x="4975653" y="5358759"/>
                  <a:ext cx="514951" cy="338125"/>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INT</a:t>
                  </a:r>
                </a:p>
              </p:txBody>
            </p:sp>
          </p:grpSp>
          <p:grpSp>
            <p:nvGrpSpPr>
              <p:cNvPr id="107" name="Group 85"/>
              <p:cNvGrpSpPr>
                <a:grpSpLocks/>
              </p:cNvGrpSpPr>
              <p:nvPr/>
            </p:nvGrpSpPr>
            <p:grpSpPr bwMode="auto">
              <a:xfrm>
                <a:off x="3077994" y="4163731"/>
                <a:ext cx="1125682" cy="821699"/>
                <a:chOff x="5494226" y="4878355"/>
                <a:chExt cx="1125682" cy="821699"/>
              </a:xfrm>
            </p:grpSpPr>
            <p:sp>
              <p:nvSpPr>
                <p:cNvPr id="108" name="Rectangle 107"/>
                <p:cNvSpPr/>
                <p:nvPr/>
              </p:nvSpPr>
              <p:spPr bwMode="auto">
                <a:xfrm>
                  <a:off x="5494226" y="4878355"/>
                  <a:ext cx="1125682" cy="50577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94703</a:t>
                  </a:r>
                </a:p>
              </p:txBody>
            </p:sp>
            <p:sp>
              <p:nvSpPr>
                <p:cNvPr id="109" name="TextBox 108"/>
                <p:cNvSpPr txBox="1"/>
                <p:nvPr/>
              </p:nvSpPr>
              <p:spPr bwMode="auto">
                <a:xfrm>
                  <a:off x="5840346" y="5361929"/>
                  <a:ext cx="514951" cy="338125"/>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INT</a:t>
                  </a:r>
                </a:p>
              </p:txBody>
            </p:sp>
          </p:grpSp>
        </p:grpSp>
        <p:grpSp>
          <p:nvGrpSpPr>
            <p:cNvPr id="59" name="Group 6"/>
            <p:cNvGrpSpPr>
              <a:grpSpLocks/>
            </p:cNvGrpSpPr>
            <p:nvPr/>
          </p:nvGrpSpPr>
          <p:grpSpPr bwMode="auto">
            <a:xfrm>
              <a:off x="1035344" y="4322874"/>
              <a:ext cx="1474206" cy="503237"/>
              <a:chOff x="1035344" y="4322874"/>
              <a:chExt cx="1474206" cy="503237"/>
            </a:xfrm>
          </p:grpSpPr>
          <p:sp>
            <p:nvSpPr>
              <p:cNvPr id="64" name="Rectangle 63"/>
              <p:cNvSpPr/>
              <p:nvPr/>
            </p:nvSpPr>
            <p:spPr bwMode="auto">
              <a:xfrm>
                <a:off x="1035344" y="4323667"/>
                <a:ext cx="1474978" cy="502599"/>
              </a:xfrm>
              <a:prstGeom prst="rect">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chemeClr val="bg1"/>
                    </a:solidFill>
                    <a:latin typeface="Helvetica Neue"/>
                  </a:rPr>
                  <a:t>Header</a:t>
                </a:r>
              </a:p>
            </p:txBody>
          </p:sp>
          <p:grpSp>
            <p:nvGrpSpPr>
              <p:cNvPr id="65" name="Group 5"/>
              <p:cNvGrpSpPr>
                <a:grpSpLocks/>
              </p:cNvGrpSpPr>
              <p:nvPr/>
            </p:nvGrpSpPr>
            <p:grpSpPr bwMode="auto">
              <a:xfrm>
                <a:off x="1927546" y="4382170"/>
                <a:ext cx="499844" cy="366713"/>
                <a:chOff x="1927546" y="4382170"/>
                <a:chExt cx="499844" cy="366713"/>
              </a:xfrm>
            </p:grpSpPr>
            <p:grpSp>
              <p:nvGrpSpPr>
                <p:cNvPr id="66" name="Group 4"/>
                <p:cNvGrpSpPr>
                  <a:grpSpLocks/>
                </p:cNvGrpSpPr>
                <p:nvPr/>
              </p:nvGrpSpPr>
              <p:grpSpPr bwMode="auto">
                <a:xfrm>
                  <a:off x="1927546" y="4382170"/>
                  <a:ext cx="211137" cy="366713"/>
                  <a:chOff x="2014689" y="4895962"/>
                  <a:chExt cx="211137" cy="366713"/>
                </a:xfrm>
              </p:grpSpPr>
              <p:sp>
                <p:nvSpPr>
                  <p:cNvPr id="70" name="Rectangle 69"/>
                  <p:cNvSpPr/>
                  <p:nvPr/>
                </p:nvSpPr>
                <p:spPr bwMode="auto">
                  <a:xfrm>
                    <a:off x="2014777" y="4896122"/>
                    <a:ext cx="211165" cy="36624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sp>
                <p:nvSpPr>
                  <p:cNvPr id="71" name="Oval 70"/>
                  <p:cNvSpPr/>
                  <p:nvPr/>
                </p:nvSpPr>
                <p:spPr bwMode="auto">
                  <a:xfrm>
                    <a:off x="2083049" y="5040401"/>
                    <a:ext cx="74622" cy="7768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grpSp>
            <p:grpSp>
              <p:nvGrpSpPr>
                <p:cNvPr id="67" name="Group 102"/>
                <p:cNvGrpSpPr>
                  <a:grpSpLocks/>
                </p:cNvGrpSpPr>
                <p:nvPr/>
              </p:nvGrpSpPr>
              <p:grpSpPr bwMode="auto">
                <a:xfrm>
                  <a:off x="2216253" y="4382170"/>
                  <a:ext cx="211137" cy="366713"/>
                  <a:chOff x="2014689" y="4895962"/>
                  <a:chExt cx="211137" cy="366713"/>
                </a:xfrm>
              </p:grpSpPr>
              <p:sp>
                <p:nvSpPr>
                  <p:cNvPr id="68" name="Rectangle 67"/>
                  <p:cNvSpPr/>
                  <p:nvPr/>
                </p:nvSpPr>
                <p:spPr bwMode="auto">
                  <a:xfrm>
                    <a:off x="2015032" y="4896122"/>
                    <a:ext cx="211165" cy="36624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sp>
                <p:nvSpPr>
                  <p:cNvPr id="69" name="Oval 68"/>
                  <p:cNvSpPr/>
                  <p:nvPr/>
                </p:nvSpPr>
                <p:spPr bwMode="auto">
                  <a:xfrm>
                    <a:off x="2083304" y="5040401"/>
                    <a:ext cx="74622" cy="7768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grpSp>
          </p:grpSp>
        </p:grpSp>
        <p:sp>
          <p:nvSpPr>
            <p:cNvPr id="60" name="Oval 59"/>
            <p:cNvSpPr/>
            <p:nvPr/>
          </p:nvSpPr>
          <p:spPr bwMode="auto">
            <a:xfrm>
              <a:off x="5569828" y="4791385"/>
              <a:ext cx="73034" cy="7610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sp>
          <p:nvSpPr>
            <p:cNvPr id="61" name="Oval 60"/>
            <p:cNvSpPr/>
            <p:nvPr/>
          </p:nvSpPr>
          <p:spPr bwMode="auto">
            <a:xfrm>
              <a:off x="6739967" y="4789800"/>
              <a:ext cx="73034" cy="76103"/>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dirty="0">
                <a:solidFill>
                  <a:srgbClr val="000000"/>
                </a:solidFill>
                <a:latin typeface="Helvetica Neue"/>
              </a:endParaRPr>
            </a:p>
          </p:txBody>
        </p:sp>
        <p:cxnSp>
          <p:nvCxnSpPr>
            <p:cNvPr id="62" name="Elbow Connector 37"/>
            <p:cNvCxnSpPr>
              <a:cxnSpLocks noChangeShapeType="1"/>
            </p:cNvCxnSpPr>
            <p:nvPr/>
          </p:nvCxnSpPr>
          <p:spPr bwMode="auto">
            <a:xfrm rot="16200000" flipH="1">
              <a:off x="3687973" y="2949561"/>
              <a:ext cx="263859" cy="3573575"/>
            </a:xfrm>
            <a:prstGeom prst="bentConnector3">
              <a:avLst>
                <a:gd name="adj1" fmla="val 21448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3" name="Elbow Connector 37"/>
            <p:cNvCxnSpPr>
              <a:cxnSpLocks noChangeShapeType="1"/>
            </p:cNvCxnSpPr>
            <p:nvPr/>
          </p:nvCxnSpPr>
          <p:spPr bwMode="auto">
            <a:xfrm rot="16200000" flipH="1">
              <a:off x="4418317" y="2507924"/>
              <a:ext cx="261676" cy="4454667"/>
            </a:xfrm>
            <a:prstGeom prst="bentConnector3">
              <a:avLst>
                <a:gd name="adj1" fmla="val 25288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94" name="Group 42" title="Record 1">
            <a:extLst>
              <a:ext uri="{FF2B5EF4-FFF2-40B4-BE49-F238E27FC236}">
                <a16:creationId xmlns:a16="http://schemas.microsoft.com/office/drawing/2014/main" id="{4E711F1A-F0D7-944A-91A3-A0220BC4F41D}"/>
              </a:ext>
            </a:extLst>
          </p:cNvPr>
          <p:cNvGrpSpPr>
            <a:grpSpLocks/>
          </p:cNvGrpSpPr>
          <p:nvPr/>
        </p:nvGrpSpPr>
        <p:grpSpPr bwMode="auto">
          <a:xfrm>
            <a:off x="1875632" y="2160096"/>
            <a:ext cx="4416425" cy="1287879"/>
            <a:chOff x="4424229" y="4316768"/>
            <a:chExt cx="4417865" cy="1286868"/>
          </a:xfrm>
        </p:grpSpPr>
        <p:sp>
          <p:nvSpPr>
            <p:cNvPr id="95" name="TextBox 43">
              <a:extLst>
                <a:ext uri="{FF2B5EF4-FFF2-40B4-BE49-F238E27FC236}">
                  <a16:creationId xmlns:a16="http://schemas.microsoft.com/office/drawing/2014/main" id="{17299863-70F4-F44D-ADD9-E07328B4BEBC}"/>
                </a:ext>
              </a:extLst>
            </p:cNvPr>
            <p:cNvSpPr txBox="1">
              <a:spLocks noChangeArrowheads="1"/>
            </p:cNvSpPr>
            <p:nvPr/>
          </p:nvSpPr>
          <p:spPr bwMode="auto">
            <a:xfrm>
              <a:off x="4555518" y="4316768"/>
              <a:ext cx="4286576" cy="46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algn="ctr">
                <a:spcBef>
                  <a:spcPct val="0"/>
                </a:spcBef>
                <a:buFontTx/>
                <a:buNone/>
              </a:pPr>
              <a:r>
                <a:rPr lang="en-US" altLang="en-US" sz="2400" dirty="0">
                  <a:solidFill>
                    <a:srgbClr val="000000"/>
                  </a:solidFill>
                  <a:latin typeface="Helvetica Neue"/>
                </a:rPr>
                <a:t>Record</a:t>
              </a:r>
            </a:p>
          </p:txBody>
        </p:sp>
        <p:grpSp>
          <p:nvGrpSpPr>
            <p:cNvPr id="96" name="Group 44">
              <a:extLst>
                <a:ext uri="{FF2B5EF4-FFF2-40B4-BE49-F238E27FC236}">
                  <a16:creationId xmlns:a16="http://schemas.microsoft.com/office/drawing/2014/main" id="{57256E9A-438B-7741-91EA-C9628867BD51}"/>
                </a:ext>
              </a:extLst>
            </p:cNvPr>
            <p:cNvGrpSpPr>
              <a:grpSpLocks/>
            </p:cNvGrpSpPr>
            <p:nvPr/>
          </p:nvGrpSpPr>
          <p:grpSpPr bwMode="auto">
            <a:xfrm>
              <a:off x="4555518" y="4778432"/>
              <a:ext cx="4286576" cy="503582"/>
              <a:chOff x="4555518" y="4778432"/>
              <a:chExt cx="4286576" cy="503582"/>
            </a:xfrm>
          </p:grpSpPr>
          <p:sp>
            <p:nvSpPr>
              <p:cNvPr id="116" name="Rectangle 115">
                <a:extLst>
                  <a:ext uri="{FF2B5EF4-FFF2-40B4-BE49-F238E27FC236}">
                    <a16:creationId xmlns:a16="http://schemas.microsoft.com/office/drawing/2014/main" id="{825FDA23-70A5-B649-8C6D-FB3A5E921A31}"/>
                  </a:ext>
                </a:extLst>
              </p:cNvPr>
              <p:cNvSpPr/>
              <p:nvPr/>
            </p:nvSpPr>
            <p:spPr bwMode="auto">
              <a:xfrm>
                <a:off x="4556035" y="4778366"/>
                <a:ext cx="751132" cy="504429"/>
              </a:xfrm>
              <a:prstGeom prst="rect">
                <a:avLst/>
              </a:prstGeom>
              <a:solidFill>
                <a:schemeClr val="accent2">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Bob</a:t>
                </a:r>
              </a:p>
            </p:txBody>
          </p:sp>
          <p:sp>
            <p:nvSpPr>
              <p:cNvPr id="117" name="Rectangle 116">
                <a:extLst>
                  <a:ext uri="{FF2B5EF4-FFF2-40B4-BE49-F238E27FC236}">
                    <a16:creationId xmlns:a16="http://schemas.microsoft.com/office/drawing/2014/main" id="{C04F997D-D81B-1647-A0B2-9807560127F2}"/>
                  </a:ext>
                </a:extLst>
              </p:cNvPr>
              <p:cNvSpPr/>
              <p:nvPr/>
            </p:nvSpPr>
            <p:spPr bwMode="auto">
              <a:xfrm>
                <a:off x="6469596" y="4778366"/>
                <a:ext cx="624091" cy="5044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M</a:t>
                </a:r>
              </a:p>
            </p:txBody>
          </p:sp>
          <p:sp>
            <p:nvSpPr>
              <p:cNvPr id="118" name="Rectangle 117">
                <a:extLst>
                  <a:ext uri="{FF2B5EF4-FFF2-40B4-BE49-F238E27FC236}">
                    <a16:creationId xmlns:a16="http://schemas.microsoft.com/office/drawing/2014/main" id="{1BF1DE14-CE2E-B548-9C59-339AA712AC26}"/>
                  </a:ext>
                </a:extLst>
              </p:cNvPr>
              <p:cNvSpPr/>
              <p:nvPr/>
            </p:nvSpPr>
            <p:spPr bwMode="auto">
              <a:xfrm>
                <a:off x="7093687" y="4778366"/>
                <a:ext cx="622503" cy="5044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32</a:t>
                </a:r>
              </a:p>
            </p:txBody>
          </p:sp>
          <p:sp>
            <p:nvSpPr>
              <p:cNvPr id="119" name="Rectangle 118">
                <a:extLst>
                  <a:ext uri="{FF2B5EF4-FFF2-40B4-BE49-F238E27FC236}">
                    <a16:creationId xmlns:a16="http://schemas.microsoft.com/office/drawing/2014/main" id="{719A1B34-8383-9A4A-85F8-A90799F36B5B}"/>
                  </a:ext>
                </a:extLst>
              </p:cNvPr>
              <p:cNvSpPr/>
              <p:nvPr/>
            </p:nvSpPr>
            <p:spPr bwMode="auto">
              <a:xfrm>
                <a:off x="7716190" y="4778366"/>
                <a:ext cx="1125904" cy="50442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94703</a:t>
                </a:r>
              </a:p>
            </p:txBody>
          </p:sp>
          <p:sp>
            <p:nvSpPr>
              <p:cNvPr id="120" name="Rectangle 119">
                <a:extLst>
                  <a:ext uri="{FF2B5EF4-FFF2-40B4-BE49-F238E27FC236}">
                    <a16:creationId xmlns:a16="http://schemas.microsoft.com/office/drawing/2014/main" id="{0854D740-5423-3F47-AAB1-1908C9265696}"/>
                  </a:ext>
                </a:extLst>
              </p:cNvPr>
              <p:cNvSpPr/>
              <p:nvPr/>
            </p:nvSpPr>
            <p:spPr bwMode="auto">
              <a:xfrm>
                <a:off x="5307167" y="4778366"/>
                <a:ext cx="1162429" cy="504429"/>
              </a:xfrm>
              <a:prstGeom prst="rect">
                <a:avLst/>
              </a:prstGeom>
              <a:solidFill>
                <a:schemeClr val="accent2">
                  <a:lumMod val="40000"/>
                  <a:lumOff val="6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dirty="0">
                    <a:solidFill>
                      <a:srgbClr val="000000"/>
                    </a:solidFill>
                    <a:latin typeface="Helvetica Neue"/>
                  </a:rPr>
                  <a:t>Big, St.</a:t>
                </a:r>
              </a:p>
            </p:txBody>
          </p:sp>
        </p:grpSp>
        <p:sp>
          <p:nvSpPr>
            <p:cNvPr id="97" name="TextBox 96">
              <a:extLst>
                <a:ext uri="{FF2B5EF4-FFF2-40B4-BE49-F238E27FC236}">
                  <a16:creationId xmlns:a16="http://schemas.microsoft.com/office/drawing/2014/main" id="{DCE50E8D-D89E-354D-8404-B5FD4D758C8A}"/>
                </a:ext>
              </a:extLst>
            </p:cNvPr>
            <p:cNvSpPr txBox="1"/>
            <p:nvPr/>
          </p:nvSpPr>
          <p:spPr>
            <a:xfrm>
              <a:off x="4424229" y="5265348"/>
              <a:ext cx="1168458" cy="338288"/>
            </a:xfrm>
            <a:prstGeom prst="rect">
              <a:avLst/>
            </a:prstGeom>
            <a:noFill/>
          </p:spPr>
          <p:txBody>
            <a:bodyPr wrap="none">
              <a:spAutoFit/>
            </a:bodyPr>
            <a:lstStyle/>
            <a:p>
              <a:pPr>
                <a:defRPr/>
              </a:pPr>
              <a:r>
                <a:rPr lang="en-US" sz="1600" dirty="0">
                  <a:ln w="0"/>
                  <a:solidFill>
                    <a:schemeClr val="accent2"/>
                  </a:solidFill>
                  <a:effectLst>
                    <a:outerShdw blurRad="38100" dist="19050" dir="2700000" algn="tl" rotWithShape="0">
                      <a:schemeClr val="dk1">
                        <a:alpha val="40000"/>
                      </a:schemeClr>
                    </a:outerShdw>
                  </a:effectLst>
                  <a:latin typeface="Helvetica Neue" charset="0"/>
                  <a:ea typeface="Helvetica Neue" charset="0"/>
                  <a:cs typeface="Helvetica Neue" charset="0"/>
                </a:rPr>
                <a:t>VARCHAR</a:t>
              </a:r>
            </a:p>
          </p:txBody>
        </p:sp>
        <p:sp>
          <p:nvSpPr>
            <p:cNvPr id="98" name="TextBox 97">
              <a:extLst>
                <a:ext uri="{FF2B5EF4-FFF2-40B4-BE49-F238E27FC236}">
                  <a16:creationId xmlns:a16="http://schemas.microsoft.com/office/drawing/2014/main" id="{5C68F3FF-3069-674E-8751-A597BF4912FB}"/>
                </a:ext>
              </a:extLst>
            </p:cNvPr>
            <p:cNvSpPr txBox="1"/>
            <p:nvPr/>
          </p:nvSpPr>
          <p:spPr>
            <a:xfrm>
              <a:off x="5421505" y="5265348"/>
              <a:ext cx="1168458" cy="338288"/>
            </a:xfrm>
            <a:prstGeom prst="rect">
              <a:avLst/>
            </a:prstGeom>
            <a:noFill/>
          </p:spPr>
          <p:txBody>
            <a:bodyPr wrap="none">
              <a:spAutoFit/>
            </a:bodyPr>
            <a:lstStyle/>
            <a:p>
              <a:pPr>
                <a:defRPr/>
              </a:pPr>
              <a:r>
                <a:rPr lang="en-US" sz="1600" dirty="0">
                  <a:ln w="0"/>
                  <a:solidFill>
                    <a:schemeClr val="accent2"/>
                  </a:solidFill>
                  <a:effectLst>
                    <a:outerShdw blurRad="38100" dist="19050" dir="2700000" algn="tl" rotWithShape="0">
                      <a:schemeClr val="dk1">
                        <a:alpha val="40000"/>
                      </a:schemeClr>
                    </a:outerShdw>
                  </a:effectLst>
                  <a:latin typeface="Helvetica Neue" charset="0"/>
                  <a:ea typeface="Helvetica Neue" charset="0"/>
                  <a:cs typeface="Helvetica Neue" charset="0"/>
                </a:rPr>
                <a:t>VARCHAR</a:t>
              </a:r>
            </a:p>
          </p:txBody>
        </p:sp>
        <p:sp>
          <p:nvSpPr>
            <p:cNvPr id="100" name="TextBox 99">
              <a:extLst>
                <a:ext uri="{FF2B5EF4-FFF2-40B4-BE49-F238E27FC236}">
                  <a16:creationId xmlns:a16="http://schemas.microsoft.com/office/drawing/2014/main" id="{E9532BB1-5345-A544-858F-E234F8B50570}"/>
                </a:ext>
              </a:extLst>
            </p:cNvPr>
            <p:cNvSpPr txBox="1"/>
            <p:nvPr/>
          </p:nvSpPr>
          <p:spPr>
            <a:xfrm>
              <a:off x="7187380" y="5257416"/>
              <a:ext cx="515053" cy="338288"/>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INT</a:t>
              </a:r>
            </a:p>
          </p:txBody>
        </p:sp>
        <p:sp>
          <p:nvSpPr>
            <p:cNvPr id="101" name="TextBox 100">
              <a:extLst>
                <a:ext uri="{FF2B5EF4-FFF2-40B4-BE49-F238E27FC236}">
                  <a16:creationId xmlns:a16="http://schemas.microsoft.com/office/drawing/2014/main" id="{906B5A1B-7053-0D4C-8107-832700CC591B}"/>
                </a:ext>
              </a:extLst>
            </p:cNvPr>
            <p:cNvSpPr txBox="1"/>
            <p:nvPr/>
          </p:nvSpPr>
          <p:spPr>
            <a:xfrm>
              <a:off x="8062379" y="5260588"/>
              <a:ext cx="515053" cy="338288"/>
            </a:xfrm>
            <a:prstGeom prst="rect">
              <a:avLst/>
            </a:prstGeom>
            <a:noFill/>
          </p:spPr>
          <p:txBody>
            <a:bodyPr wrap="none">
              <a:spAutoFit/>
            </a:bodyPr>
            <a:lstStyle/>
            <a:p>
              <a:pPr>
                <a:defRPr/>
              </a:pPr>
              <a:r>
                <a:rPr lang="en-US" sz="1600" dirty="0">
                  <a:solidFill>
                    <a:schemeClr val="accent4"/>
                  </a:solidFill>
                  <a:latin typeface="Helvetica Neue" charset="0"/>
                  <a:ea typeface="Helvetica Neue" charset="0"/>
                  <a:cs typeface="Helvetica Neue" charset="0"/>
                </a:rPr>
                <a:t>INT</a:t>
              </a:r>
            </a:p>
          </p:txBody>
        </p:sp>
      </p:grpSp>
      <p:sp>
        <p:nvSpPr>
          <p:cNvPr id="2" name="Slide Number Placeholder 1"/>
          <p:cNvSpPr>
            <a:spLocks noGrp="1"/>
          </p:cNvSpPr>
          <p:nvPr>
            <p:ph type="sldNum" sz="quarter" idx="12"/>
          </p:nvPr>
        </p:nvSpPr>
        <p:spPr/>
        <p:txBody>
          <a:bodyPr/>
          <a:lstStyle/>
          <a:p>
            <a:fld id="{459F6482-13E3-48AA-9F28-7362888D1E43}" type="slidenum">
              <a:rPr lang="en-US" smtClean="0"/>
              <a:t>20</a:t>
            </a:fld>
            <a:endParaRPr lang="en-US"/>
          </a:p>
        </p:txBody>
      </p:sp>
    </p:spTree>
    <p:extLst>
      <p:ext uri="{BB962C8B-B14F-4D97-AF65-F5344CB8AC3E}">
        <p14:creationId xmlns:p14="http://schemas.microsoft.com/office/powerpoint/2010/main" val="19494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2" name="Table 121" descr="A table full of example data" title="Sample table">
            <a:extLst>
              <a:ext uri="{FF2B5EF4-FFF2-40B4-BE49-F238E27FC236}">
                <a16:creationId xmlns:a16="http://schemas.microsoft.com/office/drawing/2014/main" id="{DDA64E77-7655-2347-B0B3-3A38B56C97A2}"/>
              </a:ext>
            </a:extLst>
          </p:cNvPr>
          <p:cNvGraphicFramePr>
            <a:graphicFrameLocks noGrp="1"/>
          </p:cNvGraphicFramePr>
          <p:nvPr>
            <p:extLst>
              <p:ext uri="{D42A27DB-BD31-4B8C-83A1-F6EECF244321}">
                <p14:modId xmlns:p14="http://schemas.microsoft.com/office/powerpoint/2010/main" val="2666993821"/>
              </p:ext>
            </p:extLst>
          </p:nvPr>
        </p:nvGraphicFramePr>
        <p:xfrm>
          <a:off x="6675455" y="1013236"/>
          <a:ext cx="3352800" cy="1188720"/>
        </p:xfrm>
        <a:graphic>
          <a:graphicData uri="http://schemas.openxmlformats.org/drawingml/2006/table">
            <a:tbl>
              <a:tblPr firstRow="1" bandRow="1"/>
              <a:tblGrid>
                <a:gridCol w="670560">
                  <a:extLst>
                    <a:ext uri="{9D8B030D-6E8A-4147-A177-3AD203B41FA5}">
                      <a16:colId xmlns:a16="http://schemas.microsoft.com/office/drawing/2014/main" val="20000"/>
                    </a:ext>
                  </a:extLst>
                </a:gridCol>
                <a:gridCol w="670560">
                  <a:extLst>
                    <a:ext uri="{9D8B030D-6E8A-4147-A177-3AD203B41FA5}">
                      <a16:colId xmlns:a16="http://schemas.microsoft.com/office/drawing/2014/main" val="20001"/>
                    </a:ext>
                  </a:extLst>
                </a:gridCol>
                <a:gridCol w="670560">
                  <a:extLst>
                    <a:ext uri="{9D8B030D-6E8A-4147-A177-3AD203B41FA5}">
                      <a16:colId xmlns:a16="http://schemas.microsoft.com/office/drawing/2014/main" val="20002"/>
                    </a:ext>
                  </a:extLst>
                </a:gridCol>
                <a:gridCol w="670560">
                  <a:extLst>
                    <a:ext uri="{9D8B030D-6E8A-4147-A177-3AD203B41FA5}">
                      <a16:colId xmlns:a16="http://schemas.microsoft.com/office/drawing/2014/main" val="20003"/>
                    </a:ext>
                  </a:extLst>
                </a:gridCol>
                <a:gridCol w="670560">
                  <a:extLst>
                    <a:ext uri="{9D8B030D-6E8A-4147-A177-3AD203B41FA5}">
                      <a16:colId xmlns:a16="http://schemas.microsoft.com/office/drawing/2014/main" val="20004"/>
                    </a:ext>
                  </a:extLst>
                </a:gridCol>
              </a:tblGrid>
              <a:tr h="33528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800" dirty="0">
                          <a:solidFill>
                            <a:schemeClr val="tx1"/>
                          </a:solidFill>
                          <a:latin typeface="Helvetica Neue"/>
                        </a:rPr>
                        <a:t>SSN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80B9"/>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800" dirty="0">
                          <a:solidFill>
                            <a:schemeClr val="tx1"/>
                          </a:solidFill>
                          <a:latin typeface="Helvetica Neue"/>
                        </a:rPr>
                        <a:t>Last Name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80B9"/>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800" dirty="0">
                          <a:solidFill>
                            <a:schemeClr val="tx1"/>
                          </a:solidFill>
                          <a:latin typeface="Helvetica Neue"/>
                        </a:rPr>
                        <a:t>First Name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80B9"/>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800" dirty="0">
                          <a:solidFill>
                            <a:schemeClr val="tx1"/>
                          </a:solidFill>
                          <a:latin typeface="Helvetica Neue"/>
                        </a:rPr>
                        <a:t>Age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80B9"/>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pPr algn="ctr"/>
                      <a:r>
                        <a:rPr lang="en-US" sz="800" dirty="0">
                          <a:solidFill>
                            <a:schemeClr val="tx1"/>
                          </a:solidFill>
                          <a:latin typeface="Helvetica Neue"/>
                        </a:rPr>
                        <a:t>Salary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980B9"/>
                    </a:solidFill>
                  </a:tcPr>
                </a:tc>
                <a:extLst>
                  <a:ext uri="{0D108BD9-81ED-4DB2-BD59-A6C34878D82A}">
                    <a16:rowId xmlns:a16="http://schemas.microsoft.com/office/drawing/2014/main" val="10000"/>
                  </a:ext>
                </a:extLst>
              </a:tr>
              <a:tr h="21336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123</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Adams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Elmo</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31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$400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extLst>
                  <a:ext uri="{0D108BD9-81ED-4DB2-BD59-A6C34878D82A}">
                    <a16:rowId xmlns:a16="http://schemas.microsoft.com/office/drawing/2014/main" val="10001"/>
                  </a:ext>
                </a:extLst>
              </a:tr>
              <a:tr h="21336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443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Grouch</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Oscar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$300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extLst>
                  <a:ext uri="{0D108BD9-81ED-4DB2-BD59-A6C34878D82A}">
                    <a16:rowId xmlns:a16="http://schemas.microsoft.com/office/drawing/2014/main" val="10002"/>
                  </a:ext>
                </a:extLst>
              </a:tr>
              <a:tr h="21336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244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Oz</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Bert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$140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40000"/>
                      </a:srgbClr>
                    </a:solidFill>
                  </a:tcPr>
                </a:tc>
                <a:extLst>
                  <a:ext uri="{0D108BD9-81ED-4DB2-BD59-A6C34878D82A}">
                    <a16:rowId xmlns:a16="http://schemas.microsoft.com/office/drawing/2014/main" val="10003"/>
                  </a:ext>
                </a:extLst>
              </a:tr>
              <a:tr h="21336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134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Sanders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Ernie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55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pPr algn="ctr"/>
                      <a:r>
                        <a:rPr lang="en-US" sz="800" dirty="0">
                          <a:solidFill>
                            <a:schemeClr val="tx2"/>
                          </a:solidFill>
                          <a:latin typeface="Helvetica Neue"/>
                        </a:rPr>
                        <a:t>$400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980B9">
                        <a:tint val="20000"/>
                      </a:srgbClr>
                    </a:solidFill>
                  </a:tcPr>
                </a:tc>
                <a:extLst>
                  <a:ext uri="{0D108BD9-81ED-4DB2-BD59-A6C34878D82A}">
                    <a16:rowId xmlns:a16="http://schemas.microsoft.com/office/drawing/2014/main" val="10004"/>
                  </a:ext>
                </a:extLst>
              </a:tr>
            </a:tbl>
          </a:graphicData>
        </a:graphic>
      </p:graphicFrame>
      <p:grpSp>
        <p:nvGrpSpPr>
          <p:cNvPr id="145" name="Group 144" descr="Bob, Harmon, M, 32, 400" title="Record">
            <a:extLst>
              <a:ext uri="{FF2B5EF4-FFF2-40B4-BE49-F238E27FC236}">
                <a16:creationId xmlns:a16="http://schemas.microsoft.com/office/drawing/2014/main" id="{30C66435-C024-F845-A147-1B02F957676E}"/>
              </a:ext>
            </a:extLst>
          </p:cNvPr>
          <p:cNvGrpSpPr/>
          <p:nvPr/>
        </p:nvGrpSpPr>
        <p:grpSpPr>
          <a:xfrm>
            <a:off x="1944528" y="945478"/>
            <a:ext cx="4193481" cy="1114049"/>
            <a:chOff x="109404" y="1070849"/>
            <a:chExt cx="3145111" cy="835537"/>
          </a:xfrm>
        </p:grpSpPr>
        <p:sp>
          <p:nvSpPr>
            <p:cNvPr id="146" name="TextBox 43">
              <a:extLst>
                <a:ext uri="{FF2B5EF4-FFF2-40B4-BE49-F238E27FC236}">
                  <a16:creationId xmlns:a16="http://schemas.microsoft.com/office/drawing/2014/main" id="{DE723917-16E2-BF45-861C-4F7E84B61CA5}"/>
                </a:ext>
              </a:extLst>
            </p:cNvPr>
            <p:cNvSpPr txBox="1">
              <a:spLocks noChangeArrowheads="1"/>
            </p:cNvSpPr>
            <p:nvPr/>
          </p:nvSpPr>
          <p:spPr bwMode="auto">
            <a:xfrm>
              <a:off x="109404" y="1070849"/>
              <a:ext cx="3145111"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algn="ctr" defTabSz="914377">
                <a:spcBef>
                  <a:spcPct val="0"/>
                </a:spcBef>
                <a:buNone/>
                <a:defRPr/>
              </a:pPr>
              <a:r>
                <a:rPr lang="en-US" altLang="en-US" sz="1400" kern="0" dirty="0">
                  <a:solidFill>
                    <a:srgbClr val="000000"/>
                  </a:solidFill>
                  <a:latin typeface="Helvetica Neue" charset="0"/>
                  <a:ea typeface="Helvetica Neue" charset="0"/>
                  <a:cs typeface="Helvetica Neue" charset="0"/>
                </a:rPr>
                <a:t>Record</a:t>
              </a:r>
            </a:p>
          </p:txBody>
        </p:sp>
        <p:grpSp>
          <p:nvGrpSpPr>
            <p:cNvPr id="147" name="Group 44">
              <a:extLst>
                <a:ext uri="{FF2B5EF4-FFF2-40B4-BE49-F238E27FC236}">
                  <a16:creationId xmlns:a16="http://schemas.microsoft.com/office/drawing/2014/main" id="{AD3B35F6-C48D-7340-8B45-D6DD3889A50F}"/>
                </a:ext>
              </a:extLst>
            </p:cNvPr>
            <p:cNvGrpSpPr>
              <a:grpSpLocks/>
            </p:cNvGrpSpPr>
            <p:nvPr/>
          </p:nvGrpSpPr>
          <p:grpSpPr bwMode="auto">
            <a:xfrm>
              <a:off x="109404" y="1375916"/>
              <a:ext cx="3145111" cy="332767"/>
              <a:chOff x="4555518" y="4778432"/>
              <a:chExt cx="4286576" cy="503582"/>
            </a:xfrm>
          </p:grpSpPr>
          <p:sp>
            <p:nvSpPr>
              <p:cNvPr id="239" name="Rectangle 238">
                <a:extLst>
                  <a:ext uri="{FF2B5EF4-FFF2-40B4-BE49-F238E27FC236}">
                    <a16:creationId xmlns:a16="http://schemas.microsoft.com/office/drawing/2014/main" id="{0E3394A6-6F82-8248-833C-BE24B434A172}"/>
                  </a:ext>
                </a:extLst>
              </p:cNvPr>
              <p:cNvSpPr/>
              <p:nvPr/>
            </p:nvSpPr>
            <p:spPr bwMode="auto">
              <a:xfrm>
                <a:off x="4556035" y="4778366"/>
                <a:ext cx="751132" cy="504429"/>
              </a:xfrm>
              <a:prstGeom prst="rect">
                <a:avLst/>
              </a:prstGeom>
              <a:no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400" kern="0" dirty="0">
                    <a:solidFill>
                      <a:srgbClr val="000000"/>
                    </a:solidFill>
                    <a:latin typeface="Helvetica Neue" charset="0"/>
                    <a:ea typeface="Helvetica Neue" charset="0"/>
                    <a:cs typeface="Helvetica Neue" charset="0"/>
                  </a:rPr>
                  <a:t>Bob</a:t>
                </a:r>
              </a:p>
            </p:txBody>
          </p:sp>
          <p:sp>
            <p:nvSpPr>
              <p:cNvPr id="240" name="Rectangle 239">
                <a:extLst>
                  <a:ext uri="{FF2B5EF4-FFF2-40B4-BE49-F238E27FC236}">
                    <a16:creationId xmlns:a16="http://schemas.microsoft.com/office/drawing/2014/main" id="{E0FAA3B6-8F1B-A240-A608-C456F50B0794}"/>
                  </a:ext>
                </a:extLst>
              </p:cNvPr>
              <p:cNvSpPr/>
              <p:nvPr/>
            </p:nvSpPr>
            <p:spPr bwMode="auto">
              <a:xfrm>
                <a:off x="6469596" y="4778366"/>
                <a:ext cx="624091" cy="504429"/>
              </a:xfrm>
              <a:prstGeom prst="rect">
                <a:avLst/>
              </a:prstGeom>
              <a:solidFill>
                <a:sysClr val="window" lastClr="FFFFFF"/>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400" kern="0" dirty="0">
                    <a:solidFill>
                      <a:srgbClr val="000000"/>
                    </a:solidFill>
                    <a:latin typeface="Helvetica Neue" charset="0"/>
                    <a:ea typeface="Helvetica Neue" charset="0"/>
                    <a:cs typeface="Helvetica Neue" charset="0"/>
                  </a:rPr>
                  <a:t>M</a:t>
                </a:r>
              </a:p>
            </p:txBody>
          </p:sp>
          <p:sp>
            <p:nvSpPr>
              <p:cNvPr id="241" name="Rectangle 240">
                <a:extLst>
                  <a:ext uri="{FF2B5EF4-FFF2-40B4-BE49-F238E27FC236}">
                    <a16:creationId xmlns:a16="http://schemas.microsoft.com/office/drawing/2014/main" id="{7E414CA9-3E70-F04D-B94F-6AFAD5CAF25A}"/>
                  </a:ext>
                </a:extLst>
              </p:cNvPr>
              <p:cNvSpPr/>
              <p:nvPr/>
            </p:nvSpPr>
            <p:spPr bwMode="auto">
              <a:xfrm>
                <a:off x="7093687" y="4778366"/>
                <a:ext cx="622503" cy="504429"/>
              </a:xfrm>
              <a:prstGeom prst="rect">
                <a:avLst/>
              </a:prstGeom>
              <a:solidFill>
                <a:sysClr val="window" lastClr="FFFFFF"/>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400" kern="0" dirty="0">
                    <a:solidFill>
                      <a:srgbClr val="000000"/>
                    </a:solidFill>
                    <a:latin typeface="Helvetica Neue" charset="0"/>
                    <a:ea typeface="Helvetica Neue" charset="0"/>
                    <a:cs typeface="Helvetica Neue" charset="0"/>
                  </a:rPr>
                  <a:t>32</a:t>
                </a:r>
              </a:p>
            </p:txBody>
          </p:sp>
          <p:sp>
            <p:nvSpPr>
              <p:cNvPr id="242" name="Rectangle 241">
                <a:extLst>
                  <a:ext uri="{FF2B5EF4-FFF2-40B4-BE49-F238E27FC236}">
                    <a16:creationId xmlns:a16="http://schemas.microsoft.com/office/drawing/2014/main" id="{F7C93259-8C87-E845-883B-10E07BFD604D}"/>
                  </a:ext>
                </a:extLst>
              </p:cNvPr>
              <p:cNvSpPr/>
              <p:nvPr/>
            </p:nvSpPr>
            <p:spPr bwMode="auto">
              <a:xfrm>
                <a:off x="7716190" y="4778366"/>
                <a:ext cx="1125904" cy="504429"/>
              </a:xfrm>
              <a:prstGeom prst="rect">
                <a:avLst/>
              </a:prstGeom>
              <a:solidFill>
                <a:sysClr val="window" lastClr="FFFFFF"/>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400" kern="0" dirty="0">
                    <a:solidFill>
                      <a:srgbClr val="000000"/>
                    </a:solidFill>
                    <a:latin typeface="Helvetica Neue" charset="0"/>
                    <a:ea typeface="Helvetica Neue" charset="0"/>
                    <a:cs typeface="Helvetica Neue" charset="0"/>
                  </a:rPr>
                  <a:t>400</a:t>
                </a:r>
              </a:p>
            </p:txBody>
          </p:sp>
          <p:sp>
            <p:nvSpPr>
              <p:cNvPr id="243" name="Rectangle 242">
                <a:extLst>
                  <a:ext uri="{FF2B5EF4-FFF2-40B4-BE49-F238E27FC236}">
                    <a16:creationId xmlns:a16="http://schemas.microsoft.com/office/drawing/2014/main" id="{7529ED55-FD64-2F48-9C3F-6AFB5F31E7B4}"/>
                  </a:ext>
                </a:extLst>
              </p:cNvPr>
              <p:cNvSpPr/>
              <p:nvPr/>
            </p:nvSpPr>
            <p:spPr bwMode="auto">
              <a:xfrm>
                <a:off x="5307167" y="4778366"/>
                <a:ext cx="1162429" cy="504429"/>
              </a:xfrm>
              <a:prstGeom prst="rect">
                <a:avLst/>
              </a:prstGeom>
              <a:no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400" kern="0" dirty="0">
                    <a:solidFill>
                      <a:srgbClr val="000000"/>
                    </a:solidFill>
                    <a:latin typeface="Helvetica Neue" charset="0"/>
                    <a:ea typeface="Helvetica Neue" charset="0"/>
                    <a:cs typeface="Helvetica Neue" charset="0"/>
                  </a:rPr>
                  <a:t>Harmon</a:t>
                </a:r>
              </a:p>
            </p:txBody>
          </p:sp>
        </p:grpSp>
        <p:sp>
          <p:nvSpPr>
            <p:cNvPr id="148" name="TextBox 147">
              <a:extLst>
                <a:ext uri="{FF2B5EF4-FFF2-40B4-BE49-F238E27FC236}">
                  <a16:creationId xmlns:a16="http://schemas.microsoft.com/office/drawing/2014/main" id="{3C22614A-F17B-1A43-85BB-8B0C8E493678}"/>
                </a:ext>
              </a:extLst>
            </p:cNvPr>
            <p:cNvSpPr txBox="1"/>
            <p:nvPr/>
          </p:nvSpPr>
          <p:spPr bwMode="auto">
            <a:xfrm>
              <a:off x="109404" y="1698385"/>
              <a:ext cx="541254" cy="207749"/>
            </a:xfrm>
            <a:prstGeom prst="rect">
              <a:avLst/>
            </a:prstGeom>
            <a:noFill/>
          </p:spPr>
          <p:txBody>
            <a:bodyPr wrap="none">
              <a:spAutoFit/>
            </a:bodyPr>
            <a:lstStyle/>
            <a:p>
              <a:pPr defTabSz="914377">
                <a:defRPr/>
              </a:pPr>
              <a:r>
                <a:rPr lang="en-US" sz="1200" kern="0" dirty="0">
                  <a:solidFill>
                    <a:srgbClr val="74B5DE"/>
                  </a:solidFill>
                  <a:latin typeface="Helvetica Neue" charset="0"/>
                  <a:ea typeface="Helvetica Neue" charset="0"/>
                  <a:cs typeface="Helvetica Neue" charset="0"/>
                </a:rPr>
                <a:t>Varchar</a:t>
              </a:r>
            </a:p>
          </p:txBody>
        </p:sp>
        <p:sp>
          <p:nvSpPr>
            <p:cNvPr id="149" name="TextBox 148">
              <a:extLst>
                <a:ext uri="{FF2B5EF4-FFF2-40B4-BE49-F238E27FC236}">
                  <a16:creationId xmlns:a16="http://schemas.microsoft.com/office/drawing/2014/main" id="{0D3C52FF-5264-A741-9AC9-FBCACF162172}"/>
                </a:ext>
              </a:extLst>
            </p:cNvPr>
            <p:cNvSpPr txBox="1"/>
            <p:nvPr/>
          </p:nvSpPr>
          <p:spPr bwMode="auto">
            <a:xfrm>
              <a:off x="796458" y="1698637"/>
              <a:ext cx="541254" cy="207749"/>
            </a:xfrm>
            <a:prstGeom prst="rect">
              <a:avLst/>
            </a:prstGeom>
            <a:noFill/>
          </p:spPr>
          <p:txBody>
            <a:bodyPr wrap="none">
              <a:spAutoFit/>
            </a:bodyPr>
            <a:lstStyle/>
            <a:p>
              <a:pPr defTabSz="914377">
                <a:defRPr/>
              </a:pPr>
              <a:r>
                <a:rPr lang="en-US" sz="1200" kern="0" dirty="0">
                  <a:solidFill>
                    <a:srgbClr val="74B5DE"/>
                  </a:solidFill>
                  <a:latin typeface="Helvetica Neue" charset="0"/>
                  <a:ea typeface="Helvetica Neue" charset="0"/>
                  <a:cs typeface="Helvetica Neue" charset="0"/>
                </a:rPr>
                <a:t>Varchar</a:t>
              </a:r>
            </a:p>
          </p:txBody>
        </p:sp>
        <p:sp>
          <p:nvSpPr>
            <p:cNvPr id="156" name="TextBox 155">
              <a:extLst>
                <a:ext uri="{FF2B5EF4-FFF2-40B4-BE49-F238E27FC236}">
                  <a16:creationId xmlns:a16="http://schemas.microsoft.com/office/drawing/2014/main" id="{7D0A8962-B4FB-2C40-86FC-B67433A5DC34}"/>
                </a:ext>
              </a:extLst>
            </p:cNvPr>
            <p:cNvSpPr txBox="1"/>
            <p:nvPr/>
          </p:nvSpPr>
          <p:spPr bwMode="auto">
            <a:xfrm>
              <a:off x="1550257" y="1692428"/>
              <a:ext cx="387366" cy="207749"/>
            </a:xfrm>
            <a:prstGeom prst="rect">
              <a:avLst/>
            </a:prstGeom>
            <a:noFill/>
          </p:spPr>
          <p:txBody>
            <a:bodyPr wrap="none">
              <a:spAutoFit/>
            </a:bodyPr>
            <a:lstStyle/>
            <a:p>
              <a:pPr defTabSz="914377">
                <a:defRPr/>
              </a:pPr>
              <a:r>
                <a:rPr lang="en-US" sz="1200" kern="0" dirty="0">
                  <a:solidFill>
                    <a:srgbClr val="74B5DE"/>
                  </a:solidFill>
                  <a:latin typeface="Helvetica Neue" charset="0"/>
                  <a:ea typeface="Helvetica Neue" charset="0"/>
                  <a:cs typeface="Helvetica Neue" charset="0"/>
                </a:rPr>
                <a:t>Char</a:t>
              </a:r>
            </a:p>
          </p:txBody>
        </p:sp>
        <p:sp>
          <p:nvSpPr>
            <p:cNvPr id="166" name="TextBox 165">
              <a:extLst>
                <a:ext uri="{FF2B5EF4-FFF2-40B4-BE49-F238E27FC236}">
                  <a16:creationId xmlns:a16="http://schemas.microsoft.com/office/drawing/2014/main" id="{4B2FA8C9-3882-2548-9791-2D3BFB54ED20}"/>
                </a:ext>
              </a:extLst>
            </p:cNvPr>
            <p:cNvSpPr txBox="1"/>
            <p:nvPr/>
          </p:nvSpPr>
          <p:spPr bwMode="auto">
            <a:xfrm>
              <a:off x="2040432" y="1692429"/>
              <a:ext cx="267141" cy="207749"/>
            </a:xfrm>
            <a:prstGeom prst="rect">
              <a:avLst/>
            </a:prstGeom>
            <a:noFill/>
          </p:spPr>
          <p:txBody>
            <a:bodyPr wrap="none">
              <a:spAutoFit/>
            </a:bodyPr>
            <a:lstStyle/>
            <a:p>
              <a:pPr defTabSz="914377">
                <a:defRPr/>
              </a:pPr>
              <a:r>
                <a:rPr lang="en-US" sz="1200" kern="0" dirty="0" err="1">
                  <a:solidFill>
                    <a:srgbClr val="74B5DE"/>
                  </a:solidFill>
                  <a:latin typeface="Helvetica Neue" charset="0"/>
                  <a:ea typeface="Helvetica Neue" charset="0"/>
                  <a:cs typeface="Helvetica Neue" charset="0"/>
                </a:rPr>
                <a:t>Int</a:t>
              </a:r>
              <a:endParaRPr lang="en-US" sz="1200" kern="0" dirty="0">
                <a:solidFill>
                  <a:srgbClr val="74B5DE"/>
                </a:solidFill>
                <a:latin typeface="Helvetica Neue" charset="0"/>
                <a:ea typeface="Helvetica Neue" charset="0"/>
                <a:cs typeface="Helvetica Neue" charset="0"/>
              </a:endParaRPr>
            </a:p>
          </p:txBody>
        </p:sp>
        <p:sp>
          <p:nvSpPr>
            <p:cNvPr id="238" name="TextBox 237">
              <a:extLst>
                <a:ext uri="{FF2B5EF4-FFF2-40B4-BE49-F238E27FC236}">
                  <a16:creationId xmlns:a16="http://schemas.microsoft.com/office/drawing/2014/main" id="{B83CDDB9-6F70-C042-BE76-C31D8C7B0424}"/>
                </a:ext>
              </a:extLst>
            </p:cNvPr>
            <p:cNvSpPr txBox="1"/>
            <p:nvPr/>
          </p:nvSpPr>
          <p:spPr bwMode="auto">
            <a:xfrm>
              <a:off x="2682428" y="1694525"/>
              <a:ext cx="267141" cy="207749"/>
            </a:xfrm>
            <a:prstGeom prst="rect">
              <a:avLst/>
            </a:prstGeom>
            <a:noFill/>
          </p:spPr>
          <p:txBody>
            <a:bodyPr wrap="none">
              <a:spAutoFit/>
            </a:bodyPr>
            <a:lstStyle/>
            <a:p>
              <a:pPr defTabSz="914377">
                <a:defRPr/>
              </a:pPr>
              <a:r>
                <a:rPr lang="en-US" sz="1200" kern="0" dirty="0" err="1">
                  <a:solidFill>
                    <a:srgbClr val="74B5DE"/>
                  </a:solidFill>
                  <a:latin typeface="Helvetica Neue" charset="0"/>
                  <a:ea typeface="Helvetica Neue" charset="0"/>
                  <a:cs typeface="Helvetica Neue" charset="0"/>
                </a:rPr>
                <a:t>Int</a:t>
              </a:r>
              <a:endParaRPr lang="en-US" sz="1200" kern="0" dirty="0">
                <a:solidFill>
                  <a:srgbClr val="74B5DE"/>
                </a:solidFill>
                <a:latin typeface="Helvetica Neue" charset="0"/>
                <a:ea typeface="Helvetica Neue" charset="0"/>
                <a:cs typeface="Helvetica Neue" charset="0"/>
              </a:endParaRPr>
            </a:p>
          </p:txBody>
        </p:sp>
      </p:grpSp>
      <p:grpSp>
        <p:nvGrpSpPr>
          <p:cNvPr id="244" name="Group 243" descr="Page Header pointing to records on the page" title="Slotted Pagd">
            <a:extLst>
              <a:ext uri="{FF2B5EF4-FFF2-40B4-BE49-F238E27FC236}">
                <a16:creationId xmlns:a16="http://schemas.microsoft.com/office/drawing/2014/main" id="{11B39C57-D20C-D341-9B33-6A66DD523B17}"/>
              </a:ext>
            </a:extLst>
          </p:cNvPr>
          <p:cNvGrpSpPr/>
          <p:nvPr/>
        </p:nvGrpSpPr>
        <p:grpSpPr>
          <a:xfrm>
            <a:off x="2490901" y="3858832"/>
            <a:ext cx="3430172" cy="2316587"/>
            <a:chOff x="519184" y="3255865"/>
            <a:chExt cx="2572629" cy="1737440"/>
          </a:xfrm>
        </p:grpSpPr>
        <p:sp>
          <p:nvSpPr>
            <p:cNvPr id="245" name="TextBox 139">
              <a:extLst>
                <a:ext uri="{FF2B5EF4-FFF2-40B4-BE49-F238E27FC236}">
                  <a16:creationId xmlns:a16="http://schemas.microsoft.com/office/drawing/2014/main" id="{645112BB-FE6A-C44A-830C-281B6A0B2B8D}"/>
                </a:ext>
              </a:extLst>
            </p:cNvPr>
            <p:cNvSpPr txBox="1">
              <a:spLocks noChangeArrowheads="1"/>
            </p:cNvSpPr>
            <p:nvPr/>
          </p:nvSpPr>
          <p:spPr bwMode="auto">
            <a:xfrm>
              <a:off x="585547" y="3255865"/>
              <a:ext cx="250626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algn="ctr" defTabSz="914377">
                <a:spcBef>
                  <a:spcPct val="0"/>
                </a:spcBef>
                <a:buNone/>
                <a:defRPr/>
              </a:pPr>
              <a:r>
                <a:rPr lang="en-US" altLang="en-US" sz="1200" kern="0" dirty="0">
                  <a:solidFill>
                    <a:srgbClr val="000000"/>
                  </a:solidFill>
                  <a:latin typeface="Helvetica Neue" charset="0"/>
                  <a:ea typeface="Helvetica Neue" charset="0"/>
                  <a:cs typeface="Helvetica Neue" charset="0"/>
                </a:rPr>
                <a:t>Slotted Page</a:t>
              </a:r>
            </a:p>
          </p:txBody>
        </p:sp>
        <p:grpSp>
          <p:nvGrpSpPr>
            <p:cNvPr id="246" name="Group 245" descr="Records are placed into pages. Page headers contain pointers to each record and free space. " title="Slotted Page">
              <a:extLst>
                <a:ext uri="{FF2B5EF4-FFF2-40B4-BE49-F238E27FC236}">
                  <a16:creationId xmlns:a16="http://schemas.microsoft.com/office/drawing/2014/main" id="{9AA32AFE-8D81-9E44-8002-B3292254DC62}"/>
                </a:ext>
              </a:extLst>
            </p:cNvPr>
            <p:cNvGrpSpPr/>
            <p:nvPr/>
          </p:nvGrpSpPr>
          <p:grpSpPr>
            <a:xfrm>
              <a:off x="519184" y="3445492"/>
              <a:ext cx="2506266" cy="1547813"/>
              <a:chOff x="1968561" y="3438803"/>
              <a:chExt cx="2506266" cy="1547813"/>
            </a:xfrm>
          </p:grpSpPr>
          <p:sp>
            <p:nvSpPr>
              <p:cNvPr id="247" name="Folded Corner 246">
                <a:extLst>
                  <a:ext uri="{FF2B5EF4-FFF2-40B4-BE49-F238E27FC236}">
                    <a16:creationId xmlns:a16="http://schemas.microsoft.com/office/drawing/2014/main" id="{75C2A8AC-D012-8746-86F6-1C1631B9969A}"/>
                  </a:ext>
                </a:extLst>
              </p:cNvPr>
              <p:cNvSpPr/>
              <p:nvPr/>
            </p:nvSpPr>
            <p:spPr bwMode="auto">
              <a:xfrm>
                <a:off x="1968561" y="3438803"/>
                <a:ext cx="2506266" cy="1547813"/>
              </a:xfrm>
              <a:prstGeom prst="foldedCorner">
                <a:avLst/>
              </a:prstGeom>
              <a:solidFill>
                <a:srgbClr val="74B5DE"/>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48" name="Rectangle 247">
                <a:extLst>
                  <a:ext uri="{FF2B5EF4-FFF2-40B4-BE49-F238E27FC236}">
                    <a16:creationId xmlns:a16="http://schemas.microsoft.com/office/drawing/2014/main" id="{E958DF24-BFC0-8547-B286-F8FA47BA49F5}"/>
                  </a:ext>
                </a:extLst>
              </p:cNvPr>
              <p:cNvSpPr/>
              <p:nvPr/>
            </p:nvSpPr>
            <p:spPr bwMode="auto">
              <a:xfrm>
                <a:off x="2023614" y="3503365"/>
                <a:ext cx="1744266" cy="378619"/>
              </a:xfrm>
              <a:prstGeom prst="rect">
                <a:avLst/>
              </a:prstGeom>
              <a:solidFill>
                <a:srgbClr val="2980B9"/>
              </a:solidFill>
              <a:ln w="25400" cap="flat" cmpd="sng" algn="ctr">
                <a:solidFill>
                  <a:srgbClr val="95A5A6"/>
                </a:solidFill>
                <a:prstDash val="solid"/>
                <a:headEnd type="none" w="med" len="med"/>
                <a:tailEnd type="none" w="med" len="med"/>
              </a:ln>
              <a:effectLst/>
            </p:spPr>
            <p:txBody>
              <a:bodyPr anchor="ct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200" kern="0" dirty="0">
                    <a:solidFill>
                      <a:srgbClr val="000000"/>
                    </a:solidFill>
                    <a:latin typeface="Helvetica Neue" charset="0"/>
                    <a:ea typeface="Helvetica Neue" charset="0"/>
                    <a:cs typeface="Helvetica Neue" charset="0"/>
                  </a:rPr>
                  <a:t>Page</a:t>
                </a:r>
                <a:br>
                  <a:rPr lang="en-US" sz="1200" kern="0" dirty="0">
                    <a:solidFill>
                      <a:srgbClr val="000000"/>
                    </a:solidFill>
                    <a:latin typeface="Helvetica Neue" charset="0"/>
                    <a:ea typeface="Helvetica Neue" charset="0"/>
                    <a:cs typeface="Helvetica Neue" charset="0"/>
                  </a:rPr>
                </a:br>
                <a:r>
                  <a:rPr lang="en-US" sz="1200" kern="0" dirty="0">
                    <a:solidFill>
                      <a:srgbClr val="000000"/>
                    </a:solidFill>
                    <a:latin typeface="Helvetica Neue" charset="0"/>
                    <a:ea typeface="Helvetica Neue" charset="0"/>
                    <a:cs typeface="Helvetica Neue" charset="0"/>
                  </a:rPr>
                  <a:t>Header</a:t>
                </a:r>
              </a:p>
            </p:txBody>
          </p:sp>
          <p:grpSp>
            <p:nvGrpSpPr>
              <p:cNvPr id="249" name="Group 248">
                <a:extLst>
                  <a:ext uri="{FF2B5EF4-FFF2-40B4-BE49-F238E27FC236}">
                    <a16:creationId xmlns:a16="http://schemas.microsoft.com/office/drawing/2014/main" id="{74E909E8-EE25-C543-B9E5-1293B0109FED}"/>
                  </a:ext>
                </a:extLst>
              </p:cNvPr>
              <p:cNvGrpSpPr>
                <a:grpSpLocks/>
              </p:cNvGrpSpPr>
              <p:nvPr/>
            </p:nvGrpSpPr>
            <p:grpSpPr bwMode="auto">
              <a:xfrm>
                <a:off x="2667172" y="3558433"/>
                <a:ext cx="1016227" cy="274390"/>
                <a:chOff x="1247675" y="4823303"/>
                <a:chExt cx="1355362" cy="365970"/>
              </a:xfrm>
            </p:grpSpPr>
            <p:grpSp>
              <p:nvGrpSpPr>
                <p:cNvPr id="301" name="Group 6">
                  <a:extLst>
                    <a:ext uri="{FF2B5EF4-FFF2-40B4-BE49-F238E27FC236}">
                      <a16:creationId xmlns:a16="http://schemas.microsoft.com/office/drawing/2014/main" id="{E75FC810-4D73-2B42-8233-613059E4FEA9}"/>
                    </a:ext>
                  </a:extLst>
                </p:cNvPr>
                <p:cNvGrpSpPr>
                  <a:grpSpLocks/>
                </p:cNvGrpSpPr>
                <p:nvPr/>
              </p:nvGrpSpPr>
              <p:grpSpPr bwMode="auto">
                <a:xfrm>
                  <a:off x="1247675" y="4823303"/>
                  <a:ext cx="211059" cy="365970"/>
                  <a:chOff x="5790463" y="2643797"/>
                  <a:chExt cx="211059" cy="365970"/>
                </a:xfrm>
              </p:grpSpPr>
              <p:sp>
                <p:nvSpPr>
                  <p:cNvPr id="314" name="Rectangle 313">
                    <a:extLst>
                      <a:ext uri="{FF2B5EF4-FFF2-40B4-BE49-F238E27FC236}">
                        <a16:creationId xmlns:a16="http://schemas.microsoft.com/office/drawing/2014/main" id="{4CC444B1-122D-7642-BB8B-49BA99BC65A4}"/>
                      </a:ext>
                    </a:extLst>
                  </p:cNvPr>
                  <p:cNvSpPr/>
                  <p:nvPr/>
                </p:nvSpPr>
                <p:spPr bwMode="auto">
                  <a:xfrm>
                    <a:off x="5791223" y="2643399"/>
                    <a:ext cx="222314" cy="366828"/>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15" name="Oval 314">
                    <a:extLst>
                      <a:ext uri="{FF2B5EF4-FFF2-40B4-BE49-F238E27FC236}">
                        <a16:creationId xmlns:a16="http://schemas.microsoft.com/office/drawing/2014/main" id="{2046049E-DBA2-614F-AB48-74967988E130}"/>
                      </a:ext>
                    </a:extLst>
                  </p:cNvPr>
                  <p:cNvSpPr/>
                  <p:nvPr/>
                </p:nvSpPr>
                <p:spPr bwMode="auto">
                  <a:xfrm>
                    <a:off x="5870621" y="2787907"/>
                    <a:ext cx="74634" cy="77813"/>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nvGrpSpPr>
                <p:cNvPr id="302" name="Group 149">
                  <a:extLst>
                    <a:ext uri="{FF2B5EF4-FFF2-40B4-BE49-F238E27FC236}">
                      <a16:creationId xmlns:a16="http://schemas.microsoft.com/office/drawing/2014/main" id="{EB5DB9D7-8784-CA48-B3B7-0BB4E1BA22A5}"/>
                    </a:ext>
                  </a:extLst>
                </p:cNvPr>
                <p:cNvGrpSpPr>
                  <a:grpSpLocks/>
                </p:cNvGrpSpPr>
                <p:nvPr/>
              </p:nvGrpSpPr>
              <p:grpSpPr bwMode="auto">
                <a:xfrm>
                  <a:off x="1533751" y="4823303"/>
                  <a:ext cx="211059" cy="365970"/>
                  <a:chOff x="5790463" y="2643797"/>
                  <a:chExt cx="211059" cy="365970"/>
                </a:xfrm>
              </p:grpSpPr>
              <p:sp>
                <p:nvSpPr>
                  <p:cNvPr id="312" name="Rectangle 311">
                    <a:extLst>
                      <a:ext uri="{FF2B5EF4-FFF2-40B4-BE49-F238E27FC236}">
                        <a16:creationId xmlns:a16="http://schemas.microsoft.com/office/drawing/2014/main" id="{66DE2A80-763F-814C-8469-8A26264AD34F}"/>
                      </a:ext>
                    </a:extLst>
                  </p:cNvPr>
                  <p:cNvSpPr/>
                  <p:nvPr/>
                </p:nvSpPr>
                <p:spPr bwMode="auto">
                  <a:xfrm>
                    <a:off x="5790980" y="2643399"/>
                    <a:ext cx="211198" cy="366828"/>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13" name="Oval 312">
                    <a:extLst>
                      <a:ext uri="{FF2B5EF4-FFF2-40B4-BE49-F238E27FC236}">
                        <a16:creationId xmlns:a16="http://schemas.microsoft.com/office/drawing/2014/main" id="{616905EB-EA80-8342-95EB-645AC7EAD7F4}"/>
                      </a:ext>
                    </a:extLst>
                  </p:cNvPr>
                  <p:cNvSpPr/>
                  <p:nvPr/>
                </p:nvSpPr>
                <p:spPr bwMode="auto">
                  <a:xfrm>
                    <a:off x="5859262" y="2787907"/>
                    <a:ext cx="74635" cy="77813"/>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nvGrpSpPr>
                <p:cNvPr id="303" name="Group 165">
                  <a:extLst>
                    <a:ext uri="{FF2B5EF4-FFF2-40B4-BE49-F238E27FC236}">
                      <a16:creationId xmlns:a16="http://schemas.microsoft.com/office/drawing/2014/main" id="{94E7C14B-EB2A-5C42-B85C-F848E65BD229}"/>
                    </a:ext>
                  </a:extLst>
                </p:cNvPr>
                <p:cNvGrpSpPr>
                  <a:grpSpLocks/>
                </p:cNvGrpSpPr>
                <p:nvPr/>
              </p:nvGrpSpPr>
              <p:grpSpPr bwMode="auto">
                <a:xfrm>
                  <a:off x="1819827" y="4823303"/>
                  <a:ext cx="211059" cy="365970"/>
                  <a:chOff x="5790463" y="2643797"/>
                  <a:chExt cx="211059" cy="365970"/>
                </a:xfrm>
              </p:grpSpPr>
              <p:sp>
                <p:nvSpPr>
                  <p:cNvPr id="310" name="Rectangle 309">
                    <a:extLst>
                      <a:ext uri="{FF2B5EF4-FFF2-40B4-BE49-F238E27FC236}">
                        <a16:creationId xmlns:a16="http://schemas.microsoft.com/office/drawing/2014/main" id="{EADE92D2-9D2D-BA4E-A050-28006C093FE9}"/>
                      </a:ext>
                    </a:extLst>
                  </p:cNvPr>
                  <p:cNvSpPr/>
                  <p:nvPr/>
                </p:nvSpPr>
                <p:spPr bwMode="auto">
                  <a:xfrm>
                    <a:off x="5790737" y="2643399"/>
                    <a:ext cx="211198" cy="366828"/>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11" name="Oval 310">
                    <a:extLst>
                      <a:ext uri="{FF2B5EF4-FFF2-40B4-BE49-F238E27FC236}">
                        <a16:creationId xmlns:a16="http://schemas.microsoft.com/office/drawing/2014/main" id="{5F411A7A-107E-8848-B670-BEE9B1181096}"/>
                      </a:ext>
                    </a:extLst>
                  </p:cNvPr>
                  <p:cNvSpPr/>
                  <p:nvPr/>
                </p:nvSpPr>
                <p:spPr bwMode="auto">
                  <a:xfrm>
                    <a:off x="5859019" y="2787907"/>
                    <a:ext cx="74635" cy="77813"/>
                  </a:xfrm>
                  <a:prstGeom prst="ellipse">
                    <a:avLst/>
                  </a:prstGeom>
                  <a:solidFill>
                    <a:sysClr val="window" lastClr="FFFFFF"/>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nvGrpSpPr>
                <p:cNvPr id="304" name="Group 172">
                  <a:extLst>
                    <a:ext uri="{FF2B5EF4-FFF2-40B4-BE49-F238E27FC236}">
                      <a16:creationId xmlns:a16="http://schemas.microsoft.com/office/drawing/2014/main" id="{FBB63D48-73BB-D545-95F2-042877D8156E}"/>
                    </a:ext>
                  </a:extLst>
                </p:cNvPr>
                <p:cNvGrpSpPr>
                  <a:grpSpLocks/>
                </p:cNvGrpSpPr>
                <p:nvPr/>
              </p:nvGrpSpPr>
              <p:grpSpPr bwMode="auto">
                <a:xfrm>
                  <a:off x="2105903" y="4823303"/>
                  <a:ext cx="211059" cy="365970"/>
                  <a:chOff x="5790463" y="2643797"/>
                  <a:chExt cx="211059" cy="365970"/>
                </a:xfrm>
              </p:grpSpPr>
              <p:sp>
                <p:nvSpPr>
                  <p:cNvPr id="308" name="Rectangle 307">
                    <a:extLst>
                      <a:ext uri="{FF2B5EF4-FFF2-40B4-BE49-F238E27FC236}">
                        <a16:creationId xmlns:a16="http://schemas.microsoft.com/office/drawing/2014/main" id="{7C09CE2F-5659-9846-AB60-1E9111241798}"/>
                      </a:ext>
                    </a:extLst>
                  </p:cNvPr>
                  <p:cNvSpPr/>
                  <p:nvPr/>
                </p:nvSpPr>
                <p:spPr bwMode="auto">
                  <a:xfrm>
                    <a:off x="5790494" y="2643399"/>
                    <a:ext cx="211198" cy="366828"/>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09" name="Oval 308">
                    <a:extLst>
                      <a:ext uri="{FF2B5EF4-FFF2-40B4-BE49-F238E27FC236}">
                        <a16:creationId xmlns:a16="http://schemas.microsoft.com/office/drawing/2014/main" id="{849B7C95-33AD-0D47-9EC7-07192B501ABB}"/>
                      </a:ext>
                    </a:extLst>
                  </p:cNvPr>
                  <p:cNvSpPr/>
                  <p:nvPr/>
                </p:nvSpPr>
                <p:spPr bwMode="auto">
                  <a:xfrm>
                    <a:off x="5858776" y="2787907"/>
                    <a:ext cx="74635" cy="77813"/>
                  </a:xfrm>
                  <a:prstGeom prst="ellipse">
                    <a:avLst/>
                  </a:prstGeom>
                  <a:solidFill>
                    <a:sysClr val="window" lastClr="FFFFFF"/>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nvGrpSpPr>
                <p:cNvPr id="305" name="Group 190">
                  <a:extLst>
                    <a:ext uri="{FF2B5EF4-FFF2-40B4-BE49-F238E27FC236}">
                      <a16:creationId xmlns:a16="http://schemas.microsoft.com/office/drawing/2014/main" id="{80C836DC-45A0-BB4B-8778-47DCB7FC5E35}"/>
                    </a:ext>
                  </a:extLst>
                </p:cNvPr>
                <p:cNvGrpSpPr>
                  <a:grpSpLocks/>
                </p:cNvGrpSpPr>
                <p:nvPr/>
              </p:nvGrpSpPr>
              <p:grpSpPr bwMode="auto">
                <a:xfrm>
                  <a:off x="2391978" y="4823303"/>
                  <a:ext cx="211059" cy="365970"/>
                  <a:chOff x="5790463" y="2643797"/>
                  <a:chExt cx="211059" cy="365970"/>
                </a:xfrm>
              </p:grpSpPr>
              <p:sp>
                <p:nvSpPr>
                  <p:cNvPr id="306" name="Rectangle 305">
                    <a:extLst>
                      <a:ext uri="{FF2B5EF4-FFF2-40B4-BE49-F238E27FC236}">
                        <a16:creationId xmlns:a16="http://schemas.microsoft.com/office/drawing/2014/main" id="{E22E3A1A-B5DD-7147-9996-7856035ABB17}"/>
                      </a:ext>
                    </a:extLst>
                  </p:cNvPr>
                  <p:cNvSpPr/>
                  <p:nvPr/>
                </p:nvSpPr>
                <p:spPr bwMode="auto">
                  <a:xfrm>
                    <a:off x="5790252" y="2643399"/>
                    <a:ext cx="211198" cy="366828"/>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07" name="Oval 306">
                    <a:extLst>
                      <a:ext uri="{FF2B5EF4-FFF2-40B4-BE49-F238E27FC236}">
                        <a16:creationId xmlns:a16="http://schemas.microsoft.com/office/drawing/2014/main" id="{0C046527-6BD2-7742-A1F7-B0EA0CF3EFA9}"/>
                      </a:ext>
                    </a:extLst>
                  </p:cNvPr>
                  <p:cNvSpPr/>
                  <p:nvPr/>
                </p:nvSpPr>
                <p:spPr bwMode="auto">
                  <a:xfrm>
                    <a:off x="5858534" y="2787907"/>
                    <a:ext cx="74635" cy="77813"/>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grpSp>
            <p:nvGrpSpPr>
              <p:cNvPr id="250" name="Group 225">
                <a:extLst>
                  <a:ext uri="{FF2B5EF4-FFF2-40B4-BE49-F238E27FC236}">
                    <a16:creationId xmlns:a16="http://schemas.microsoft.com/office/drawing/2014/main" id="{DC7D2EA5-FF63-BA44-B03A-6616413222CE}"/>
                  </a:ext>
                </a:extLst>
              </p:cNvPr>
              <p:cNvGrpSpPr>
                <a:grpSpLocks/>
              </p:cNvGrpSpPr>
              <p:nvPr/>
            </p:nvGrpSpPr>
            <p:grpSpPr bwMode="auto">
              <a:xfrm>
                <a:off x="3112561" y="4151574"/>
                <a:ext cx="1323839" cy="192769"/>
                <a:chOff x="5388934" y="2903927"/>
                <a:chExt cx="3337100" cy="541672"/>
              </a:xfrm>
            </p:grpSpPr>
            <p:sp>
              <p:nvSpPr>
                <p:cNvPr id="287" name="Rectangle 286">
                  <a:extLst>
                    <a:ext uri="{FF2B5EF4-FFF2-40B4-BE49-F238E27FC236}">
                      <a16:creationId xmlns:a16="http://schemas.microsoft.com/office/drawing/2014/main" id="{302F1725-A6FE-464A-B1D0-680999A8B26B}"/>
                    </a:ext>
                  </a:extLst>
                </p:cNvPr>
                <p:cNvSpPr/>
                <p:nvPr/>
              </p:nvSpPr>
              <p:spPr bwMode="auto">
                <a:xfrm>
                  <a:off x="5390131" y="2902498"/>
                  <a:ext cx="789340" cy="505185"/>
                </a:xfrm>
                <a:prstGeom prst="rect">
                  <a:avLst/>
                </a:prstGeom>
                <a:solidFill>
                  <a:srgbClr val="2980B9"/>
                </a:solidFill>
                <a:ln w="25400" cap="flat" cmpd="sng" algn="ctr">
                  <a:solidFill>
                    <a:srgbClr val="95A5A6"/>
                  </a:solidFill>
                  <a:prstDash val="solid"/>
                  <a:headEnd type="none" w="med" len="med"/>
                  <a:tailEnd type="none" w="med" len="med"/>
                </a:ln>
                <a:effectLst/>
              </p:spPr>
              <p:txBody>
                <a:bodyPr anchor="ct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88" name="Rectangle 287">
                  <a:extLst>
                    <a:ext uri="{FF2B5EF4-FFF2-40B4-BE49-F238E27FC236}">
                      <a16:creationId xmlns:a16="http://schemas.microsoft.com/office/drawing/2014/main" id="{4C94C70E-9301-BD43-9EE8-A00BE7DC1557}"/>
                    </a:ext>
                  </a:extLst>
                </p:cNvPr>
                <p:cNvSpPr/>
                <p:nvPr/>
              </p:nvSpPr>
              <p:spPr bwMode="auto">
                <a:xfrm>
                  <a:off x="5681256" y="2972755"/>
                  <a:ext cx="213093" cy="364672"/>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89" name="Rectangle 288">
                  <a:extLst>
                    <a:ext uri="{FF2B5EF4-FFF2-40B4-BE49-F238E27FC236}">
                      <a16:creationId xmlns:a16="http://schemas.microsoft.com/office/drawing/2014/main" id="{B71E8F18-7BDA-664D-9568-0083231DAAB5}"/>
                    </a:ext>
                  </a:extLst>
                </p:cNvPr>
                <p:cNvSpPr/>
                <p:nvPr/>
              </p:nvSpPr>
              <p:spPr bwMode="auto">
                <a:xfrm>
                  <a:off x="5930364" y="2972755"/>
                  <a:ext cx="210091" cy="364672"/>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90" name="Rectangle 289">
                  <a:extLst>
                    <a:ext uri="{FF2B5EF4-FFF2-40B4-BE49-F238E27FC236}">
                      <a16:creationId xmlns:a16="http://schemas.microsoft.com/office/drawing/2014/main" id="{09FF183E-7860-0B40-9F5D-C9731EEB01A4}"/>
                    </a:ext>
                  </a:extLst>
                </p:cNvPr>
                <p:cNvSpPr/>
                <p:nvPr/>
              </p:nvSpPr>
              <p:spPr bwMode="auto">
                <a:xfrm>
                  <a:off x="6170468" y="2902498"/>
                  <a:ext cx="207089" cy="50518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91" name="Rectangle 290">
                  <a:extLst>
                    <a:ext uri="{FF2B5EF4-FFF2-40B4-BE49-F238E27FC236}">
                      <a16:creationId xmlns:a16="http://schemas.microsoft.com/office/drawing/2014/main" id="{326C0E35-1C22-5048-B864-06FA3DFDA62D}"/>
                    </a:ext>
                  </a:extLst>
                </p:cNvPr>
                <p:cNvSpPr/>
                <p:nvPr/>
              </p:nvSpPr>
              <p:spPr bwMode="auto">
                <a:xfrm>
                  <a:off x="6377556" y="2902498"/>
                  <a:ext cx="207090" cy="50518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92" name="Rectangle 291">
                  <a:extLst>
                    <a:ext uri="{FF2B5EF4-FFF2-40B4-BE49-F238E27FC236}">
                      <a16:creationId xmlns:a16="http://schemas.microsoft.com/office/drawing/2014/main" id="{DF5F8D39-6717-3043-97FA-E3A8B4E452EC}"/>
                    </a:ext>
                  </a:extLst>
                </p:cNvPr>
                <p:cNvSpPr/>
                <p:nvPr/>
              </p:nvSpPr>
              <p:spPr bwMode="auto">
                <a:xfrm rot="16200000">
                  <a:off x="6408587" y="3069553"/>
                  <a:ext cx="505185" cy="17107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93" name="Rectangle 292">
                  <a:extLst>
                    <a:ext uri="{FF2B5EF4-FFF2-40B4-BE49-F238E27FC236}">
                      <a16:creationId xmlns:a16="http://schemas.microsoft.com/office/drawing/2014/main" id="{4F6FA861-7DA4-8A47-B3FF-EC51049FBDB0}"/>
                    </a:ext>
                  </a:extLst>
                </p:cNvPr>
                <p:cNvSpPr/>
                <p:nvPr/>
              </p:nvSpPr>
              <p:spPr bwMode="auto">
                <a:xfrm>
                  <a:off x="6740714" y="2902498"/>
                  <a:ext cx="501216" cy="505185"/>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94" name="Rectangle 293">
                  <a:extLst>
                    <a:ext uri="{FF2B5EF4-FFF2-40B4-BE49-F238E27FC236}">
                      <a16:creationId xmlns:a16="http://schemas.microsoft.com/office/drawing/2014/main" id="{FD2161AB-4456-0C45-9174-5B8A0721CF97}"/>
                    </a:ext>
                  </a:extLst>
                </p:cNvPr>
                <p:cNvSpPr/>
                <p:nvPr/>
              </p:nvSpPr>
              <p:spPr bwMode="auto">
                <a:xfrm>
                  <a:off x="7241930" y="2902498"/>
                  <a:ext cx="1449627" cy="505185"/>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cxnSp>
              <p:nvCxnSpPr>
                <p:cNvPr id="295" name="Elbow Connector 236">
                  <a:extLst>
                    <a:ext uri="{FF2B5EF4-FFF2-40B4-BE49-F238E27FC236}">
                      <a16:creationId xmlns:a16="http://schemas.microsoft.com/office/drawing/2014/main" id="{32608D2A-4B9A-274F-BC3C-A92B847860C0}"/>
                    </a:ext>
                  </a:extLst>
                </p:cNvPr>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6" name="Elbow Connector 237">
                  <a:extLst>
                    <a:ext uri="{FF2B5EF4-FFF2-40B4-BE49-F238E27FC236}">
                      <a16:creationId xmlns:a16="http://schemas.microsoft.com/office/drawing/2014/main" id="{33871E28-1905-4B48-AA3F-5D3FB2035431}"/>
                    </a:ext>
                  </a:extLst>
                </p:cNvPr>
                <p:cNvCxnSpPr>
                  <a:cxnSpLocks noChangeShapeType="1"/>
                </p:cNvCxnSpPr>
                <p:nvPr/>
              </p:nvCxnSpPr>
              <p:spPr bwMode="auto">
                <a:xfrm rot="16200000" flipH="1">
                  <a:off x="7234134" y="1990275"/>
                  <a:ext cx="251463" cy="2659185"/>
                </a:xfrm>
                <a:prstGeom prst="bentConnector3">
                  <a:avLst>
                    <a:gd name="adj1" fmla="val 24630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97" name="Oval 296">
                  <a:extLst>
                    <a:ext uri="{FF2B5EF4-FFF2-40B4-BE49-F238E27FC236}">
                      <a16:creationId xmlns:a16="http://schemas.microsoft.com/office/drawing/2014/main" id="{01E6165B-48DD-B240-BC9F-145F87F750C8}"/>
                    </a:ext>
                  </a:extLst>
                </p:cNvPr>
                <p:cNvSpPr/>
                <p:nvPr/>
              </p:nvSpPr>
              <p:spPr bwMode="auto">
                <a:xfrm>
                  <a:off x="5756289" y="3116617"/>
                  <a:ext cx="75031"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98" name="Oval 297">
                  <a:extLst>
                    <a:ext uri="{FF2B5EF4-FFF2-40B4-BE49-F238E27FC236}">
                      <a16:creationId xmlns:a16="http://schemas.microsoft.com/office/drawing/2014/main" id="{3A4AAF57-8DBC-454D-B638-B81FA144F608}"/>
                    </a:ext>
                  </a:extLst>
                </p:cNvPr>
                <p:cNvSpPr/>
                <p:nvPr/>
              </p:nvSpPr>
              <p:spPr bwMode="auto">
                <a:xfrm>
                  <a:off x="5993390" y="3116617"/>
                  <a:ext cx="75033"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99" name="Oval 298">
                  <a:extLst>
                    <a:ext uri="{FF2B5EF4-FFF2-40B4-BE49-F238E27FC236}">
                      <a16:creationId xmlns:a16="http://schemas.microsoft.com/office/drawing/2014/main" id="{B3AC5517-63EE-4748-8A25-80358CA8F531}"/>
                    </a:ext>
                  </a:extLst>
                </p:cNvPr>
                <p:cNvSpPr/>
                <p:nvPr/>
              </p:nvSpPr>
              <p:spPr bwMode="auto">
                <a:xfrm>
                  <a:off x="7202914" y="3367536"/>
                  <a:ext cx="75031"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300" name="Oval 299">
                  <a:extLst>
                    <a:ext uri="{FF2B5EF4-FFF2-40B4-BE49-F238E27FC236}">
                      <a16:creationId xmlns:a16="http://schemas.microsoft.com/office/drawing/2014/main" id="{B9E69623-08C0-0945-A9C8-05E205D512E4}"/>
                    </a:ext>
                  </a:extLst>
                </p:cNvPr>
                <p:cNvSpPr/>
                <p:nvPr/>
              </p:nvSpPr>
              <p:spPr bwMode="auto">
                <a:xfrm>
                  <a:off x="8652540" y="3367536"/>
                  <a:ext cx="72031"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grpSp>
            <p:nvGrpSpPr>
              <p:cNvPr id="251" name="Group 205">
                <a:extLst>
                  <a:ext uri="{FF2B5EF4-FFF2-40B4-BE49-F238E27FC236}">
                    <a16:creationId xmlns:a16="http://schemas.microsoft.com/office/drawing/2014/main" id="{C71FF8A3-C35C-5E41-999A-5F37428B97ED}"/>
                  </a:ext>
                </a:extLst>
              </p:cNvPr>
              <p:cNvGrpSpPr>
                <a:grpSpLocks/>
              </p:cNvGrpSpPr>
              <p:nvPr/>
            </p:nvGrpSpPr>
            <p:grpSpPr bwMode="auto">
              <a:xfrm>
                <a:off x="2068590" y="4151574"/>
                <a:ext cx="1058221" cy="192769"/>
                <a:chOff x="5388934" y="2903927"/>
                <a:chExt cx="2667537" cy="541672"/>
              </a:xfrm>
            </p:grpSpPr>
            <p:sp>
              <p:nvSpPr>
                <p:cNvPr id="273" name="Rectangle 272">
                  <a:extLst>
                    <a:ext uri="{FF2B5EF4-FFF2-40B4-BE49-F238E27FC236}">
                      <a16:creationId xmlns:a16="http://schemas.microsoft.com/office/drawing/2014/main" id="{63C475C9-BC3B-9E4E-B44C-FD5538D74CA2}"/>
                    </a:ext>
                  </a:extLst>
                </p:cNvPr>
                <p:cNvSpPr/>
                <p:nvPr/>
              </p:nvSpPr>
              <p:spPr bwMode="auto">
                <a:xfrm>
                  <a:off x="5389607" y="2902498"/>
                  <a:ext cx="789342" cy="505185"/>
                </a:xfrm>
                <a:prstGeom prst="rect">
                  <a:avLst/>
                </a:prstGeom>
                <a:solidFill>
                  <a:srgbClr val="2980B9"/>
                </a:solidFill>
                <a:ln w="25400" cap="flat" cmpd="sng" algn="ctr">
                  <a:solidFill>
                    <a:srgbClr val="95A5A6"/>
                  </a:solidFill>
                  <a:prstDash val="solid"/>
                  <a:headEnd type="none" w="med" len="med"/>
                  <a:tailEnd type="none" w="med" len="med"/>
                </a:ln>
                <a:effectLst/>
              </p:spPr>
              <p:txBody>
                <a:bodyPr anchor="ct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74" name="Rectangle 273">
                  <a:extLst>
                    <a:ext uri="{FF2B5EF4-FFF2-40B4-BE49-F238E27FC236}">
                      <a16:creationId xmlns:a16="http://schemas.microsoft.com/office/drawing/2014/main" id="{1D489326-7B08-CA40-94BC-0C2FB2CBAD12}"/>
                    </a:ext>
                  </a:extLst>
                </p:cNvPr>
                <p:cNvSpPr/>
                <p:nvPr/>
              </p:nvSpPr>
              <p:spPr bwMode="auto">
                <a:xfrm>
                  <a:off x="5683734" y="2972755"/>
                  <a:ext cx="210091" cy="364672"/>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75" name="Rectangle 274">
                  <a:extLst>
                    <a:ext uri="{FF2B5EF4-FFF2-40B4-BE49-F238E27FC236}">
                      <a16:creationId xmlns:a16="http://schemas.microsoft.com/office/drawing/2014/main" id="{CA2D78A5-3ADC-4540-B3F7-830AE5EC5F92}"/>
                    </a:ext>
                  </a:extLst>
                </p:cNvPr>
                <p:cNvSpPr/>
                <p:nvPr/>
              </p:nvSpPr>
              <p:spPr bwMode="auto">
                <a:xfrm>
                  <a:off x="5929841" y="2972755"/>
                  <a:ext cx="213093" cy="364672"/>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76" name="Rectangle 275">
                  <a:extLst>
                    <a:ext uri="{FF2B5EF4-FFF2-40B4-BE49-F238E27FC236}">
                      <a16:creationId xmlns:a16="http://schemas.microsoft.com/office/drawing/2014/main" id="{55296B27-3BC4-DF4B-85A2-1DB4A6D2403D}"/>
                    </a:ext>
                  </a:extLst>
                </p:cNvPr>
                <p:cNvSpPr/>
                <p:nvPr/>
              </p:nvSpPr>
              <p:spPr bwMode="auto">
                <a:xfrm>
                  <a:off x="6169945" y="2902498"/>
                  <a:ext cx="210091" cy="50518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77" name="Rectangle 276">
                  <a:extLst>
                    <a:ext uri="{FF2B5EF4-FFF2-40B4-BE49-F238E27FC236}">
                      <a16:creationId xmlns:a16="http://schemas.microsoft.com/office/drawing/2014/main" id="{4FC5599F-948E-CF4B-9859-9C2B20795854}"/>
                    </a:ext>
                  </a:extLst>
                </p:cNvPr>
                <p:cNvSpPr/>
                <p:nvPr/>
              </p:nvSpPr>
              <p:spPr bwMode="auto">
                <a:xfrm>
                  <a:off x="6380036" y="2902498"/>
                  <a:ext cx="207091" cy="50518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78" name="Rectangle 277">
                  <a:extLst>
                    <a:ext uri="{FF2B5EF4-FFF2-40B4-BE49-F238E27FC236}">
                      <a16:creationId xmlns:a16="http://schemas.microsoft.com/office/drawing/2014/main" id="{DC562E26-33B6-D848-AFC3-378915EDFD26}"/>
                    </a:ext>
                  </a:extLst>
                </p:cNvPr>
                <p:cNvSpPr/>
                <p:nvPr/>
              </p:nvSpPr>
              <p:spPr bwMode="auto">
                <a:xfrm rot="16200000">
                  <a:off x="6409567" y="3068052"/>
                  <a:ext cx="505185" cy="17407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79" name="Rectangle 278">
                  <a:extLst>
                    <a:ext uri="{FF2B5EF4-FFF2-40B4-BE49-F238E27FC236}">
                      <a16:creationId xmlns:a16="http://schemas.microsoft.com/office/drawing/2014/main" id="{CFF1A6A6-33BA-1C49-BC9A-D5805E3B51F3}"/>
                    </a:ext>
                  </a:extLst>
                </p:cNvPr>
                <p:cNvSpPr/>
                <p:nvPr/>
              </p:nvSpPr>
              <p:spPr bwMode="auto">
                <a:xfrm>
                  <a:off x="6740191" y="2902498"/>
                  <a:ext cx="501218" cy="505185"/>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80" name="Rectangle 279">
                  <a:extLst>
                    <a:ext uri="{FF2B5EF4-FFF2-40B4-BE49-F238E27FC236}">
                      <a16:creationId xmlns:a16="http://schemas.microsoft.com/office/drawing/2014/main" id="{DF9D11D6-AB08-6645-8EEA-EAB39E2BFCC9}"/>
                    </a:ext>
                  </a:extLst>
                </p:cNvPr>
                <p:cNvSpPr/>
                <p:nvPr/>
              </p:nvSpPr>
              <p:spPr bwMode="auto">
                <a:xfrm>
                  <a:off x="7241409" y="2902498"/>
                  <a:ext cx="783338" cy="505185"/>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cxnSp>
              <p:nvCxnSpPr>
                <p:cNvPr id="281" name="Elbow Connector 218">
                  <a:extLst>
                    <a:ext uri="{FF2B5EF4-FFF2-40B4-BE49-F238E27FC236}">
                      <a16:creationId xmlns:a16="http://schemas.microsoft.com/office/drawing/2014/main" id="{2C4742F0-CCE8-5448-B253-3C27DD88AD2A}"/>
                    </a:ext>
                  </a:extLst>
                </p:cNvPr>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2" name="Elbow Connector 219">
                  <a:extLst>
                    <a:ext uri="{FF2B5EF4-FFF2-40B4-BE49-F238E27FC236}">
                      <a16:creationId xmlns:a16="http://schemas.microsoft.com/office/drawing/2014/main" id="{C8798BE3-CB28-D640-8F45-F421DD1B0EB4}"/>
                    </a:ext>
                  </a:extLst>
                </p:cNvPr>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3" name="Oval 282">
                  <a:extLst>
                    <a:ext uri="{FF2B5EF4-FFF2-40B4-BE49-F238E27FC236}">
                      <a16:creationId xmlns:a16="http://schemas.microsoft.com/office/drawing/2014/main" id="{27BCF403-3FF5-1C4B-965A-35EB9AC99231}"/>
                    </a:ext>
                  </a:extLst>
                </p:cNvPr>
                <p:cNvSpPr/>
                <p:nvPr/>
              </p:nvSpPr>
              <p:spPr bwMode="auto">
                <a:xfrm>
                  <a:off x="5758768" y="3116617"/>
                  <a:ext cx="72031"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84" name="Oval 283">
                  <a:extLst>
                    <a:ext uri="{FF2B5EF4-FFF2-40B4-BE49-F238E27FC236}">
                      <a16:creationId xmlns:a16="http://schemas.microsoft.com/office/drawing/2014/main" id="{B1107AA6-0368-AC4E-89BF-892B5D71246E}"/>
                    </a:ext>
                  </a:extLst>
                </p:cNvPr>
                <p:cNvSpPr/>
                <p:nvPr/>
              </p:nvSpPr>
              <p:spPr bwMode="auto">
                <a:xfrm>
                  <a:off x="5995869" y="3116617"/>
                  <a:ext cx="72031"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85" name="Oval 284">
                  <a:extLst>
                    <a:ext uri="{FF2B5EF4-FFF2-40B4-BE49-F238E27FC236}">
                      <a16:creationId xmlns:a16="http://schemas.microsoft.com/office/drawing/2014/main" id="{B33CDD90-4029-B64D-B0AA-A2DBF088CD6A}"/>
                    </a:ext>
                  </a:extLst>
                </p:cNvPr>
                <p:cNvSpPr/>
                <p:nvPr/>
              </p:nvSpPr>
              <p:spPr bwMode="auto">
                <a:xfrm>
                  <a:off x="7205394" y="3367536"/>
                  <a:ext cx="72031"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86" name="Oval 285">
                  <a:extLst>
                    <a:ext uri="{FF2B5EF4-FFF2-40B4-BE49-F238E27FC236}">
                      <a16:creationId xmlns:a16="http://schemas.microsoft.com/office/drawing/2014/main" id="{C0BB6685-8D10-E44A-ABD8-6E77DB2978B6}"/>
                    </a:ext>
                  </a:extLst>
                </p:cNvPr>
                <p:cNvSpPr/>
                <p:nvPr/>
              </p:nvSpPr>
              <p:spPr bwMode="auto">
                <a:xfrm>
                  <a:off x="7985731" y="3367536"/>
                  <a:ext cx="72031"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sp>
            <p:nvSpPr>
              <p:cNvPr id="252" name="Oval 251">
                <a:extLst>
                  <a:ext uri="{FF2B5EF4-FFF2-40B4-BE49-F238E27FC236}">
                    <a16:creationId xmlns:a16="http://schemas.microsoft.com/office/drawing/2014/main" id="{F8BA5961-59A1-904F-BF5B-732C91C61B8B}"/>
                  </a:ext>
                </a:extLst>
              </p:cNvPr>
              <p:cNvSpPr/>
              <p:nvPr/>
            </p:nvSpPr>
            <p:spPr bwMode="auto">
              <a:xfrm>
                <a:off x="2049807" y="4127253"/>
                <a:ext cx="28575" cy="27384"/>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53" name="Oval 252">
                <a:extLst>
                  <a:ext uri="{FF2B5EF4-FFF2-40B4-BE49-F238E27FC236}">
                    <a16:creationId xmlns:a16="http://schemas.microsoft.com/office/drawing/2014/main" id="{E4BBCEC8-A9A6-E847-B534-EB6C3E23B5BF}"/>
                  </a:ext>
                </a:extLst>
              </p:cNvPr>
              <p:cNvSpPr/>
              <p:nvPr/>
            </p:nvSpPr>
            <p:spPr bwMode="auto">
              <a:xfrm>
                <a:off x="3103511" y="4128443"/>
                <a:ext cx="29766" cy="27385"/>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cxnSp>
            <p:nvCxnSpPr>
              <p:cNvPr id="254" name="Elbow Connector 246">
                <a:extLst>
                  <a:ext uri="{FF2B5EF4-FFF2-40B4-BE49-F238E27FC236}">
                    <a16:creationId xmlns:a16="http://schemas.microsoft.com/office/drawing/2014/main" id="{6A3231B9-DF2B-EA49-8D29-77F7E86A7F7E}"/>
                  </a:ext>
                </a:extLst>
              </p:cNvPr>
              <p:cNvCxnSpPr>
                <a:cxnSpLocks noChangeShapeType="1"/>
              </p:cNvCxnSpPr>
              <p:nvPr/>
            </p:nvCxnSpPr>
            <p:spPr bwMode="auto">
              <a:xfrm rot="5400000">
                <a:off x="2203496" y="3584716"/>
                <a:ext cx="403082" cy="682519"/>
              </a:xfrm>
              <a:prstGeom prst="bentConnector3">
                <a:avLst>
                  <a:gd name="adj1" fmla="val 70009"/>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5" name="Elbow Connector 251">
                <a:extLst>
                  <a:ext uri="{FF2B5EF4-FFF2-40B4-BE49-F238E27FC236}">
                    <a16:creationId xmlns:a16="http://schemas.microsoft.com/office/drawing/2014/main" id="{E4EA49F9-D5CE-2942-9BC9-6CDE525AB1F3}"/>
                  </a:ext>
                </a:extLst>
              </p:cNvPr>
              <p:cNvCxnSpPr>
                <a:cxnSpLocks noChangeShapeType="1"/>
              </p:cNvCxnSpPr>
              <p:nvPr/>
            </p:nvCxnSpPr>
            <p:spPr bwMode="auto">
              <a:xfrm rot="16200000" flipH="1">
                <a:off x="2837653" y="3847571"/>
                <a:ext cx="403807" cy="157532"/>
              </a:xfrm>
              <a:prstGeom prst="bentConnector3">
                <a:avLst>
                  <a:gd name="adj1" fmla="val 50000"/>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56" name="Group 254">
                <a:extLst>
                  <a:ext uri="{FF2B5EF4-FFF2-40B4-BE49-F238E27FC236}">
                    <a16:creationId xmlns:a16="http://schemas.microsoft.com/office/drawing/2014/main" id="{8E2AD680-7EB3-6E44-889C-46B9BDE2BEFA}"/>
                  </a:ext>
                </a:extLst>
              </p:cNvPr>
              <p:cNvGrpSpPr>
                <a:grpSpLocks/>
              </p:cNvGrpSpPr>
              <p:nvPr/>
            </p:nvGrpSpPr>
            <p:grpSpPr bwMode="auto">
              <a:xfrm>
                <a:off x="2074611" y="4569616"/>
                <a:ext cx="1771700" cy="192769"/>
                <a:chOff x="5388934" y="2903927"/>
                <a:chExt cx="4466058" cy="541672"/>
              </a:xfrm>
            </p:grpSpPr>
            <p:sp>
              <p:nvSpPr>
                <p:cNvPr id="259" name="Rectangle 258">
                  <a:extLst>
                    <a:ext uri="{FF2B5EF4-FFF2-40B4-BE49-F238E27FC236}">
                      <a16:creationId xmlns:a16="http://schemas.microsoft.com/office/drawing/2014/main" id="{2A45AE90-8BDD-B440-9F0B-70A5E1749514}"/>
                    </a:ext>
                  </a:extLst>
                </p:cNvPr>
                <p:cNvSpPr/>
                <p:nvPr/>
              </p:nvSpPr>
              <p:spPr bwMode="auto">
                <a:xfrm>
                  <a:off x="5389437" y="2905474"/>
                  <a:ext cx="789340" cy="501841"/>
                </a:xfrm>
                <a:prstGeom prst="rect">
                  <a:avLst/>
                </a:prstGeom>
                <a:solidFill>
                  <a:srgbClr val="2980B9"/>
                </a:solidFill>
                <a:ln w="25400" cap="flat" cmpd="sng" algn="ctr">
                  <a:solidFill>
                    <a:srgbClr val="95A5A6"/>
                  </a:solidFill>
                  <a:prstDash val="solid"/>
                  <a:headEnd type="none" w="med" len="med"/>
                  <a:tailEnd type="none" w="med" len="med"/>
                </a:ln>
                <a:effectLst/>
              </p:spPr>
              <p:txBody>
                <a:bodyPr anchor="ct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60" name="Rectangle 259">
                  <a:extLst>
                    <a:ext uri="{FF2B5EF4-FFF2-40B4-BE49-F238E27FC236}">
                      <a16:creationId xmlns:a16="http://schemas.microsoft.com/office/drawing/2014/main" id="{DE95F4E1-38C6-1842-9906-84D9E350059B}"/>
                    </a:ext>
                  </a:extLst>
                </p:cNvPr>
                <p:cNvSpPr/>
                <p:nvPr/>
              </p:nvSpPr>
              <p:spPr bwMode="auto">
                <a:xfrm>
                  <a:off x="5683564" y="2972386"/>
                  <a:ext cx="210091" cy="364670"/>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61" name="Rectangle 260">
                  <a:extLst>
                    <a:ext uri="{FF2B5EF4-FFF2-40B4-BE49-F238E27FC236}">
                      <a16:creationId xmlns:a16="http://schemas.microsoft.com/office/drawing/2014/main" id="{06394630-50C2-0C46-8C4E-D961F77B0309}"/>
                    </a:ext>
                  </a:extLst>
                </p:cNvPr>
                <p:cNvSpPr/>
                <p:nvPr/>
              </p:nvSpPr>
              <p:spPr bwMode="auto">
                <a:xfrm>
                  <a:off x="5929671" y="2972386"/>
                  <a:ext cx="213091" cy="364670"/>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62" name="Rectangle 261">
                  <a:extLst>
                    <a:ext uri="{FF2B5EF4-FFF2-40B4-BE49-F238E27FC236}">
                      <a16:creationId xmlns:a16="http://schemas.microsoft.com/office/drawing/2014/main" id="{8EE02DDF-E0CF-A648-AC03-35687F0D775C}"/>
                    </a:ext>
                  </a:extLst>
                </p:cNvPr>
                <p:cNvSpPr/>
                <p:nvPr/>
              </p:nvSpPr>
              <p:spPr bwMode="auto">
                <a:xfrm>
                  <a:off x="6169774" y="2905474"/>
                  <a:ext cx="210091" cy="501841"/>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63" name="Rectangle 262">
                  <a:extLst>
                    <a:ext uri="{FF2B5EF4-FFF2-40B4-BE49-F238E27FC236}">
                      <a16:creationId xmlns:a16="http://schemas.microsoft.com/office/drawing/2014/main" id="{F8F2179F-7CDA-BA4F-B819-A87566302C4E}"/>
                    </a:ext>
                  </a:extLst>
                </p:cNvPr>
                <p:cNvSpPr/>
                <p:nvPr/>
              </p:nvSpPr>
              <p:spPr bwMode="auto">
                <a:xfrm>
                  <a:off x="6379865" y="2905474"/>
                  <a:ext cx="207089" cy="501841"/>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64" name="Rectangle 263">
                  <a:extLst>
                    <a:ext uri="{FF2B5EF4-FFF2-40B4-BE49-F238E27FC236}">
                      <a16:creationId xmlns:a16="http://schemas.microsoft.com/office/drawing/2014/main" id="{14EE5386-C9CD-0346-A440-76CDD9221968}"/>
                    </a:ext>
                  </a:extLst>
                </p:cNvPr>
                <p:cNvSpPr/>
                <p:nvPr/>
              </p:nvSpPr>
              <p:spPr bwMode="auto">
                <a:xfrm rot="16200000">
                  <a:off x="6411066" y="3069357"/>
                  <a:ext cx="501841" cy="174075"/>
                </a:xfrm>
                <a:prstGeom prst="rect">
                  <a:avLst/>
                </a:prstGeom>
                <a:solidFill>
                  <a:srgbClr val="0070C0"/>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700" kern="0" dirty="0">
                    <a:solidFill>
                      <a:srgbClr val="000000"/>
                    </a:solidFill>
                    <a:latin typeface="Helvetica Neue" charset="0"/>
                    <a:ea typeface="Helvetica Neue" charset="0"/>
                    <a:cs typeface="Helvetica Neue" charset="0"/>
                  </a:endParaRPr>
                </a:p>
              </p:txBody>
            </p:sp>
            <p:sp>
              <p:nvSpPr>
                <p:cNvPr id="265" name="Rectangle 264">
                  <a:extLst>
                    <a:ext uri="{FF2B5EF4-FFF2-40B4-BE49-F238E27FC236}">
                      <a16:creationId xmlns:a16="http://schemas.microsoft.com/office/drawing/2014/main" id="{7B389F67-E4D7-B74D-9626-5F1D15477B80}"/>
                    </a:ext>
                  </a:extLst>
                </p:cNvPr>
                <p:cNvSpPr/>
                <p:nvPr/>
              </p:nvSpPr>
              <p:spPr bwMode="auto">
                <a:xfrm>
                  <a:off x="6740021" y="2905474"/>
                  <a:ext cx="2289989" cy="501841"/>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266" name="Rectangle 265">
                  <a:extLst>
                    <a:ext uri="{FF2B5EF4-FFF2-40B4-BE49-F238E27FC236}">
                      <a16:creationId xmlns:a16="http://schemas.microsoft.com/office/drawing/2014/main" id="{C5E0668B-4109-2142-9DB9-5BCF6D665371}"/>
                    </a:ext>
                  </a:extLst>
                </p:cNvPr>
                <p:cNvSpPr/>
                <p:nvPr/>
              </p:nvSpPr>
              <p:spPr bwMode="auto">
                <a:xfrm>
                  <a:off x="9039015" y="2905474"/>
                  <a:ext cx="783338" cy="501841"/>
                </a:xfrm>
                <a:prstGeom prst="rect">
                  <a:avLst/>
                </a:prstGeom>
                <a:solidFill>
                  <a:srgbClr val="15405B"/>
                </a:solidFill>
                <a:ln w="25400" cap="flat" cmpd="sng" algn="ctr">
                  <a:solidFill>
                    <a:srgbClr val="95A5A6"/>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cxnSp>
              <p:nvCxnSpPr>
                <p:cNvPr id="267" name="Elbow Connector 264">
                  <a:extLst>
                    <a:ext uri="{FF2B5EF4-FFF2-40B4-BE49-F238E27FC236}">
                      <a16:creationId xmlns:a16="http://schemas.microsoft.com/office/drawing/2014/main" id="{C48E8BC3-6BB3-BE4A-802D-D84F5D434FF5}"/>
                    </a:ext>
                  </a:extLst>
                </p:cNvPr>
                <p:cNvCxnSpPr>
                  <a:cxnSpLocks noChangeShapeType="1"/>
                </p:cNvCxnSpPr>
                <p:nvPr/>
              </p:nvCxnSpPr>
              <p:spPr bwMode="auto">
                <a:xfrm rot="16200000" flipH="1">
                  <a:off x="7282984" y="1704508"/>
                  <a:ext cx="251463" cy="3230720"/>
                </a:xfrm>
                <a:prstGeom prst="bentConnector3">
                  <a:avLst>
                    <a:gd name="adj1" fmla="val 291523"/>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8" name="Elbow Connector 265">
                  <a:extLst>
                    <a:ext uri="{FF2B5EF4-FFF2-40B4-BE49-F238E27FC236}">
                      <a16:creationId xmlns:a16="http://schemas.microsoft.com/office/drawing/2014/main" id="{1D01D8C9-0E82-6748-8E95-7DA7BFC4B5EC}"/>
                    </a:ext>
                  </a:extLst>
                </p:cNvPr>
                <p:cNvCxnSpPr>
                  <a:cxnSpLocks noChangeShapeType="1"/>
                </p:cNvCxnSpPr>
                <p:nvPr/>
              </p:nvCxnSpPr>
              <p:spPr bwMode="auto">
                <a:xfrm rot="16200000" flipH="1">
                  <a:off x="7798613" y="1425796"/>
                  <a:ext cx="251463" cy="3788143"/>
                </a:xfrm>
                <a:prstGeom prst="bentConnector3">
                  <a:avLst>
                    <a:gd name="adj1" fmla="val 211796"/>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9" name="Oval 268">
                  <a:extLst>
                    <a:ext uri="{FF2B5EF4-FFF2-40B4-BE49-F238E27FC236}">
                      <a16:creationId xmlns:a16="http://schemas.microsoft.com/office/drawing/2014/main" id="{95239806-99ED-4049-8798-BA36C0B954F0}"/>
                    </a:ext>
                  </a:extLst>
                </p:cNvPr>
                <p:cNvSpPr/>
                <p:nvPr/>
              </p:nvSpPr>
              <p:spPr bwMode="auto">
                <a:xfrm>
                  <a:off x="5758596" y="3116246"/>
                  <a:ext cx="72031"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70" name="Oval 269">
                  <a:extLst>
                    <a:ext uri="{FF2B5EF4-FFF2-40B4-BE49-F238E27FC236}">
                      <a16:creationId xmlns:a16="http://schemas.microsoft.com/office/drawing/2014/main" id="{C3396D62-DCAB-8841-89DE-E84F42271B62}"/>
                    </a:ext>
                  </a:extLst>
                </p:cNvPr>
                <p:cNvSpPr/>
                <p:nvPr/>
              </p:nvSpPr>
              <p:spPr bwMode="auto">
                <a:xfrm>
                  <a:off x="5992697" y="3116246"/>
                  <a:ext cx="75033" cy="7695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71" name="Oval 270">
                  <a:extLst>
                    <a:ext uri="{FF2B5EF4-FFF2-40B4-BE49-F238E27FC236}">
                      <a16:creationId xmlns:a16="http://schemas.microsoft.com/office/drawing/2014/main" id="{BB924864-A643-CA4A-88C8-F434FE6918AB}"/>
                    </a:ext>
                  </a:extLst>
                </p:cNvPr>
                <p:cNvSpPr/>
                <p:nvPr/>
              </p:nvSpPr>
              <p:spPr bwMode="auto">
                <a:xfrm>
                  <a:off x="8987992" y="3367167"/>
                  <a:ext cx="72031"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272" name="Oval 271">
                  <a:extLst>
                    <a:ext uri="{FF2B5EF4-FFF2-40B4-BE49-F238E27FC236}">
                      <a16:creationId xmlns:a16="http://schemas.microsoft.com/office/drawing/2014/main" id="{1F062217-2DC6-C24D-893B-E17F6C70ED35}"/>
                    </a:ext>
                  </a:extLst>
                </p:cNvPr>
                <p:cNvSpPr/>
                <p:nvPr/>
              </p:nvSpPr>
              <p:spPr bwMode="auto">
                <a:xfrm>
                  <a:off x="9783337" y="3367167"/>
                  <a:ext cx="72031" cy="7694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sp>
            <p:nvSpPr>
              <p:cNvPr id="257" name="Oval 256">
                <a:extLst>
                  <a:ext uri="{FF2B5EF4-FFF2-40B4-BE49-F238E27FC236}">
                    <a16:creationId xmlns:a16="http://schemas.microsoft.com/office/drawing/2014/main" id="{87C72E11-EFD4-EF4A-8C24-9731865F5052}"/>
                  </a:ext>
                </a:extLst>
              </p:cNvPr>
              <p:cNvSpPr/>
              <p:nvPr/>
            </p:nvSpPr>
            <p:spPr bwMode="auto">
              <a:xfrm>
                <a:off x="2055761" y="4533256"/>
                <a:ext cx="28575" cy="27385"/>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cxnSp>
            <p:nvCxnSpPr>
              <p:cNvPr id="258" name="Elbow Connector 271">
                <a:extLst>
                  <a:ext uri="{FF2B5EF4-FFF2-40B4-BE49-F238E27FC236}">
                    <a16:creationId xmlns:a16="http://schemas.microsoft.com/office/drawing/2014/main" id="{8C57AACF-3CD1-BA47-922E-C4710A24E954}"/>
                  </a:ext>
                </a:extLst>
              </p:cNvPr>
              <p:cNvCxnSpPr>
                <a:cxnSpLocks noChangeShapeType="1"/>
              </p:cNvCxnSpPr>
              <p:nvPr/>
            </p:nvCxnSpPr>
            <p:spPr bwMode="auto">
              <a:xfrm rot="5400000">
                <a:off x="2418706" y="3361017"/>
                <a:ext cx="822152" cy="1548986"/>
              </a:xfrm>
              <a:prstGeom prst="bentConnector4">
                <a:avLst>
                  <a:gd name="adj1" fmla="val 29171"/>
                  <a:gd name="adj2" fmla="val 103454"/>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grpSp>
      </p:grpSp>
      <p:grpSp>
        <p:nvGrpSpPr>
          <p:cNvPr id="316" name="Group 315" descr="A file with 6 pages" title="File">
            <a:extLst>
              <a:ext uri="{FF2B5EF4-FFF2-40B4-BE49-F238E27FC236}">
                <a16:creationId xmlns:a16="http://schemas.microsoft.com/office/drawing/2014/main" id="{A4E9A7EF-9862-A240-9988-9CD4E57E0CDF}"/>
              </a:ext>
            </a:extLst>
          </p:cNvPr>
          <p:cNvGrpSpPr/>
          <p:nvPr/>
        </p:nvGrpSpPr>
        <p:grpSpPr>
          <a:xfrm>
            <a:off x="6671581" y="2741391"/>
            <a:ext cx="3347121" cy="3311645"/>
            <a:chOff x="3654694" y="2417784"/>
            <a:chExt cx="2510341" cy="2483734"/>
          </a:xfrm>
        </p:grpSpPr>
        <p:sp>
          <p:nvSpPr>
            <p:cNvPr id="317" name="TextBox 316">
              <a:extLst>
                <a:ext uri="{FF2B5EF4-FFF2-40B4-BE49-F238E27FC236}">
                  <a16:creationId xmlns:a16="http://schemas.microsoft.com/office/drawing/2014/main" id="{39FE5504-4DF3-9147-AEB9-8A3B86BF2F49}"/>
                </a:ext>
              </a:extLst>
            </p:cNvPr>
            <p:cNvSpPr txBox="1"/>
            <p:nvPr/>
          </p:nvSpPr>
          <p:spPr>
            <a:xfrm>
              <a:off x="4709673" y="2417784"/>
              <a:ext cx="354905" cy="230833"/>
            </a:xfrm>
            <a:prstGeom prst="rect">
              <a:avLst/>
            </a:prstGeom>
            <a:noFill/>
          </p:spPr>
          <p:txBody>
            <a:bodyPr wrap="none" rtlCol="0">
              <a:spAutoFit/>
            </a:bodyPr>
            <a:lstStyle/>
            <a:p>
              <a:r>
                <a:rPr lang="en-US" sz="1400" dirty="0">
                  <a:solidFill>
                    <a:srgbClr val="14405C"/>
                  </a:solidFill>
                  <a:latin typeface="Helvetica Neue" charset="0"/>
                  <a:ea typeface="Helvetica Neue" charset="0"/>
                  <a:cs typeface="Helvetica Neue" charset="0"/>
                </a:rPr>
                <a:t>File</a:t>
              </a:r>
            </a:p>
          </p:txBody>
        </p:sp>
        <p:grpSp>
          <p:nvGrpSpPr>
            <p:cNvPr id="318" name="Group 317">
              <a:extLst>
                <a:ext uri="{FF2B5EF4-FFF2-40B4-BE49-F238E27FC236}">
                  <a16:creationId xmlns:a16="http://schemas.microsoft.com/office/drawing/2014/main" id="{BCE19B71-2C5A-B64D-884F-03E279FE153B}"/>
                </a:ext>
              </a:extLst>
            </p:cNvPr>
            <p:cNvGrpSpPr/>
            <p:nvPr/>
          </p:nvGrpSpPr>
          <p:grpSpPr>
            <a:xfrm>
              <a:off x="3654694" y="2615518"/>
              <a:ext cx="2510341" cy="2286000"/>
              <a:chOff x="3654694" y="2615518"/>
              <a:chExt cx="2510341" cy="2286000"/>
            </a:xfrm>
          </p:grpSpPr>
          <p:sp>
            <p:nvSpPr>
              <p:cNvPr id="319" name="Rectangle 318">
                <a:extLst>
                  <a:ext uri="{FF2B5EF4-FFF2-40B4-BE49-F238E27FC236}">
                    <a16:creationId xmlns:a16="http://schemas.microsoft.com/office/drawing/2014/main" id="{5C677A15-055E-4E4A-BDBF-FDCA9BA1D294}"/>
                  </a:ext>
                </a:extLst>
              </p:cNvPr>
              <p:cNvSpPr/>
              <p:nvPr/>
            </p:nvSpPr>
            <p:spPr bwMode="auto">
              <a:xfrm>
                <a:off x="3654694" y="2615518"/>
                <a:ext cx="2510341" cy="2286000"/>
              </a:xfrm>
              <a:prstGeom prst="rect">
                <a:avLst/>
              </a:prstGeom>
              <a:solidFill>
                <a:srgbClr val="95A5A6"/>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prstClr val="white"/>
                  </a:solidFill>
                  <a:latin typeface="Helvetica Neue" charset="0"/>
                  <a:ea typeface="Helvetica Neue" charset="0"/>
                  <a:cs typeface="Helvetica Neue" charset="0"/>
                </a:endParaRPr>
              </a:p>
            </p:txBody>
          </p:sp>
          <p:sp>
            <p:nvSpPr>
              <p:cNvPr id="320" name="Folded Corner 319">
                <a:extLst>
                  <a:ext uri="{FF2B5EF4-FFF2-40B4-BE49-F238E27FC236}">
                    <a16:creationId xmlns:a16="http://schemas.microsoft.com/office/drawing/2014/main" id="{0CBDA7EC-1D53-EB49-8960-51E175F8A2CB}"/>
                  </a:ext>
                </a:extLst>
              </p:cNvPr>
              <p:cNvSpPr/>
              <p:nvPr/>
            </p:nvSpPr>
            <p:spPr bwMode="auto">
              <a:xfrm>
                <a:off x="3850929" y="2729818"/>
                <a:ext cx="999208"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1</a:t>
                </a:r>
              </a:p>
            </p:txBody>
          </p:sp>
          <p:sp>
            <p:nvSpPr>
              <p:cNvPr id="321" name="Folded Corner 320">
                <a:extLst>
                  <a:ext uri="{FF2B5EF4-FFF2-40B4-BE49-F238E27FC236}">
                    <a16:creationId xmlns:a16="http://schemas.microsoft.com/office/drawing/2014/main" id="{7C037E04-E662-354E-A652-693DAC210142}"/>
                  </a:ext>
                </a:extLst>
              </p:cNvPr>
              <p:cNvSpPr/>
              <p:nvPr/>
            </p:nvSpPr>
            <p:spPr bwMode="auto">
              <a:xfrm>
                <a:off x="5056542" y="2729818"/>
                <a:ext cx="926999"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2</a:t>
                </a:r>
              </a:p>
            </p:txBody>
          </p:sp>
          <p:sp>
            <p:nvSpPr>
              <p:cNvPr id="322" name="Folded Corner 321">
                <a:extLst>
                  <a:ext uri="{FF2B5EF4-FFF2-40B4-BE49-F238E27FC236}">
                    <a16:creationId xmlns:a16="http://schemas.microsoft.com/office/drawing/2014/main" id="{D3E8A49E-AC38-1044-8A48-81C702321831}"/>
                  </a:ext>
                </a:extLst>
              </p:cNvPr>
              <p:cNvSpPr/>
              <p:nvPr/>
            </p:nvSpPr>
            <p:spPr bwMode="auto">
              <a:xfrm>
                <a:off x="3850929" y="3478248"/>
                <a:ext cx="999208"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3</a:t>
                </a:r>
              </a:p>
            </p:txBody>
          </p:sp>
          <p:sp>
            <p:nvSpPr>
              <p:cNvPr id="323" name="Folded Corner 322">
                <a:extLst>
                  <a:ext uri="{FF2B5EF4-FFF2-40B4-BE49-F238E27FC236}">
                    <a16:creationId xmlns:a16="http://schemas.microsoft.com/office/drawing/2014/main" id="{10979BD2-4B5C-7A48-BE3F-CBDCD56E6FDF}"/>
                  </a:ext>
                </a:extLst>
              </p:cNvPr>
              <p:cNvSpPr/>
              <p:nvPr/>
            </p:nvSpPr>
            <p:spPr bwMode="auto">
              <a:xfrm>
                <a:off x="5056542" y="3478248"/>
                <a:ext cx="926999"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4</a:t>
                </a:r>
              </a:p>
            </p:txBody>
          </p:sp>
          <p:sp>
            <p:nvSpPr>
              <p:cNvPr id="324" name="Folded Corner 323">
                <a:extLst>
                  <a:ext uri="{FF2B5EF4-FFF2-40B4-BE49-F238E27FC236}">
                    <a16:creationId xmlns:a16="http://schemas.microsoft.com/office/drawing/2014/main" id="{CF597180-9E11-114E-B5F0-67D94757F94D}"/>
                  </a:ext>
                </a:extLst>
              </p:cNvPr>
              <p:cNvSpPr/>
              <p:nvPr/>
            </p:nvSpPr>
            <p:spPr bwMode="auto">
              <a:xfrm>
                <a:off x="3850929" y="4226679"/>
                <a:ext cx="999208"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5</a:t>
                </a:r>
              </a:p>
            </p:txBody>
          </p:sp>
          <p:sp>
            <p:nvSpPr>
              <p:cNvPr id="325" name="Folded Corner 324">
                <a:extLst>
                  <a:ext uri="{FF2B5EF4-FFF2-40B4-BE49-F238E27FC236}">
                    <a16:creationId xmlns:a16="http://schemas.microsoft.com/office/drawing/2014/main" id="{2FED34A5-90EB-FB45-A3E1-C744A7B45AE1}"/>
                  </a:ext>
                </a:extLst>
              </p:cNvPr>
              <p:cNvSpPr/>
              <p:nvPr/>
            </p:nvSpPr>
            <p:spPr bwMode="auto">
              <a:xfrm>
                <a:off x="5056542" y="4226679"/>
                <a:ext cx="926999" cy="566498"/>
              </a:xfrm>
              <a:prstGeom prst="foldedCorner">
                <a:avLst/>
              </a:prstGeom>
              <a:solidFill>
                <a:srgbClr val="ABD2E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nchorCtr="1"/>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charset="0"/>
                    <a:ea typeface="Helvetica Neue" charset="0"/>
                    <a:cs typeface="Helvetica Neue" charset="0"/>
                  </a:rPr>
                  <a:t>Page 6</a:t>
                </a:r>
              </a:p>
            </p:txBody>
          </p:sp>
        </p:grpSp>
      </p:grpSp>
      <p:cxnSp>
        <p:nvCxnSpPr>
          <p:cNvPr id="326" name="Elbow Connector 325" descr="Arrow from slotted page to file" title="Arrow">
            <a:extLst>
              <a:ext uri="{FF2B5EF4-FFF2-40B4-BE49-F238E27FC236}">
                <a16:creationId xmlns:a16="http://schemas.microsoft.com/office/drawing/2014/main" id="{5B0DC405-AA72-0A4B-9366-57725C7C4F0F}"/>
              </a:ext>
            </a:extLst>
          </p:cNvPr>
          <p:cNvCxnSpPr>
            <a:stCxn id="320" idx="1"/>
            <a:endCxn id="247" idx="3"/>
          </p:cNvCxnSpPr>
          <p:nvPr/>
        </p:nvCxnSpPr>
        <p:spPr>
          <a:xfrm rot="10800000" flipV="1">
            <a:off x="5832590" y="3535102"/>
            <a:ext cx="1100639" cy="1608443"/>
          </a:xfrm>
          <a:prstGeom prst="bentConnector3">
            <a:avLst>
              <a:gd name="adj1" fmla="val 50000"/>
            </a:avLst>
          </a:prstGeom>
          <a:noFill/>
          <a:ln w="28575" cap="flat" cmpd="sng" algn="ctr">
            <a:solidFill>
              <a:srgbClr val="2980B9">
                <a:shade val="95000"/>
                <a:satMod val="105000"/>
              </a:srgbClr>
            </a:solidFill>
            <a:prstDash val="solid"/>
            <a:tailEnd type="triangle"/>
          </a:ln>
          <a:effectLst/>
        </p:spPr>
      </p:cxnSp>
      <p:grpSp>
        <p:nvGrpSpPr>
          <p:cNvPr id="327" name="Group 326" descr="Record header with arows pointing to the end of the string fields with M, 32, 400" title="Byte Representation of A record">
            <a:extLst>
              <a:ext uri="{FF2B5EF4-FFF2-40B4-BE49-F238E27FC236}">
                <a16:creationId xmlns:a16="http://schemas.microsoft.com/office/drawing/2014/main" id="{47809DBA-A2CE-C54B-AD93-20801C30CBBB}"/>
              </a:ext>
            </a:extLst>
          </p:cNvPr>
          <p:cNvGrpSpPr/>
          <p:nvPr/>
        </p:nvGrpSpPr>
        <p:grpSpPr>
          <a:xfrm>
            <a:off x="2539014" y="2932060"/>
            <a:ext cx="3319460" cy="541337"/>
            <a:chOff x="555269" y="2560785"/>
            <a:chExt cx="2489595" cy="406003"/>
          </a:xfrm>
        </p:grpSpPr>
        <p:grpSp>
          <p:nvGrpSpPr>
            <p:cNvPr id="328" name="Group 61">
              <a:extLst>
                <a:ext uri="{FF2B5EF4-FFF2-40B4-BE49-F238E27FC236}">
                  <a16:creationId xmlns:a16="http://schemas.microsoft.com/office/drawing/2014/main" id="{88461841-9437-E142-9911-9B715850CC99}"/>
                </a:ext>
              </a:extLst>
            </p:cNvPr>
            <p:cNvGrpSpPr>
              <a:grpSpLocks/>
            </p:cNvGrpSpPr>
            <p:nvPr/>
          </p:nvGrpSpPr>
          <p:grpSpPr bwMode="auto">
            <a:xfrm>
              <a:off x="555269" y="2560785"/>
              <a:ext cx="2489595" cy="406003"/>
              <a:chOff x="4737655" y="2904119"/>
              <a:chExt cx="3318816" cy="541480"/>
            </a:xfrm>
          </p:grpSpPr>
          <p:sp>
            <p:nvSpPr>
              <p:cNvPr id="330" name="Rectangle 329">
                <a:extLst>
                  <a:ext uri="{FF2B5EF4-FFF2-40B4-BE49-F238E27FC236}">
                    <a16:creationId xmlns:a16="http://schemas.microsoft.com/office/drawing/2014/main" id="{E8937AA5-A928-A34C-8B5B-5DF724BD1892}"/>
                  </a:ext>
                </a:extLst>
              </p:cNvPr>
              <p:cNvSpPr/>
              <p:nvPr/>
            </p:nvSpPr>
            <p:spPr bwMode="auto">
              <a:xfrm>
                <a:off x="4737655" y="2904119"/>
                <a:ext cx="1439584" cy="503370"/>
              </a:xfrm>
              <a:prstGeom prst="rect">
                <a:avLst/>
              </a:prstGeom>
              <a:solidFill>
                <a:srgbClr val="2980B9"/>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600" kern="0" dirty="0">
                    <a:solidFill>
                      <a:srgbClr val="000000"/>
                    </a:solidFill>
                    <a:latin typeface="Helvetica Neue" charset="0"/>
                    <a:ea typeface="Helvetica Neue" charset="0"/>
                    <a:cs typeface="Helvetica Neue" charset="0"/>
                  </a:rPr>
                  <a:t>Header</a:t>
                </a:r>
              </a:p>
            </p:txBody>
          </p:sp>
          <p:sp>
            <p:nvSpPr>
              <p:cNvPr id="331" name="Rectangle 330">
                <a:extLst>
                  <a:ext uri="{FF2B5EF4-FFF2-40B4-BE49-F238E27FC236}">
                    <a16:creationId xmlns:a16="http://schemas.microsoft.com/office/drawing/2014/main" id="{3364E3E2-4591-864C-85CA-4BF8FCD3C0CF}"/>
                  </a:ext>
                </a:extLst>
              </p:cNvPr>
              <p:cNvSpPr/>
              <p:nvPr/>
            </p:nvSpPr>
            <p:spPr bwMode="auto">
              <a:xfrm>
                <a:off x="5682032" y="2972399"/>
                <a:ext cx="211096" cy="366810"/>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32" name="Rectangle 331">
                <a:extLst>
                  <a:ext uri="{FF2B5EF4-FFF2-40B4-BE49-F238E27FC236}">
                    <a16:creationId xmlns:a16="http://schemas.microsoft.com/office/drawing/2014/main" id="{583929ED-7C42-A34C-A65B-F4142B12E161}"/>
                  </a:ext>
                </a:extLst>
              </p:cNvPr>
              <p:cNvSpPr/>
              <p:nvPr/>
            </p:nvSpPr>
            <p:spPr bwMode="auto">
              <a:xfrm>
                <a:off x="5929634" y="2972399"/>
                <a:ext cx="211096" cy="366810"/>
              </a:xfrm>
              <a:prstGeom prst="rect">
                <a:avLst/>
              </a:prstGeom>
              <a:solidFill>
                <a:srgbClr val="C00000"/>
              </a:solidFill>
              <a:ln w="25400" cap="flat" cmpd="sng" algn="ctr">
                <a:solidFill>
                  <a:srgbClr val="5F0702"/>
                </a:solidFill>
                <a:prstDash val="solid"/>
                <a:headEnd type="none" w="med" len="med"/>
                <a:tailEnd type="none" w="med" len="med"/>
              </a:ln>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solidFill>
                    <a:srgbClr val="000000"/>
                  </a:solidFill>
                  <a:latin typeface="Helvetica Neue" charset="0"/>
                  <a:ea typeface="Helvetica Neue" charset="0"/>
                  <a:cs typeface="Helvetica Neue" charset="0"/>
                </a:endParaRPr>
              </a:p>
            </p:txBody>
          </p:sp>
          <p:sp>
            <p:nvSpPr>
              <p:cNvPr id="333" name="Rectangle 332">
                <a:extLst>
                  <a:ext uri="{FF2B5EF4-FFF2-40B4-BE49-F238E27FC236}">
                    <a16:creationId xmlns:a16="http://schemas.microsoft.com/office/drawing/2014/main" id="{DB412F06-D80D-FC4A-82BB-1DA2029D667F}"/>
                  </a:ext>
                </a:extLst>
              </p:cNvPr>
              <p:cNvSpPr/>
              <p:nvPr/>
            </p:nvSpPr>
            <p:spPr bwMode="auto">
              <a:xfrm>
                <a:off x="6170887" y="2904119"/>
                <a:ext cx="206335" cy="503370"/>
              </a:xfrm>
              <a:prstGeom prst="rect">
                <a:avLst/>
              </a:prstGeom>
              <a:solidFill>
                <a:srgbClr val="0070C0"/>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100" kern="0" dirty="0">
                    <a:solidFill>
                      <a:schemeClr val="bg1"/>
                    </a:solidFill>
                    <a:latin typeface="Helvetica Neue" charset="0"/>
                    <a:ea typeface="Helvetica Neue" charset="0"/>
                    <a:cs typeface="Helvetica Neue" charset="0"/>
                  </a:rPr>
                  <a:t>M</a:t>
                </a:r>
              </a:p>
            </p:txBody>
          </p:sp>
          <p:sp>
            <p:nvSpPr>
              <p:cNvPr id="334" name="Rectangle 333">
                <a:extLst>
                  <a:ext uri="{FF2B5EF4-FFF2-40B4-BE49-F238E27FC236}">
                    <a16:creationId xmlns:a16="http://schemas.microsoft.com/office/drawing/2014/main" id="{E2B98871-12F2-3149-BC76-2702D02DA203}"/>
                  </a:ext>
                </a:extLst>
              </p:cNvPr>
              <p:cNvSpPr/>
              <p:nvPr/>
            </p:nvSpPr>
            <p:spPr bwMode="auto">
              <a:xfrm rot="16200000">
                <a:off x="6409643" y="3070096"/>
                <a:ext cx="503370" cy="171417"/>
              </a:xfrm>
              <a:prstGeom prst="rect">
                <a:avLst/>
              </a:prstGeom>
              <a:solidFill>
                <a:srgbClr val="0070C0"/>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700" kern="0" dirty="0">
                    <a:solidFill>
                      <a:schemeClr val="bg1"/>
                    </a:solidFill>
                    <a:latin typeface="Helvetica Neue" charset="0"/>
                    <a:ea typeface="Helvetica Neue" charset="0"/>
                    <a:cs typeface="Helvetica Neue" charset="0"/>
                  </a:rPr>
                  <a:t>94703</a:t>
                </a:r>
              </a:p>
            </p:txBody>
          </p:sp>
          <p:sp>
            <p:nvSpPr>
              <p:cNvPr id="335" name="Rectangle 334">
                <a:extLst>
                  <a:ext uri="{FF2B5EF4-FFF2-40B4-BE49-F238E27FC236}">
                    <a16:creationId xmlns:a16="http://schemas.microsoft.com/office/drawing/2014/main" id="{1159FD23-43D0-374F-A7CD-BA2FA516EE45}"/>
                  </a:ext>
                </a:extLst>
              </p:cNvPr>
              <p:cNvSpPr/>
              <p:nvPr/>
            </p:nvSpPr>
            <p:spPr bwMode="auto">
              <a:xfrm>
                <a:off x="6739102" y="2904119"/>
                <a:ext cx="501553" cy="503370"/>
              </a:xfrm>
              <a:prstGeom prst="rect">
                <a:avLst/>
              </a:prstGeom>
              <a:solidFill>
                <a:srgbClr val="15405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933" kern="0" dirty="0">
                    <a:solidFill>
                      <a:schemeClr val="bg1"/>
                    </a:solidFill>
                    <a:latin typeface="Helvetica Neue" charset="0"/>
                    <a:ea typeface="Helvetica Neue" charset="0"/>
                    <a:cs typeface="Helvetica Neue" charset="0"/>
                  </a:rPr>
                  <a:t>Bob</a:t>
                </a:r>
              </a:p>
            </p:txBody>
          </p:sp>
          <p:sp>
            <p:nvSpPr>
              <p:cNvPr id="336" name="Rectangle 335">
                <a:extLst>
                  <a:ext uri="{FF2B5EF4-FFF2-40B4-BE49-F238E27FC236}">
                    <a16:creationId xmlns:a16="http://schemas.microsoft.com/office/drawing/2014/main" id="{FC8EE7A4-A29C-F646-8F7B-EBC9560C20D1}"/>
                  </a:ext>
                </a:extLst>
              </p:cNvPr>
              <p:cNvSpPr/>
              <p:nvPr/>
            </p:nvSpPr>
            <p:spPr bwMode="auto">
              <a:xfrm>
                <a:off x="7240654" y="2904119"/>
                <a:ext cx="780898" cy="503370"/>
              </a:xfrm>
              <a:prstGeom prst="rect">
                <a:avLst/>
              </a:prstGeom>
              <a:solidFill>
                <a:srgbClr val="15405B"/>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100" kern="0" dirty="0">
                    <a:solidFill>
                      <a:schemeClr val="bg1"/>
                    </a:solidFill>
                    <a:latin typeface="Helvetica Neue" charset="0"/>
                    <a:ea typeface="Helvetica Neue" charset="0"/>
                    <a:cs typeface="Helvetica Neue" charset="0"/>
                  </a:rPr>
                  <a:t>Harmon</a:t>
                </a:r>
              </a:p>
            </p:txBody>
          </p:sp>
          <p:cxnSp>
            <p:nvCxnSpPr>
              <p:cNvPr id="337" name="Elbow Connector 37">
                <a:extLst>
                  <a:ext uri="{FF2B5EF4-FFF2-40B4-BE49-F238E27FC236}">
                    <a16:creationId xmlns:a16="http://schemas.microsoft.com/office/drawing/2014/main" id="{C5203C32-2D18-1840-816C-3E8EA12B3896}"/>
                  </a:ext>
                </a:extLst>
              </p:cNvPr>
              <p:cNvCxnSpPr>
                <a:cxnSpLocks noChangeShapeType="1"/>
              </p:cNvCxnSpPr>
              <p:nvPr/>
            </p:nvCxnSpPr>
            <p:spPr bwMode="auto">
              <a:xfrm rot="16200000" flipH="1">
                <a:off x="6391342" y="2596151"/>
                <a:ext cx="251461" cy="1447434"/>
              </a:xfrm>
              <a:prstGeom prst="bentConnector3">
                <a:avLst>
                  <a:gd name="adj1" fmla="val 190907"/>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38" name="Elbow Connector 42">
                <a:extLst>
                  <a:ext uri="{FF2B5EF4-FFF2-40B4-BE49-F238E27FC236}">
                    <a16:creationId xmlns:a16="http://schemas.microsoft.com/office/drawing/2014/main" id="{FF405A79-053E-094A-87DB-510823CAA0AC}"/>
                  </a:ext>
                </a:extLst>
              </p:cNvPr>
              <p:cNvCxnSpPr>
                <a:cxnSpLocks noChangeShapeType="1"/>
              </p:cNvCxnSpPr>
              <p:nvPr/>
            </p:nvCxnSpPr>
            <p:spPr bwMode="auto">
              <a:xfrm rot="16200000" flipH="1">
                <a:off x="6899354" y="2325057"/>
                <a:ext cx="251461" cy="1989622"/>
              </a:xfrm>
              <a:prstGeom prst="bentConnector3">
                <a:avLst>
                  <a:gd name="adj1" fmla="val 241412"/>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39" name="Oval 338">
                <a:extLst>
                  <a:ext uri="{FF2B5EF4-FFF2-40B4-BE49-F238E27FC236}">
                    <a16:creationId xmlns:a16="http://schemas.microsoft.com/office/drawing/2014/main" id="{3AFA6F41-B5C2-C442-9AF8-82009C10B4D8}"/>
                  </a:ext>
                </a:extLst>
              </p:cNvPr>
              <p:cNvSpPr/>
              <p:nvPr/>
            </p:nvSpPr>
            <p:spPr bwMode="auto">
              <a:xfrm>
                <a:off x="5756629" y="3116900"/>
                <a:ext cx="73011" cy="7780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340" name="Oval 339">
                <a:extLst>
                  <a:ext uri="{FF2B5EF4-FFF2-40B4-BE49-F238E27FC236}">
                    <a16:creationId xmlns:a16="http://schemas.microsoft.com/office/drawing/2014/main" id="{1D10BA22-B51E-4B48-A46B-CF4C1F8B05FB}"/>
                  </a:ext>
                </a:extLst>
              </p:cNvPr>
              <p:cNvSpPr/>
              <p:nvPr/>
            </p:nvSpPr>
            <p:spPr bwMode="auto">
              <a:xfrm>
                <a:off x="5993121" y="3116900"/>
                <a:ext cx="73011" cy="77808"/>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341" name="Oval 340">
                <a:extLst>
                  <a:ext uri="{FF2B5EF4-FFF2-40B4-BE49-F238E27FC236}">
                    <a16:creationId xmlns:a16="http://schemas.microsoft.com/office/drawing/2014/main" id="{6A719958-4A96-C442-A4AE-D17A2A80DAEA}"/>
                  </a:ext>
                </a:extLst>
              </p:cNvPr>
              <p:cNvSpPr/>
              <p:nvPr/>
            </p:nvSpPr>
            <p:spPr bwMode="auto">
              <a:xfrm>
                <a:off x="7204148" y="3369379"/>
                <a:ext cx="73011" cy="7622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sp>
            <p:nvSpPr>
              <p:cNvPr id="342" name="Oval 341">
                <a:extLst>
                  <a:ext uri="{FF2B5EF4-FFF2-40B4-BE49-F238E27FC236}">
                    <a16:creationId xmlns:a16="http://schemas.microsoft.com/office/drawing/2014/main" id="{5B56FEDA-B076-724D-BA4E-4CCB8EB9BA75}"/>
                  </a:ext>
                </a:extLst>
              </p:cNvPr>
              <p:cNvSpPr/>
              <p:nvPr/>
            </p:nvSpPr>
            <p:spPr bwMode="auto">
              <a:xfrm>
                <a:off x="7983460" y="3369379"/>
                <a:ext cx="73011" cy="76220"/>
              </a:xfrm>
              <a:prstGeom prst="ellipse">
                <a:avLst/>
              </a:prstGeom>
              <a:solidFill>
                <a:srgbClr val="95A5A6"/>
              </a:solidFill>
              <a:ln w="25400" cap="flat" cmpd="sng" algn="ctr">
                <a:solidFill>
                  <a:srgbClr val="95A5A6">
                    <a:shade val="50000"/>
                  </a:srgbClr>
                </a:solidFill>
                <a:prstDash val="solid"/>
                <a:headEnd type="none" w="med" len="med"/>
                <a:tailEnd type="none" w="med" len="med"/>
              </a:ln>
              <a:effectLst/>
            </p:spPr>
            <p:txBody>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a:solidFill>
                    <a:srgbClr val="000000"/>
                  </a:solidFill>
                  <a:latin typeface="Helvetica Neue" charset="0"/>
                  <a:ea typeface="Helvetica Neue" charset="0"/>
                  <a:cs typeface="Helvetica Neue" charset="0"/>
                </a:endParaRPr>
              </a:p>
            </p:txBody>
          </p:sp>
        </p:grpSp>
        <p:sp>
          <p:nvSpPr>
            <p:cNvPr id="329" name="Rectangle 328">
              <a:extLst>
                <a:ext uri="{FF2B5EF4-FFF2-40B4-BE49-F238E27FC236}">
                  <a16:creationId xmlns:a16="http://schemas.microsoft.com/office/drawing/2014/main" id="{D582E5E0-0FB5-F746-8A0E-74BE402BA2AE}"/>
                </a:ext>
              </a:extLst>
            </p:cNvPr>
            <p:cNvSpPr/>
            <p:nvPr/>
          </p:nvSpPr>
          <p:spPr bwMode="auto">
            <a:xfrm rot="16200000">
              <a:off x="1668021" y="2688349"/>
              <a:ext cx="377428" cy="128588"/>
            </a:xfrm>
            <a:prstGeom prst="rect">
              <a:avLst/>
            </a:prstGeom>
            <a:solidFill>
              <a:srgbClr val="0070C0"/>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700" kern="0" dirty="0">
                  <a:solidFill>
                    <a:schemeClr val="bg1"/>
                  </a:solidFill>
                  <a:latin typeface="Helvetica Neue" charset="0"/>
                  <a:ea typeface="Helvetica Neue" charset="0"/>
                  <a:cs typeface="Helvetica Neue" charset="0"/>
                </a:rPr>
                <a:t>32</a:t>
              </a:r>
            </a:p>
          </p:txBody>
        </p:sp>
      </p:grpSp>
      <p:sp>
        <p:nvSpPr>
          <p:cNvPr id="343" name="Down Arrow 342" descr="Arrow from Table to File" title="Arrow 2">
            <a:extLst>
              <a:ext uri="{FF2B5EF4-FFF2-40B4-BE49-F238E27FC236}">
                <a16:creationId xmlns:a16="http://schemas.microsoft.com/office/drawing/2014/main" id="{CD37A4FF-E314-0E4A-9445-FAF1BCCE2BD3}"/>
              </a:ext>
            </a:extLst>
          </p:cNvPr>
          <p:cNvSpPr/>
          <p:nvPr/>
        </p:nvSpPr>
        <p:spPr>
          <a:xfrm>
            <a:off x="8141940" y="2308130"/>
            <a:ext cx="398771" cy="435349"/>
          </a:xfrm>
          <a:prstGeom prst="downArrow">
            <a:avLst/>
          </a:prstGeom>
          <a:solidFill>
            <a:srgbClr val="74B5DE"/>
          </a:solidFill>
          <a:ln>
            <a:solidFill>
              <a:srgbClr val="445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44" name="Group 343" title="Byte Representatino of Record">
            <a:extLst>
              <a:ext uri="{FF2B5EF4-FFF2-40B4-BE49-F238E27FC236}">
                <a16:creationId xmlns:a16="http://schemas.microsoft.com/office/drawing/2014/main" id="{448D1119-0B69-9D4D-B142-6C33D63F776C}"/>
              </a:ext>
            </a:extLst>
          </p:cNvPr>
          <p:cNvGrpSpPr/>
          <p:nvPr/>
        </p:nvGrpSpPr>
        <p:grpSpPr>
          <a:xfrm>
            <a:off x="2539012" y="2427357"/>
            <a:ext cx="3282879" cy="367983"/>
            <a:chOff x="555267" y="2182256"/>
            <a:chExt cx="2462159" cy="275987"/>
          </a:xfrm>
        </p:grpSpPr>
        <p:sp>
          <p:nvSpPr>
            <p:cNvPr id="345" name="TextBox 20">
              <a:extLst>
                <a:ext uri="{FF2B5EF4-FFF2-40B4-BE49-F238E27FC236}">
                  <a16:creationId xmlns:a16="http://schemas.microsoft.com/office/drawing/2014/main" id="{1B8AE3E6-0555-E943-9222-04EA19D3731F}"/>
                </a:ext>
              </a:extLst>
            </p:cNvPr>
            <p:cNvSpPr txBox="1">
              <a:spLocks noChangeArrowheads="1"/>
            </p:cNvSpPr>
            <p:nvPr/>
          </p:nvSpPr>
          <p:spPr bwMode="auto">
            <a:xfrm>
              <a:off x="555267" y="2227410"/>
              <a:ext cx="2462159"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entury Gothic" charset="0"/>
                  <a:ea typeface="Osaka" charset="-128"/>
                </a:defRPr>
              </a:lvl1pPr>
              <a:lvl2pPr marL="742950" indent="-285750">
                <a:spcBef>
                  <a:spcPct val="20000"/>
                </a:spcBef>
                <a:buChar char="–"/>
                <a:defRPr sz="2800">
                  <a:solidFill>
                    <a:schemeClr val="tx1"/>
                  </a:solidFill>
                  <a:latin typeface="Century Gothic" charset="0"/>
                  <a:ea typeface="Osaka" charset="-128"/>
                </a:defRPr>
              </a:lvl2pPr>
              <a:lvl3pPr marL="1143000" indent="-228600">
                <a:spcBef>
                  <a:spcPct val="20000"/>
                </a:spcBef>
                <a:buChar char="•"/>
                <a:defRPr sz="2400">
                  <a:solidFill>
                    <a:schemeClr val="tx1"/>
                  </a:solidFill>
                  <a:latin typeface="Century Gothic" charset="0"/>
                  <a:ea typeface="Osaka" charset="-128"/>
                </a:defRPr>
              </a:lvl3pPr>
              <a:lvl4pPr marL="1600200" indent="-228600">
                <a:spcBef>
                  <a:spcPct val="20000"/>
                </a:spcBef>
                <a:buChar char="–"/>
                <a:defRPr sz="2000">
                  <a:solidFill>
                    <a:schemeClr val="tx1"/>
                  </a:solidFill>
                  <a:latin typeface="Century Gothic" charset="0"/>
                  <a:ea typeface="Osaka" charset="-128"/>
                </a:defRPr>
              </a:lvl4pPr>
              <a:lvl5pPr marL="2057400" indent="-228600">
                <a:spcBef>
                  <a:spcPct val="20000"/>
                </a:spcBef>
                <a:buChar char="»"/>
                <a:defRPr sz="2000">
                  <a:solidFill>
                    <a:schemeClr val="tx1"/>
                  </a:solidFill>
                  <a:latin typeface="Century Gothic" charset="0"/>
                  <a:ea typeface="Osaka" charset="-128"/>
                </a:defRPr>
              </a:lvl5pPr>
              <a:lvl6pPr marL="2514600" indent="-228600" eaLnBrk="0" fontAlgn="base" hangingPunct="0">
                <a:spcBef>
                  <a:spcPct val="20000"/>
                </a:spcBef>
                <a:spcAft>
                  <a:spcPct val="0"/>
                </a:spcAft>
                <a:buChar char="»"/>
                <a:defRPr sz="2000">
                  <a:solidFill>
                    <a:schemeClr val="tx1"/>
                  </a:solidFill>
                  <a:latin typeface="Century Gothic" charset="0"/>
                  <a:ea typeface="Osaka" charset="-128"/>
                </a:defRPr>
              </a:lvl6pPr>
              <a:lvl7pPr marL="2971800" indent="-228600" eaLnBrk="0" fontAlgn="base" hangingPunct="0">
                <a:spcBef>
                  <a:spcPct val="20000"/>
                </a:spcBef>
                <a:spcAft>
                  <a:spcPct val="0"/>
                </a:spcAft>
                <a:buChar char="»"/>
                <a:defRPr sz="2000">
                  <a:solidFill>
                    <a:schemeClr val="tx1"/>
                  </a:solidFill>
                  <a:latin typeface="Century Gothic" charset="0"/>
                  <a:ea typeface="Osaka" charset="-128"/>
                </a:defRPr>
              </a:lvl7pPr>
              <a:lvl8pPr marL="3429000" indent="-228600" eaLnBrk="0" fontAlgn="base" hangingPunct="0">
                <a:spcBef>
                  <a:spcPct val="20000"/>
                </a:spcBef>
                <a:spcAft>
                  <a:spcPct val="0"/>
                </a:spcAft>
                <a:buChar char="»"/>
                <a:defRPr sz="2000">
                  <a:solidFill>
                    <a:schemeClr val="tx1"/>
                  </a:solidFill>
                  <a:latin typeface="Century Gothic" charset="0"/>
                  <a:ea typeface="Osaka" charset="-128"/>
                </a:defRPr>
              </a:lvl8pPr>
              <a:lvl9pPr marL="3886200" indent="-228600" eaLnBrk="0" fontAlgn="base" hangingPunct="0">
                <a:spcBef>
                  <a:spcPct val="20000"/>
                </a:spcBef>
                <a:spcAft>
                  <a:spcPct val="0"/>
                </a:spcAft>
                <a:buChar char="»"/>
                <a:defRPr sz="2000">
                  <a:solidFill>
                    <a:schemeClr val="tx1"/>
                  </a:solidFill>
                  <a:latin typeface="Century Gothic" charset="0"/>
                  <a:ea typeface="Osaka" charset="-128"/>
                </a:defRPr>
              </a:lvl9pPr>
            </a:lstStyle>
            <a:p>
              <a:pPr algn="ctr" defTabSz="914377">
                <a:spcBef>
                  <a:spcPct val="0"/>
                </a:spcBef>
                <a:buNone/>
                <a:defRPr/>
              </a:pPr>
              <a:r>
                <a:rPr lang="en-US" altLang="en-US" sz="1400" kern="0" dirty="0">
                  <a:solidFill>
                    <a:srgbClr val="000000"/>
                  </a:solidFill>
                  <a:latin typeface="Helvetica Neue" charset="0"/>
                  <a:ea typeface="Helvetica Neue" charset="0"/>
                  <a:cs typeface="Helvetica Neue" charset="0"/>
                </a:rPr>
                <a:t>Byte Representation of Record</a:t>
              </a:r>
            </a:p>
          </p:txBody>
        </p:sp>
        <p:sp>
          <p:nvSpPr>
            <p:cNvPr id="346" name="Down Arrow 345">
              <a:extLst>
                <a:ext uri="{FF2B5EF4-FFF2-40B4-BE49-F238E27FC236}">
                  <a16:creationId xmlns:a16="http://schemas.microsoft.com/office/drawing/2014/main" id="{15FE4831-D68C-C349-A075-F7353A8D9A02}"/>
                </a:ext>
              </a:extLst>
            </p:cNvPr>
            <p:cNvSpPr/>
            <p:nvPr/>
          </p:nvSpPr>
          <p:spPr>
            <a:xfrm>
              <a:off x="604614" y="2182256"/>
              <a:ext cx="205428" cy="275437"/>
            </a:xfrm>
            <a:prstGeom prst="downArrow">
              <a:avLst/>
            </a:prstGeom>
            <a:solidFill>
              <a:srgbClr val="74B5DE"/>
            </a:solidFill>
            <a:ln>
              <a:solidFill>
                <a:srgbClr val="4451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47" name="Elbow Connector 346" descr="Arrow from Byte representation of record to slotted page" title="Arrow 3">
            <a:extLst>
              <a:ext uri="{FF2B5EF4-FFF2-40B4-BE49-F238E27FC236}">
                <a16:creationId xmlns:a16="http://schemas.microsoft.com/office/drawing/2014/main" id="{5C5E876B-2989-8347-B8E9-C2C8C4802465}"/>
              </a:ext>
            </a:extLst>
          </p:cNvPr>
          <p:cNvCxnSpPr>
            <a:stCxn id="330" idx="1"/>
            <a:endCxn id="273" idx="1"/>
          </p:cNvCxnSpPr>
          <p:nvPr/>
        </p:nvCxnSpPr>
        <p:spPr>
          <a:xfrm rot="10800000" flipH="1" flipV="1">
            <a:off x="2539013" y="3183677"/>
            <a:ext cx="85615" cy="1997529"/>
          </a:xfrm>
          <a:prstGeom prst="bentConnector3">
            <a:avLst>
              <a:gd name="adj1" fmla="val -356014"/>
            </a:avLst>
          </a:prstGeom>
          <a:noFill/>
          <a:ln w="28575" cap="flat" cmpd="sng" algn="ctr">
            <a:solidFill>
              <a:srgbClr val="2980B9">
                <a:shade val="95000"/>
                <a:satMod val="105000"/>
              </a:srgbClr>
            </a:solidFill>
            <a:prstDash val="solid"/>
            <a:tailEnd type="triangle"/>
          </a:ln>
          <a:effectLst/>
        </p:spPr>
      </p:cxnSp>
      <p:sp>
        <p:nvSpPr>
          <p:cNvPr id="2" name="Slide Number Placeholder 1"/>
          <p:cNvSpPr>
            <a:spLocks noGrp="1"/>
          </p:cNvSpPr>
          <p:nvPr>
            <p:ph type="sldNum" sz="quarter" idx="12"/>
          </p:nvPr>
        </p:nvSpPr>
        <p:spPr/>
        <p:txBody>
          <a:bodyPr/>
          <a:lstStyle/>
          <a:p>
            <a:fld id="{459F6482-13E3-48AA-9F28-7362888D1E43}" type="slidenum">
              <a:rPr lang="en-US" smtClean="0"/>
              <a:t>21</a:t>
            </a:fld>
            <a:endParaRPr lang="en-US"/>
          </a:p>
        </p:txBody>
      </p:sp>
    </p:spTree>
    <p:extLst>
      <p:ext uri="{BB962C8B-B14F-4D97-AF65-F5344CB8AC3E}">
        <p14:creationId xmlns:p14="http://schemas.microsoft.com/office/powerpoint/2010/main" val="1952801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wipe(up)">
                                      <p:cBhvr>
                                        <p:cTn id="12" dur="500"/>
                                        <p:tgtEl>
                                          <p:spTgt spid="34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6"/>
                                        </p:tgtEl>
                                        <p:attrNameLst>
                                          <p:attrName>style.visibility</p:attrName>
                                        </p:attrNameLst>
                                      </p:cBhvr>
                                      <p:to>
                                        <p:strVal val="visible"/>
                                      </p:to>
                                    </p:set>
                                    <p:animEffect transition="in" filter="fade">
                                      <p:cBhvr>
                                        <p:cTn id="16" dur="500"/>
                                        <p:tgtEl>
                                          <p:spTgt spid="3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4"/>
                                        </p:tgtEl>
                                        <p:attrNameLst>
                                          <p:attrName>style.visibility</p:attrName>
                                        </p:attrNameLst>
                                      </p:cBhvr>
                                      <p:to>
                                        <p:strVal val="visible"/>
                                      </p:to>
                                    </p:set>
                                    <p:animEffect transition="in" filter="wipe(up)">
                                      <p:cBhvr>
                                        <p:cTn id="26" dur="500"/>
                                        <p:tgtEl>
                                          <p:spTgt spid="34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7"/>
                                        </p:tgtEl>
                                        <p:attrNameLst>
                                          <p:attrName>style.visibility</p:attrName>
                                        </p:attrNameLst>
                                      </p:cBhvr>
                                      <p:to>
                                        <p:strVal val="visible"/>
                                      </p:to>
                                    </p:set>
                                    <p:animEffect transition="in" filter="fade">
                                      <p:cBhvr>
                                        <p:cTn id="30" dur="500"/>
                                        <p:tgtEl>
                                          <p:spTgt spid="327"/>
                                        </p:tgtEl>
                                      </p:cBhvr>
                                    </p:animEffect>
                                  </p:childTnLst>
                                </p:cTn>
                              </p:par>
                              <p:par>
                                <p:cTn id="31" presetID="22" presetClass="entr" presetSubtype="1" fill="hold" nodeType="withEffect">
                                  <p:stCondLst>
                                    <p:cond delay="0"/>
                                  </p:stCondLst>
                                  <p:childTnLst>
                                    <p:set>
                                      <p:cBhvr>
                                        <p:cTn id="32" dur="1" fill="hold">
                                          <p:stCondLst>
                                            <p:cond delay="0"/>
                                          </p:stCondLst>
                                        </p:cTn>
                                        <p:tgtEl>
                                          <p:spTgt spid="326"/>
                                        </p:tgtEl>
                                        <p:attrNameLst>
                                          <p:attrName>style.visibility</p:attrName>
                                        </p:attrNameLst>
                                      </p:cBhvr>
                                      <p:to>
                                        <p:strVal val="visible"/>
                                      </p:to>
                                    </p:set>
                                    <p:animEffect transition="in" filter="wipe(up)">
                                      <p:cBhvr>
                                        <p:cTn id="33" dur="500"/>
                                        <p:tgtEl>
                                          <p:spTgt spid="326"/>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fade">
                                      <p:cBhvr>
                                        <p:cTn id="37" dur="500"/>
                                        <p:tgtEl>
                                          <p:spTgt spid="244"/>
                                        </p:tgtEl>
                                      </p:cBhvr>
                                    </p:animEffect>
                                  </p:childTnLst>
                                </p:cTn>
                              </p:par>
                              <p:par>
                                <p:cTn id="38" presetID="22" presetClass="entr" presetSubtype="1" fill="hold" nodeType="withEffect">
                                  <p:stCondLst>
                                    <p:cond delay="0"/>
                                  </p:stCondLst>
                                  <p:childTnLst>
                                    <p:set>
                                      <p:cBhvr>
                                        <p:cTn id="39" dur="1" fill="hold">
                                          <p:stCondLst>
                                            <p:cond delay="0"/>
                                          </p:stCondLst>
                                        </p:cTn>
                                        <p:tgtEl>
                                          <p:spTgt spid="347"/>
                                        </p:tgtEl>
                                        <p:attrNameLst>
                                          <p:attrName>style.visibility</p:attrName>
                                        </p:attrNameLst>
                                      </p:cBhvr>
                                      <p:to>
                                        <p:strVal val="visible"/>
                                      </p:to>
                                    </p:set>
                                    <p:animEffect transition="in" filter="wipe(up)">
                                      <p:cBhvr>
                                        <p:cTn id="40" dur="500"/>
                                        <p:tgtEl>
                                          <p:spTgt spid="347"/>
                                        </p:tgtEl>
                                      </p:cBhvr>
                                    </p:animEffect>
                                  </p:childTnLst>
                                </p:cTn>
                              </p:par>
                              <p:par>
                                <p:cTn id="41" presetID="22" presetClass="entr" presetSubtype="1" fill="hold" nodeType="withEffect">
                                  <p:stCondLst>
                                    <p:cond delay="0"/>
                                  </p:stCondLst>
                                  <p:childTnLst>
                                    <p:set>
                                      <p:cBhvr>
                                        <p:cTn id="42" dur="1" fill="hold">
                                          <p:stCondLst>
                                            <p:cond delay="0"/>
                                          </p:stCondLst>
                                        </p:cTn>
                                        <p:tgtEl>
                                          <p:spTgt spid="347"/>
                                        </p:tgtEl>
                                        <p:attrNameLst>
                                          <p:attrName>style.visibility</p:attrName>
                                        </p:attrNameLst>
                                      </p:cBhvr>
                                      <p:to>
                                        <p:strVal val="visible"/>
                                      </p:to>
                                    </p:set>
                                    <p:animEffect transition="in" filter="wipe(up)">
                                      <p:cBhvr>
                                        <p:cTn id="43"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smtClean="0">
                <a:solidFill>
                  <a:srgbClr val="FF0000"/>
                </a:solidFill>
              </a:rPr>
              <a:t> </a:t>
            </a:r>
            <a:r>
              <a:rPr lang="en-US" dirty="0" smtClean="0"/>
              <a:t>Cost </a:t>
            </a:r>
            <a:r>
              <a:rPr lang="en-US" dirty="0"/>
              <a:t>of Operations </a:t>
            </a:r>
            <a:r>
              <a:rPr lang="en-US" dirty="0" smtClean="0"/>
              <a:t>Complete</a:t>
            </a:r>
            <a:endParaRPr lang="en-US" dirty="0"/>
          </a:p>
        </p:txBody>
      </p:sp>
      <p:sp>
        <p:nvSpPr>
          <p:cNvPr id="21" name="Content Placeholder 2"/>
          <p:cNvSpPr>
            <a:spLocks noGrp="1"/>
          </p:cNvSpPr>
          <p:nvPr>
            <p:ph idx="1"/>
          </p:nvPr>
        </p:nvSpPr>
        <p:spPr>
          <a:xfrm>
            <a:off x="711200" y="4648200"/>
            <a:ext cx="10972800" cy="4525963"/>
          </a:xfrm>
        </p:spPr>
        <p:txBody>
          <a:bodyPr>
            <a:normAutofit/>
          </a:bodyPr>
          <a:lstStyle/>
          <a:p>
            <a:r>
              <a:rPr lang="en-US" sz="2400" b="1" dirty="0">
                <a:latin typeface="Helvetica Neue"/>
              </a:rPr>
              <a:t>B: </a:t>
            </a:r>
            <a:r>
              <a:rPr lang="en-US" sz="2400" dirty="0">
                <a:latin typeface="Helvetica Neue"/>
              </a:rPr>
              <a:t>The number of data blocks</a:t>
            </a:r>
          </a:p>
          <a:p>
            <a:r>
              <a:rPr lang="en-US" sz="2400" b="1" dirty="0">
                <a:latin typeface="Helvetica Neue"/>
              </a:rPr>
              <a:t>R: </a:t>
            </a:r>
            <a:r>
              <a:rPr lang="en-US" sz="2400" dirty="0">
                <a:latin typeface="Helvetica Neue"/>
              </a:rPr>
              <a:t>Number of records per block</a:t>
            </a:r>
          </a:p>
          <a:p>
            <a:r>
              <a:rPr lang="en-US" sz="2400" b="1" dirty="0">
                <a:latin typeface="Helvetica Neue"/>
              </a:rPr>
              <a:t>D: </a:t>
            </a:r>
            <a:r>
              <a:rPr lang="en-US" sz="2400" dirty="0">
                <a:latin typeface="Helvetica Neue"/>
              </a:rPr>
              <a:t>Average time to read/write disk block</a:t>
            </a:r>
          </a:p>
          <a:p>
            <a:r>
              <a:rPr lang="en-US" sz="2400" dirty="0">
                <a:latin typeface="Helvetica Neue"/>
              </a:rPr>
              <a:t>Can we do better?</a:t>
            </a:r>
          </a:p>
          <a:p>
            <a:pPr lvl="1"/>
            <a:r>
              <a:rPr lang="en-US" dirty="0">
                <a:latin typeface="Helvetica Neue"/>
              </a:rPr>
              <a:t>Indexes!</a:t>
            </a:r>
          </a:p>
          <a:p>
            <a:endParaRPr lang="en-US" sz="2400" dirty="0"/>
          </a:p>
        </p:txBody>
      </p:sp>
      <p:graphicFrame>
        <p:nvGraphicFramePr>
          <p:cNvPr id="3" name="Table 2" title="Table"/>
          <p:cNvGraphicFramePr>
            <a:graphicFrameLocks noGrp="1"/>
          </p:cNvGraphicFramePr>
          <p:nvPr>
            <p:extLst/>
          </p:nvPr>
        </p:nvGraphicFramePr>
        <p:xfrm>
          <a:off x="1828800" y="1409585"/>
          <a:ext cx="6096000" cy="329653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92723">
                <a:tc>
                  <a:txBody>
                    <a:bodyPr/>
                    <a:lstStyle/>
                    <a:p>
                      <a:endParaRPr lang="en-US" sz="1900" dirty="0">
                        <a:solidFill>
                          <a:schemeClr val="tx1"/>
                        </a:solidFill>
                        <a:latin typeface="Helvetica Neue"/>
                      </a:endParaRPr>
                    </a:p>
                  </a:txBody>
                  <a:tcPr/>
                </a:tc>
                <a:tc>
                  <a:txBody>
                    <a:bodyPr/>
                    <a:lstStyle/>
                    <a:p>
                      <a:pPr algn="ctr"/>
                      <a:r>
                        <a:rPr lang="en-US" sz="1900" dirty="0">
                          <a:solidFill>
                            <a:schemeClr val="bg1"/>
                          </a:solidFill>
                          <a:latin typeface="Helvetica Neue"/>
                        </a:rPr>
                        <a:t>Heap</a:t>
                      </a:r>
                      <a:r>
                        <a:rPr lang="en-US" sz="1900" baseline="0" dirty="0">
                          <a:solidFill>
                            <a:schemeClr val="bg1"/>
                          </a:solidFill>
                          <a:latin typeface="Helvetica Neue"/>
                        </a:rPr>
                        <a:t> File</a:t>
                      </a:r>
                      <a:endParaRPr lang="en-US" sz="1900" dirty="0">
                        <a:solidFill>
                          <a:schemeClr val="bg1"/>
                        </a:solidFill>
                        <a:latin typeface="Helvetica Neue"/>
                      </a:endParaRPr>
                    </a:p>
                  </a:txBody>
                  <a:tcPr anchor="ctr"/>
                </a:tc>
                <a:tc>
                  <a:txBody>
                    <a:bodyPr/>
                    <a:lstStyle/>
                    <a:p>
                      <a:pPr algn="ctr"/>
                      <a:r>
                        <a:rPr lang="en-US" sz="1900" dirty="0">
                          <a:solidFill>
                            <a:schemeClr val="bg1"/>
                          </a:solidFill>
                          <a:latin typeface="Helvetica Neue"/>
                        </a:rPr>
                        <a:t>Sorted</a:t>
                      </a:r>
                      <a:r>
                        <a:rPr lang="en-US" sz="1900" baseline="0" dirty="0">
                          <a:solidFill>
                            <a:schemeClr val="bg1"/>
                          </a:solidFill>
                          <a:latin typeface="Helvetica Neue"/>
                        </a:rPr>
                        <a:t> File</a:t>
                      </a:r>
                      <a:endParaRPr lang="en-US" sz="1900" dirty="0">
                        <a:solidFill>
                          <a:schemeClr val="bg1"/>
                        </a:solidFill>
                        <a:latin typeface="Helvetica Neue"/>
                      </a:endParaRPr>
                    </a:p>
                  </a:txBody>
                  <a:tcPr anchor="ctr"/>
                </a:tc>
                <a:extLst>
                  <a:ext uri="{0D108BD9-81ED-4DB2-BD59-A6C34878D82A}">
                    <a16:rowId xmlns:a16="http://schemas.microsoft.com/office/drawing/2014/main" val="10000"/>
                  </a:ext>
                </a:extLst>
              </a:tr>
              <a:tr h="520896">
                <a:tc>
                  <a:txBody>
                    <a:bodyPr/>
                    <a:lstStyle/>
                    <a:p>
                      <a:r>
                        <a:rPr lang="en-US" sz="1900" dirty="0">
                          <a:solidFill>
                            <a:schemeClr val="tx1"/>
                          </a:solidFill>
                          <a:latin typeface="Helvetica Neue"/>
                        </a:rPr>
                        <a:t>Scan</a:t>
                      </a:r>
                      <a:r>
                        <a:rPr lang="en-US" sz="1900" baseline="0" dirty="0">
                          <a:solidFill>
                            <a:schemeClr val="tx1"/>
                          </a:solidFill>
                          <a:latin typeface="Helvetica Neue"/>
                        </a:rPr>
                        <a:t> all records</a:t>
                      </a:r>
                      <a:endParaRPr lang="en-US" sz="1900" dirty="0">
                        <a:solidFill>
                          <a:schemeClr val="tx1"/>
                        </a:solidFill>
                        <a:latin typeface="Helvetica Neue"/>
                      </a:endParaRPr>
                    </a:p>
                  </a:txBody>
                  <a:tcPr anchor="ctr"/>
                </a:tc>
                <a:tc>
                  <a:txBody>
                    <a:bodyPr/>
                    <a:lstStyle/>
                    <a:p>
                      <a:pPr algn="ctr"/>
                      <a:r>
                        <a:rPr lang="en-US" sz="1900" dirty="0">
                          <a:solidFill>
                            <a:schemeClr val="tx1"/>
                          </a:solidFill>
                          <a:latin typeface="Helvetica Neue"/>
                        </a:rPr>
                        <a:t>B*D</a:t>
                      </a:r>
                    </a:p>
                  </a:txBody>
                  <a:tcPr anchor="ctr"/>
                </a:tc>
                <a:tc>
                  <a:txBody>
                    <a:bodyPr/>
                    <a:lstStyle/>
                    <a:p>
                      <a:pPr algn="ctr"/>
                      <a:r>
                        <a:rPr lang="en-US" sz="1900" dirty="0">
                          <a:solidFill>
                            <a:schemeClr val="tx1"/>
                          </a:solidFill>
                          <a:latin typeface="Helvetica Neue"/>
                        </a:rPr>
                        <a:t>B*D</a:t>
                      </a:r>
                    </a:p>
                  </a:txBody>
                  <a:tcPr anchor="ctr"/>
                </a:tc>
                <a:extLst>
                  <a:ext uri="{0D108BD9-81ED-4DB2-BD59-A6C34878D82A}">
                    <a16:rowId xmlns:a16="http://schemas.microsoft.com/office/drawing/2014/main" val="10001"/>
                  </a:ext>
                </a:extLst>
              </a:tr>
              <a:tr h="520896">
                <a:tc>
                  <a:txBody>
                    <a:bodyPr/>
                    <a:lstStyle/>
                    <a:p>
                      <a:r>
                        <a:rPr lang="en-US" sz="1900" dirty="0">
                          <a:solidFill>
                            <a:schemeClr val="tx1"/>
                          </a:solidFill>
                          <a:latin typeface="Helvetica Neue"/>
                        </a:rPr>
                        <a:t>Equality Search</a:t>
                      </a:r>
                    </a:p>
                  </a:txBody>
                  <a:tcPr anchor="ctr"/>
                </a:tc>
                <a:tc>
                  <a:txBody>
                    <a:bodyPr/>
                    <a:lstStyle/>
                    <a:p>
                      <a:pPr algn="ctr"/>
                      <a:r>
                        <a:rPr lang="en-US" sz="1900" dirty="0">
                          <a:solidFill>
                            <a:schemeClr val="tx1"/>
                          </a:solidFill>
                          <a:latin typeface="Helvetica Neue"/>
                        </a:rPr>
                        <a:t>0.5</a:t>
                      </a:r>
                      <a:r>
                        <a:rPr lang="en-US" sz="1900" baseline="0" dirty="0">
                          <a:solidFill>
                            <a:schemeClr val="tx1"/>
                          </a:solidFill>
                          <a:latin typeface="Helvetica Neue"/>
                        </a:rPr>
                        <a:t>*B*D</a:t>
                      </a:r>
                      <a:endParaRPr lang="en-US" sz="1900" dirty="0">
                        <a:solidFill>
                          <a:schemeClr val="tx1"/>
                        </a:solidFill>
                        <a:latin typeface="Helvetica Neue"/>
                      </a:endParaRPr>
                    </a:p>
                  </a:txBody>
                  <a:tcPr anchor="ctr"/>
                </a:tc>
                <a:tc>
                  <a:txBody>
                    <a:bodyPr/>
                    <a:lstStyle/>
                    <a:p>
                      <a:pPr algn="ctr"/>
                      <a:r>
                        <a:rPr lang="en-US" sz="1900" dirty="0">
                          <a:solidFill>
                            <a:schemeClr val="tx1"/>
                          </a:solidFill>
                          <a:latin typeface="Helvetica Neue"/>
                        </a:rPr>
                        <a:t>(log</a:t>
                      </a:r>
                      <a:r>
                        <a:rPr lang="en-US" sz="1900" baseline="-25000" dirty="0">
                          <a:solidFill>
                            <a:schemeClr val="tx1"/>
                          </a:solidFill>
                          <a:latin typeface="Helvetica Neue"/>
                        </a:rPr>
                        <a:t>2</a:t>
                      </a:r>
                      <a:r>
                        <a:rPr lang="en-US" sz="1900" dirty="0">
                          <a:solidFill>
                            <a:schemeClr val="tx1"/>
                          </a:solidFill>
                          <a:latin typeface="Helvetica Neue"/>
                        </a:rPr>
                        <a:t>B)*D</a:t>
                      </a:r>
                    </a:p>
                  </a:txBody>
                  <a:tcPr anchor="ctr"/>
                </a:tc>
                <a:extLst>
                  <a:ext uri="{0D108BD9-81ED-4DB2-BD59-A6C34878D82A}">
                    <a16:rowId xmlns:a16="http://schemas.microsoft.com/office/drawing/2014/main" val="10002"/>
                  </a:ext>
                </a:extLst>
              </a:tr>
              <a:tr h="660400">
                <a:tc>
                  <a:txBody>
                    <a:bodyPr/>
                    <a:lstStyle/>
                    <a:p>
                      <a:r>
                        <a:rPr lang="en-US" sz="1900" dirty="0">
                          <a:solidFill>
                            <a:schemeClr val="tx1"/>
                          </a:solidFill>
                          <a:latin typeface="Helvetica Neue"/>
                        </a:rPr>
                        <a:t>Range Search</a:t>
                      </a:r>
                    </a:p>
                  </a:txBody>
                  <a:tcPr anchor="ctr"/>
                </a:tc>
                <a:tc>
                  <a:txBody>
                    <a:bodyPr/>
                    <a:lstStyle/>
                    <a:p>
                      <a:pPr algn="ctr"/>
                      <a:r>
                        <a:rPr lang="en-US" sz="1900" dirty="0">
                          <a:solidFill>
                            <a:schemeClr val="tx1"/>
                          </a:solidFill>
                          <a:latin typeface="Helvetica Neue"/>
                        </a:rPr>
                        <a:t>B</a:t>
                      </a:r>
                      <a:r>
                        <a:rPr lang="en-US" sz="1900" baseline="0" dirty="0">
                          <a:solidFill>
                            <a:schemeClr val="tx1"/>
                          </a:solidFill>
                          <a:latin typeface="Helvetica Neue"/>
                        </a:rPr>
                        <a:t>*D</a:t>
                      </a:r>
                      <a:endParaRPr lang="en-US" sz="1900" dirty="0">
                        <a:solidFill>
                          <a:schemeClr val="tx1"/>
                        </a:solidFill>
                        <a:latin typeface="Helvetica Neue"/>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Helvetica Neue"/>
                        </a:rPr>
                        <a:t>((log</a:t>
                      </a:r>
                      <a:r>
                        <a:rPr lang="en-US" sz="1900" baseline="-25000" dirty="0">
                          <a:solidFill>
                            <a:schemeClr val="tx1"/>
                          </a:solidFill>
                          <a:latin typeface="Helvetica Neue"/>
                        </a:rPr>
                        <a:t>2</a:t>
                      </a:r>
                      <a:r>
                        <a:rPr lang="en-US" sz="1900" dirty="0">
                          <a:solidFill>
                            <a:schemeClr val="tx1"/>
                          </a:solidFill>
                          <a:latin typeface="Helvetica Neue"/>
                        </a:rPr>
                        <a:t>B)+pages)*D</a:t>
                      </a:r>
                    </a:p>
                  </a:txBody>
                  <a:tcPr anchor="ctr"/>
                </a:tc>
                <a:extLst>
                  <a:ext uri="{0D108BD9-81ED-4DB2-BD59-A6C34878D82A}">
                    <a16:rowId xmlns:a16="http://schemas.microsoft.com/office/drawing/2014/main" val="10003"/>
                  </a:ext>
                </a:extLst>
              </a:tr>
              <a:tr h="520896">
                <a:tc>
                  <a:txBody>
                    <a:bodyPr/>
                    <a:lstStyle/>
                    <a:p>
                      <a:r>
                        <a:rPr lang="en-US" sz="1900" dirty="0">
                          <a:solidFill>
                            <a:schemeClr val="tx1"/>
                          </a:solidFill>
                          <a:latin typeface="Helvetica Neue"/>
                        </a:rPr>
                        <a:t>Insert</a:t>
                      </a:r>
                    </a:p>
                  </a:txBody>
                  <a:tcPr anchor="ctr"/>
                </a:tc>
                <a:tc>
                  <a:txBody>
                    <a:bodyPr/>
                    <a:lstStyle/>
                    <a:p>
                      <a:pPr algn="ctr"/>
                      <a:r>
                        <a:rPr lang="en-US" sz="1900" dirty="0">
                          <a:solidFill>
                            <a:schemeClr val="tx1"/>
                          </a:solidFill>
                          <a:latin typeface="Helvetica Neue"/>
                        </a:rPr>
                        <a:t>2*D</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Helvetica Neue"/>
                        </a:rPr>
                        <a:t>((log</a:t>
                      </a:r>
                      <a:r>
                        <a:rPr lang="en-US" sz="1900" baseline="-25000" dirty="0">
                          <a:solidFill>
                            <a:schemeClr val="tx1"/>
                          </a:solidFill>
                          <a:latin typeface="Helvetica Neue"/>
                        </a:rPr>
                        <a:t>2</a:t>
                      </a:r>
                      <a:r>
                        <a:rPr lang="en-US" sz="1900" dirty="0">
                          <a:solidFill>
                            <a:schemeClr val="tx1"/>
                          </a:solidFill>
                          <a:latin typeface="Helvetica Neue"/>
                        </a:rPr>
                        <a:t>B)+B)*D</a:t>
                      </a:r>
                    </a:p>
                  </a:txBody>
                  <a:tcPr anchor="ctr"/>
                </a:tc>
                <a:extLst>
                  <a:ext uri="{0D108BD9-81ED-4DB2-BD59-A6C34878D82A}">
                    <a16:rowId xmlns:a16="http://schemas.microsoft.com/office/drawing/2014/main" val="10004"/>
                  </a:ext>
                </a:extLst>
              </a:tr>
              <a:tr h="520896">
                <a:tc>
                  <a:txBody>
                    <a:bodyPr/>
                    <a:lstStyle/>
                    <a:p>
                      <a:r>
                        <a:rPr lang="en-US" sz="1900" dirty="0">
                          <a:solidFill>
                            <a:schemeClr val="tx1"/>
                          </a:solidFill>
                          <a:latin typeface="Helvetica Neue"/>
                        </a:rPr>
                        <a:t>Delete</a:t>
                      </a:r>
                    </a:p>
                  </a:txBody>
                  <a:tcPr anchor="ctr"/>
                </a:tc>
                <a:tc>
                  <a:txBody>
                    <a:bodyPr/>
                    <a:lstStyle/>
                    <a:p>
                      <a:pPr algn="ctr"/>
                      <a:r>
                        <a:rPr lang="en-US" sz="1900" dirty="0">
                          <a:solidFill>
                            <a:schemeClr val="tx1"/>
                          </a:solidFill>
                          <a:latin typeface="Helvetica Neue"/>
                        </a:rPr>
                        <a:t>(0.5*B+1)*D</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latin typeface="Helvetica Neue"/>
                        </a:rPr>
                        <a:t>((log</a:t>
                      </a:r>
                      <a:r>
                        <a:rPr lang="en-US" sz="1900" baseline="-25000" dirty="0">
                          <a:solidFill>
                            <a:schemeClr val="tx1"/>
                          </a:solidFill>
                          <a:latin typeface="Helvetica Neue"/>
                        </a:rPr>
                        <a:t>2</a:t>
                      </a:r>
                      <a:r>
                        <a:rPr lang="en-US" sz="1900" dirty="0">
                          <a:solidFill>
                            <a:schemeClr val="tx1"/>
                          </a:solidFill>
                          <a:latin typeface="Helvetica Neue"/>
                        </a:rPr>
                        <a:t>B)+B)*D</a:t>
                      </a:r>
                    </a:p>
                  </a:txBody>
                  <a:tcPr anchor="ct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fld id="{459F6482-13E3-48AA-9F28-7362888D1E43}" type="slidenum">
              <a:rPr lang="en-US" smtClean="0"/>
              <a:t>22</a:t>
            </a:fld>
            <a:endParaRPr lang="en-US"/>
          </a:p>
        </p:txBody>
      </p:sp>
    </p:spTree>
    <p:extLst>
      <p:ext uri="{BB962C8B-B14F-4D97-AF65-F5344CB8AC3E}">
        <p14:creationId xmlns:p14="http://schemas.microsoft.com/office/powerpoint/2010/main" val="164371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71501" y="3402137"/>
            <a:ext cx="5216665" cy="3363180"/>
          </a:xfrm>
          <a:prstGeom prst="rect">
            <a:avLst/>
          </a:prstGeom>
        </p:spPr>
      </p:pic>
      <p:sp>
        <p:nvSpPr>
          <p:cNvPr id="2" name="Title 1"/>
          <p:cNvSpPr>
            <a:spLocks noGrp="1"/>
          </p:cNvSpPr>
          <p:nvPr>
            <p:ph type="title"/>
          </p:nvPr>
        </p:nvSpPr>
        <p:spPr>
          <a:xfrm>
            <a:off x="2378242" y="2739356"/>
            <a:ext cx="7661304" cy="1325563"/>
          </a:xfrm>
        </p:spPr>
        <p:txBody>
          <a:bodyPr>
            <a:normAutofit/>
          </a:bodyPr>
          <a:lstStyle/>
          <a:p>
            <a:r>
              <a:rPr lang="en-US" altLang="zh-CN" sz="5400" b="1" dirty="0" smtClean="0"/>
              <a:t>3. Index and B+ Trees</a:t>
            </a:r>
            <a:endParaRPr lang="en-US" sz="3600" b="1" dirty="0"/>
          </a:p>
        </p:txBody>
      </p:sp>
      <p:sp>
        <p:nvSpPr>
          <p:cNvPr id="4" name="Right Arrow 3"/>
          <p:cNvSpPr/>
          <p:nvPr/>
        </p:nvSpPr>
        <p:spPr>
          <a:xfrm>
            <a:off x="9204291" y="5013389"/>
            <a:ext cx="401934" cy="1406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23</a:t>
            </a:fld>
            <a:endParaRPr lang="en-US"/>
          </a:p>
        </p:txBody>
      </p:sp>
    </p:spTree>
    <p:extLst>
      <p:ext uri="{BB962C8B-B14F-4D97-AF65-F5344CB8AC3E}">
        <p14:creationId xmlns:p14="http://schemas.microsoft.com/office/powerpoint/2010/main" val="3700777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a:t>Index</a:t>
            </a:r>
            <a:endParaRPr lang="en-US" dirty="0"/>
          </a:p>
        </p:txBody>
      </p:sp>
      <p:sp>
        <p:nvSpPr>
          <p:cNvPr id="21" name="Content Placeholder 2"/>
          <p:cNvSpPr>
            <a:spLocks noGrp="1"/>
          </p:cNvSpPr>
          <p:nvPr>
            <p:ph idx="1"/>
          </p:nvPr>
        </p:nvSpPr>
        <p:spPr/>
        <p:txBody>
          <a:bodyPr>
            <a:normAutofit fontScale="92500" lnSpcReduction="20000"/>
          </a:bodyPr>
          <a:lstStyle/>
          <a:p>
            <a:pPr marL="0" indent="0">
              <a:buNone/>
            </a:pPr>
            <a:r>
              <a:rPr lang="en-US" sz="2133" dirty="0"/>
              <a:t>An </a:t>
            </a:r>
            <a:r>
              <a:rPr lang="en-US" sz="2133" b="1" dirty="0"/>
              <a:t>index</a:t>
            </a:r>
            <a:r>
              <a:rPr lang="en-US" sz="2133" dirty="0"/>
              <a:t> is data structure that enables fast </a:t>
            </a:r>
            <a:r>
              <a:rPr lang="en-US" sz="2133" b="1" dirty="0"/>
              <a:t>lookup</a:t>
            </a:r>
            <a:r>
              <a:rPr lang="en-US" sz="2133" dirty="0"/>
              <a:t> and </a:t>
            </a:r>
            <a:r>
              <a:rPr lang="en-US" sz="2133" b="1" dirty="0"/>
              <a:t>modification </a:t>
            </a:r>
            <a:r>
              <a:rPr lang="en-US" sz="2133" dirty="0"/>
              <a:t>of </a:t>
            </a:r>
            <a:br>
              <a:rPr lang="en-US" sz="2133" dirty="0"/>
            </a:br>
            <a:r>
              <a:rPr lang="en-US" sz="2133" b="1" dirty="0"/>
              <a:t>data entries </a:t>
            </a:r>
            <a:r>
              <a:rPr lang="en-US" sz="2133" dirty="0"/>
              <a:t>by </a:t>
            </a:r>
            <a:r>
              <a:rPr lang="en-US" sz="2133" b="1" dirty="0"/>
              <a:t>search key</a:t>
            </a:r>
            <a:r>
              <a:rPr lang="en-US" sz="2133" dirty="0"/>
              <a:t> </a:t>
            </a:r>
          </a:p>
          <a:p>
            <a:pPr>
              <a:spcBef>
                <a:spcPts val="2667"/>
              </a:spcBef>
            </a:pPr>
            <a:r>
              <a:rPr lang="en-US" sz="1900" b="1" dirty="0"/>
              <a:t>Lookup</a:t>
            </a:r>
            <a:r>
              <a:rPr lang="en-US" sz="1900" dirty="0"/>
              <a:t>: may support many different operations</a:t>
            </a:r>
          </a:p>
          <a:p>
            <a:pPr lvl="1"/>
            <a:r>
              <a:rPr lang="en-US" sz="1900" b="1" dirty="0"/>
              <a:t>Equality</a:t>
            </a:r>
            <a:r>
              <a:rPr lang="en-US" sz="1900" dirty="0"/>
              <a:t>, 1-d range, 2-d region, </a:t>
            </a:r>
            <a:r>
              <a:rPr lang="is-IS" sz="1900" dirty="0"/>
              <a:t>…</a:t>
            </a:r>
          </a:p>
          <a:p>
            <a:pPr>
              <a:spcBef>
                <a:spcPts val="2667"/>
              </a:spcBef>
            </a:pPr>
            <a:r>
              <a:rPr lang="is-IS" sz="1900" b="1" dirty="0"/>
              <a:t>Search Key:</a:t>
            </a:r>
            <a:r>
              <a:rPr lang="is-IS" sz="1900" dirty="0"/>
              <a:t> any subset of columns in the relation</a:t>
            </a:r>
          </a:p>
          <a:p>
            <a:pPr lvl="1"/>
            <a:r>
              <a:rPr lang="is-IS" sz="1900" dirty="0"/>
              <a:t>Do not need to be unique</a:t>
            </a:r>
          </a:p>
          <a:p>
            <a:pPr lvl="2"/>
            <a:r>
              <a:rPr lang="is-IS" sz="1900" dirty="0"/>
              <a:t>—e.g. (firstname) or (firstname, lastname</a:t>
            </a:r>
            <a:r>
              <a:rPr lang="is-IS" sz="1900" dirty="0" smtClean="0"/>
              <a:t>)</a:t>
            </a:r>
            <a:endParaRPr lang="is-IS" sz="1900" dirty="0"/>
          </a:p>
          <a:p>
            <a:pPr>
              <a:spcBef>
                <a:spcPts val="1384"/>
              </a:spcBef>
            </a:pPr>
            <a:r>
              <a:rPr lang="en-US" sz="1600" b="1" dirty="0">
                <a:latin typeface="Helvetica Neue"/>
              </a:rPr>
              <a:t>Data Entries: </a:t>
            </a:r>
            <a:r>
              <a:rPr lang="en-US" sz="1600" dirty="0">
                <a:latin typeface="Helvetica Neue"/>
              </a:rPr>
              <a:t>items stored in the index</a:t>
            </a:r>
          </a:p>
          <a:p>
            <a:pPr lvl="1"/>
            <a:r>
              <a:rPr lang="en-US" sz="1600" dirty="0">
                <a:latin typeface="Helvetica Neue"/>
              </a:rPr>
              <a:t>Assume for today: a pair (</a:t>
            </a:r>
            <a:r>
              <a:rPr lang="en-US" sz="1600" b="1" dirty="0">
                <a:latin typeface="Helvetica Neue"/>
              </a:rPr>
              <a:t>k</a:t>
            </a:r>
            <a:r>
              <a:rPr lang="en-US" sz="1600" dirty="0">
                <a:latin typeface="Helvetica Neue"/>
              </a:rPr>
              <a:t>, </a:t>
            </a:r>
            <a:r>
              <a:rPr lang="en-US" sz="1600" dirty="0" err="1">
                <a:latin typeface="Helvetica Neue"/>
              </a:rPr>
              <a:t>recordId</a:t>
            </a:r>
            <a:r>
              <a:rPr lang="en-US" sz="1600" dirty="0">
                <a:latin typeface="Helvetica Neue"/>
              </a:rPr>
              <a:t>) </a:t>
            </a:r>
            <a:r>
              <a:rPr lang="mr-IN" sz="1600" dirty="0">
                <a:latin typeface="Helvetica Neue"/>
              </a:rPr>
              <a:t>…</a:t>
            </a:r>
            <a:r>
              <a:rPr lang="en-US" sz="1600" dirty="0">
                <a:latin typeface="Helvetica Neue"/>
              </a:rPr>
              <a:t> </a:t>
            </a:r>
          </a:p>
          <a:p>
            <a:pPr lvl="2"/>
            <a:r>
              <a:rPr lang="en-US" sz="1600" dirty="0">
                <a:latin typeface="Helvetica Neue"/>
              </a:rPr>
              <a:t>Pointers to records in Heap Files!</a:t>
            </a:r>
          </a:p>
          <a:p>
            <a:pPr lvl="2"/>
            <a:r>
              <a:rPr lang="en-US" sz="1600" dirty="0">
                <a:latin typeface="Helvetica Neue"/>
              </a:rPr>
              <a:t>Easy to generalize later</a:t>
            </a:r>
          </a:p>
          <a:p>
            <a:pPr>
              <a:spcBef>
                <a:spcPts val="1024"/>
              </a:spcBef>
            </a:pPr>
            <a:r>
              <a:rPr lang="en-US" sz="1600" b="1" dirty="0">
                <a:latin typeface="Helvetica Neue"/>
              </a:rPr>
              <a:t>Modification: </a:t>
            </a:r>
            <a:r>
              <a:rPr lang="en-US" sz="1600" dirty="0">
                <a:latin typeface="Helvetica Neue"/>
              </a:rPr>
              <a:t>want to support fast insert and delete</a:t>
            </a:r>
            <a:r>
              <a:rPr lang="en-US" sz="1600" dirty="0"/>
              <a:t> </a:t>
            </a:r>
            <a:endParaRPr lang="en-US" sz="1600" dirty="0" smtClean="0"/>
          </a:p>
          <a:p>
            <a:pPr>
              <a:spcBef>
                <a:spcPts val="1024"/>
              </a:spcBef>
            </a:pPr>
            <a:endParaRPr lang="en-US" sz="1600" dirty="0"/>
          </a:p>
          <a:p>
            <a:pPr marL="0" indent="0">
              <a:spcBef>
                <a:spcPts val="1024"/>
              </a:spcBef>
              <a:buNone/>
            </a:pPr>
            <a:r>
              <a:rPr lang="is-IS" sz="1600" dirty="0">
                <a:latin typeface="Helvetica Neue"/>
              </a:rPr>
              <a:t>Many Types of indexes exist:</a:t>
            </a:r>
            <a:r>
              <a:rPr lang="is-IS" sz="1600" b="1" dirty="0">
                <a:latin typeface="Helvetica Neue"/>
              </a:rPr>
              <a:t> </a:t>
            </a:r>
            <a:r>
              <a:rPr lang="is-IS" sz="1600" dirty="0">
                <a:latin typeface="Helvetica Neue"/>
              </a:rPr>
              <a:t>B+-Tree, Hash, R-Tree, GiST, ...</a:t>
            </a:r>
          </a:p>
          <a:p>
            <a:pPr lvl="2"/>
            <a:endParaRPr lang="en-US" sz="2133" dirty="0"/>
          </a:p>
        </p:txBody>
      </p:sp>
      <p:sp>
        <p:nvSpPr>
          <p:cNvPr id="2" name="Slide Number Placeholder 1"/>
          <p:cNvSpPr>
            <a:spLocks noGrp="1"/>
          </p:cNvSpPr>
          <p:nvPr>
            <p:ph type="sldNum" sz="quarter" idx="12"/>
          </p:nvPr>
        </p:nvSpPr>
        <p:spPr/>
        <p:txBody>
          <a:bodyPr/>
          <a:lstStyle/>
          <a:p>
            <a:fld id="{459F6482-13E3-48AA-9F28-7362888D1E43}" type="slidenum">
              <a:rPr lang="en-US" smtClean="0"/>
              <a:t>24</a:t>
            </a:fld>
            <a:endParaRPr lang="en-US"/>
          </a:p>
        </p:txBody>
      </p:sp>
    </p:spTree>
    <p:extLst>
      <p:ext uri="{BB962C8B-B14F-4D97-AF65-F5344CB8AC3E}">
        <p14:creationId xmlns:p14="http://schemas.microsoft.com/office/powerpoint/2010/main" val="15549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Build a high fan-out search tree Part 4</a:t>
            </a:r>
          </a:p>
        </p:txBody>
      </p:sp>
      <p:sp>
        <p:nvSpPr>
          <p:cNvPr id="4" name="Content Placeholder 3"/>
          <p:cNvSpPr>
            <a:spLocks noGrp="1"/>
          </p:cNvSpPr>
          <p:nvPr>
            <p:ph idx="1"/>
          </p:nvPr>
        </p:nvSpPr>
        <p:spPr>
          <a:xfrm>
            <a:off x="564073" y="1392851"/>
            <a:ext cx="10972800" cy="4525963"/>
          </a:xfrm>
        </p:spPr>
        <p:txBody>
          <a:bodyPr>
            <a:normAutofit/>
          </a:bodyPr>
          <a:lstStyle/>
          <a:p>
            <a:r>
              <a:rPr lang="en-US" sz="2133" dirty="0">
                <a:latin typeface="Helvetica Neue"/>
              </a:rPr>
              <a:t>Recursively “index” key file</a:t>
            </a:r>
            <a:endParaRPr lang="en-US" sz="2133" i="1" dirty="0">
              <a:latin typeface="Helvetica Neue"/>
            </a:endParaRPr>
          </a:p>
          <a:p>
            <a:r>
              <a:rPr lang="en-US" sz="2133" b="1" dirty="0">
                <a:latin typeface="Helvetica Neue"/>
              </a:rPr>
              <a:t>Key Invariant:</a:t>
            </a:r>
          </a:p>
          <a:p>
            <a:pPr lvl="1"/>
            <a:r>
              <a:rPr lang="en-US" sz="2133" dirty="0">
                <a:latin typeface="Helvetica Neue"/>
              </a:rPr>
              <a:t>Node [</a:t>
            </a:r>
            <a:r>
              <a:rPr lang="is-IS" sz="2133" dirty="0">
                <a:latin typeface="Helvetica Neue"/>
              </a:rPr>
              <a:t>…, (K</a:t>
            </a:r>
            <a:r>
              <a:rPr lang="is-IS" sz="2133" baseline="-25000" dirty="0">
                <a:latin typeface="Helvetica Neue"/>
              </a:rPr>
              <a:t>L</a:t>
            </a:r>
            <a:r>
              <a:rPr lang="is-IS" sz="2133" dirty="0">
                <a:latin typeface="Helvetica Neue"/>
              </a:rPr>
              <a:t>, P</a:t>
            </a:r>
            <a:r>
              <a:rPr lang="is-IS" sz="2133" baseline="-25000" dirty="0">
                <a:latin typeface="Helvetica Neue"/>
              </a:rPr>
              <a:t>L</a:t>
            </a:r>
            <a:r>
              <a:rPr lang="is-IS" sz="2133" dirty="0">
                <a:latin typeface="Helvetica Neue"/>
              </a:rPr>
              <a:t>), (K</a:t>
            </a:r>
            <a:r>
              <a:rPr lang="is-IS" sz="2133" baseline="-25000" dirty="0">
                <a:latin typeface="Helvetica Neue"/>
              </a:rPr>
              <a:t>R</a:t>
            </a:r>
            <a:r>
              <a:rPr lang="is-IS" sz="2133" dirty="0">
                <a:latin typeface="Helvetica Neue"/>
              </a:rPr>
              <a:t>, P</a:t>
            </a:r>
            <a:r>
              <a:rPr lang="is-IS" sz="2133" baseline="-25000" dirty="0">
                <a:latin typeface="Helvetica Neue"/>
              </a:rPr>
              <a:t>R</a:t>
            </a:r>
            <a:r>
              <a:rPr lang="is-IS" sz="2133" dirty="0">
                <a:latin typeface="Helvetica Neue"/>
              </a:rPr>
              <a:t>), ... ] </a:t>
            </a:r>
            <a:r>
              <a:rPr lang="en-US" sz="2133" dirty="0">
                <a:latin typeface="Helvetica Neue"/>
                <a:sym typeface="Wingdings"/>
              </a:rPr>
              <a:t></a:t>
            </a:r>
            <a:r>
              <a:rPr lang="is-IS" sz="2133" dirty="0">
                <a:latin typeface="Helvetica Neue"/>
              </a:rPr>
              <a:t> All tuples in range K</a:t>
            </a:r>
            <a:r>
              <a:rPr lang="is-IS" sz="2133" baseline="-25000" dirty="0">
                <a:latin typeface="Helvetica Neue"/>
              </a:rPr>
              <a:t>L</a:t>
            </a:r>
            <a:r>
              <a:rPr lang="is-IS" sz="2133" dirty="0">
                <a:latin typeface="Helvetica Neue"/>
              </a:rPr>
              <a:t> &lt;= K &lt; K</a:t>
            </a:r>
            <a:r>
              <a:rPr lang="is-IS" sz="2133" baseline="-25000" dirty="0">
                <a:latin typeface="Helvetica Neue"/>
              </a:rPr>
              <a:t>R</a:t>
            </a:r>
            <a:r>
              <a:rPr lang="is-IS" sz="2133" dirty="0">
                <a:latin typeface="Helvetica Neue"/>
              </a:rPr>
              <a:t> are in tree P</a:t>
            </a:r>
            <a:r>
              <a:rPr lang="is-IS" sz="2133" baseline="-25000" dirty="0">
                <a:latin typeface="Helvetica Neue"/>
              </a:rPr>
              <a:t>L</a:t>
            </a:r>
          </a:p>
        </p:txBody>
      </p:sp>
      <p:sp>
        <p:nvSpPr>
          <p:cNvPr id="154" name="Rectangle 153"/>
          <p:cNvSpPr/>
          <p:nvPr/>
        </p:nvSpPr>
        <p:spPr bwMode="auto">
          <a:xfrm>
            <a:off x="992432" y="3959797"/>
            <a:ext cx="6478115" cy="1089359"/>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latin typeface="Helvetica Neue"/>
              <a:ea typeface=""/>
            </a:endParaRPr>
          </a:p>
        </p:txBody>
      </p:sp>
      <p:grpSp>
        <p:nvGrpSpPr>
          <p:cNvPr id="155" name="Group 154"/>
          <p:cNvGrpSpPr/>
          <p:nvPr/>
        </p:nvGrpSpPr>
        <p:grpSpPr>
          <a:xfrm>
            <a:off x="687633" y="5559997"/>
            <a:ext cx="7016924" cy="1089359"/>
            <a:chOff x="1128456" y="2280027"/>
            <a:chExt cx="7016924" cy="1089358"/>
          </a:xfrm>
        </p:grpSpPr>
        <p:sp>
          <p:nvSpPr>
            <p:cNvPr id="156" name="Rectangle 155"/>
            <p:cNvSpPr/>
            <p:nvPr/>
          </p:nvSpPr>
          <p:spPr bwMode="auto">
            <a:xfrm>
              <a:off x="1128456" y="2280027"/>
              <a:ext cx="7016924" cy="1089358"/>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latin typeface="Helvetica Neue"/>
                <a:ea typeface=""/>
              </a:endParaRPr>
            </a:p>
          </p:txBody>
        </p:sp>
        <p:sp>
          <p:nvSpPr>
            <p:cNvPr id="157" name="Folded Corner 156" descr="Leaf Page with entries 1, 2, __ pointed to by pointer 1" title="Leaf Page 1"/>
            <p:cNvSpPr/>
            <p:nvPr/>
          </p:nvSpPr>
          <p:spPr bwMode="auto">
            <a:xfrm>
              <a:off x="1350843" y="2447042"/>
              <a:ext cx="1151563" cy="755330"/>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1, 2, _</a:t>
              </a:r>
            </a:p>
          </p:txBody>
        </p:sp>
        <p:sp>
          <p:nvSpPr>
            <p:cNvPr id="158" name="Folded Corner 157" descr="Leaf Page with entries 3, 4, __ pointed to by pointer 2" title="Leaf Page 2"/>
            <p:cNvSpPr/>
            <p:nvPr/>
          </p:nvSpPr>
          <p:spPr bwMode="auto">
            <a:xfrm>
              <a:off x="2703083" y="2447042"/>
              <a:ext cx="1151563" cy="755330"/>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3, 4, _</a:t>
              </a:r>
            </a:p>
          </p:txBody>
        </p:sp>
        <p:sp>
          <p:nvSpPr>
            <p:cNvPr id="159" name="Folded Corner 158" descr="Leaf Page with entries 5, 6, __ pointed to by pointer 3" title="Leaf page 3"/>
            <p:cNvSpPr/>
            <p:nvPr/>
          </p:nvSpPr>
          <p:spPr bwMode="auto">
            <a:xfrm>
              <a:off x="4055324" y="2447042"/>
              <a:ext cx="1151563" cy="755330"/>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5, 6, _</a:t>
              </a:r>
            </a:p>
          </p:txBody>
        </p:sp>
        <p:sp>
          <p:nvSpPr>
            <p:cNvPr id="160" name="Folded Corner 159" descr="Leaf Page with entries7, 8, __ pointed to by pointer 4" title="Leaf Page 4"/>
            <p:cNvSpPr/>
            <p:nvPr/>
          </p:nvSpPr>
          <p:spPr bwMode="auto">
            <a:xfrm>
              <a:off x="5407565" y="2447042"/>
              <a:ext cx="1151563" cy="755330"/>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7, 8, _</a:t>
              </a:r>
            </a:p>
          </p:txBody>
        </p:sp>
        <p:sp>
          <p:nvSpPr>
            <p:cNvPr id="161" name="Folded Corner 160" descr="Leaf Page with entries 9, 10, __ pointed to by pointer 5" title="Leaf Page 5"/>
            <p:cNvSpPr/>
            <p:nvPr/>
          </p:nvSpPr>
          <p:spPr bwMode="auto">
            <a:xfrm>
              <a:off x="6759807" y="2447041"/>
              <a:ext cx="1151563" cy="755330"/>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9, 10, _</a:t>
              </a:r>
            </a:p>
          </p:txBody>
        </p:sp>
      </p:grpSp>
      <p:sp>
        <p:nvSpPr>
          <p:cNvPr id="162" name="Folded Corner 161"/>
          <p:cNvSpPr/>
          <p:nvPr/>
        </p:nvSpPr>
        <p:spPr bwMode="auto">
          <a:xfrm>
            <a:off x="4966742" y="4112198"/>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sp>
        <p:nvSpPr>
          <p:cNvPr id="163" name="Folded Corner 162" descr="Left Inner node with entires 1, 3, 5 and 3 pointers" title="B Tree Left Inner node"/>
          <p:cNvSpPr/>
          <p:nvPr/>
        </p:nvSpPr>
        <p:spPr bwMode="auto">
          <a:xfrm>
            <a:off x="1116709" y="4112198"/>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grpSp>
        <p:nvGrpSpPr>
          <p:cNvPr id="164" name="Group 163" descr="Left root node with entires 1, 3, 5 and 3 pointers" title="B Tree Left root node"/>
          <p:cNvGrpSpPr/>
          <p:nvPr/>
        </p:nvGrpSpPr>
        <p:grpSpPr>
          <a:xfrm>
            <a:off x="1277206" y="4258631"/>
            <a:ext cx="2125689" cy="482600"/>
            <a:chOff x="746980" y="2852947"/>
            <a:chExt cx="1594267" cy="361950"/>
          </a:xfrm>
        </p:grpSpPr>
        <p:grpSp>
          <p:nvGrpSpPr>
            <p:cNvPr id="165" name="Group 164"/>
            <p:cNvGrpSpPr/>
            <p:nvPr/>
          </p:nvGrpSpPr>
          <p:grpSpPr>
            <a:xfrm>
              <a:off x="746980" y="2852947"/>
              <a:ext cx="527468" cy="361950"/>
              <a:chOff x="2610375" y="4158904"/>
              <a:chExt cx="703291" cy="482600"/>
            </a:xfrm>
          </p:grpSpPr>
          <p:sp>
            <p:nvSpPr>
              <p:cNvPr id="174" name="Rectangle 173"/>
              <p:cNvSpPr/>
              <p:nvPr/>
            </p:nvSpPr>
            <p:spPr bwMode="auto">
              <a:xfrm>
                <a:off x="2610375"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sp>
            <p:nvSpPr>
              <p:cNvPr id="175" name="Rectangle 174"/>
              <p:cNvSpPr/>
              <p:nvPr/>
            </p:nvSpPr>
            <p:spPr bwMode="auto">
              <a:xfrm>
                <a:off x="3042733"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76" name="Oval 175"/>
              <p:cNvSpPr/>
              <p:nvPr/>
            </p:nvSpPr>
            <p:spPr bwMode="auto">
              <a:xfrm>
                <a:off x="3101427"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nvGrpSpPr>
            <p:cNvPr id="166" name="Group 165"/>
            <p:cNvGrpSpPr/>
            <p:nvPr/>
          </p:nvGrpSpPr>
          <p:grpSpPr>
            <a:xfrm>
              <a:off x="1274447" y="2852947"/>
              <a:ext cx="533400" cy="361950"/>
              <a:chOff x="3313665" y="4158904"/>
              <a:chExt cx="711200" cy="482600"/>
            </a:xfrm>
          </p:grpSpPr>
          <p:sp>
            <p:nvSpPr>
              <p:cNvPr id="171" name="Rectangle 170"/>
              <p:cNvSpPr/>
              <p:nvPr/>
            </p:nvSpPr>
            <p:spPr bwMode="auto">
              <a:xfrm>
                <a:off x="3313665"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3</a:t>
                </a:r>
              </a:p>
            </p:txBody>
          </p:sp>
          <p:sp>
            <p:nvSpPr>
              <p:cNvPr id="172" name="Rectangle 171"/>
              <p:cNvSpPr/>
              <p:nvPr/>
            </p:nvSpPr>
            <p:spPr bwMode="auto">
              <a:xfrm>
                <a:off x="3753932"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73" name="Oval 172"/>
              <p:cNvSpPr/>
              <p:nvPr/>
            </p:nvSpPr>
            <p:spPr bwMode="auto">
              <a:xfrm>
                <a:off x="3812626"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nvGrpSpPr>
            <p:cNvPr id="167" name="Group 166"/>
            <p:cNvGrpSpPr/>
            <p:nvPr/>
          </p:nvGrpSpPr>
          <p:grpSpPr>
            <a:xfrm>
              <a:off x="1807847" y="2852947"/>
              <a:ext cx="533400" cy="361950"/>
              <a:chOff x="4024864" y="4158904"/>
              <a:chExt cx="711200" cy="482600"/>
            </a:xfrm>
          </p:grpSpPr>
          <p:sp>
            <p:nvSpPr>
              <p:cNvPr id="168" name="Rectangle 167"/>
              <p:cNvSpPr/>
              <p:nvPr/>
            </p:nvSpPr>
            <p:spPr bwMode="auto">
              <a:xfrm>
                <a:off x="4024864"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5</a:t>
                </a:r>
              </a:p>
            </p:txBody>
          </p:sp>
          <p:sp>
            <p:nvSpPr>
              <p:cNvPr id="169" name="Rectangle 168"/>
              <p:cNvSpPr/>
              <p:nvPr/>
            </p:nvSpPr>
            <p:spPr bwMode="auto">
              <a:xfrm>
                <a:off x="4465131"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70" name="Oval 169"/>
              <p:cNvSpPr/>
              <p:nvPr/>
            </p:nvSpPr>
            <p:spPr bwMode="auto">
              <a:xfrm>
                <a:off x="4523825"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grpSp>
        <p:nvGrpSpPr>
          <p:cNvPr id="177" name="Group 176" descr="Inner node containing entries 7, 9 and two pointers" title="B Tree Right Inner Node"/>
          <p:cNvGrpSpPr/>
          <p:nvPr/>
        </p:nvGrpSpPr>
        <p:grpSpPr>
          <a:xfrm>
            <a:off x="5119141" y="4238233"/>
            <a:ext cx="711200" cy="482600"/>
            <a:chOff x="4733242" y="4158904"/>
            <a:chExt cx="711200" cy="482600"/>
          </a:xfrm>
        </p:grpSpPr>
        <p:sp>
          <p:nvSpPr>
            <p:cNvPr id="178" name="Rectangle 177"/>
            <p:cNvSpPr/>
            <p:nvPr/>
          </p:nvSpPr>
          <p:spPr bwMode="auto">
            <a:xfrm>
              <a:off x="4733242"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7</a:t>
              </a:r>
            </a:p>
          </p:txBody>
        </p:sp>
        <p:grpSp>
          <p:nvGrpSpPr>
            <p:cNvPr id="179" name="Group 178"/>
            <p:cNvGrpSpPr/>
            <p:nvPr/>
          </p:nvGrpSpPr>
          <p:grpSpPr>
            <a:xfrm>
              <a:off x="5173509" y="4158904"/>
              <a:ext cx="270933" cy="482600"/>
              <a:chOff x="1837267" y="3368588"/>
              <a:chExt cx="270933" cy="482600"/>
            </a:xfrm>
            <a:solidFill>
              <a:srgbClr val="B48AFD"/>
            </a:solidFill>
          </p:grpSpPr>
          <p:sp>
            <p:nvSpPr>
              <p:cNvPr id="180" name="Rectangle 179"/>
              <p:cNvSpPr/>
              <p:nvPr/>
            </p:nvSpPr>
            <p:spPr bwMode="auto">
              <a:xfrm>
                <a:off x="1837267" y="336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81" name="Oval 180"/>
              <p:cNvSpPr/>
              <p:nvPr/>
            </p:nvSpPr>
            <p:spPr bwMode="auto">
              <a:xfrm>
                <a:off x="1895961" y="353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grpSp>
        <p:nvGrpSpPr>
          <p:cNvPr id="182" name="Group 181" descr="Inner node containing entries 7, 9 and two pointers" title="B Tree Right Inner Node"/>
          <p:cNvGrpSpPr/>
          <p:nvPr/>
        </p:nvGrpSpPr>
        <p:grpSpPr>
          <a:xfrm>
            <a:off x="5830340" y="4238233"/>
            <a:ext cx="711200" cy="482600"/>
            <a:chOff x="5444441" y="4158904"/>
            <a:chExt cx="711200" cy="482600"/>
          </a:xfrm>
        </p:grpSpPr>
        <p:sp>
          <p:nvSpPr>
            <p:cNvPr id="183" name="Rectangle 182"/>
            <p:cNvSpPr/>
            <p:nvPr/>
          </p:nvSpPr>
          <p:spPr bwMode="auto">
            <a:xfrm>
              <a:off x="5444441"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9</a:t>
              </a:r>
            </a:p>
          </p:txBody>
        </p:sp>
        <p:sp>
          <p:nvSpPr>
            <p:cNvPr id="184" name="Rectangle 183"/>
            <p:cNvSpPr/>
            <p:nvPr/>
          </p:nvSpPr>
          <p:spPr bwMode="auto">
            <a:xfrm>
              <a:off x="5884708"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85" name="Oval 184"/>
            <p:cNvSpPr/>
            <p:nvPr/>
          </p:nvSpPr>
          <p:spPr bwMode="auto">
            <a:xfrm>
              <a:off x="5943402"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cxnSp>
        <p:nvCxnSpPr>
          <p:cNvPr id="186" name="Straight Arrow Connector 185" descr="Pointer between entries 1 and 3 in root" title="Pointer 1"/>
          <p:cNvCxnSpPr/>
          <p:nvPr/>
        </p:nvCxnSpPr>
        <p:spPr>
          <a:xfrm flipH="1">
            <a:off x="1485801" y="4576704"/>
            <a:ext cx="359231"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descr="pointer between entries 3 and 5 from the root" title="Pointer 2"/>
          <p:cNvCxnSpPr/>
          <p:nvPr/>
        </p:nvCxnSpPr>
        <p:spPr>
          <a:xfrm>
            <a:off x="2556230" y="4576704"/>
            <a:ext cx="281812"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descr="Pointer after 5 from the root" title="Poitner 3"/>
          <p:cNvCxnSpPr/>
          <p:nvPr/>
        </p:nvCxnSpPr>
        <p:spPr>
          <a:xfrm>
            <a:off x="3267429" y="4576704"/>
            <a:ext cx="922855"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descr="Pointer between 7 and 9 from the root" title="Pointer 4"/>
          <p:cNvCxnSpPr/>
          <p:nvPr/>
        </p:nvCxnSpPr>
        <p:spPr>
          <a:xfrm flipH="1">
            <a:off x="5542523" y="4556307"/>
            <a:ext cx="152352" cy="1170704"/>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descr="Poniter after 9 from the root" title="Pointer 5"/>
          <p:cNvCxnSpPr/>
          <p:nvPr/>
        </p:nvCxnSpPr>
        <p:spPr>
          <a:xfrm>
            <a:off x="6406075" y="4556305"/>
            <a:ext cx="261012" cy="1158611"/>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Folded Corner 190"/>
          <p:cNvSpPr/>
          <p:nvPr/>
        </p:nvSpPr>
        <p:spPr bwMode="auto">
          <a:xfrm>
            <a:off x="2725316" y="2907613"/>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grpSp>
        <p:nvGrpSpPr>
          <p:cNvPr id="192" name="Group 191" descr="A root node with entries 1, 7 and 2 pointers" title="Root Node"/>
          <p:cNvGrpSpPr/>
          <p:nvPr/>
        </p:nvGrpSpPr>
        <p:grpSpPr>
          <a:xfrm>
            <a:off x="2877715" y="3033648"/>
            <a:ext cx="711200" cy="482600"/>
            <a:chOff x="4733242" y="4158904"/>
            <a:chExt cx="711200" cy="482600"/>
          </a:xfrm>
        </p:grpSpPr>
        <p:sp>
          <p:nvSpPr>
            <p:cNvPr id="193" name="Rectangle 192"/>
            <p:cNvSpPr/>
            <p:nvPr/>
          </p:nvSpPr>
          <p:spPr bwMode="auto">
            <a:xfrm>
              <a:off x="4733242"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grpSp>
          <p:nvGrpSpPr>
            <p:cNvPr id="194" name="Group 193"/>
            <p:cNvGrpSpPr/>
            <p:nvPr/>
          </p:nvGrpSpPr>
          <p:grpSpPr>
            <a:xfrm>
              <a:off x="5173509" y="4158904"/>
              <a:ext cx="270933" cy="482600"/>
              <a:chOff x="1837267" y="3368588"/>
              <a:chExt cx="270933" cy="482600"/>
            </a:xfrm>
            <a:solidFill>
              <a:srgbClr val="B48AFD"/>
            </a:solidFill>
          </p:grpSpPr>
          <p:sp>
            <p:nvSpPr>
              <p:cNvPr id="195" name="Rectangle 194"/>
              <p:cNvSpPr/>
              <p:nvPr/>
            </p:nvSpPr>
            <p:spPr bwMode="auto">
              <a:xfrm>
                <a:off x="1837267" y="336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96" name="Oval 195"/>
              <p:cNvSpPr/>
              <p:nvPr/>
            </p:nvSpPr>
            <p:spPr bwMode="auto">
              <a:xfrm>
                <a:off x="1895961" y="353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grpSp>
        <p:nvGrpSpPr>
          <p:cNvPr id="197" name="Group 196" descr="A root node with entries 1, 7 and 2 pointers" title="Root Node"/>
          <p:cNvGrpSpPr/>
          <p:nvPr/>
        </p:nvGrpSpPr>
        <p:grpSpPr>
          <a:xfrm>
            <a:off x="3588913" y="3033648"/>
            <a:ext cx="711200" cy="482600"/>
            <a:chOff x="5444441" y="4158904"/>
            <a:chExt cx="711200" cy="482600"/>
          </a:xfrm>
        </p:grpSpPr>
        <p:sp>
          <p:nvSpPr>
            <p:cNvPr id="198" name="Rectangle 197"/>
            <p:cNvSpPr/>
            <p:nvPr/>
          </p:nvSpPr>
          <p:spPr bwMode="auto">
            <a:xfrm>
              <a:off x="5444441"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7</a:t>
              </a:r>
            </a:p>
          </p:txBody>
        </p:sp>
        <p:sp>
          <p:nvSpPr>
            <p:cNvPr id="199" name="Rectangle 198"/>
            <p:cNvSpPr/>
            <p:nvPr/>
          </p:nvSpPr>
          <p:spPr bwMode="auto">
            <a:xfrm>
              <a:off x="5884708"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200" name="Oval 199"/>
            <p:cNvSpPr/>
            <p:nvPr/>
          </p:nvSpPr>
          <p:spPr bwMode="auto">
            <a:xfrm>
              <a:off x="5943402"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cxnSp>
        <p:nvCxnSpPr>
          <p:cNvPr id="201" name="Straight Arrow Connector 200" descr="Pointer from root between 1 and 7" title="Pointer Root 1"/>
          <p:cNvCxnSpPr/>
          <p:nvPr/>
        </p:nvCxnSpPr>
        <p:spPr>
          <a:xfrm flipH="1">
            <a:off x="2217783" y="3351722"/>
            <a:ext cx="1235667" cy="692221"/>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descr="Pointer From Root after 7" title="Pointer Root 2"/>
          <p:cNvCxnSpPr/>
          <p:nvPr/>
        </p:nvCxnSpPr>
        <p:spPr>
          <a:xfrm>
            <a:off x="4164648" y="3351722"/>
            <a:ext cx="1903168" cy="692220"/>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863646" y="3453403"/>
            <a:ext cx="4105585" cy="1569660"/>
          </a:xfrm>
          <a:prstGeom prst="rect">
            <a:avLst/>
          </a:prstGeom>
        </p:spPr>
        <p:txBody>
          <a:bodyPr wrap="square">
            <a:spAutoFit/>
          </a:bodyPr>
          <a:lstStyle/>
          <a:p>
            <a:r>
              <a:rPr lang="en-US" sz="1600" dirty="0">
                <a:latin typeface="Helvetica Neue"/>
              </a:rPr>
              <a:t>Searching for </a:t>
            </a:r>
            <a:r>
              <a:rPr lang="en-US" sz="1600" b="1" dirty="0">
                <a:latin typeface="Helvetica Neue"/>
              </a:rPr>
              <a:t>5</a:t>
            </a:r>
            <a:r>
              <a:rPr lang="en-US" sz="1600" dirty="0">
                <a:latin typeface="Helvetica Neue"/>
              </a:rPr>
              <a:t>?</a:t>
            </a:r>
          </a:p>
          <a:p>
            <a:pPr lvl="1"/>
            <a:r>
              <a:rPr lang="en-US" sz="1600" dirty="0">
                <a:latin typeface="Helvetica Neue"/>
              </a:rPr>
              <a:t>Binary Search each node (page) starting at root</a:t>
            </a:r>
          </a:p>
          <a:p>
            <a:pPr lvl="1"/>
            <a:r>
              <a:rPr lang="en-US" sz="1600" dirty="0">
                <a:latin typeface="Helvetica Neue"/>
              </a:rPr>
              <a:t>Follow pointers to next level of search tree</a:t>
            </a:r>
          </a:p>
          <a:p>
            <a:r>
              <a:rPr lang="en-US" sz="1600" dirty="0"/>
              <a:t>Complexity?  O(</a:t>
            </a:r>
            <a:r>
              <a:rPr lang="en-US" sz="1600" dirty="0" err="1"/>
              <a:t>log</a:t>
            </a:r>
            <a:r>
              <a:rPr lang="en-US" sz="1600" baseline="-25000" dirty="0" err="1"/>
              <a:t>F</a:t>
            </a:r>
            <a:r>
              <a:rPr lang="en-US" sz="1600" dirty="0"/>
              <a:t>(#Pages))</a:t>
            </a:r>
          </a:p>
        </p:txBody>
      </p:sp>
      <p:sp>
        <p:nvSpPr>
          <p:cNvPr id="2" name="Slide Number Placeholder 1"/>
          <p:cNvSpPr>
            <a:spLocks noGrp="1"/>
          </p:cNvSpPr>
          <p:nvPr>
            <p:ph type="sldNum" sz="quarter" idx="12"/>
          </p:nvPr>
        </p:nvSpPr>
        <p:spPr/>
        <p:txBody>
          <a:bodyPr/>
          <a:lstStyle/>
          <a:p>
            <a:fld id="{459F6482-13E3-48AA-9F28-7362888D1E43}" type="slidenum">
              <a:rPr lang="en-US" smtClean="0"/>
              <a:t>25</a:t>
            </a:fld>
            <a:endParaRPr lang="en-US"/>
          </a:p>
        </p:txBody>
      </p:sp>
    </p:spTree>
    <p:extLst>
      <p:ext uri="{BB962C8B-B14F-4D97-AF65-F5344CB8AC3E}">
        <p14:creationId xmlns:p14="http://schemas.microsoft.com/office/powerpoint/2010/main" val="829906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a:t>Left Key Optimization?</a:t>
            </a:r>
            <a:endParaRPr lang="en-US" dirty="0"/>
          </a:p>
        </p:txBody>
      </p:sp>
      <p:sp>
        <p:nvSpPr>
          <p:cNvPr id="4" name="Content Placeholder 3"/>
          <p:cNvSpPr>
            <a:spLocks noGrp="1"/>
          </p:cNvSpPr>
          <p:nvPr>
            <p:ph idx="1"/>
          </p:nvPr>
        </p:nvSpPr>
        <p:spPr>
          <a:xfrm>
            <a:off x="406400" y="1397000"/>
            <a:ext cx="10972800" cy="4525963"/>
          </a:xfrm>
        </p:spPr>
        <p:txBody>
          <a:bodyPr>
            <a:normAutofit/>
          </a:bodyPr>
          <a:lstStyle/>
          <a:p>
            <a:r>
              <a:rPr lang="en-US" sz="2400" dirty="0"/>
              <a:t>Optimization</a:t>
            </a:r>
          </a:p>
          <a:p>
            <a:pPr lvl="1"/>
            <a:r>
              <a:rPr lang="en-US" dirty="0"/>
              <a:t>Do we need the left most key?</a:t>
            </a:r>
          </a:p>
        </p:txBody>
      </p:sp>
      <p:sp>
        <p:nvSpPr>
          <p:cNvPr id="48" name="Rectangle 47" descr="Root: [1, 7] Left node: [1, 3, 5]. Right node: [7, 9]. Leaves: [1,2,3,4,5,6,7,8,9]. The left most key of the inner nodes: (1, 1, 7) are highlighted and disappear" title="Tree"/>
          <p:cNvSpPr/>
          <p:nvPr/>
        </p:nvSpPr>
        <p:spPr bwMode="auto">
          <a:xfrm>
            <a:off x="992432" y="3959797"/>
            <a:ext cx="6478115" cy="1089359"/>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latin typeface="Helvetica Neue"/>
              <a:ea typeface=""/>
            </a:endParaRPr>
          </a:p>
        </p:txBody>
      </p:sp>
      <p:sp>
        <p:nvSpPr>
          <p:cNvPr id="59" name="Rectangle 58" descr="Root: [1, 7] Left node: [1, 3, 5]. Right node: [7, 9]. Leaves: [1,2,3,4,5,6,7,8,9]. The left most key of the inner nodes: (1, 1, 7) are highlighted and disappear" title="Tree"/>
          <p:cNvSpPr/>
          <p:nvPr/>
        </p:nvSpPr>
        <p:spPr bwMode="auto">
          <a:xfrm>
            <a:off x="687633" y="5559997"/>
            <a:ext cx="7016924" cy="1089359"/>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1600" kern="0" dirty="0">
              <a:latin typeface="Helvetica Neue"/>
              <a:ea typeface=""/>
            </a:endParaRPr>
          </a:p>
        </p:txBody>
      </p:sp>
      <p:sp>
        <p:nvSpPr>
          <p:cNvPr id="60" name="Folded Corner 59" descr="Root: [1, 7] Left node: [1, 3, 5]. Right node: [7, 9]. Leaves: [1,2,3,4,5,6,7,8,9]. The left most key of the inner nodes: (1, 1, 7) are highlighted and disappear" title="Tree"/>
          <p:cNvSpPr/>
          <p:nvPr/>
        </p:nvSpPr>
        <p:spPr bwMode="auto">
          <a:xfrm>
            <a:off x="910019" y="5727011"/>
            <a:ext cx="1151563" cy="755331"/>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1, 2, _</a:t>
            </a:r>
          </a:p>
        </p:txBody>
      </p:sp>
      <p:sp>
        <p:nvSpPr>
          <p:cNvPr id="68" name="Folded Corner 67" descr="Root: [1, 7] Left node: [1, 3, 5]. Right node: [7, 9]. Leaves: [1,2,3,4,5,6,7,8,9]. The left most key of the inner nodes: (1, 1, 7) are highlighted and disappear" title="Tree"/>
          <p:cNvSpPr/>
          <p:nvPr/>
        </p:nvSpPr>
        <p:spPr bwMode="auto">
          <a:xfrm>
            <a:off x="2262259" y="5727011"/>
            <a:ext cx="1151563" cy="755331"/>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3, 4, _</a:t>
            </a:r>
          </a:p>
        </p:txBody>
      </p:sp>
      <p:sp>
        <p:nvSpPr>
          <p:cNvPr id="73" name="Folded Corner 72" descr="Root: [1, 7] Left node: [1, 3, 5]. Right node: [7, 9]. Leaves: [1,2,3,4,5,6,7,8,9]. The left most key of the inner nodes: (1, 1, 7) are highlighted and disappear" title="Tree"/>
          <p:cNvSpPr/>
          <p:nvPr/>
        </p:nvSpPr>
        <p:spPr bwMode="auto">
          <a:xfrm>
            <a:off x="3614500" y="5727011"/>
            <a:ext cx="1151563" cy="755331"/>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5, 6, _</a:t>
            </a:r>
          </a:p>
        </p:txBody>
      </p:sp>
      <p:sp>
        <p:nvSpPr>
          <p:cNvPr id="82" name="Folded Corner 81" descr="Root: [1, 7] Left node: [1, 3, 5]. Right node: [7, 9]. Leaves: [1,2,3,4,5,6,7,8,9]. The left most key of the inner nodes: (1, 1, 7) are highlighted and disappear" title="Tree"/>
          <p:cNvSpPr/>
          <p:nvPr/>
        </p:nvSpPr>
        <p:spPr bwMode="auto">
          <a:xfrm>
            <a:off x="4966741" y="5727011"/>
            <a:ext cx="1151563" cy="755331"/>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7, 8, _</a:t>
            </a:r>
          </a:p>
        </p:txBody>
      </p:sp>
      <p:sp>
        <p:nvSpPr>
          <p:cNvPr id="83" name="Folded Corner 82" descr="Root: [1, 7] Left node: [1, 3, 5]. Right node: [7, 9]. Leaves: [1,2,3,4,5,6,7,8,9]. The left most key of the inner nodes: (1, 1, 7) are highlighted and disappear" title="Tree"/>
          <p:cNvSpPr/>
          <p:nvPr/>
        </p:nvSpPr>
        <p:spPr bwMode="auto">
          <a:xfrm>
            <a:off x="6318983" y="5727011"/>
            <a:ext cx="1151563" cy="755331"/>
          </a:xfrm>
          <a:prstGeom prst="foldedCorner">
            <a:avLst/>
          </a:prstGeom>
          <a:solidFill>
            <a:schemeClr val="accent3">
              <a:lumMod val="60000"/>
              <a:lumOff val="4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latin typeface="Helvetica Neue"/>
                <a:ea typeface=""/>
              </a:rPr>
              <a:t>9, 10, _</a:t>
            </a:r>
          </a:p>
        </p:txBody>
      </p:sp>
      <p:sp>
        <p:nvSpPr>
          <p:cNvPr id="84" name="Folded Corner 83" descr="Root: [1, 7] Left node: [1, 3, 5]. Right node: [7, 9]. Leaves: [1,2,3,4,5,6,7,8,9]. The left most key of the inner nodes: (1, 1, 7) are highlighted and disappear" title="Tree"/>
          <p:cNvSpPr/>
          <p:nvPr/>
        </p:nvSpPr>
        <p:spPr bwMode="auto">
          <a:xfrm>
            <a:off x="4966742" y="4112198"/>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sp>
        <p:nvSpPr>
          <p:cNvPr id="85" name="Folded Corner 84" descr="Root: [1, 7] Left node: [1, 3, 5]. Right node: [7, 9]. Leaves: [1,2,3,4,5,6,7,8,9]. The left most key of the inner nodes: (1, 1, 7) are highlighted and disappear" title="Tree"/>
          <p:cNvSpPr/>
          <p:nvPr/>
        </p:nvSpPr>
        <p:spPr bwMode="auto">
          <a:xfrm>
            <a:off x="1116709" y="4112198"/>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sp>
        <p:nvSpPr>
          <p:cNvPr id="96" name="Rectangle 95" descr="Root: [1, 7] Left node: [1, 3, 5]. Right node: [7, 9]. Leaves: [1,2,3,4,5,6,7,8,9]. The left most key of the inner nodes: (1, 1, 7) are highlighted and disappear" title="Tree"/>
          <p:cNvSpPr/>
          <p:nvPr/>
        </p:nvSpPr>
        <p:spPr bwMode="auto">
          <a:xfrm>
            <a:off x="1256577" y="4258631"/>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sp>
        <p:nvSpPr>
          <p:cNvPr id="97" name="Rectangle 96" descr="Root: [1, 7] Left node: [1, 3, 5]. Right node: [7, 9]. Leaves: [1,2,3,4,5,6,7,8,9]. The left most key of the inner nodes: (1, 1, 7) are highlighted and disappear" title="Tree"/>
          <p:cNvSpPr/>
          <p:nvPr/>
        </p:nvSpPr>
        <p:spPr bwMode="auto">
          <a:xfrm>
            <a:off x="1709564" y="4258631"/>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98" name="Oval 97" descr="Root: [1, 7] Left node: [1, 3, 5]. Right node: [7, 9]. Leaves: [1,2,3,4,5,6,7,8,9]. The left most key of the inner nodes: (1, 1, 7) are highlighted and disappear" title="Tree"/>
          <p:cNvSpPr/>
          <p:nvPr/>
        </p:nvSpPr>
        <p:spPr bwMode="auto">
          <a:xfrm>
            <a:off x="1768260" y="4423160"/>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nvGrpSpPr>
          <p:cNvPr id="88" name="Group 87" descr="Root: [1, 7] Left node: [1, 3, 5]. Right node: [7, 9]. Leaves: [1,2,3,4,5,6,7,8,9]. The left most key of the inner nodes: (1, 1, 7) are highlighted and disappear" title="Tree"/>
          <p:cNvGrpSpPr/>
          <p:nvPr/>
        </p:nvGrpSpPr>
        <p:grpSpPr>
          <a:xfrm>
            <a:off x="1980495" y="4258631"/>
            <a:ext cx="711200" cy="482600"/>
            <a:chOff x="3313665" y="4158904"/>
            <a:chExt cx="711200" cy="482600"/>
          </a:xfrm>
        </p:grpSpPr>
        <p:sp>
          <p:nvSpPr>
            <p:cNvPr id="93" name="Rectangle 92"/>
            <p:cNvSpPr/>
            <p:nvPr/>
          </p:nvSpPr>
          <p:spPr bwMode="auto">
            <a:xfrm>
              <a:off x="3313665"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3</a:t>
              </a:r>
            </a:p>
          </p:txBody>
        </p:sp>
        <p:sp>
          <p:nvSpPr>
            <p:cNvPr id="94" name="Rectangle 93"/>
            <p:cNvSpPr/>
            <p:nvPr/>
          </p:nvSpPr>
          <p:spPr bwMode="auto">
            <a:xfrm>
              <a:off x="3753932"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95" name="Oval 94"/>
            <p:cNvSpPr/>
            <p:nvPr/>
          </p:nvSpPr>
          <p:spPr bwMode="auto">
            <a:xfrm>
              <a:off x="3812626"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grpSp>
        <p:nvGrpSpPr>
          <p:cNvPr id="89" name="Group 88" descr="Root: [1, 7] Left node: [1, 3, 5]. Right node: [7, 9]. Leaves: [1,2,3,4,5,6,7,8,9]. The left most key of the inner nodes: (1, 1, 7) are highlighted and disappear" title="Tree"/>
          <p:cNvGrpSpPr/>
          <p:nvPr/>
        </p:nvGrpSpPr>
        <p:grpSpPr>
          <a:xfrm>
            <a:off x="2691695" y="4258631"/>
            <a:ext cx="711200" cy="482600"/>
            <a:chOff x="4024864" y="4158904"/>
            <a:chExt cx="711200" cy="482600"/>
          </a:xfrm>
        </p:grpSpPr>
        <p:sp>
          <p:nvSpPr>
            <p:cNvPr id="90" name="Rectangle 89"/>
            <p:cNvSpPr/>
            <p:nvPr/>
          </p:nvSpPr>
          <p:spPr bwMode="auto">
            <a:xfrm>
              <a:off x="4024864" y="4158904"/>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5</a:t>
              </a:r>
            </a:p>
          </p:txBody>
        </p:sp>
        <p:sp>
          <p:nvSpPr>
            <p:cNvPr id="91" name="Rectangle 90"/>
            <p:cNvSpPr/>
            <p:nvPr/>
          </p:nvSpPr>
          <p:spPr bwMode="auto">
            <a:xfrm>
              <a:off x="4465131" y="4158904"/>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92" name="Oval 91"/>
            <p:cNvSpPr/>
            <p:nvPr/>
          </p:nvSpPr>
          <p:spPr bwMode="auto">
            <a:xfrm>
              <a:off x="4523825" y="432343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sp>
        <p:nvSpPr>
          <p:cNvPr id="100" name="Rectangle 99" descr="Root: [1, 7] Left node: [1, 3, 5]. Right node: [7, 9]. Leaves: [1,2,3,4,5,6,7,8,9]. The left most key of the inner nodes: (1, 1, 7) are highlighted and disappear" title="Tree"/>
          <p:cNvSpPr/>
          <p:nvPr/>
        </p:nvSpPr>
        <p:spPr bwMode="auto">
          <a:xfrm>
            <a:off x="5119141" y="4238233"/>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7</a:t>
            </a:r>
          </a:p>
        </p:txBody>
      </p:sp>
      <p:grpSp>
        <p:nvGrpSpPr>
          <p:cNvPr id="101" name="Group 100" descr="Root: [1, 7] Left node: [1, 3, 5]. Right node: [7, 9]. Leaves: [1,2,3,4,5,6,7,8,9]. The left most key of the inner nodes: (1, 1, 7) are highlighted and disappear" title="Tree"/>
          <p:cNvGrpSpPr/>
          <p:nvPr/>
        </p:nvGrpSpPr>
        <p:grpSpPr>
          <a:xfrm>
            <a:off x="5559408" y="4238233"/>
            <a:ext cx="270933" cy="482600"/>
            <a:chOff x="1837267" y="3368588"/>
            <a:chExt cx="270933" cy="482600"/>
          </a:xfrm>
          <a:solidFill>
            <a:srgbClr val="B48AFD"/>
          </a:solidFill>
        </p:grpSpPr>
        <p:sp>
          <p:nvSpPr>
            <p:cNvPr id="102" name="Rectangle 101"/>
            <p:cNvSpPr/>
            <p:nvPr/>
          </p:nvSpPr>
          <p:spPr bwMode="auto">
            <a:xfrm>
              <a:off x="1837267" y="336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03" name="Oval 102"/>
            <p:cNvSpPr/>
            <p:nvPr/>
          </p:nvSpPr>
          <p:spPr bwMode="auto">
            <a:xfrm>
              <a:off x="1895961" y="353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sp>
        <p:nvSpPr>
          <p:cNvPr id="105" name="Rectangle 104" descr="Root: [1, 7] Left node: [1, 3, 5]. Right node: [7, 9]. Leaves: [1,2,3,4,5,6,7,8,9]. The left most key of the inner nodes: (1, 1, 7) are highlighted and disappear" title="Tree"/>
          <p:cNvSpPr/>
          <p:nvPr/>
        </p:nvSpPr>
        <p:spPr bwMode="auto">
          <a:xfrm>
            <a:off x="5830340" y="4238233"/>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9</a:t>
            </a:r>
          </a:p>
        </p:txBody>
      </p:sp>
      <p:sp>
        <p:nvSpPr>
          <p:cNvPr id="106" name="Rectangle 105" descr="Root: [1, 7] Left node: [1, 3, 5]. Right node: [7, 9]. Leaves: [1,2,3,4,5,6,7,8,9]. The left most key of the inner nodes: (1, 1, 7) are highlighted and disappear" title="Tree"/>
          <p:cNvSpPr/>
          <p:nvPr/>
        </p:nvSpPr>
        <p:spPr bwMode="auto">
          <a:xfrm>
            <a:off x="6270607" y="4238233"/>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07" name="Oval 106" descr="Root: [1, 7] Left node: [1, 3, 5]. Right node: [7, 9]. Leaves: [1,2,3,4,5,6,7,8,9]. The left most key of the inner nodes: (1, 1, 7) are highlighted and disappear" title="Tree"/>
          <p:cNvSpPr/>
          <p:nvPr/>
        </p:nvSpPr>
        <p:spPr bwMode="auto">
          <a:xfrm>
            <a:off x="6329302" y="4402762"/>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cxnSp>
        <p:nvCxnSpPr>
          <p:cNvPr id="108" name="Straight Arrow Connector 107" descr="Root: [1, 7] Left node: [1, 3, 5]. Right node: [7, 9]. Leaves: [1,2,3,4,5,6,7,8,9]. The left most key of the inner nodes: (1, 1, 7) are highlighted and disappear" title="Tree"/>
          <p:cNvCxnSpPr/>
          <p:nvPr/>
        </p:nvCxnSpPr>
        <p:spPr>
          <a:xfrm flipH="1">
            <a:off x="1485801" y="4576704"/>
            <a:ext cx="359231"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descr="Root: [1, 7] Left node: [1, 3, 5]. Right node: [7, 9]. Leaves: [1,2,3,4,5,6,7,8,9]. The left most key of the inner nodes: (1, 1, 7) are highlighted and disappear" title="Tree"/>
          <p:cNvCxnSpPr/>
          <p:nvPr/>
        </p:nvCxnSpPr>
        <p:spPr>
          <a:xfrm>
            <a:off x="2556230" y="4576704"/>
            <a:ext cx="281812"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descr="Root: [1, 7] Left node: [1, 3, 5]. Right node: [7, 9]. Leaves: [1,2,3,4,5,6,7,8,9]. The left most key of the inner nodes: (1, 1, 7) are highlighted and disappear" title="Tree"/>
          <p:cNvCxnSpPr/>
          <p:nvPr/>
        </p:nvCxnSpPr>
        <p:spPr>
          <a:xfrm>
            <a:off x="3267429" y="4576704"/>
            <a:ext cx="922855" cy="115030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descr="Root: [1, 7] Left node: [1, 3, 5]. Right node: [7, 9]. Leaves: [1,2,3,4,5,6,7,8,9]. The left most key of the inner nodes: (1, 1, 7) are highlighted and disappear" title="Tree"/>
          <p:cNvCxnSpPr/>
          <p:nvPr/>
        </p:nvCxnSpPr>
        <p:spPr>
          <a:xfrm flipH="1">
            <a:off x="5542523" y="4556307"/>
            <a:ext cx="152352" cy="1170704"/>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descr="Root: [1, 7] Left node: [1, 3, 5]. Right node: [7, 9]. Leaves: [1,2,3,4,5,6,7,8,9]. The left most key of the inner nodes: (1, 1, 7) are highlighted and disappear" title="Tree"/>
          <p:cNvCxnSpPr/>
          <p:nvPr/>
        </p:nvCxnSpPr>
        <p:spPr>
          <a:xfrm>
            <a:off x="6406075" y="4556305"/>
            <a:ext cx="261012" cy="1158611"/>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Folded Corner 112" descr="Root: [1, 7] Left node: [1, 3, 5]. Right node: [7, 9]. Leaves: [1,2,3,4,5,6,7,8,9]. The left most key of the inner nodes: (1, 1, 7) are highlighted and disappear" title="Tree"/>
          <p:cNvSpPr/>
          <p:nvPr/>
        </p:nvSpPr>
        <p:spPr bwMode="auto">
          <a:xfrm>
            <a:off x="2725316" y="2907613"/>
            <a:ext cx="2427601" cy="76199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sz="2400" kern="0" dirty="0">
              <a:latin typeface="Helvetica Neue"/>
              <a:ea typeface=""/>
            </a:endParaRPr>
          </a:p>
        </p:txBody>
      </p:sp>
      <p:sp>
        <p:nvSpPr>
          <p:cNvPr id="115" name="Rectangle 114" descr="Root: [1, 7] Left node: [1, 3, 5]. Right node: [7, 9]. Leaves: [1,2,3,4,5,6,7,8,9]. The left most key of the inner nodes: (1, 1, 7) are highlighted and disappear" title="Tree"/>
          <p:cNvSpPr/>
          <p:nvPr/>
        </p:nvSpPr>
        <p:spPr bwMode="auto">
          <a:xfrm>
            <a:off x="2877715" y="3033648"/>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grpSp>
        <p:nvGrpSpPr>
          <p:cNvPr id="116" name="Group 115" descr="Root: [1, 7] Left node: [1, 3, 5]. Right node: [7, 9]. Leaves: [1,2,3,4,5,6,7,8,9]. The left most key of the inner nodes: (1, 1, 7) are highlighted and disappear" title="Tree"/>
          <p:cNvGrpSpPr/>
          <p:nvPr/>
        </p:nvGrpSpPr>
        <p:grpSpPr>
          <a:xfrm>
            <a:off x="3317982" y="3033648"/>
            <a:ext cx="270933" cy="482600"/>
            <a:chOff x="1837267" y="3368588"/>
            <a:chExt cx="270933" cy="482600"/>
          </a:xfrm>
          <a:solidFill>
            <a:srgbClr val="B48AFD"/>
          </a:solidFill>
        </p:grpSpPr>
        <p:sp>
          <p:nvSpPr>
            <p:cNvPr id="117" name="Rectangle 116"/>
            <p:cNvSpPr/>
            <p:nvPr/>
          </p:nvSpPr>
          <p:spPr bwMode="auto">
            <a:xfrm>
              <a:off x="1837267" y="336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18" name="Oval 117"/>
            <p:cNvSpPr/>
            <p:nvPr/>
          </p:nvSpPr>
          <p:spPr bwMode="auto">
            <a:xfrm>
              <a:off x="1895961" y="353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grpSp>
      <p:sp>
        <p:nvSpPr>
          <p:cNvPr id="120" name="Rectangle 119" descr="Root: [1, 7] Left node: [1, 3, 5]. Right node: [7, 9]. Leaves: [1,2,3,4,5,6,7,8,9]. The left most key of the inner nodes: (1, 1, 7) are highlighted and disappear" title="Tree"/>
          <p:cNvSpPr/>
          <p:nvPr/>
        </p:nvSpPr>
        <p:spPr bwMode="auto">
          <a:xfrm>
            <a:off x="3588913" y="3033648"/>
            <a:ext cx="440267" cy="482600"/>
          </a:xfrm>
          <a:prstGeom prst="rect">
            <a:avLst/>
          </a:prstGeom>
          <a:solidFill>
            <a:schemeClr val="tx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7</a:t>
            </a:r>
          </a:p>
        </p:txBody>
      </p:sp>
      <p:sp>
        <p:nvSpPr>
          <p:cNvPr id="121" name="Rectangle 120" descr="Root: [1, 7] Left node: [1, 3, 5]. Right node: [7, 9]. Leaves: [1,2,3,4,5,6,7,8,9]. The left most key of the inner nodes: (1, 1, 7) are highlighted and disappear" title="Tree"/>
          <p:cNvSpPr/>
          <p:nvPr/>
        </p:nvSpPr>
        <p:spPr bwMode="auto">
          <a:xfrm>
            <a:off x="4029180" y="303364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2000" dirty="0">
              <a:solidFill>
                <a:schemeClr val="bg1"/>
              </a:solidFill>
              <a:latin typeface="Helvetica Neue"/>
            </a:endParaRPr>
          </a:p>
        </p:txBody>
      </p:sp>
      <p:sp>
        <p:nvSpPr>
          <p:cNvPr id="122" name="Oval 121" descr="Root: [1, 7] Left node: [1, 3, 5]. Right node: [7, 9]. Leaves: [1,2,3,4,5,6,7,8,9]. The left most key of the inner nodes: (1, 1, 7) are highlighted and disappear" title="Tree"/>
          <p:cNvSpPr/>
          <p:nvPr/>
        </p:nvSpPr>
        <p:spPr bwMode="auto">
          <a:xfrm>
            <a:off x="4087876" y="3198177"/>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a:endParaRPr>
          </a:p>
        </p:txBody>
      </p:sp>
      <p:cxnSp>
        <p:nvCxnSpPr>
          <p:cNvPr id="123" name="Straight Arrow Connector 122" descr="Root: [1, 7] Left node: [1, 3, 5]. Right node: [7, 9]. Leaves: [1,2,3,4,5,6,7,8,9]. The left most key of the inner nodes: (1, 1, 7) are highlighted and disappear" title="Tree"/>
          <p:cNvCxnSpPr/>
          <p:nvPr/>
        </p:nvCxnSpPr>
        <p:spPr>
          <a:xfrm flipH="1">
            <a:off x="2217783" y="3351722"/>
            <a:ext cx="1235667" cy="692221"/>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descr="Root: [1, 7] Left node: [1, 3, 5]. Right node: [7, 9]. Leaves: [1,2,3,4,5,6,7,8,9]. The left most key of the inner nodes: (1, 1, 7) are highlighted and disappear" title="Tree"/>
          <p:cNvCxnSpPr/>
          <p:nvPr/>
        </p:nvCxnSpPr>
        <p:spPr>
          <a:xfrm>
            <a:off x="4164648" y="3351722"/>
            <a:ext cx="1903168" cy="692220"/>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descr="Root: [1, 7] Left node: [1, 3, 5]. Right node: [7, 9]. Leaves: [1,2,3,4,5,6,7,8,9]. The left most key of the inner nodes: (1, 1, 7) are highlighted and disappear" title="Tree">
            <a:extLst>
              <a:ext uri="{FF2B5EF4-FFF2-40B4-BE49-F238E27FC236}">
                <a16:creationId xmlns:a16="http://schemas.microsoft.com/office/drawing/2014/main" id="{4A9BF7D5-3E38-6D4C-9544-D2F230DFB9C4}"/>
              </a:ext>
            </a:extLst>
          </p:cNvPr>
          <p:cNvSpPr/>
          <p:nvPr/>
        </p:nvSpPr>
        <p:spPr bwMode="auto">
          <a:xfrm>
            <a:off x="1230911" y="4258631"/>
            <a:ext cx="440267" cy="482600"/>
          </a:xfrm>
          <a:prstGeom prst="rect">
            <a:avLst/>
          </a:prstGeom>
          <a:solidFill>
            <a:schemeClr val="accent3"/>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sp>
        <p:nvSpPr>
          <p:cNvPr id="55" name="Rectangle 54" descr="Root: [1, 7] Left node: [1, 3, 5]. Right node: [7, 9]. Leaves: [1,2,3,4,5,6,7,8,9]. The left most key of the inner nodes: (1, 1, 7) are highlighted and disappear" title="Tree">
            <a:extLst>
              <a:ext uri="{FF2B5EF4-FFF2-40B4-BE49-F238E27FC236}">
                <a16:creationId xmlns:a16="http://schemas.microsoft.com/office/drawing/2014/main" id="{454400BD-CBFE-D94B-ACDD-22673DCAC193}"/>
              </a:ext>
            </a:extLst>
          </p:cNvPr>
          <p:cNvSpPr/>
          <p:nvPr/>
        </p:nvSpPr>
        <p:spPr bwMode="auto">
          <a:xfrm>
            <a:off x="5098715" y="4238233"/>
            <a:ext cx="440267" cy="482600"/>
          </a:xfrm>
          <a:prstGeom prst="rect">
            <a:avLst/>
          </a:prstGeom>
          <a:solidFill>
            <a:schemeClr val="accent3"/>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7</a:t>
            </a:r>
          </a:p>
        </p:txBody>
      </p:sp>
      <p:sp>
        <p:nvSpPr>
          <p:cNvPr id="56" name="Rectangle 55" descr="Root: [1, 7] Left node: [1, 3, 5]. Right node: [7, 9]. Leaves: [1,2,3,4,5,6,7,8,9]. The left most key of the inner nodes: (1, 1, 7) are highlighted and disappear" title="Tree">
            <a:extLst>
              <a:ext uri="{FF2B5EF4-FFF2-40B4-BE49-F238E27FC236}">
                <a16:creationId xmlns:a16="http://schemas.microsoft.com/office/drawing/2014/main" id="{BB9F95C2-7814-8C44-9F80-6B181FE17BA2}"/>
              </a:ext>
            </a:extLst>
          </p:cNvPr>
          <p:cNvSpPr/>
          <p:nvPr/>
        </p:nvSpPr>
        <p:spPr bwMode="auto">
          <a:xfrm>
            <a:off x="2877715" y="3033648"/>
            <a:ext cx="440267" cy="482600"/>
          </a:xfrm>
          <a:prstGeom prst="rect">
            <a:avLst/>
          </a:prstGeom>
          <a:solidFill>
            <a:schemeClr val="accent3"/>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2000" dirty="0">
                <a:solidFill>
                  <a:schemeClr val="bg1"/>
                </a:solidFill>
                <a:latin typeface="Helvetica Neue"/>
              </a:rPr>
              <a:t>1</a:t>
            </a:r>
          </a:p>
        </p:txBody>
      </p:sp>
      <p:sp>
        <p:nvSpPr>
          <p:cNvPr id="49" name="Rectangle 48" descr="An Index File with data pages and index pages" title="Index File"/>
          <p:cNvSpPr/>
          <p:nvPr/>
        </p:nvSpPr>
        <p:spPr bwMode="auto">
          <a:xfrm>
            <a:off x="8293480" y="1690688"/>
            <a:ext cx="2756612" cy="873894"/>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endParaRPr lang="en-US" sz="1350" kern="0" dirty="0">
              <a:solidFill>
                <a:srgbClr val="000000"/>
              </a:solidFill>
              <a:latin typeface="Helvetica Neue"/>
              <a:ea typeface=""/>
              <a:cs typeface=""/>
            </a:endParaRPr>
          </a:p>
        </p:txBody>
      </p:sp>
      <p:sp>
        <p:nvSpPr>
          <p:cNvPr id="50" name="Folded Corner 49" descr="An Index file with 5 data pages. The first page is 1, 2, __. Seocnd Page is 3, 4, ___ This pattern continues to the fifth page with contains 9, 10, __" title="Index File Data Pages"/>
          <p:cNvSpPr/>
          <p:nvPr/>
        </p:nvSpPr>
        <p:spPr bwMode="auto">
          <a:xfrm>
            <a:off x="8382223" y="1763988"/>
            <a:ext cx="695541" cy="22688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200" kern="0" dirty="0">
                <a:solidFill>
                  <a:schemeClr val="tx2"/>
                </a:solidFill>
                <a:latin typeface="Helvetica Neue"/>
                <a:ea typeface=""/>
                <a:cs typeface=""/>
              </a:rPr>
              <a:t>1, 2, _</a:t>
            </a:r>
          </a:p>
        </p:txBody>
      </p:sp>
      <p:sp>
        <p:nvSpPr>
          <p:cNvPr id="51" name="Folded Corner 50" descr="An Index file with 5 data pages. The first page is 1, 2, __. Seocnd Page is 3, 4, ___ This pattern continues to the fifth page with contains 9, 10, __" title="Index File Data Pages"/>
          <p:cNvSpPr/>
          <p:nvPr/>
        </p:nvSpPr>
        <p:spPr bwMode="auto">
          <a:xfrm>
            <a:off x="9168048" y="1768509"/>
            <a:ext cx="695541" cy="22688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200" kern="0" dirty="0">
                <a:solidFill>
                  <a:schemeClr val="tx2"/>
                </a:solidFill>
                <a:latin typeface="Helvetica Neue"/>
                <a:ea typeface=""/>
                <a:cs typeface=""/>
              </a:rPr>
              <a:t>3, 4, _</a:t>
            </a:r>
          </a:p>
        </p:txBody>
      </p:sp>
      <p:sp>
        <p:nvSpPr>
          <p:cNvPr id="52" name="Folded Corner 51" descr="An Index file with 5 data pages. The first page is 1, 2, __. Seocnd Page is 3, 4, ___ This pattern continues to the fifth page with contains 9, 10, __" title="Index File Data Pages"/>
          <p:cNvSpPr/>
          <p:nvPr/>
        </p:nvSpPr>
        <p:spPr bwMode="auto">
          <a:xfrm>
            <a:off x="10252673" y="1775042"/>
            <a:ext cx="695541" cy="22688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200" kern="0" dirty="0">
                <a:solidFill>
                  <a:schemeClr val="tx2"/>
                </a:solidFill>
                <a:latin typeface="Helvetica Neue"/>
                <a:ea typeface=""/>
                <a:cs typeface=""/>
              </a:rPr>
              <a:t>9,10,_</a:t>
            </a:r>
          </a:p>
        </p:txBody>
      </p:sp>
      <p:grpSp>
        <p:nvGrpSpPr>
          <p:cNvPr id="53" name="Group 52" descr="An Index file with 5 data pages. The first page is 1, 2, __. Seocnd Page is 3, 4, ___ This pattern continues to the fifth page with contains 9, 10, __" title="Index File Data Pages"/>
          <p:cNvGrpSpPr/>
          <p:nvPr/>
        </p:nvGrpSpPr>
        <p:grpSpPr>
          <a:xfrm>
            <a:off x="9943101" y="1859695"/>
            <a:ext cx="230060" cy="57580"/>
            <a:chOff x="8882271" y="4749888"/>
            <a:chExt cx="964112" cy="241300"/>
          </a:xfrm>
        </p:grpSpPr>
        <p:sp>
          <p:nvSpPr>
            <p:cNvPr id="57" name="Oval 56"/>
            <p:cNvSpPr/>
            <p:nvPr/>
          </p:nvSpPr>
          <p:spPr bwMode="auto">
            <a:xfrm>
              <a:off x="8882271"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58" name="Oval 57"/>
            <p:cNvSpPr/>
            <p:nvPr/>
          </p:nvSpPr>
          <p:spPr bwMode="auto">
            <a:xfrm>
              <a:off x="9243677"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61" name="Oval 60"/>
            <p:cNvSpPr/>
            <p:nvPr/>
          </p:nvSpPr>
          <p:spPr bwMode="auto">
            <a:xfrm>
              <a:off x="9605083"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grpSp>
      <p:grpSp>
        <p:nvGrpSpPr>
          <p:cNvPr id="62" name="Group 61" descr="Several index pages each with room for 2 entries and 3 pointers" title="Index File Index Pages"/>
          <p:cNvGrpSpPr/>
          <p:nvPr/>
        </p:nvGrpSpPr>
        <p:grpSpPr>
          <a:xfrm>
            <a:off x="8380955" y="2220576"/>
            <a:ext cx="726104" cy="244049"/>
            <a:chOff x="-538551" y="3082533"/>
            <a:chExt cx="1936277" cy="650796"/>
          </a:xfrm>
        </p:grpSpPr>
        <p:sp>
          <p:nvSpPr>
            <p:cNvPr id="63" name="Folded Corner 62"/>
            <p:cNvSpPr/>
            <p:nvPr/>
          </p:nvSpPr>
          <p:spPr bwMode="auto">
            <a:xfrm>
              <a:off x="-538551" y="3082533"/>
              <a:ext cx="1936277" cy="65079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endParaRPr lang="en-US" kern="0" dirty="0">
                <a:solidFill>
                  <a:srgbClr val="000000"/>
                </a:solidFill>
                <a:latin typeface="Helvetica Neue"/>
                <a:ea typeface=""/>
                <a:cs typeface=""/>
              </a:endParaRPr>
            </a:p>
          </p:txBody>
        </p:sp>
        <p:grpSp>
          <p:nvGrpSpPr>
            <p:cNvPr id="64" name="Group 63"/>
            <p:cNvGrpSpPr/>
            <p:nvPr/>
          </p:nvGrpSpPr>
          <p:grpSpPr>
            <a:xfrm>
              <a:off x="-401744" y="3165489"/>
              <a:ext cx="1693331" cy="482600"/>
              <a:chOff x="2117259" y="4508588"/>
              <a:chExt cx="1693331" cy="482600"/>
            </a:xfrm>
          </p:grpSpPr>
          <p:sp>
            <p:nvSpPr>
              <p:cNvPr id="65" name="Rectangle 64"/>
              <p:cNvSpPr/>
              <p:nvPr/>
            </p:nvSpPr>
            <p:spPr bwMode="auto">
              <a:xfrm>
                <a:off x="2117259"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66" name="Oval 65"/>
              <p:cNvSpPr/>
              <p:nvPr/>
            </p:nvSpPr>
            <p:spPr bwMode="auto">
              <a:xfrm>
                <a:off x="2175953"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67" name="Rectangle 66"/>
              <p:cNvSpPr/>
              <p:nvPr/>
            </p:nvSpPr>
            <p:spPr bwMode="auto">
              <a:xfrm>
                <a:off x="2388191" y="4508588"/>
                <a:ext cx="440267" cy="482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69" name="Rectangle 68"/>
              <p:cNvSpPr/>
              <p:nvPr/>
            </p:nvSpPr>
            <p:spPr bwMode="auto">
              <a:xfrm>
                <a:off x="2828458"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70" name="Oval 69"/>
              <p:cNvSpPr/>
              <p:nvPr/>
            </p:nvSpPr>
            <p:spPr bwMode="auto">
              <a:xfrm>
                <a:off x="2887152"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71" name="Rectangle 70"/>
              <p:cNvSpPr/>
              <p:nvPr/>
            </p:nvSpPr>
            <p:spPr bwMode="auto">
              <a:xfrm>
                <a:off x="3099390" y="4508588"/>
                <a:ext cx="440267" cy="482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72" name="Rectangle 71"/>
              <p:cNvSpPr/>
              <p:nvPr/>
            </p:nvSpPr>
            <p:spPr bwMode="auto">
              <a:xfrm>
                <a:off x="3539657"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74" name="Oval 73"/>
              <p:cNvSpPr/>
              <p:nvPr/>
            </p:nvSpPr>
            <p:spPr bwMode="auto">
              <a:xfrm>
                <a:off x="3598351"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grpSp>
      </p:grpSp>
      <p:grpSp>
        <p:nvGrpSpPr>
          <p:cNvPr id="75" name="Group 74" descr="Several index pages each with room for 2 entries and 3 pointers" title="Index File Index Pages"/>
          <p:cNvGrpSpPr/>
          <p:nvPr/>
        </p:nvGrpSpPr>
        <p:grpSpPr>
          <a:xfrm>
            <a:off x="9183010" y="2216825"/>
            <a:ext cx="726104" cy="244049"/>
            <a:chOff x="-538551" y="3082533"/>
            <a:chExt cx="1936277" cy="650796"/>
          </a:xfrm>
        </p:grpSpPr>
        <p:sp>
          <p:nvSpPr>
            <p:cNvPr id="76" name="Folded Corner 75"/>
            <p:cNvSpPr/>
            <p:nvPr/>
          </p:nvSpPr>
          <p:spPr bwMode="auto">
            <a:xfrm>
              <a:off x="-538551" y="3082533"/>
              <a:ext cx="1936277" cy="65079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endParaRPr lang="en-US" kern="0" dirty="0">
                <a:solidFill>
                  <a:srgbClr val="000000"/>
                </a:solidFill>
                <a:latin typeface="Helvetica Neue"/>
                <a:ea typeface=""/>
                <a:cs typeface=""/>
              </a:endParaRPr>
            </a:p>
          </p:txBody>
        </p:sp>
        <p:grpSp>
          <p:nvGrpSpPr>
            <p:cNvPr id="77" name="Group 76"/>
            <p:cNvGrpSpPr/>
            <p:nvPr/>
          </p:nvGrpSpPr>
          <p:grpSpPr>
            <a:xfrm>
              <a:off x="-401744" y="3165489"/>
              <a:ext cx="1693331" cy="482600"/>
              <a:chOff x="2117259" y="4508588"/>
              <a:chExt cx="1693331" cy="482600"/>
            </a:xfrm>
          </p:grpSpPr>
          <p:sp>
            <p:nvSpPr>
              <p:cNvPr id="78" name="Rectangle 77"/>
              <p:cNvSpPr/>
              <p:nvPr/>
            </p:nvSpPr>
            <p:spPr bwMode="auto">
              <a:xfrm>
                <a:off x="2117259"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79" name="Oval 78"/>
              <p:cNvSpPr/>
              <p:nvPr/>
            </p:nvSpPr>
            <p:spPr bwMode="auto">
              <a:xfrm>
                <a:off x="2175953"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80" name="Rectangle 79"/>
              <p:cNvSpPr/>
              <p:nvPr/>
            </p:nvSpPr>
            <p:spPr bwMode="auto">
              <a:xfrm>
                <a:off x="2388191" y="4508588"/>
                <a:ext cx="440267" cy="482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81" name="Rectangle 80"/>
              <p:cNvSpPr/>
              <p:nvPr/>
            </p:nvSpPr>
            <p:spPr bwMode="auto">
              <a:xfrm>
                <a:off x="2828458"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86" name="Oval 85"/>
              <p:cNvSpPr/>
              <p:nvPr/>
            </p:nvSpPr>
            <p:spPr bwMode="auto">
              <a:xfrm>
                <a:off x="2887152"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87" name="Rectangle 86"/>
              <p:cNvSpPr/>
              <p:nvPr/>
            </p:nvSpPr>
            <p:spPr bwMode="auto">
              <a:xfrm>
                <a:off x="3099390" y="4508588"/>
                <a:ext cx="440267" cy="482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99" name="Rectangle 98"/>
              <p:cNvSpPr/>
              <p:nvPr/>
            </p:nvSpPr>
            <p:spPr bwMode="auto">
              <a:xfrm>
                <a:off x="3539657"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04" name="Oval 103"/>
              <p:cNvSpPr/>
              <p:nvPr/>
            </p:nvSpPr>
            <p:spPr bwMode="auto">
              <a:xfrm>
                <a:off x="3598351"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grpSp>
      </p:grpSp>
      <p:grpSp>
        <p:nvGrpSpPr>
          <p:cNvPr id="114" name="Group 113" descr="Several index pages each with room for 2 entries and 3 pointers" title="Index File Index Pages"/>
          <p:cNvGrpSpPr/>
          <p:nvPr/>
        </p:nvGrpSpPr>
        <p:grpSpPr>
          <a:xfrm>
            <a:off x="10251405" y="2222214"/>
            <a:ext cx="726104" cy="244049"/>
            <a:chOff x="-538551" y="3082533"/>
            <a:chExt cx="1936277" cy="650796"/>
          </a:xfrm>
        </p:grpSpPr>
        <p:sp>
          <p:nvSpPr>
            <p:cNvPr id="119" name="Folded Corner 118"/>
            <p:cNvSpPr/>
            <p:nvPr/>
          </p:nvSpPr>
          <p:spPr bwMode="auto">
            <a:xfrm>
              <a:off x="-538551" y="3082533"/>
              <a:ext cx="1936277" cy="65079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endParaRPr lang="en-US" kern="0" dirty="0">
                <a:solidFill>
                  <a:srgbClr val="000000"/>
                </a:solidFill>
                <a:latin typeface="Helvetica Neue"/>
                <a:ea typeface=""/>
                <a:cs typeface=""/>
              </a:endParaRPr>
            </a:p>
          </p:txBody>
        </p:sp>
        <p:grpSp>
          <p:nvGrpSpPr>
            <p:cNvPr id="125" name="Group 124"/>
            <p:cNvGrpSpPr/>
            <p:nvPr/>
          </p:nvGrpSpPr>
          <p:grpSpPr>
            <a:xfrm>
              <a:off x="-401744" y="3165489"/>
              <a:ext cx="1693331" cy="482600"/>
              <a:chOff x="2117259" y="4508588"/>
              <a:chExt cx="1693331" cy="482600"/>
            </a:xfrm>
          </p:grpSpPr>
          <p:sp>
            <p:nvSpPr>
              <p:cNvPr id="126" name="Rectangle 125"/>
              <p:cNvSpPr/>
              <p:nvPr/>
            </p:nvSpPr>
            <p:spPr bwMode="auto">
              <a:xfrm>
                <a:off x="2117259"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27" name="Oval 126"/>
              <p:cNvSpPr/>
              <p:nvPr/>
            </p:nvSpPr>
            <p:spPr bwMode="auto">
              <a:xfrm>
                <a:off x="2175953"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128" name="Rectangle 127"/>
              <p:cNvSpPr/>
              <p:nvPr/>
            </p:nvSpPr>
            <p:spPr bwMode="auto">
              <a:xfrm>
                <a:off x="2388191" y="4508588"/>
                <a:ext cx="440267" cy="482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29" name="Rectangle 128"/>
              <p:cNvSpPr/>
              <p:nvPr/>
            </p:nvSpPr>
            <p:spPr bwMode="auto">
              <a:xfrm>
                <a:off x="2828458"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30" name="Oval 129"/>
              <p:cNvSpPr/>
              <p:nvPr/>
            </p:nvSpPr>
            <p:spPr bwMode="auto">
              <a:xfrm>
                <a:off x="2887152"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131" name="Rectangle 130"/>
              <p:cNvSpPr/>
              <p:nvPr/>
            </p:nvSpPr>
            <p:spPr bwMode="auto">
              <a:xfrm>
                <a:off x="3099390" y="4508588"/>
                <a:ext cx="440267" cy="482600"/>
              </a:xfrm>
              <a:prstGeom prst="rect">
                <a:avLst/>
              </a:prstGeom>
              <a:solidFill>
                <a:schemeClr val="accent2"/>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32" name="Rectangle 131"/>
              <p:cNvSpPr/>
              <p:nvPr/>
            </p:nvSpPr>
            <p:spPr bwMode="auto">
              <a:xfrm>
                <a:off x="3539657" y="4508588"/>
                <a:ext cx="270933" cy="482600"/>
              </a:xfrm>
              <a:prstGeom prst="rect">
                <a:avLst/>
              </a:prstGeom>
              <a:solidFill>
                <a:schemeClr val="accent1"/>
              </a:solidFill>
              <a:ln>
                <a:solidFill>
                  <a:srgbClr val="00206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1500" dirty="0">
                  <a:solidFill>
                    <a:schemeClr val="bg1"/>
                  </a:solidFill>
                  <a:latin typeface="Helvetica Neue"/>
                </a:endParaRPr>
              </a:p>
            </p:txBody>
          </p:sp>
          <p:sp>
            <p:nvSpPr>
              <p:cNvPr id="133" name="Oval 132"/>
              <p:cNvSpPr/>
              <p:nvPr/>
            </p:nvSpPr>
            <p:spPr bwMode="auto">
              <a:xfrm>
                <a:off x="3598351" y="4673116"/>
                <a:ext cx="153545" cy="153545"/>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grpSp>
      </p:grpSp>
      <p:grpSp>
        <p:nvGrpSpPr>
          <p:cNvPr id="134" name="Group 133" descr="Several index pages each with room for 2 entries and 3 pointers" title="Index File Index Pages"/>
          <p:cNvGrpSpPr/>
          <p:nvPr/>
        </p:nvGrpSpPr>
        <p:grpSpPr>
          <a:xfrm>
            <a:off x="9965374" y="2308500"/>
            <a:ext cx="230060" cy="57580"/>
            <a:chOff x="8882271" y="4749888"/>
            <a:chExt cx="964112" cy="241300"/>
          </a:xfrm>
        </p:grpSpPr>
        <p:sp>
          <p:nvSpPr>
            <p:cNvPr id="135" name="Oval 134"/>
            <p:cNvSpPr/>
            <p:nvPr/>
          </p:nvSpPr>
          <p:spPr bwMode="auto">
            <a:xfrm>
              <a:off x="8882271"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136" name="Oval 135"/>
            <p:cNvSpPr/>
            <p:nvPr/>
          </p:nvSpPr>
          <p:spPr bwMode="auto">
            <a:xfrm>
              <a:off x="9243677"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sp>
          <p:nvSpPr>
            <p:cNvPr id="137" name="Oval 136"/>
            <p:cNvSpPr/>
            <p:nvPr/>
          </p:nvSpPr>
          <p:spPr bwMode="auto">
            <a:xfrm>
              <a:off x="9605083" y="4749888"/>
              <a:ext cx="241300" cy="2413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tabLst>
                  <a:tab pos="266700" algn="l"/>
                  <a:tab pos="533400" algn="l"/>
                  <a:tab pos="800100" algn="l"/>
                  <a:tab pos="1066800" algn="l"/>
                  <a:tab pos="1333500" algn="l"/>
                  <a:tab pos="1600200" algn="l"/>
                  <a:tab pos="1866900" algn="l"/>
                  <a:tab pos="2133600" algn="l"/>
                  <a:tab pos="2400300" algn="l"/>
                  <a:tab pos="2667000" algn="l"/>
                  <a:tab pos="2933700" algn="l"/>
                  <a:tab pos="3200400" algn="l"/>
                </a:tabLst>
              </a:pPr>
              <a:endParaRPr lang="en-US" sz="900" dirty="0">
                <a:solidFill>
                  <a:srgbClr val="000000"/>
                </a:solidFill>
                <a:latin typeface="Helvetica Neue"/>
              </a:endParaRPr>
            </a:p>
          </p:txBody>
        </p:sp>
      </p:grpSp>
      <p:sp>
        <p:nvSpPr>
          <p:cNvPr id="138" name="TextBox 137" descr="An Index file with 5 data pages. The first page is 1, 2, __. Seocnd Page is 3, 4, ___ This pattern continues to the fifth page with contains 9, 10, __" title="Index File Data Pages"/>
          <p:cNvSpPr txBox="1"/>
          <p:nvPr/>
        </p:nvSpPr>
        <p:spPr>
          <a:xfrm>
            <a:off x="7394343" y="1674352"/>
            <a:ext cx="825982" cy="461665"/>
          </a:xfrm>
          <a:prstGeom prst="rect">
            <a:avLst/>
          </a:prstGeom>
          <a:noFill/>
        </p:spPr>
        <p:txBody>
          <a:bodyPr wrap="square" rtlCol="0">
            <a:spAutoFit/>
          </a:bodyPr>
          <a:lstStyle/>
          <a:p>
            <a:pPr algn="r"/>
            <a:r>
              <a:rPr lang="en-US" sz="1200" dirty="0">
                <a:solidFill>
                  <a:schemeClr val="tx2"/>
                </a:solidFill>
                <a:latin typeface="Helvetica Neue"/>
              </a:rPr>
              <a:t>Data </a:t>
            </a:r>
          </a:p>
          <a:p>
            <a:pPr algn="r"/>
            <a:r>
              <a:rPr lang="en-US" sz="1200" dirty="0">
                <a:solidFill>
                  <a:schemeClr val="tx2"/>
                </a:solidFill>
                <a:latin typeface="Helvetica Neue"/>
              </a:rPr>
              <a:t>Pages</a:t>
            </a:r>
          </a:p>
        </p:txBody>
      </p:sp>
      <p:sp>
        <p:nvSpPr>
          <p:cNvPr id="139" name="TextBox 138" descr="Several index pages each with room for 2 entries and 3 pointers" title="Index File Index Pages">
            <a:extLst>
              <a:ext uri="{FF2B5EF4-FFF2-40B4-BE49-F238E27FC236}">
                <a16:creationId xmlns:a16="http://schemas.microsoft.com/office/drawing/2014/main" id="{543EE1CC-F122-0E4F-B944-A5202B0CC765}"/>
              </a:ext>
            </a:extLst>
          </p:cNvPr>
          <p:cNvSpPr txBox="1"/>
          <p:nvPr/>
        </p:nvSpPr>
        <p:spPr>
          <a:xfrm>
            <a:off x="7599981" y="2126001"/>
            <a:ext cx="615874" cy="461665"/>
          </a:xfrm>
          <a:prstGeom prst="rect">
            <a:avLst/>
          </a:prstGeom>
          <a:noFill/>
        </p:spPr>
        <p:txBody>
          <a:bodyPr wrap="none" rtlCol="0">
            <a:spAutoFit/>
          </a:bodyPr>
          <a:lstStyle/>
          <a:p>
            <a:pPr algn="r"/>
            <a:r>
              <a:rPr lang="en-US" sz="1200" dirty="0">
                <a:solidFill>
                  <a:schemeClr val="tx2"/>
                </a:solidFill>
                <a:latin typeface="Helvetica Neue"/>
              </a:rPr>
              <a:t>Index</a:t>
            </a:r>
          </a:p>
          <a:p>
            <a:pPr algn="r"/>
            <a:r>
              <a:rPr lang="en-US" sz="1200" dirty="0">
                <a:solidFill>
                  <a:schemeClr val="tx2"/>
                </a:solidFill>
                <a:latin typeface="Helvetica Neue"/>
              </a:rPr>
              <a:t>Pages</a:t>
            </a:r>
          </a:p>
        </p:txBody>
      </p:sp>
      <p:sp>
        <p:nvSpPr>
          <p:cNvPr id="2" name="Rectangle 1"/>
          <p:cNvSpPr/>
          <p:nvPr/>
        </p:nvSpPr>
        <p:spPr>
          <a:xfrm>
            <a:off x="7293488" y="2817378"/>
            <a:ext cx="4593245" cy="369332"/>
          </a:xfrm>
          <a:prstGeom prst="rect">
            <a:avLst/>
          </a:prstGeom>
        </p:spPr>
        <p:txBody>
          <a:bodyPr wrap="none">
            <a:spAutoFit/>
          </a:bodyPr>
          <a:lstStyle/>
          <a:p>
            <a:r>
              <a:rPr lang="en-US" dirty="0"/>
              <a:t>Disk Layout? All in a single file, Data Pages first.</a:t>
            </a:r>
          </a:p>
        </p:txBody>
      </p:sp>
      <p:sp>
        <p:nvSpPr>
          <p:cNvPr id="140" name="Rounded Rectangle 139" descr="ISAM&#10;Indexed Sequential Access Method&#10;&#10;(Early IBM Indexing Technology)&#10;" title="ISAM">
            <a:extLst>
              <a:ext uri="{FF2B5EF4-FFF2-40B4-BE49-F238E27FC236}">
                <a16:creationId xmlns:a16="http://schemas.microsoft.com/office/drawing/2014/main" id="{5D8C7E38-4A6E-EC41-BF18-A35B704C1944}"/>
              </a:ext>
            </a:extLst>
          </p:cNvPr>
          <p:cNvSpPr/>
          <p:nvPr/>
        </p:nvSpPr>
        <p:spPr bwMode="auto">
          <a:xfrm>
            <a:off x="7886874" y="3739322"/>
            <a:ext cx="4203524" cy="2792575"/>
          </a:xfrm>
          <a:prstGeom prst="roundRect">
            <a:avLst/>
          </a:prstGeom>
          <a:solidFill>
            <a:srgbClr val="A3343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kumimoji="0" lang="en-US" sz="4000" b="0" i="0" u="none" strike="noStrike" cap="none" normalizeH="0" baseline="0" dirty="0">
                <a:ln>
                  <a:noFill/>
                </a:ln>
                <a:solidFill>
                  <a:schemeClr val="bg1"/>
                </a:solidFill>
                <a:effectLst/>
                <a:latin typeface="Helvetica Neue"/>
              </a:rPr>
              <a:t>ISAM</a:t>
            </a:r>
          </a:p>
          <a:p>
            <a:pPr marL="0" marR="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3200" u="sng" dirty="0">
                <a:solidFill>
                  <a:schemeClr val="bg1"/>
                </a:solidFill>
                <a:latin typeface="Helvetica Neue"/>
              </a:rPr>
              <a:t>I</a:t>
            </a:r>
            <a:r>
              <a:rPr lang="en-US" sz="3200" dirty="0">
                <a:solidFill>
                  <a:schemeClr val="bg1"/>
                </a:solidFill>
                <a:latin typeface="Helvetica Neue"/>
              </a:rPr>
              <a:t>ndexed </a:t>
            </a:r>
            <a:r>
              <a:rPr lang="en-US" sz="3200" u="sng" dirty="0">
                <a:solidFill>
                  <a:schemeClr val="bg1"/>
                </a:solidFill>
                <a:latin typeface="Helvetica Neue"/>
              </a:rPr>
              <a:t>S</a:t>
            </a:r>
            <a:r>
              <a:rPr lang="en-US" sz="3200" dirty="0">
                <a:solidFill>
                  <a:schemeClr val="bg1"/>
                </a:solidFill>
                <a:latin typeface="Helvetica Neue"/>
              </a:rPr>
              <a:t>equential </a:t>
            </a:r>
            <a:br>
              <a:rPr lang="en-US" sz="3200" dirty="0">
                <a:solidFill>
                  <a:schemeClr val="bg1"/>
                </a:solidFill>
                <a:latin typeface="Helvetica Neue"/>
              </a:rPr>
            </a:br>
            <a:r>
              <a:rPr lang="en-US" sz="3200" u="sng" dirty="0">
                <a:solidFill>
                  <a:schemeClr val="bg1"/>
                </a:solidFill>
                <a:latin typeface="Helvetica Neue"/>
              </a:rPr>
              <a:t>A</a:t>
            </a:r>
            <a:r>
              <a:rPr lang="en-US" sz="3200" dirty="0">
                <a:solidFill>
                  <a:schemeClr val="bg1"/>
                </a:solidFill>
                <a:latin typeface="Helvetica Neue"/>
              </a:rPr>
              <a:t>ccess </a:t>
            </a:r>
            <a:r>
              <a:rPr lang="en-US" sz="3200" u="sng" dirty="0">
                <a:solidFill>
                  <a:schemeClr val="bg1"/>
                </a:solidFill>
                <a:latin typeface="Helvetica Neue"/>
              </a:rPr>
              <a:t>M</a:t>
            </a:r>
            <a:r>
              <a:rPr lang="en-US" sz="3200" dirty="0">
                <a:solidFill>
                  <a:schemeClr val="bg1"/>
                </a:solidFill>
                <a:latin typeface="Helvetica Neue"/>
              </a:rPr>
              <a:t>ethod</a:t>
            </a:r>
          </a:p>
          <a:p>
            <a:pPr marL="0" marR="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2800" dirty="0">
              <a:solidFill>
                <a:schemeClr val="bg1"/>
              </a:solidFill>
              <a:latin typeface="Helvetica Neue"/>
            </a:endParaRPr>
          </a:p>
          <a:p>
            <a:pPr marL="0" marR="0" indent="0" algn="ctr"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000" dirty="0">
                <a:solidFill>
                  <a:schemeClr val="bg1"/>
                </a:solidFill>
                <a:latin typeface="Helvetica Neue"/>
              </a:rPr>
              <a:t>(Early IBM Indexing Technology)</a:t>
            </a:r>
          </a:p>
        </p:txBody>
      </p:sp>
      <p:sp>
        <p:nvSpPr>
          <p:cNvPr id="3" name="Slide Number Placeholder 2"/>
          <p:cNvSpPr>
            <a:spLocks noGrp="1"/>
          </p:cNvSpPr>
          <p:nvPr>
            <p:ph type="sldNum" sz="quarter" idx="12"/>
          </p:nvPr>
        </p:nvSpPr>
        <p:spPr/>
        <p:txBody>
          <a:bodyPr/>
          <a:lstStyle/>
          <a:p>
            <a:fld id="{459F6482-13E3-48AA-9F28-7362888D1E43}" type="slidenum">
              <a:rPr lang="en-US" smtClean="0"/>
              <a:t>26</a:t>
            </a:fld>
            <a:endParaRPr lang="en-US"/>
          </a:p>
        </p:txBody>
      </p:sp>
    </p:spTree>
    <p:extLst>
      <p:ext uri="{BB962C8B-B14F-4D97-AF65-F5344CB8AC3E}">
        <p14:creationId xmlns:p14="http://schemas.microsoft.com/office/powerpoint/2010/main" val="376880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6"/>
                                        </p:tgtEl>
                                      </p:cBhvr>
                                    </p:animEffect>
                                    <p:set>
                                      <p:cBhvr>
                                        <p:cTn id="10" dur="1" fill="hold">
                                          <p:stCondLst>
                                            <p:cond delay="499"/>
                                          </p:stCondLst>
                                        </p:cTn>
                                        <p:tgtEl>
                                          <p:spTgt spid="9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5"/>
                                        </p:tgtEl>
                                      </p:cBhvr>
                                    </p:animEffect>
                                    <p:set>
                                      <p:cBhvr>
                                        <p:cTn id="13" dur="1" fill="hold">
                                          <p:stCondLst>
                                            <p:cond delay="499"/>
                                          </p:stCondLst>
                                        </p:cTn>
                                        <p:tgtEl>
                                          <p:spTgt spid="115"/>
                                        </p:tgtEl>
                                        <p:attrNameLst>
                                          <p:attrName>style.visibility</p:attrName>
                                        </p:attrNameLst>
                                      </p:cBhvr>
                                      <p:to>
                                        <p:strVal val="hidden"/>
                                      </p:to>
                                    </p:set>
                                  </p:childTnLst>
                                </p:cTn>
                              </p:par>
                              <p:par>
                                <p:cTn id="14" presetID="9"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dissolve">
                                      <p:cBhvr>
                                        <p:cTn id="19" dur="500"/>
                                        <p:tgtEl>
                                          <p:spTgt spid="5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8.64198E-7 L 0.00399 0.64475 " pathEditMode="relative" rAng="0" ptsTypes="AA">
                                      <p:cBhvr>
                                        <p:cTn id="26" dur="2000" fill="hold"/>
                                        <p:tgtEl>
                                          <p:spTgt spid="56"/>
                                        </p:tgtEl>
                                        <p:attrNameLst>
                                          <p:attrName>ppt_x</p:attrName>
                                          <p:attrName>ppt_y</p:attrName>
                                        </p:attrNameLst>
                                      </p:cBhvr>
                                      <p:rCtr x="191" y="32222"/>
                                    </p:animMotion>
                                  </p:childTnLst>
                                </p:cTn>
                              </p:par>
                              <p:par>
                                <p:cTn id="27" presetID="0" presetClass="path" presetSubtype="0" accel="50000" decel="50000" fill="hold" grpId="1" nodeType="withEffect">
                                  <p:stCondLst>
                                    <p:cond delay="0"/>
                                  </p:stCondLst>
                                  <p:childTnLst>
                                    <p:animMotion origin="layout" path="M 0 0 L 0.00208 0.46512 " pathEditMode="relative" ptsTypes="AA">
                                      <p:cBhvr>
                                        <p:cTn id="28" dur="2000" fill="hold"/>
                                        <p:tgtEl>
                                          <p:spTgt spid="54"/>
                                        </p:tgtEl>
                                        <p:attrNameLst>
                                          <p:attrName>ppt_x</p:attrName>
                                          <p:attrName>ppt_y</p:attrName>
                                        </p:attrNameLst>
                                      </p:cBhvr>
                                    </p:animMotion>
                                  </p:childTnLst>
                                </p:cTn>
                              </p:par>
                              <p:par>
                                <p:cTn id="29" presetID="0" presetClass="path" presetSubtype="0" accel="50000" decel="50000" fill="hold" grpId="1" nodeType="withEffect">
                                  <p:stCondLst>
                                    <p:cond delay="0"/>
                                  </p:stCondLst>
                                  <p:childTnLst>
                                    <p:animMotion origin="layout" path="M 0 0 L 0.0066 0.48796 " pathEditMode="relative" ptsTypes="AA">
                                      <p:cBhvr>
                                        <p:cTn id="30" dur="2000" fill="hold"/>
                                        <p:tgtEl>
                                          <p:spTgt spid="55"/>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0" grpId="0" animBg="1"/>
      <p:bldP spid="115" grpId="0" animBg="1"/>
      <p:bldP spid="54" grpId="0" animBg="1"/>
      <p:bldP spid="54" grpId="1" animBg="1"/>
      <p:bldP spid="55" grpId="0" animBg="1"/>
      <p:bldP spid="55" grpId="1" animBg="1"/>
      <p:bldP spid="56" grpId="0" animBg="1"/>
      <p:bldP spid="56" grpId="1" animBg="1"/>
      <p:bldP spid="1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0" y="1417640"/>
            <a:ext cx="12192000" cy="3332161"/>
          </a:xfrm>
          <a:prstGeom prst="rect">
            <a:avLst/>
          </a:prstGeom>
          <a:solidFill>
            <a:sysClr val="window" lastClr="FFFFFF">
              <a:lumMod val="65000"/>
            </a:sysClr>
          </a:solidFill>
          <a:ln w="25400" cap="flat" cmpd="sng" algn="ctr">
            <a:no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sp>
        <p:nvSpPr>
          <p:cNvPr id="20" name="Title 1"/>
          <p:cNvSpPr>
            <a:spLocks noGrp="1"/>
          </p:cNvSpPr>
          <p:nvPr>
            <p:ph type="title"/>
          </p:nvPr>
        </p:nvSpPr>
        <p:spPr/>
        <p:txBody>
          <a:bodyPr/>
          <a:lstStyle/>
          <a:p>
            <a:r>
              <a:rPr lang="en-US" dirty="0"/>
              <a:t>Example of a B+ Tree</a:t>
            </a:r>
          </a:p>
        </p:txBody>
      </p:sp>
      <p:sp>
        <p:nvSpPr>
          <p:cNvPr id="21" name="Content Placeholder 2"/>
          <p:cNvSpPr>
            <a:spLocks noGrp="1"/>
          </p:cNvSpPr>
          <p:nvPr>
            <p:ph sz="half" idx="1"/>
          </p:nvPr>
        </p:nvSpPr>
        <p:spPr>
          <a:xfrm>
            <a:off x="62498" y="4753139"/>
            <a:ext cx="9792703" cy="3816820"/>
          </a:xfrm>
        </p:spPr>
        <p:txBody>
          <a:bodyPr>
            <a:normAutofit/>
          </a:bodyPr>
          <a:lstStyle/>
          <a:p>
            <a:r>
              <a:rPr lang="en-US" sz="1867" b="1" dirty="0">
                <a:latin typeface="Helvetica Neue"/>
              </a:rPr>
              <a:t>Occupancy Invariant</a:t>
            </a:r>
          </a:p>
          <a:p>
            <a:pPr lvl="1"/>
            <a:r>
              <a:rPr lang="en-US" sz="1867" dirty="0">
                <a:latin typeface="Helvetica Neue"/>
              </a:rPr>
              <a:t>Each interior node is at least partially full:</a:t>
            </a:r>
          </a:p>
          <a:p>
            <a:pPr lvl="2"/>
            <a:r>
              <a:rPr lang="en-US" sz="1600" b="1" dirty="0">
                <a:latin typeface="Helvetica Neue"/>
              </a:rPr>
              <a:t>d &lt;= #entries &lt;= 2d</a:t>
            </a:r>
          </a:p>
          <a:p>
            <a:pPr lvl="2"/>
            <a:r>
              <a:rPr lang="en-US" sz="1600" b="1" dirty="0">
                <a:latin typeface="Helvetica Neue"/>
              </a:rPr>
              <a:t>d: order of the tree (max fan-out = 2d + 1)</a:t>
            </a:r>
          </a:p>
          <a:p>
            <a:r>
              <a:rPr lang="en-US" sz="1867" dirty="0">
                <a:latin typeface="Helvetica Neue"/>
              </a:rPr>
              <a:t>Data pages at bottom need not be stored in logical order</a:t>
            </a:r>
          </a:p>
          <a:p>
            <a:pPr lvl="1"/>
            <a:r>
              <a:rPr lang="en-US" sz="1467" dirty="0">
                <a:latin typeface="Helvetica Neue"/>
              </a:rPr>
              <a:t>Next and </a:t>
            </a:r>
            <a:r>
              <a:rPr lang="en-US" sz="1467" dirty="0" err="1">
                <a:latin typeface="Helvetica Neue"/>
              </a:rPr>
              <a:t>prev</a:t>
            </a:r>
            <a:r>
              <a:rPr lang="en-US" sz="1467" dirty="0">
                <a:latin typeface="Helvetica Neue"/>
              </a:rPr>
              <a:t> pointers</a:t>
            </a:r>
          </a:p>
        </p:txBody>
      </p:sp>
      <p:grpSp>
        <p:nvGrpSpPr>
          <p:cNvPr id="161" name="Group 160"/>
          <p:cNvGrpSpPr/>
          <p:nvPr/>
        </p:nvGrpSpPr>
        <p:grpSpPr>
          <a:xfrm>
            <a:off x="3092029" y="1561769"/>
            <a:ext cx="1842627" cy="406400"/>
            <a:chOff x="1760737" y="2086327"/>
            <a:chExt cx="1381970" cy="304800"/>
          </a:xfrm>
        </p:grpSpPr>
        <p:sp>
          <p:nvSpPr>
            <p:cNvPr id="162" name="Rectangle 161"/>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17</a:t>
              </a:r>
            </a:p>
          </p:txBody>
        </p:sp>
        <p:grpSp>
          <p:nvGrpSpPr>
            <p:cNvPr id="163" name="Group 162"/>
            <p:cNvGrpSpPr/>
            <p:nvPr/>
          </p:nvGrpSpPr>
          <p:grpSpPr>
            <a:xfrm>
              <a:off x="2089173" y="2086327"/>
              <a:ext cx="91560" cy="304800"/>
              <a:chOff x="2089173" y="2086327"/>
              <a:chExt cx="91560" cy="304800"/>
            </a:xfrm>
          </p:grpSpPr>
          <p:sp>
            <p:nvSpPr>
              <p:cNvPr id="179" name="Rectangle 178"/>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80" name="Oval 179"/>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164" name="Group 163"/>
            <p:cNvGrpSpPr/>
            <p:nvPr/>
          </p:nvGrpSpPr>
          <p:grpSpPr>
            <a:xfrm>
              <a:off x="1760737" y="2086327"/>
              <a:ext cx="91560" cy="304800"/>
              <a:chOff x="2089173" y="2086327"/>
              <a:chExt cx="91560" cy="304800"/>
            </a:xfrm>
          </p:grpSpPr>
          <p:sp>
            <p:nvSpPr>
              <p:cNvPr id="177" name="Rectangle 176"/>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8" name="Oval 177"/>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5" name="Rectangle 164"/>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66" name="Group 165"/>
            <p:cNvGrpSpPr/>
            <p:nvPr/>
          </p:nvGrpSpPr>
          <p:grpSpPr>
            <a:xfrm>
              <a:off x="2410225" y="2086327"/>
              <a:ext cx="91560" cy="304800"/>
              <a:chOff x="2089173" y="2086327"/>
              <a:chExt cx="91560" cy="304800"/>
            </a:xfrm>
          </p:grpSpPr>
          <p:sp>
            <p:nvSpPr>
              <p:cNvPr id="175" name="Rectangle 174"/>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6" name="Oval 175"/>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7" name="Rectangle 166"/>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68" name="Group 167"/>
            <p:cNvGrpSpPr/>
            <p:nvPr/>
          </p:nvGrpSpPr>
          <p:grpSpPr>
            <a:xfrm>
              <a:off x="2730686" y="2086327"/>
              <a:ext cx="91560" cy="304800"/>
              <a:chOff x="2089173" y="2086327"/>
              <a:chExt cx="91560" cy="304800"/>
            </a:xfrm>
          </p:grpSpPr>
          <p:sp>
            <p:nvSpPr>
              <p:cNvPr id="173" name="Rectangle 172"/>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4" name="Oval 173"/>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9" name="Rectangle 168"/>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70" name="Group 169"/>
            <p:cNvGrpSpPr/>
            <p:nvPr/>
          </p:nvGrpSpPr>
          <p:grpSpPr>
            <a:xfrm>
              <a:off x="3051147" y="2086327"/>
              <a:ext cx="91560" cy="304800"/>
              <a:chOff x="2089173" y="2086327"/>
              <a:chExt cx="91560" cy="304800"/>
            </a:xfrm>
          </p:grpSpPr>
          <p:sp>
            <p:nvSpPr>
              <p:cNvPr id="171" name="Rectangle 170"/>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2" name="Oval 171"/>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181" name="Group 180"/>
          <p:cNvGrpSpPr/>
          <p:nvPr/>
        </p:nvGrpSpPr>
        <p:grpSpPr>
          <a:xfrm>
            <a:off x="1801620" y="2276715"/>
            <a:ext cx="1842627" cy="406400"/>
            <a:chOff x="1760737" y="2086327"/>
            <a:chExt cx="1381970" cy="304800"/>
          </a:xfrm>
        </p:grpSpPr>
        <p:sp>
          <p:nvSpPr>
            <p:cNvPr id="182" name="Rectangle 181"/>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5</a:t>
              </a:r>
            </a:p>
          </p:txBody>
        </p:sp>
        <p:grpSp>
          <p:nvGrpSpPr>
            <p:cNvPr id="183" name="Group 182"/>
            <p:cNvGrpSpPr/>
            <p:nvPr/>
          </p:nvGrpSpPr>
          <p:grpSpPr>
            <a:xfrm>
              <a:off x="2089173" y="2086327"/>
              <a:ext cx="91560" cy="304800"/>
              <a:chOff x="2089173" y="2086327"/>
              <a:chExt cx="91560" cy="304800"/>
            </a:xfrm>
          </p:grpSpPr>
          <p:sp>
            <p:nvSpPr>
              <p:cNvPr id="231" name="Rectangle 230"/>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32" name="Oval 231"/>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184" name="Group 183"/>
            <p:cNvGrpSpPr/>
            <p:nvPr/>
          </p:nvGrpSpPr>
          <p:grpSpPr>
            <a:xfrm>
              <a:off x="1760737" y="2086327"/>
              <a:ext cx="91560" cy="304800"/>
              <a:chOff x="2089173" y="2086327"/>
              <a:chExt cx="91560" cy="304800"/>
            </a:xfrm>
          </p:grpSpPr>
          <p:sp>
            <p:nvSpPr>
              <p:cNvPr id="229" name="Rectangle 228"/>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30" name="Oval 229"/>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5" name="Rectangle 184"/>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13</a:t>
              </a:r>
            </a:p>
          </p:txBody>
        </p:sp>
        <p:grpSp>
          <p:nvGrpSpPr>
            <p:cNvPr id="186" name="Group 185"/>
            <p:cNvGrpSpPr/>
            <p:nvPr/>
          </p:nvGrpSpPr>
          <p:grpSpPr>
            <a:xfrm>
              <a:off x="2410225" y="2086327"/>
              <a:ext cx="91560" cy="304800"/>
              <a:chOff x="2089173" y="2086327"/>
              <a:chExt cx="91560" cy="304800"/>
            </a:xfrm>
          </p:grpSpPr>
          <p:sp>
            <p:nvSpPr>
              <p:cNvPr id="227" name="Rectangle 226"/>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28" name="Oval 227"/>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7" name="Rectangle 186"/>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88" name="Group 187"/>
            <p:cNvGrpSpPr/>
            <p:nvPr/>
          </p:nvGrpSpPr>
          <p:grpSpPr>
            <a:xfrm>
              <a:off x="2730686" y="2086327"/>
              <a:ext cx="91560" cy="304800"/>
              <a:chOff x="2089173" y="2086327"/>
              <a:chExt cx="91560" cy="304800"/>
            </a:xfrm>
          </p:grpSpPr>
          <p:sp>
            <p:nvSpPr>
              <p:cNvPr id="225" name="Rectangle 224"/>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26" name="Oval 225"/>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9" name="Rectangle 188"/>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222" name="Group 221"/>
            <p:cNvGrpSpPr/>
            <p:nvPr/>
          </p:nvGrpSpPr>
          <p:grpSpPr>
            <a:xfrm>
              <a:off x="3051147" y="2086327"/>
              <a:ext cx="91560" cy="304800"/>
              <a:chOff x="2089173" y="2086327"/>
              <a:chExt cx="91560" cy="304800"/>
            </a:xfrm>
          </p:grpSpPr>
          <p:sp>
            <p:nvSpPr>
              <p:cNvPr id="223" name="Rectangle 222"/>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24" name="Oval 223"/>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233" name="Group 232"/>
          <p:cNvGrpSpPr/>
          <p:nvPr/>
        </p:nvGrpSpPr>
        <p:grpSpPr>
          <a:xfrm>
            <a:off x="4382440" y="2252331"/>
            <a:ext cx="1842627" cy="406400"/>
            <a:chOff x="1760737" y="2086327"/>
            <a:chExt cx="1381970" cy="304800"/>
          </a:xfrm>
        </p:grpSpPr>
        <p:sp>
          <p:nvSpPr>
            <p:cNvPr id="234" name="Rectangle 233"/>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24</a:t>
              </a:r>
            </a:p>
          </p:txBody>
        </p:sp>
        <p:grpSp>
          <p:nvGrpSpPr>
            <p:cNvPr id="235" name="Group 234"/>
            <p:cNvGrpSpPr/>
            <p:nvPr/>
          </p:nvGrpSpPr>
          <p:grpSpPr>
            <a:xfrm>
              <a:off x="2089173" y="2086327"/>
              <a:ext cx="91560" cy="304800"/>
              <a:chOff x="2089173" y="2086327"/>
              <a:chExt cx="91560" cy="304800"/>
            </a:xfrm>
          </p:grpSpPr>
          <p:sp>
            <p:nvSpPr>
              <p:cNvPr id="263" name="Rectangle 262"/>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82" name="Oval 281"/>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236" name="Group 235"/>
            <p:cNvGrpSpPr/>
            <p:nvPr/>
          </p:nvGrpSpPr>
          <p:grpSpPr>
            <a:xfrm>
              <a:off x="1760737" y="2086327"/>
              <a:ext cx="91560" cy="304800"/>
              <a:chOff x="2089173" y="2086327"/>
              <a:chExt cx="91560" cy="304800"/>
            </a:xfrm>
          </p:grpSpPr>
          <p:sp>
            <p:nvSpPr>
              <p:cNvPr id="261" name="Rectangle 260"/>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62" name="Oval 261"/>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38" name="Rectangle 237"/>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30</a:t>
              </a:r>
            </a:p>
          </p:txBody>
        </p:sp>
        <p:grpSp>
          <p:nvGrpSpPr>
            <p:cNvPr id="239" name="Group 238"/>
            <p:cNvGrpSpPr/>
            <p:nvPr/>
          </p:nvGrpSpPr>
          <p:grpSpPr>
            <a:xfrm>
              <a:off x="2410225" y="2086327"/>
              <a:ext cx="91560" cy="304800"/>
              <a:chOff x="2089173" y="2086327"/>
              <a:chExt cx="91560" cy="304800"/>
            </a:xfrm>
          </p:grpSpPr>
          <p:sp>
            <p:nvSpPr>
              <p:cNvPr id="259" name="Rectangle 258"/>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60" name="Oval 259"/>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40" name="Rectangle 239"/>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241" name="Group 240"/>
            <p:cNvGrpSpPr/>
            <p:nvPr/>
          </p:nvGrpSpPr>
          <p:grpSpPr>
            <a:xfrm>
              <a:off x="2730686" y="2086327"/>
              <a:ext cx="91560" cy="304800"/>
              <a:chOff x="2089173" y="2086327"/>
              <a:chExt cx="91560" cy="304800"/>
            </a:xfrm>
          </p:grpSpPr>
          <p:sp>
            <p:nvSpPr>
              <p:cNvPr id="251" name="Rectangle 250"/>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52" name="Oval 251"/>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42" name="Rectangle 241"/>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248" name="Group 247"/>
            <p:cNvGrpSpPr/>
            <p:nvPr/>
          </p:nvGrpSpPr>
          <p:grpSpPr>
            <a:xfrm>
              <a:off x="3051147" y="2086327"/>
              <a:ext cx="91560" cy="304800"/>
              <a:chOff x="2089173" y="2086327"/>
              <a:chExt cx="91560" cy="304800"/>
            </a:xfrm>
          </p:grpSpPr>
          <p:sp>
            <p:nvSpPr>
              <p:cNvPr id="249" name="Rectangle 248"/>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50" name="Oval 249"/>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283" name="Group 282"/>
          <p:cNvGrpSpPr/>
          <p:nvPr/>
        </p:nvGrpSpPr>
        <p:grpSpPr>
          <a:xfrm>
            <a:off x="610653" y="3559433"/>
            <a:ext cx="1266007" cy="406400"/>
            <a:chOff x="2209800" y="2571750"/>
            <a:chExt cx="1524000" cy="304800"/>
          </a:xfrm>
        </p:grpSpPr>
        <p:sp>
          <p:nvSpPr>
            <p:cNvPr id="284" name="Rectangle 28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a:t>
              </a:r>
            </a:p>
          </p:txBody>
        </p:sp>
        <p:sp>
          <p:nvSpPr>
            <p:cNvPr id="285" name="Rectangle 28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a:solidFill>
                    <a:prstClr val="black"/>
                  </a:solidFill>
                  <a:latin typeface="PT Sans Narrow" charset="-52"/>
                  <a:ea typeface="PT Sans Narrow" charset="-52"/>
                  <a:cs typeface="PT Sans Narrow" charset="-52"/>
                </a:rPr>
                <a:t>3*</a:t>
              </a:r>
              <a:endParaRPr lang="en-US" sz="1333" kern="0" dirty="0">
                <a:solidFill>
                  <a:prstClr val="black"/>
                </a:solidFill>
                <a:latin typeface="PT Sans Narrow" charset="-52"/>
                <a:ea typeface="PT Sans Narrow" charset="-52"/>
                <a:cs typeface="PT Sans Narrow" charset="-52"/>
              </a:endParaRPr>
            </a:p>
          </p:txBody>
        </p:sp>
        <p:sp>
          <p:nvSpPr>
            <p:cNvPr id="286" name="Rectangle 285"/>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sp>
          <p:nvSpPr>
            <p:cNvPr id="287" name="Rectangle 28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88" name="Group 287"/>
          <p:cNvGrpSpPr/>
          <p:nvPr/>
        </p:nvGrpSpPr>
        <p:grpSpPr>
          <a:xfrm>
            <a:off x="1998351" y="3559433"/>
            <a:ext cx="1266007" cy="406400"/>
            <a:chOff x="2209800" y="2571750"/>
            <a:chExt cx="1524000" cy="304800"/>
          </a:xfrm>
        </p:grpSpPr>
        <p:sp>
          <p:nvSpPr>
            <p:cNvPr id="289" name="Rectangle 28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5*</a:t>
              </a:r>
            </a:p>
          </p:txBody>
        </p:sp>
        <p:sp>
          <p:nvSpPr>
            <p:cNvPr id="290" name="Rectangle 28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7*</a:t>
              </a:r>
            </a:p>
          </p:txBody>
        </p:sp>
        <p:sp>
          <p:nvSpPr>
            <p:cNvPr id="291" name="Rectangle 290"/>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8*</a:t>
              </a:r>
            </a:p>
          </p:txBody>
        </p:sp>
        <p:sp>
          <p:nvSpPr>
            <p:cNvPr id="292" name="Rectangle 29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93" name="Group 292"/>
          <p:cNvGrpSpPr/>
          <p:nvPr/>
        </p:nvGrpSpPr>
        <p:grpSpPr>
          <a:xfrm>
            <a:off x="3386050" y="3559433"/>
            <a:ext cx="1266007" cy="406400"/>
            <a:chOff x="2209800" y="2571750"/>
            <a:chExt cx="1524000" cy="304800"/>
          </a:xfrm>
        </p:grpSpPr>
        <p:sp>
          <p:nvSpPr>
            <p:cNvPr id="294" name="Rectangle 29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14*</a:t>
              </a:r>
            </a:p>
          </p:txBody>
        </p:sp>
        <p:sp>
          <p:nvSpPr>
            <p:cNvPr id="295" name="Rectangle 29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16*</a:t>
              </a:r>
            </a:p>
          </p:txBody>
        </p:sp>
        <p:sp>
          <p:nvSpPr>
            <p:cNvPr id="296" name="Rectangle 295"/>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sp>
          <p:nvSpPr>
            <p:cNvPr id="297" name="Rectangle 29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98" name="Group 297"/>
          <p:cNvGrpSpPr/>
          <p:nvPr/>
        </p:nvGrpSpPr>
        <p:grpSpPr>
          <a:xfrm>
            <a:off x="4773749" y="3559433"/>
            <a:ext cx="1266007" cy="406400"/>
            <a:chOff x="2209800" y="2571750"/>
            <a:chExt cx="1524000" cy="304800"/>
          </a:xfrm>
        </p:grpSpPr>
        <p:sp>
          <p:nvSpPr>
            <p:cNvPr id="299" name="Rectangle 29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19*</a:t>
              </a:r>
            </a:p>
          </p:txBody>
        </p:sp>
        <p:sp>
          <p:nvSpPr>
            <p:cNvPr id="300" name="Rectangle 29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20*</a:t>
              </a:r>
            </a:p>
          </p:txBody>
        </p:sp>
        <p:sp>
          <p:nvSpPr>
            <p:cNvPr id="301" name="Rectangle 300"/>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22*</a:t>
              </a:r>
            </a:p>
          </p:txBody>
        </p:sp>
        <p:sp>
          <p:nvSpPr>
            <p:cNvPr id="302" name="Rectangle 30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303" name="Group 302"/>
          <p:cNvGrpSpPr/>
          <p:nvPr/>
        </p:nvGrpSpPr>
        <p:grpSpPr>
          <a:xfrm>
            <a:off x="6161445" y="3559433"/>
            <a:ext cx="1266007" cy="406400"/>
            <a:chOff x="2209800" y="2571750"/>
            <a:chExt cx="1524000" cy="304800"/>
          </a:xfrm>
        </p:grpSpPr>
        <p:sp>
          <p:nvSpPr>
            <p:cNvPr id="304" name="Rectangle 30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24*</a:t>
              </a:r>
            </a:p>
          </p:txBody>
        </p:sp>
        <p:sp>
          <p:nvSpPr>
            <p:cNvPr id="305" name="Rectangle 30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27*</a:t>
              </a:r>
            </a:p>
          </p:txBody>
        </p:sp>
        <p:sp>
          <p:nvSpPr>
            <p:cNvPr id="306" name="Rectangle 305"/>
            <p:cNvSpPr/>
            <p:nvPr/>
          </p:nvSpPr>
          <p:spPr>
            <a:xfrm>
              <a:off x="2971801"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a:solidFill>
                    <a:prstClr val="black"/>
                  </a:solidFill>
                  <a:latin typeface="PT Sans Narrow" charset="-52"/>
                  <a:ea typeface="PT Sans Narrow" charset="-52"/>
                  <a:cs typeface="PT Sans Narrow" charset="-52"/>
                </a:rPr>
                <a:t>29*</a:t>
              </a:r>
              <a:endParaRPr lang="en-US" sz="1333" kern="0" dirty="0">
                <a:solidFill>
                  <a:prstClr val="black"/>
                </a:solidFill>
                <a:latin typeface="PT Sans Narrow" charset="-52"/>
                <a:ea typeface="PT Sans Narrow" charset="-52"/>
                <a:cs typeface="PT Sans Narrow" charset="-52"/>
              </a:endParaRPr>
            </a:p>
          </p:txBody>
        </p:sp>
        <p:sp>
          <p:nvSpPr>
            <p:cNvPr id="307" name="Rectangle 30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cxnSp>
        <p:nvCxnSpPr>
          <p:cNvPr id="308" name="Straight Arrow Connector 307"/>
          <p:cNvCxnSpPr/>
          <p:nvPr/>
        </p:nvCxnSpPr>
        <p:spPr>
          <a:xfrm flipH="1">
            <a:off x="1085405" y="2530691"/>
            <a:ext cx="776588" cy="1028743"/>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09" name="Straight Arrow Connector 308"/>
          <p:cNvCxnSpPr/>
          <p:nvPr/>
        </p:nvCxnSpPr>
        <p:spPr>
          <a:xfrm>
            <a:off x="2300575" y="2504299"/>
            <a:ext cx="172528" cy="1055135"/>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10" name="Straight Arrow Connector 309"/>
          <p:cNvCxnSpPr/>
          <p:nvPr/>
        </p:nvCxnSpPr>
        <p:spPr>
          <a:xfrm>
            <a:off x="2728644" y="2504299"/>
            <a:ext cx="1132157" cy="1055135"/>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11" name="Straight Arrow Connector 310"/>
          <p:cNvCxnSpPr/>
          <p:nvPr/>
        </p:nvCxnSpPr>
        <p:spPr>
          <a:xfrm>
            <a:off x="4443481" y="2479915"/>
            <a:ext cx="805020" cy="1079519"/>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12" name="Straight Arrow Connector 311"/>
          <p:cNvCxnSpPr/>
          <p:nvPr/>
        </p:nvCxnSpPr>
        <p:spPr>
          <a:xfrm>
            <a:off x="4881396" y="2479915"/>
            <a:ext cx="1754801" cy="1079519"/>
          </a:xfrm>
          <a:prstGeom prst="straightConnector1">
            <a:avLst/>
          </a:prstGeom>
          <a:noFill/>
          <a:ln w="12700" cap="flat" cmpd="sng" algn="ctr">
            <a:solidFill>
              <a:sysClr val="windowText" lastClr="000000"/>
            </a:solidFill>
            <a:prstDash val="solid"/>
            <a:headEnd w="med" len="med"/>
            <a:tailEnd type="triangle" w="sm" len="med"/>
          </a:ln>
          <a:effectLst/>
        </p:spPr>
      </p:cxnSp>
      <p:grpSp>
        <p:nvGrpSpPr>
          <p:cNvPr id="313" name="Group 312"/>
          <p:cNvGrpSpPr/>
          <p:nvPr/>
        </p:nvGrpSpPr>
        <p:grpSpPr>
          <a:xfrm>
            <a:off x="7573475" y="3560375"/>
            <a:ext cx="1266007" cy="406400"/>
            <a:chOff x="2209800" y="2571750"/>
            <a:chExt cx="1524000" cy="304800"/>
          </a:xfrm>
        </p:grpSpPr>
        <p:sp>
          <p:nvSpPr>
            <p:cNvPr id="314" name="Rectangle 31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33*</a:t>
              </a:r>
            </a:p>
          </p:txBody>
        </p:sp>
        <p:sp>
          <p:nvSpPr>
            <p:cNvPr id="315" name="Rectangle 31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34*</a:t>
              </a:r>
            </a:p>
          </p:txBody>
        </p:sp>
        <p:sp>
          <p:nvSpPr>
            <p:cNvPr id="316" name="Rectangle 315"/>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38*</a:t>
              </a:r>
            </a:p>
          </p:txBody>
        </p:sp>
        <p:sp>
          <p:nvSpPr>
            <p:cNvPr id="317" name="Rectangle 31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39*</a:t>
              </a:r>
            </a:p>
          </p:txBody>
        </p:sp>
      </p:grpSp>
      <p:cxnSp>
        <p:nvCxnSpPr>
          <p:cNvPr id="318" name="Straight Arrow Connector 317"/>
          <p:cNvCxnSpPr/>
          <p:nvPr/>
        </p:nvCxnSpPr>
        <p:spPr>
          <a:xfrm>
            <a:off x="5309464" y="2479915"/>
            <a:ext cx="2738763" cy="1080460"/>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19" name="Straight Arrow Connector 318"/>
          <p:cNvCxnSpPr/>
          <p:nvPr/>
        </p:nvCxnSpPr>
        <p:spPr>
          <a:xfrm flipH="1">
            <a:off x="2515005" y="1789354"/>
            <a:ext cx="638065" cy="487361"/>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320" name="Straight Arrow Connector 319"/>
          <p:cNvCxnSpPr/>
          <p:nvPr/>
        </p:nvCxnSpPr>
        <p:spPr>
          <a:xfrm>
            <a:off x="3608227" y="1782213"/>
            <a:ext cx="1487597" cy="470119"/>
          </a:xfrm>
          <a:prstGeom prst="straightConnector1">
            <a:avLst/>
          </a:prstGeom>
          <a:noFill/>
          <a:ln w="12700" cap="flat" cmpd="sng" algn="ctr">
            <a:solidFill>
              <a:sysClr val="windowText" lastClr="000000"/>
            </a:solidFill>
            <a:prstDash val="solid"/>
            <a:headEnd w="med" len="med"/>
            <a:tailEnd type="triangle" w="sm" len="med"/>
          </a:ln>
          <a:effectLst/>
        </p:spPr>
      </p:cxnSp>
      <p:sp>
        <p:nvSpPr>
          <p:cNvPr id="321" name="TextBox 320"/>
          <p:cNvSpPr txBox="1"/>
          <p:nvPr/>
        </p:nvSpPr>
        <p:spPr>
          <a:xfrm>
            <a:off x="1984457" y="1555354"/>
            <a:ext cx="1083951" cy="318100"/>
          </a:xfrm>
          <a:prstGeom prst="rect">
            <a:avLst/>
          </a:prstGeom>
          <a:noFill/>
        </p:spPr>
        <p:txBody>
          <a:bodyPr wrap="none" rtlCol="0">
            <a:spAutoFit/>
          </a:bodyPr>
          <a:lstStyle/>
          <a:p>
            <a:r>
              <a:rPr lang="en-US" sz="1467" dirty="0">
                <a:solidFill>
                  <a:prstClr val="black"/>
                </a:solidFill>
                <a:latin typeface="Helvetica Neue" charset="0"/>
                <a:ea typeface="Helvetica Neue" charset="0"/>
                <a:cs typeface="Helvetica Neue" charset="0"/>
              </a:rPr>
              <a:t>Root Node</a:t>
            </a:r>
            <a:endParaRPr lang="en-US" sz="2400" dirty="0">
              <a:solidFill>
                <a:prstClr val="black"/>
              </a:solidFill>
              <a:latin typeface="Helvetica Neue" charset="0"/>
              <a:ea typeface="Helvetica Neue" charset="0"/>
              <a:cs typeface="Helvetica Neue" charset="0"/>
            </a:endParaRPr>
          </a:p>
        </p:txBody>
      </p:sp>
      <p:cxnSp>
        <p:nvCxnSpPr>
          <p:cNvPr id="322" name="Curved Connector 321"/>
          <p:cNvCxnSpPr/>
          <p:nvPr/>
        </p:nvCxnSpPr>
        <p:spPr>
          <a:xfrm rot="16200000" flipH="1">
            <a:off x="1937504"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323" name="Curved Connector 322"/>
          <p:cNvCxnSpPr/>
          <p:nvPr/>
        </p:nvCxnSpPr>
        <p:spPr>
          <a:xfrm rot="5400000">
            <a:off x="1937506" y="3746738"/>
            <a:ext cx="16933" cy="438193"/>
          </a:xfrm>
          <a:prstGeom prst="curvedConnector3">
            <a:avLst>
              <a:gd name="adj1" fmla="val 472339"/>
            </a:avLst>
          </a:prstGeom>
          <a:noFill/>
          <a:ln w="12700" cap="flat" cmpd="sng" algn="ctr">
            <a:solidFill>
              <a:srgbClr val="D72C2F">
                <a:shade val="95000"/>
                <a:satMod val="105000"/>
              </a:srgbClr>
            </a:solidFill>
            <a:prstDash val="solid"/>
            <a:headEnd type="none"/>
            <a:tailEnd type="triangle" w="sm" len="med"/>
          </a:ln>
          <a:effectLst/>
        </p:spPr>
      </p:cxnSp>
      <p:cxnSp>
        <p:nvCxnSpPr>
          <p:cNvPr id="324" name="Curved Connector 323"/>
          <p:cNvCxnSpPr/>
          <p:nvPr/>
        </p:nvCxnSpPr>
        <p:spPr>
          <a:xfrm rot="16200000" flipH="1">
            <a:off x="3325203"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325" name="Curved Connector 324"/>
          <p:cNvCxnSpPr/>
          <p:nvPr/>
        </p:nvCxnSpPr>
        <p:spPr>
          <a:xfrm rot="5400000">
            <a:off x="3325204" y="3746738"/>
            <a:ext cx="16933" cy="438193"/>
          </a:xfrm>
          <a:prstGeom prst="curvedConnector3">
            <a:avLst>
              <a:gd name="adj1" fmla="val 574465"/>
            </a:avLst>
          </a:prstGeom>
          <a:noFill/>
          <a:ln w="12700" cap="flat" cmpd="sng" algn="ctr">
            <a:solidFill>
              <a:srgbClr val="D72C2F">
                <a:shade val="95000"/>
                <a:satMod val="105000"/>
              </a:srgbClr>
            </a:solidFill>
            <a:prstDash val="solid"/>
            <a:headEnd type="none"/>
            <a:tailEnd type="triangle" w="sm" len="med"/>
          </a:ln>
          <a:effectLst/>
        </p:spPr>
      </p:cxnSp>
      <p:cxnSp>
        <p:nvCxnSpPr>
          <p:cNvPr id="326" name="Curved Connector 325"/>
          <p:cNvCxnSpPr/>
          <p:nvPr/>
        </p:nvCxnSpPr>
        <p:spPr>
          <a:xfrm rot="16200000" flipH="1">
            <a:off x="4712902"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327" name="Curved Connector 326"/>
          <p:cNvCxnSpPr/>
          <p:nvPr/>
        </p:nvCxnSpPr>
        <p:spPr>
          <a:xfrm rot="5400000">
            <a:off x="4712903" y="3746738"/>
            <a:ext cx="16933" cy="438193"/>
          </a:xfrm>
          <a:prstGeom prst="curvedConnector3">
            <a:avLst>
              <a:gd name="adj1" fmla="val 625528"/>
            </a:avLst>
          </a:prstGeom>
          <a:noFill/>
          <a:ln w="12700" cap="flat" cmpd="sng" algn="ctr">
            <a:solidFill>
              <a:srgbClr val="D72C2F">
                <a:shade val="95000"/>
                <a:satMod val="105000"/>
              </a:srgbClr>
            </a:solidFill>
            <a:prstDash val="solid"/>
            <a:headEnd type="none"/>
            <a:tailEnd type="triangle" w="sm" len="med"/>
          </a:ln>
          <a:effectLst/>
        </p:spPr>
      </p:cxnSp>
      <p:cxnSp>
        <p:nvCxnSpPr>
          <p:cNvPr id="328" name="Curved Connector 327"/>
          <p:cNvCxnSpPr/>
          <p:nvPr/>
        </p:nvCxnSpPr>
        <p:spPr>
          <a:xfrm rot="16200000" flipH="1">
            <a:off x="6100599" y="3746738"/>
            <a:ext cx="16933" cy="438191"/>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329" name="Curved Connector 328"/>
          <p:cNvCxnSpPr/>
          <p:nvPr/>
        </p:nvCxnSpPr>
        <p:spPr>
          <a:xfrm rot="5400000">
            <a:off x="6100600" y="3746739"/>
            <a:ext cx="16933" cy="438191"/>
          </a:xfrm>
          <a:prstGeom prst="curvedConnector3">
            <a:avLst>
              <a:gd name="adj1" fmla="val 676575"/>
            </a:avLst>
          </a:prstGeom>
          <a:noFill/>
          <a:ln w="12700" cap="flat" cmpd="sng" algn="ctr">
            <a:solidFill>
              <a:srgbClr val="D72C2F">
                <a:shade val="95000"/>
                <a:satMod val="105000"/>
              </a:srgbClr>
            </a:solidFill>
            <a:prstDash val="solid"/>
            <a:headEnd type="none"/>
            <a:tailEnd type="triangle" w="sm" len="med"/>
          </a:ln>
          <a:effectLst/>
        </p:spPr>
      </p:cxnSp>
      <p:cxnSp>
        <p:nvCxnSpPr>
          <p:cNvPr id="330" name="Curved Connector 329"/>
          <p:cNvCxnSpPr/>
          <p:nvPr/>
        </p:nvCxnSpPr>
        <p:spPr>
          <a:xfrm rot="16200000" flipH="1">
            <a:off x="7499992" y="3735042"/>
            <a:ext cx="941" cy="462525"/>
          </a:xfrm>
          <a:prstGeom prst="curvedConnector3">
            <a:avLst>
              <a:gd name="adj1" fmla="val 32479603"/>
            </a:avLst>
          </a:prstGeom>
          <a:noFill/>
          <a:ln w="12700" cap="flat" cmpd="sng" algn="ctr">
            <a:solidFill>
              <a:srgbClr val="00B050"/>
            </a:solidFill>
            <a:prstDash val="solid"/>
            <a:headEnd type="none"/>
            <a:tailEnd type="triangle" w="sm" len="med"/>
          </a:ln>
          <a:effectLst/>
        </p:spPr>
      </p:cxnSp>
      <p:cxnSp>
        <p:nvCxnSpPr>
          <p:cNvPr id="331" name="Curved Connector 330"/>
          <p:cNvCxnSpPr/>
          <p:nvPr/>
        </p:nvCxnSpPr>
        <p:spPr>
          <a:xfrm rot="5400000" flipH="1">
            <a:off x="7499992" y="3735042"/>
            <a:ext cx="941" cy="462525"/>
          </a:xfrm>
          <a:prstGeom prst="curvedConnector3">
            <a:avLst>
              <a:gd name="adj1" fmla="val -11252408"/>
            </a:avLst>
          </a:prstGeom>
          <a:noFill/>
          <a:ln w="12700" cap="flat" cmpd="sng" algn="ctr">
            <a:solidFill>
              <a:srgbClr val="D72C2F">
                <a:shade val="95000"/>
                <a:satMod val="105000"/>
              </a:srgbClr>
            </a:solidFill>
            <a:prstDash val="solid"/>
            <a:headEnd type="none"/>
            <a:tailEnd type="triangle" w="sm" len="med"/>
          </a:ln>
          <a:effectLst/>
        </p:spPr>
      </p:cxnSp>
      <p:sp>
        <p:nvSpPr>
          <p:cNvPr id="332" name="TextBox 331"/>
          <p:cNvSpPr txBox="1"/>
          <p:nvPr/>
        </p:nvSpPr>
        <p:spPr>
          <a:xfrm>
            <a:off x="4889265" y="1716982"/>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1</a:t>
            </a:r>
            <a:endParaRPr lang="en-US" sz="2133" dirty="0">
              <a:solidFill>
                <a:schemeClr val="bg1"/>
              </a:solidFill>
              <a:latin typeface="Helvetica Neue" charset="0"/>
              <a:ea typeface="Helvetica Neue" charset="0"/>
              <a:cs typeface="Helvetica Neue" charset="0"/>
            </a:endParaRPr>
          </a:p>
        </p:txBody>
      </p:sp>
      <p:sp>
        <p:nvSpPr>
          <p:cNvPr id="333" name="TextBox 332"/>
          <p:cNvSpPr txBox="1"/>
          <p:nvPr/>
        </p:nvSpPr>
        <p:spPr>
          <a:xfrm>
            <a:off x="1002990" y="2386233"/>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4</a:t>
            </a:r>
            <a:endParaRPr lang="en-US" sz="2133" dirty="0">
              <a:solidFill>
                <a:schemeClr val="bg1"/>
              </a:solidFill>
              <a:latin typeface="Helvetica Neue" charset="0"/>
              <a:ea typeface="Helvetica Neue" charset="0"/>
              <a:cs typeface="Helvetica Neue" charset="0"/>
            </a:endParaRPr>
          </a:p>
        </p:txBody>
      </p:sp>
      <p:sp>
        <p:nvSpPr>
          <p:cNvPr id="334" name="TextBox 333"/>
          <p:cNvSpPr txBox="1"/>
          <p:nvPr/>
        </p:nvSpPr>
        <p:spPr>
          <a:xfrm>
            <a:off x="6179082" y="2386233"/>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6</a:t>
            </a:r>
            <a:endParaRPr lang="en-US" sz="2133" dirty="0">
              <a:solidFill>
                <a:schemeClr val="bg1"/>
              </a:solidFill>
              <a:latin typeface="Helvetica Neue" charset="0"/>
              <a:ea typeface="Helvetica Neue" charset="0"/>
              <a:cs typeface="Helvetica Neue" charset="0"/>
            </a:endParaRPr>
          </a:p>
        </p:txBody>
      </p:sp>
      <p:sp>
        <p:nvSpPr>
          <p:cNvPr id="335" name="TextBox 334"/>
          <p:cNvSpPr txBox="1"/>
          <p:nvPr/>
        </p:nvSpPr>
        <p:spPr>
          <a:xfrm>
            <a:off x="565065"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2</a:t>
            </a:r>
            <a:endParaRPr lang="en-US" sz="2133" dirty="0">
              <a:solidFill>
                <a:schemeClr val="bg1"/>
              </a:solidFill>
              <a:latin typeface="Helvetica Neue" charset="0"/>
              <a:ea typeface="Helvetica Neue" charset="0"/>
              <a:cs typeface="Helvetica Neue" charset="0"/>
            </a:endParaRPr>
          </a:p>
        </p:txBody>
      </p:sp>
      <p:sp>
        <p:nvSpPr>
          <p:cNvPr id="336" name="TextBox 335"/>
          <p:cNvSpPr txBox="1"/>
          <p:nvPr/>
        </p:nvSpPr>
        <p:spPr>
          <a:xfrm>
            <a:off x="1985767"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3</a:t>
            </a:r>
            <a:endParaRPr lang="en-US" sz="2133" dirty="0">
              <a:solidFill>
                <a:schemeClr val="bg1"/>
              </a:solidFill>
              <a:latin typeface="Helvetica Neue" charset="0"/>
              <a:ea typeface="Helvetica Neue" charset="0"/>
              <a:cs typeface="Helvetica Neue" charset="0"/>
            </a:endParaRPr>
          </a:p>
        </p:txBody>
      </p:sp>
      <p:sp>
        <p:nvSpPr>
          <p:cNvPr id="337" name="TextBox 336"/>
          <p:cNvSpPr txBox="1"/>
          <p:nvPr/>
        </p:nvSpPr>
        <p:spPr>
          <a:xfrm>
            <a:off x="3340462" y="4207401"/>
            <a:ext cx="752129" cy="307777"/>
          </a:xfrm>
          <a:prstGeom prst="rect">
            <a:avLst/>
          </a:prstGeom>
          <a:noFill/>
        </p:spPr>
        <p:txBody>
          <a:bodyPr wrap="none" rtlCol="0">
            <a:spAutoFit/>
          </a:bodyPr>
          <a:lstStyle/>
          <a:p>
            <a:r>
              <a:rPr lang="en-US" sz="1400">
                <a:solidFill>
                  <a:schemeClr val="bg1"/>
                </a:solidFill>
                <a:latin typeface="Helvetica Neue" charset="0"/>
                <a:ea typeface="Helvetica Neue" charset="0"/>
                <a:cs typeface="Helvetica Neue" charset="0"/>
              </a:rPr>
              <a:t>Page 5</a:t>
            </a:r>
            <a:endParaRPr lang="en-US" sz="2133" dirty="0">
              <a:solidFill>
                <a:schemeClr val="bg1"/>
              </a:solidFill>
              <a:latin typeface="Helvetica Neue" charset="0"/>
              <a:ea typeface="Helvetica Neue" charset="0"/>
              <a:cs typeface="Helvetica Neue" charset="0"/>
            </a:endParaRPr>
          </a:p>
        </p:txBody>
      </p:sp>
      <p:sp>
        <p:nvSpPr>
          <p:cNvPr id="338" name="TextBox 337"/>
          <p:cNvSpPr txBox="1"/>
          <p:nvPr/>
        </p:nvSpPr>
        <p:spPr>
          <a:xfrm>
            <a:off x="4683410"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7</a:t>
            </a:r>
            <a:endParaRPr lang="en-US" sz="2133" dirty="0">
              <a:solidFill>
                <a:schemeClr val="bg1"/>
              </a:solidFill>
              <a:latin typeface="Helvetica Neue" charset="0"/>
              <a:ea typeface="Helvetica Neue" charset="0"/>
              <a:cs typeface="Helvetica Neue" charset="0"/>
            </a:endParaRPr>
          </a:p>
        </p:txBody>
      </p:sp>
      <p:sp>
        <p:nvSpPr>
          <p:cNvPr id="339" name="TextBox 338"/>
          <p:cNvSpPr txBox="1"/>
          <p:nvPr/>
        </p:nvSpPr>
        <p:spPr>
          <a:xfrm>
            <a:off x="6092371"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8</a:t>
            </a:r>
            <a:endParaRPr lang="en-US" sz="2133" dirty="0">
              <a:solidFill>
                <a:schemeClr val="bg1"/>
              </a:solidFill>
              <a:latin typeface="Helvetica Neue" charset="0"/>
              <a:ea typeface="Helvetica Neue" charset="0"/>
              <a:cs typeface="Helvetica Neue" charset="0"/>
            </a:endParaRPr>
          </a:p>
        </p:txBody>
      </p:sp>
      <p:sp>
        <p:nvSpPr>
          <p:cNvPr id="340" name="TextBox 339"/>
          <p:cNvSpPr txBox="1"/>
          <p:nvPr/>
        </p:nvSpPr>
        <p:spPr>
          <a:xfrm>
            <a:off x="7501333" y="4180285"/>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9</a:t>
            </a:r>
            <a:endParaRPr lang="en-US" sz="2133" dirty="0">
              <a:solidFill>
                <a:schemeClr val="bg1"/>
              </a:solidFill>
              <a:latin typeface="Helvetica Neue" charset="0"/>
              <a:ea typeface="Helvetica Neue" charset="0"/>
              <a:cs typeface="Helvetica Neue" charset="0"/>
            </a:endParaRPr>
          </a:p>
        </p:txBody>
      </p:sp>
      <p:sp>
        <p:nvSpPr>
          <p:cNvPr id="123" name="TextBox 122"/>
          <p:cNvSpPr txBox="1"/>
          <p:nvPr/>
        </p:nvSpPr>
        <p:spPr>
          <a:xfrm>
            <a:off x="8001444" y="4913897"/>
            <a:ext cx="3463725" cy="1661993"/>
          </a:xfrm>
          <a:prstGeom prst="rect">
            <a:avLst/>
          </a:prstGeom>
          <a:solidFill>
            <a:schemeClr val="accent4">
              <a:lumMod val="20000"/>
              <a:lumOff val="80000"/>
            </a:schemeClr>
          </a:solidFill>
        </p:spPr>
        <p:txBody>
          <a:bodyPr wrap="square" rtlCol="0">
            <a:spAutoFit/>
          </a:bodyPr>
          <a:lstStyle/>
          <a:p>
            <a:r>
              <a:rPr lang="en-US" dirty="0"/>
              <a:t>What is the value of d? </a:t>
            </a:r>
          </a:p>
          <a:p>
            <a:pPr marL="457200"/>
            <a:r>
              <a:rPr lang="en-US" sz="1600" dirty="0"/>
              <a:t>2</a:t>
            </a:r>
          </a:p>
          <a:p>
            <a:pPr marL="6350"/>
            <a:r>
              <a:rPr lang="en-US" dirty="0"/>
              <a:t>What about the root?</a:t>
            </a:r>
          </a:p>
          <a:p>
            <a:pPr lvl="2"/>
            <a:r>
              <a:rPr lang="en-US" sz="1600" dirty="0"/>
              <a:t>The root is special</a:t>
            </a:r>
          </a:p>
          <a:p>
            <a:r>
              <a:rPr lang="en-US" dirty="0"/>
              <a:t>Why not in sequential order?</a:t>
            </a:r>
          </a:p>
          <a:p>
            <a:pPr lvl="1"/>
            <a:r>
              <a:rPr lang="en-US" sz="1600" dirty="0"/>
              <a:t>Data pages allocated </a:t>
            </a:r>
            <a:r>
              <a:rPr lang="en-US" sz="1600" dirty="0" smtClean="0"/>
              <a:t>dynamically</a:t>
            </a:r>
            <a:endParaRPr lang="en-US" sz="1600" dirty="0"/>
          </a:p>
        </p:txBody>
      </p:sp>
    </p:spTree>
    <p:extLst>
      <p:ext uri="{BB962C8B-B14F-4D97-AF65-F5344CB8AC3E}">
        <p14:creationId xmlns:p14="http://schemas.microsoft.com/office/powerpoint/2010/main" val="343872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animEffect transition="in" filter="fade">
                                      <p:cBhvr>
                                        <p:cTn id="9" dur="500"/>
                                        <p:tgtEl>
                                          <p:spTgt spid="21">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500"/>
                                        <p:tgtEl>
                                          <p:spTgt spid="2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xEl>
                                              <p:pRg st="3" end="3"/>
                                            </p:txEl>
                                          </p:spTgt>
                                        </p:tgtEl>
                                        <p:attrNameLst>
                                          <p:attrName>style.visibility</p:attrName>
                                        </p:attrNameLst>
                                      </p:cBhvr>
                                      <p:to>
                                        <p:strVal val="visible"/>
                                      </p:to>
                                    </p:set>
                                    <p:animEffect transition="in" filter="fade">
                                      <p:cBhvr>
                                        <p:cTn id="18" dur="500"/>
                                        <p:tgtEl>
                                          <p:spTgt spid="2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fade">
                                      <p:cBhvr>
                                        <p:cTn id="23" dur="500"/>
                                        <p:tgtEl>
                                          <p:spTgt spid="2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xEl>
                                              <p:pRg st="5" end="5"/>
                                            </p:txEl>
                                          </p:spTgt>
                                        </p:tgtEl>
                                        <p:attrNameLst>
                                          <p:attrName>style.visibility</p:attrName>
                                        </p:attrNameLst>
                                      </p:cBhvr>
                                      <p:to>
                                        <p:strVal val="visible"/>
                                      </p:to>
                                    </p:set>
                                    <p:animEffect transition="in" filter="fade">
                                      <p:cBhvr>
                                        <p:cTn id="26" dur="500"/>
                                        <p:tgtEl>
                                          <p:spTgt spid="2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3">
                                            <p:txEl>
                                              <p:pRg st="0" end="0"/>
                                            </p:txEl>
                                          </p:spTgt>
                                        </p:tgtEl>
                                        <p:attrNameLst>
                                          <p:attrName>style.visibility</p:attrName>
                                        </p:attrNameLst>
                                      </p:cBhvr>
                                      <p:to>
                                        <p:strVal val="visible"/>
                                      </p:to>
                                    </p:set>
                                    <p:animEffect transition="in" filter="dissolve">
                                      <p:cBhvr>
                                        <p:cTn id="31" dur="500"/>
                                        <p:tgtEl>
                                          <p:spTgt spid="12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23">
                                            <p:txEl>
                                              <p:pRg st="1" end="1"/>
                                            </p:txEl>
                                          </p:spTgt>
                                        </p:tgtEl>
                                        <p:attrNameLst>
                                          <p:attrName>style.visibility</p:attrName>
                                        </p:attrNameLst>
                                      </p:cBhvr>
                                      <p:to>
                                        <p:strVal val="visible"/>
                                      </p:to>
                                    </p:set>
                                    <p:animEffect transition="in" filter="dissolve">
                                      <p:cBhvr>
                                        <p:cTn id="36" dur="500"/>
                                        <p:tgtEl>
                                          <p:spTgt spid="12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23">
                                            <p:txEl>
                                              <p:pRg st="2" end="2"/>
                                            </p:txEl>
                                          </p:spTgt>
                                        </p:tgtEl>
                                        <p:attrNameLst>
                                          <p:attrName>style.visibility</p:attrName>
                                        </p:attrNameLst>
                                      </p:cBhvr>
                                      <p:to>
                                        <p:strVal val="visible"/>
                                      </p:to>
                                    </p:set>
                                    <p:animEffect transition="in" filter="dissolve">
                                      <p:cBhvr>
                                        <p:cTn id="41" dur="500"/>
                                        <p:tgtEl>
                                          <p:spTgt spid="12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3">
                                            <p:txEl>
                                              <p:pRg st="3" end="3"/>
                                            </p:txEl>
                                          </p:spTgt>
                                        </p:tgtEl>
                                        <p:attrNameLst>
                                          <p:attrName>style.visibility</p:attrName>
                                        </p:attrNameLst>
                                      </p:cBhvr>
                                      <p:to>
                                        <p:strVal val="visible"/>
                                      </p:to>
                                    </p:set>
                                    <p:animEffect transition="in" filter="dissolve">
                                      <p:cBhvr>
                                        <p:cTn id="46" dur="500"/>
                                        <p:tgtEl>
                                          <p:spTgt spid="12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23">
                                            <p:txEl>
                                              <p:pRg st="4" end="4"/>
                                            </p:txEl>
                                          </p:spTgt>
                                        </p:tgtEl>
                                        <p:attrNameLst>
                                          <p:attrName>style.visibility</p:attrName>
                                        </p:attrNameLst>
                                      </p:cBhvr>
                                      <p:to>
                                        <p:strVal val="visible"/>
                                      </p:to>
                                    </p:set>
                                    <p:animEffect transition="in" filter="dissolve">
                                      <p:cBhvr>
                                        <p:cTn id="51" dur="500"/>
                                        <p:tgtEl>
                                          <p:spTgt spid="12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3">
                                            <p:txEl>
                                              <p:pRg st="5" end="5"/>
                                            </p:txEl>
                                          </p:spTgt>
                                        </p:tgtEl>
                                        <p:attrNameLst>
                                          <p:attrName>style.visibility</p:attrName>
                                        </p:attrNameLst>
                                      </p:cBhvr>
                                      <p:to>
                                        <p:strVal val="visible"/>
                                      </p:to>
                                    </p:set>
                                    <p:animEffect transition="in" filter="dissolve">
                                      <p:cBhvr>
                                        <p:cTn id="56" dur="500"/>
                                        <p:tgtEl>
                                          <p:spTgt spid="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 B+ Trees and </a:t>
            </a:r>
            <a:r>
              <a:rPr lang="en-US" dirty="0" smtClean="0"/>
              <a:t>Scale</a:t>
            </a:r>
            <a:endParaRPr lang="en-US" dirty="0"/>
          </a:p>
        </p:txBody>
      </p:sp>
      <p:sp>
        <p:nvSpPr>
          <p:cNvPr id="64" name="Content Placeholder 2"/>
          <p:cNvSpPr txBox="1">
            <a:spLocks/>
          </p:cNvSpPr>
          <p:nvPr/>
        </p:nvSpPr>
        <p:spPr>
          <a:xfrm>
            <a:off x="2229991" y="1529659"/>
            <a:ext cx="7633720" cy="2340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solidFill>
                <a:schemeClr val="tx2"/>
              </a:solidFill>
              <a:latin typeface="Helvetica Neue"/>
            </a:endParaRPr>
          </a:p>
        </p:txBody>
      </p:sp>
      <p:sp>
        <p:nvSpPr>
          <p:cNvPr id="1021" name="Rectangle 1020"/>
          <p:cNvSpPr/>
          <p:nvPr/>
        </p:nvSpPr>
        <p:spPr>
          <a:xfrm>
            <a:off x="0" y="1417640"/>
            <a:ext cx="12192000" cy="3332161"/>
          </a:xfrm>
          <a:prstGeom prst="rect">
            <a:avLst/>
          </a:prstGeom>
          <a:solidFill>
            <a:sysClr val="window" lastClr="FFFFFF">
              <a:lumMod val="65000"/>
            </a:sysClr>
          </a:solidFill>
          <a:ln w="25400" cap="flat" cmpd="sng" algn="ctr">
            <a:no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nvGrpSpPr>
          <p:cNvPr id="1123" name="Group 1122"/>
          <p:cNvGrpSpPr/>
          <p:nvPr/>
        </p:nvGrpSpPr>
        <p:grpSpPr>
          <a:xfrm>
            <a:off x="5174687" y="1467899"/>
            <a:ext cx="1842627" cy="406400"/>
            <a:chOff x="5340904" y="1163248"/>
            <a:chExt cx="1381970" cy="304800"/>
          </a:xfrm>
        </p:grpSpPr>
        <p:sp>
          <p:nvSpPr>
            <p:cNvPr id="1124" name="Rectangle 1123"/>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125" name="Group 1124"/>
            <p:cNvGrpSpPr/>
            <p:nvPr/>
          </p:nvGrpSpPr>
          <p:grpSpPr>
            <a:xfrm>
              <a:off x="5669340" y="1163248"/>
              <a:ext cx="91560" cy="304800"/>
              <a:chOff x="2089173" y="2086327"/>
              <a:chExt cx="91560" cy="304800"/>
            </a:xfrm>
          </p:grpSpPr>
          <p:sp>
            <p:nvSpPr>
              <p:cNvPr id="1141" name="Rectangle 114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42" name="Oval 114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26" name="Group 1125"/>
            <p:cNvGrpSpPr/>
            <p:nvPr/>
          </p:nvGrpSpPr>
          <p:grpSpPr>
            <a:xfrm>
              <a:off x="5340904" y="1163248"/>
              <a:ext cx="91560" cy="304800"/>
              <a:chOff x="2089173" y="2086327"/>
              <a:chExt cx="91560" cy="304800"/>
            </a:xfrm>
          </p:grpSpPr>
          <p:sp>
            <p:nvSpPr>
              <p:cNvPr id="1139" name="Rectangle 113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40" name="Oval 113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27" name="Rectangle 1126"/>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128" name="Group 1127"/>
            <p:cNvGrpSpPr/>
            <p:nvPr/>
          </p:nvGrpSpPr>
          <p:grpSpPr>
            <a:xfrm>
              <a:off x="5990392" y="1163248"/>
              <a:ext cx="91560" cy="304800"/>
              <a:chOff x="2089173" y="2086327"/>
              <a:chExt cx="91560" cy="304800"/>
            </a:xfrm>
          </p:grpSpPr>
          <p:sp>
            <p:nvSpPr>
              <p:cNvPr id="1137" name="Rectangle 113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38" name="Oval 113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29" name="Rectangle 1128"/>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130" name="Group 1129"/>
            <p:cNvGrpSpPr/>
            <p:nvPr/>
          </p:nvGrpSpPr>
          <p:grpSpPr>
            <a:xfrm>
              <a:off x="6310853" y="1163248"/>
              <a:ext cx="91560" cy="304800"/>
              <a:chOff x="2089173" y="2086327"/>
              <a:chExt cx="91560" cy="304800"/>
            </a:xfrm>
          </p:grpSpPr>
          <p:sp>
            <p:nvSpPr>
              <p:cNvPr id="1135" name="Rectangle 1134"/>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36" name="Oval 113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31" name="Rectangle 1130"/>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132" name="Group 1131"/>
            <p:cNvGrpSpPr/>
            <p:nvPr/>
          </p:nvGrpSpPr>
          <p:grpSpPr>
            <a:xfrm>
              <a:off x="6631314" y="1163248"/>
              <a:ext cx="91560" cy="304800"/>
              <a:chOff x="2089173" y="2086327"/>
              <a:chExt cx="91560" cy="304800"/>
            </a:xfrm>
          </p:grpSpPr>
          <p:sp>
            <p:nvSpPr>
              <p:cNvPr id="1133" name="Rectangle 113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34" name="Oval 113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1143" name="TextBox 1142"/>
          <p:cNvSpPr txBox="1"/>
          <p:nvPr/>
        </p:nvSpPr>
        <p:spPr>
          <a:xfrm>
            <a:off x="6983801" y="1457926"/>
            <a:ext cx="1083951" cy="318100"/>
          </a:xfrm>
          <a:prstGeom prst="rect">
            <a:avLst/>
          </a:prstGeom>
          <a:noFill/>
        </p:spPr>
        <p:txBody>
          <a:bodyPr wrap="none" rtlCol="0">
            <a:spAutoFit/>
          </a:bodyPr>
          <a:lstStyle/>
          <a:p>
            <a:r>
              <a:rPr lang="en-US" sz="1467" dirty="0">
                <a:latin typeface="Helvetica Neue" charset="0"/>
                <a:ea typeface="Helvetica Neue" charset="0"/>
                <a:cs typeface="Helvetica Neue" charset="0"/>
              </a:rPr>
              <a:t>Root Node</a:t>
            </a:r>
            <a:endParaRPr lang="en-US" sz="2400" dirty="0">
              <a:latin typeface="Helvetica Neue" charset="0"/>
              <a:ea typeface="Helvetica Neue" charset="0"/>
              <a:cs typeface="Helvetica Neue" charset="0"/>
            </a:endParaRPr>
          </a:p>
        </p:txBody>
      </p:sp>
      <p:cxnSp>
        <p:nvCxnSpPr>
          <p:cNvPr id="1358" name="Straight Arrow Connector 1357" descr="points from root to leaf page 1" title="Pointer 1"/>
          <p:cNvCxnSpPr>
            <a:cxnSpLocks/>
            <a:stCxn id="1140" idx="3"/>
            <a:endCxn id="1363" idx="0"/>
          </p:cNvCxnSpPr>
          <p:nvPr/>
        </p:nvCxnSpPr>
        <p:spPr bwMode="auto">
          <a:xfrm flipH="1">
            <a:off x="1089961" y="1688342"/>
            <a:ext cx="4128524" cy="542767"/>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nvGrpSpPr>
          <p:cNvPr id="1359" name="Group 1358"/>
          <p:cNvGrpSpPr/>
          <p:nvPr/>
        </p:nvGrpSpPr>
        <p:grpSpPr>
          <a:xfrm>
            <a:off x="376576" y="2231108"/>
            <a:ext cx="1842627" cy="406400"/>
            <a:chOff x="5340904" y="1163248"/>
            <a:chExt cx="1381970" cy="304800"/>
          </a:xfrm>
        </p:grpSpPr>
        <p:sp>
          <p:nvSpPr>
            <p:cNvPr id="1360" name="Rectangle 1359"/>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61" name="Group 1360"/>
            <p:cNvGrpSpPr/>
            <p:nvPr/>
          </p:nvGrpSpPr>
          <p:grpSpPr>
            <a:xfrm>
              <a:off x="5669340" y="1163248"/>
              <a:ext cx="91560" cy="304800"/>
              <a:chOff x="2089173" y="2086327"/>
              <a:chExt cx="91560" cy="304800"/>
            </a:xfrm>
          </p:grpSpPr>
          <p:sp>
            <p:nvSpPr>
              <p:cNvPr id="1377" name="Rectangle 137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78" name="Oval 137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362" name="Group 1361"/>
            <p:cNvGrpSpPr/>
            <p:nvPr/>
          </p:nvGrpSpPr>
          <p:grpSpPr>
            <a:xfrm>
              <a:off x="5340904" y="1163248"/>
              <a:ext cx="91560" cy="304800"/>
              <a:chOff x="2089173" y="2086327"/>
              <a:chExt cx="91560" cy="304800"/>
            </a:xfrm>
          </p:grpSpPr>
          <p:sp>
            <p:nvSpPr>
              <p:cNvPr id="1375" name="Rectangle 1374"/>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76" name="Oval 137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63" name="Rectangle 1362"/>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64" name="Group 1363"/>
            <p:cNvGrpSpPr/>
            <p:nvPr/>
          </p:nvGrpSpPr>
          <p:grpSpPr>
            <a:xfrm>
              <a:off x="5990392" y="1163248"/>
              <a:ext cx="91560" cy="304800"/>
              <a:chOff x="2089173" y="2086327"/>
              <a:chExt cx="91560" cy="304800"/>
            </a:xfrm>
          </p:grpSpPr>
          <p:sp>
            <p:nvSpPr>
              <p:cNvPr id="1373" name="Rectangle 137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74" name="Oval 137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65" name="Rectangle 1364"/>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66" name="Group 1365"/>
            <p:cNvGrpSpPr/>
            <p:nvPr/>
          </p:nvGrpSpPr>
          <p:grpSpPr>
            <a:xfrm>
              <a:off x="6310853" y="1163248"/>
              <a:ext cx="91560" cy="304800"/>
              <a:chOff x="2089173" y="2086327"/>
              <a:chExt cx="91560" cy="304800"/>
            </a:xfrm>
          </p:grpSpPr>
          <p:sp>
            <p:nvSpPr>
              <p:cNvPr id="1371" name="Rectangle 137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72" name="Oval 137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67" name="Rectangle 1366"/>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68" name="Group 1367"/>
            <p:cNvGrpSpPr/>
            <p:nvPr/>
          </p:nvGrpSpPr>
          <p:grpSpPr>
            <a:xfrm>
              <a:off x="6631314" y="1163248"/>
              <a:ext cx="91560" cy="304800"/>
              <a:chOff x="2089173" y="2086327"/>
              <a:chExt cx="91560" cy="304800"/>
            </a:xfrm>
          </p:grpSpPr>
          <p:sp>
            <p:nvSpPr>
              <p:cNvPr id="1369" name="Rectangle 136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70" name="Oval 136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379" name="Group 1378"/>
          <p:cNvGrpSpPr/>
          <p:nvPr/>
        </p:nvGrpSpPr>
        <p:grpSpPr>
          <a:xfrm>
            <a:off x="2787367" y="2231108"/>
            <a:ext cx="1842627" cy="406400"/>
            <a:chOff x="5340904" y="1163248"/>
            <a:chExt cx="1381970" cy="304800"/>
          </a:xfrm>
        </p:grpSpPr>
        <p:sp>
          <p:nvSpPr>
            <p:cNvPr id="1380" name="Rectangle 1379"/>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81" name="Group 1380"/>
            <p:cNvGrpSpPr/>
            <p:nvPr/>
          </p:nvGrpSpPr>
          <p:grpSpPr>
            <a:xfrm>
              <a:off x="5669340" y="1163248"/>
              <a:ext cx="91560" cy="304800"/>
              <a:chOff x="2089173" y="2086327"/>
              <a:chExt cx="91560" cy="304800"/>
            </a:xfrm>
          </p:grpSpPr>
          <p:sp>
            <p:nvSpPr>
              <p:cNvPr id="1397" name="Rectangle 139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98" name="Oval 139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382" name="Group 1381"/>
            <p:cNvGrpSpPr/>
            <p:nvPr/>
          </p:nvGrpSpPr>
          <p:grpSpPr>
            <a:xfrm>
              <a:off x="5340904" y="1163248"/>
              <a:ext cx="91560" cy="304800"/>
              <a:chOff x="2089173" y="2086327"/>
              <a:chExt cx="91560" cy="304800"/>
            </a:xfrm>
          </p:grpSpPr>
          <p:sp>
            <p:nvSpPr>
              <p:cNvPr id="1395" name="Rectangle 1394"/>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96" name="Oval 139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83" name="Rectangle 1382"/>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84" name="Group 1383"/>
            <p:cNvGrpSpPr/>
            <p:nvPr/>
          </p:nvGrpSpPr>
          <p:grpSpPr>
            <a:xfrm>
              <a:off x="5990392" y="1163248"/>
              <a:ext cx="91560" cy="304800"/>
              <a:chOff x="2089173" y="2086327"/>
              <a:chExt cx="91560" cy="304800"/>
            </a:xfrm>
          </p:grpSpPr>
          <p:sp>
            <p:nvSpPr>
              <p:cNvPr id="1393" name="Rectangle 139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94" name="Oval 139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85" name="Rectangle 1384"/>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86" name="Group 1385"/>
            <p:cNvGrpSpPr/>
            <p:nvPr/>
          </p:nvGrpSpPr>
          <p:grpSpPr>
            <a:xfrm>
              <a:off x="6310853" y="1163248"/>
              <a:ext cx="91560" cy="304800"/>
              <a:chOff x="2089173" y="2086327"/>
              <a:chExt cx="91560" cy="304800"/>
            </a:xfrm>
          </p:grpSpPr>
          <p:sp>
            <p:nvSpPr>
              <p:cNvPr id="1391" name="Rectangle 139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92" name="Oval 139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87" name="Rectangle 1386"/>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388" name="Group 1387"/>
            <p:cNvGrpSpPr/>
            <p:nvPr/>
          </p:nvGrpSpPr>
          <p:grpSpPr>
            <a:xfrm>
              <a:off x="6631314" y="1163248"/>
              <a:ext cx="91560" cy="304800"/>
              <a:chOff x="2089173" y="2086327"/>
              <a:chExt cx="91560" cy="304800"/>
            </a:xfrm>
          </p:grpSpPr>
          <p:sp>
            <p:nvSpPr>
              <p:cNvPr id="1389" name="Rectangle 138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90" name="Oval 138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399" name="Group 1398"/>
          <p:cNvGrpSpPr/>
          <p:nvPr/>
        </p:nvGrpSpPr>
        <p:grpSpPr>
          <a:xfrm>
            <a:off x="5198157" y="2231108"/>
            <a:ext cx="1842627" cy="406400"/>
            <a:chOff x="5340904" y="1163248"/>
            <a:chExt cx="1381970" cy="304800"/>
          </a:xfrm>
        </p:grpSpPr>
        <p:sp>
          <p:nvSpPr>
            <p:cNvPr id="1400" name="Rectangle 1399"/>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01" name="Group 1400"/>
            <p:cNvGrpSpPr/>
            <p:nvPr/>
          </p:nvGrpSpPr>
          <p:grpSpPr>
            <a:xfrm>
              <a:off x="5669340" y="1163248"/>
              <a:ext cx="91560" cy="304800"/>
              <a:chOff x="2089173" y="2086327"/>
              <a:chExt cx="91560" cy="304800"/>
            </a:xfrm>
          </p:grpSpPr>
          <p:sp>
            <p:nvSpPr>
              <p:cNvPr id="1417" name="Rectangle 141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18" name="Oval 141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02" name="Group 1401"/>
            <p:cNvGrpSpPr/>
            <p:nvPr/>
          </p:nvGrpSpPr>
          <p:grpSpPr>
            <a:xfrm>
              <a:off x="5340904" y="1163248"/>
              <a:ext cx="91560" cy="304800"/>
              <a:chOff x="2089173" y="2086327"/>
              <a:chExt cx="91560" cy="304800"/>
            </a:xfrm>
          </p:grpSpPr>
          <p:sp>
            <p:nvSpPr>
              <p:cNvPr id="1415" name="Rectangle 1414"/>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16" name="Oval 141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03" name="Rectangle 1402"/>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04" name="Group 1403"/>
            <p:cNvGrpSpPr/>
            <p:nvPr/>
          </p:nvGrpSpPr>
          <p:grpSpPr>
            <a:xfrm>
              <a:off x="5990392" y="1163248"/>
              <a:ext cx="91560" cy="304800"/>
              <a:chOff x="2089173" y="2086327"/>
              <a:chExt cx="91560" cy="304800"/>
            </a:xfrm>
          </p:grpSpPr>
          <p:sp>
            <p:nvSpPr>
              <p:cNvPr id="1413" name="Rectangle 141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14" name="Oval 141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05" name="Rectangle 1404"/>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06" name="Group 1405"/>
            <p:cNvGrpSpPr/>
            <p:nvPr/>
          </p:nvGrpSpPr>
          <p:grpSpPr>
            <a:xfrm>
              <a:off x="6310853" y="1163248"/>
              <a:ext cx="91560" cy="304800"/>
              <a:chOff x="2089173" y="2086327"/>
              <a:chExt cx="91560" cy="304800"/>
            </a:xfrm>
          </p:grpSpPr>
          <p:sp>
            <p:nvSpPr>
              <p:cNvPr id="1411" name="Rectangle 141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12" name="Oval 141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07" name="Rectangle 1406"/>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08" name="Group 1407"/>
            <p:cNvGrpSpPr/>
            <p:nvPr/>
          </p:nvGrpSpPr>
          <p:grpSpPr>
            <a:xfrm>
              <a:off x="6631314" y="1163248"/>
              <a:ext cx="91560" cy="304800"/>
              <a:chOff x="2089173" y="2086327"/>
              <a:chExt cx="91560" cy="304800"/>
            </a:xfrm>
          </p:grpSpPr>
          <p:sp>
            <p:nvSpPr>
              <p:cNvPr id="1409" name="Rectangle 140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10" name="Oval 140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419" name="Group 1418"/>
          <p:cNvGrpSpPr/>
          <p:nvPr/>
        </p:nvGrpSpPr>
        <p:grpSpPr>
          <a:xfrm>
            <a:off x="7608948" y="2231108"/>
            <a:ext cx="1842627" cy="406400"/>
            <a:chOff x="5340904" y="1163248"/>
            <a:chExt cx="1381970" cy="304800"/>
          </a:xfrm>
        </p:grpSpPr>
        <p:sp>
          <p:nvSpPr>
            <p:cNvPr id="1420" name="Rectangle 1419"/>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21" name="Group 1420"/>
            <p:cNvGrpSpPr/>
            <p:nvPr/>
          </p:nvGrpSpPr>
          <p:grpSpPr>
            <a:xfrm>
              <a:off x="5669340" y="1163248"/>
              <a:ext cx="91560" cy="304800"/>
              <a:chOff x="2089173" y="2086327"/>
              <a:chExt cx="91560" cy="304800"/>
            </a:xfrm>
          </p:grpSpPr>
          <p:sp>
            <p:nvSpPr>
              <p:cNvPr id="1437" name="Rectangle 143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38" name="Oval 143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22" name="Group 1421"/>
            <p:cNvGrpSpPr/>
            <p:nvPr/>
          </p:nvGrpSpPr>
          <p:grpSpPr>
            <a:xfrm>
              <a:off x="5340904" y="1163248"/>
              <a:ext cx="91560" cy="304800"/>
              <a:chOff x="2089173" y="2086327"/>
              <a:chExt cx="91560" cy="304800"/>
            </a:xfrm>
          </p:grpSpPr>
          <p:sp>
            <p:nvSpPr>
              <p:cNvPr id="1435" name="Rectangle 1434"/>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36" name="Oval 143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23" name="Rectangle 1422"/>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24" name="Group 1423"/>
            <p:cNvGrpSpPr/>
            <p:nvPr/>
          </p:nvGrpSpPr>
          <p:grpSpPr>
            <a:xfrm>
              <a:off x="5990392" y="1163248"/>
              <a:ext cx="91560" cy="304800"/>
              <a:chOff x="2089173" y="2086327"/>
              <a:chExt cx="91560" cy="304800"/>
            </a:xfrm>
          </p:grpSpPr>
          <p:sp>
            <p:nvSpPr>
              <p:cNvPr id="1433" name="Rectangle 143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34" name="Oval 143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25" name="Rectangle 1424"/>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26" name="Group 1425"/>
            <p:cNvGrpSpPr/>
            <p:nvPr/>
          </p:nvGrpSpPr>
          <p:grpSpPr>
            <a:xfrm>
              <a:off x="6310853" y="1163248"/>
              <a:ext cx="91560" cy="304800"/>
              <a:chOff x="2089173" y="2086327"/>
              <a:chExt cx="91560" cy="304800"/>
            </a:xfrm>
          </p:grpSpPr>
          <p:sp>
            <p:nvSpPr>
              <p:cNvPr id="1431" name="Rectangle 143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32" name="Oval 143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27" name="Rectangle 1426"/>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28" name="Group 1427"/>
            <p:cNvGrpSpPr/>
            <p:nvPr/>
          </p:nvGrpSpPr>
          <p:grpSpPr>
            <a:xfrm>
              <a:off x="6631314" y="1163248"/>
              <a:ext cx="91560" cy="304800"/>
              <a:chOff x="2089173" y="2086327"/>
              <a:chExt cx="91560" cy="304800"/>
            </a:xfrm>
          </p:grpSpPr>
          <p:sp>
            <p:nvSpPr>
              <p:cNvPr id="1429" name="Rectangle 142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430" name="Oval 142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1439" name="Group 1438"/>
          <p:cNvGrpSpPr/>
          <p:nvPr/>
        </p:nvGrpSpPr>
        <p:grpSpPr>
          <a:xfrm>
            <a:off x="10019739" y="2231108"/>
            <a:ext cx="1842627" cy="406400"/>
            <a:chOff x="5340904" y="1163248"/>
            <a:chExt cx="1381970" cy="304800"/>
          </a:xfrm>
        </p:grpSpPr>
        <p:sp>
          <p:nvSpPr>
            <p:cNvPr id="1440" name="Rectangle 1439"/>
            <p:cNvSpPr/>
            <p:nvPr/>
          </p:nvSpPr>
          <p:spPr>
            <a:xfrm>
              <a:off x="5440439"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41" name="Group 1440"/>
            <p:cNvGrpSpPr/>
            <p:nvPr/>
          </p:nvGrpSpPr>
          <p:grpSpPr>
            <a:xfrm>
              <a:off x="5669340" y="1163248"/>
              <a:ext cx="91560" cy="304800"/>
              <a:chOff x="2089173" y="2086327"/>
              <a:chExt cx="91560" cy="304800"/>
            </a:xfrm>
          </p:grpSpPr>
          <p:sp>
            <p:nvSpPr>
              <p:cNvPr id="1640" name="Rectangle 1639"/>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641" name="Oval 1640"/>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42" name="Group 1441"/>
            <p:cNvGrpSpPr/>
            <p:nvPr/>
          </p:nvGrpSpPr>
          <p:grpSpPr>
            <a:xfrm>
              <a:off x="5340904" y="1163248"/>
              <a:ext cx="91560" cy="304800"/>
              <a:chOff x="2089173" y="2086327"/>
              <a:chExt cx="91560" cy="304800"/>
            </a:xfrm>
          </p:grpSpPr>
          <p:sp>
            <p:nvSpPr>
              <p:cNvPr id="1638" name="Rectangle 1637"/>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639" name="Oval 1638"/>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43" name="Rectangle 1442"/>
            <p:cNvSpPr/>
            <p:nvPr/>
          </p:nvSpPr>
          <p:spPr>
            <a:xfrm>
              <a:off x="5761491"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444" name="Group 1443"/>
            <p:cNvGrpSpPr/>
            <p:nvPr/>
          </p:nvGrpSpPr>
          <p:grpSpPr>
            <a:xfrm>
              <a:off x="5990392" y="1163248"/>
              <a:ext cx="91560" cy="304800"/>
              <a:chOff x="2089173" y="2086327"/>
              <a:chExt cx="91560" cy="304800"/>
            </a:xfrm>
          </p:grpSpPr>
          <p:sp>
            <p:nvSpPr>
              <p:cNvPr id="1636" name="Rectangle 1635"/>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637" name="Oval 1636"/>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45" name="Rectangle 1444"/>
            <p:cNvSpPr/>
            <p:nvPr/>
          </p:nvSpPr>
          <p:spPr>
            <a:xfrm>
              <a:off x="6081952"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629" name="Group 1628"/>
            <p:cNvGrpSpPr/>
            <p:nvPr/>
          </p:nvGrpSpPr>
          <p:grpSpPr>
            <a:xfrm>
              <a:off x="6310853" y="1163248"/>
              <a:ext cx="91560" cy="304800"/>
              <a:chOff x="2089173" y="2086327"/>
              <a:chExt cx="91560" cy="304800"/>
            </a:xfrm>
          </p:grpSpPr>
          <p:sp>
            <p:nvSpPr>
              <p:cNvPr id="1634" name="Rectangle 1633"/>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635" name="Oval 1634"/>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630" name="Rectangle 1629"/>
            <p:cNvSpPr/>
            <p:nvPr/>
          </p:nvSpPr>
          <p:spPr>
            <a:xfrm>
              <a:off x="6402413" y="1163248"/>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1631" name="Group 1630"/>
            <p:cNvGrpSpPr/>
            <p:nvPr/>
          </p:nvGrpSpPr>
          <p:grpSpPr>
            <a:xfrm>
              <a:off x="6631314" y="1163248"/>
              <a:ext cx="91560" cy="304800"/>
              <a:chOff x="2089173" y="2086327"/>
              <a:chExt cx="91560" cy="304800"/>
            </a:xfrm>
          </p:grpSpPr>
          <p:sp>
            <p:nvSpPr>
              <p:cNvPr id="1632" name="Rectangle 1631"/>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633" name="Oval 1632"/>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cxnSp>
        <p:nvCxnSpPr>
          <p:cNvPr id="1646" name="Straight Arrow Connector 1645" descr="points from root to leaf page 1" title="Pointer 1"/>
          <p:cNvCxnSpPr>
            <a:cxnSpLocks/>
            <a:stCxn id="1142" idx="4"/>
            <a:endCxn id="1383" idx="0"/>
          </p:cNvCxnSpPr>
          <p:nvPr/>
        </p:nvCxnSpPr>
        <p:spPr bwMode="auto">
          <a:xfrm flipH="1">
            <a:off x="3500751" y="1695484"/>
            <a:ext cx="2172891" cy="535625"/>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1647" name="Straight Arrow Connector 1646" descr="points from root to leaf page 1" title="Pointer 1"/>
          <p:cNvCxnSpPr>
            <a:cxnSpLocks/>
            <a:stCxn id="1138" idx="4"/>
            <a:endCxn id="1413" idx="0"/>
          </p:cNvCxnSpPr>
          <p:nvPr/>
        </p:nvCxnSpPr>
        <p:spPr bwMode="auto">
          <a:xfrm>
            <a:off x="6101711" y="1695484"/>
            <a:ext cx="23471" cy="535625"/>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1648" name="Straight Arrow Connector 1647" descr="points from root to leaf page 1" title="Pointer 1"/>
          <p:cNvCxnSpPr>
            <a:cxnSpLocks/>
            <a:stCxn id="1136" idx="3"/>
            <a:endCxn id="1423" idx="0"/>
          </p:cNvCxnSpPr>
          <p:nvPr/>
        </p:nvCxnSpPr>
        <p:spPr bwMode="auto">
          <a:xfrm>
            <a:off x="6511750" y="1688342"/>
            <a:ext cx="1810583" cy="542767"/>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1649" name="Straight Arrow Connector 1648" descr="points from root to leaf page 1" title="Pointer 1"/>
          <p:cNvCxnSpPr>
            <a:cxnSpLocks/>
            <a:stCxn id="1134" idx="4"/>
            <a:endCxn id="1443" idx="0"/>
          </p:cNvCxnSpPr>
          <p:nvPr/>
        </p:nvCxnSpPr>
        <p:spPr bwMode="auto">
          <a:xfrm>
            <a:off x="6956274" y="1695484"/>
            <a:ext cx="3776849" cy="535625"/>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nvGrpSpPr>
          <p:cNvPr id="41" name="Group 40"/>
          <p:cNvGrpSpPr/>
          <p:nvPr/>
        </p:nvGrpSpPr>
        <p:grpSpPr>
          <a:xfrm>
            <a:off x="199052" y="2451551"/>
            <a:ext cx="2209096" cy="1083768"/>
            <a:chOff x="149289" y="1838663"/>
            <a:chExt cx="1656822" cy="812826"/>
          </a:xfrm>
        </p:grpSpPr>
        <p:grpSp>
          <p:nvGrpSpPr>
            <p:cNvPr id="9" name="Group 8"/>
            <p:cNvGrpSpPr/>
            <p:nvPr/>
          </p:nvGrpSpPr>
          <p:grpSpPr>
            <a:xfrm>
              <a:off x="149289" y="2273620"/>
              <a:ext cx="1656822" cy="377869"/>
              <a:chOff x="7580" y="2299716"/>
              <a:chExt cx="2584504" cy="345103"/>
            </a:xfrm>
          </p:grpSpPr>
          <p:pic>
            <p:nvPicPr>
              <p:cNvPr id="2" name="Picture 1"/>
              <p:cNvPicPr>
                <a:picLocks noChangeAspect="1"/>
              </p:cNvPicPr>
              <p:nvPr/>
            </p:nvPicPr>
            <p:blipFill>
              <a:blip r:embed="rId3"/>
              <a:stretch>
                <a:fillRect/>
              </a:stretch>
            </p:blipFill>
            <p:spPr>
              <a:xfrm>
                <a:off x="7580" y="2299716"/>
                <a:ext cx="833538" cy="155406"/>
              </a:xfrm>
              <a:prstGeom prst="rect">
                <a:avLst/>
              </a:prstGeom>
            </p:spPr>
          </p:pic>
          <p:pic>
            <p:nvPicPr>
              <p:cNvPr id="1642" name="Picture 1641"/>
              <p:cNvPicPr>
                <a:picLocks noChangeAspect="1"/>
              </p:cNvPicPr>
              <p:nvPr/>
            </p:nvPicPr>
            <p:blipFill>
              <a:blip r:embed="rId3"/>
              <a:stretch>
                <a:fillRect/>
              </a:stretch>
            </p:blipFill>
            <p:spPr>
              <a:xfrm>
                <a:off x="316510" y="2489342"/>
                <a:ext cx="833538" cy="155406"/>
              </a:xfrm>
              <a:prstGeom prst="rect">
                <a:avLst/>
              </a:prstGeom>
            </p:spPr>
          </p:pic>
          <p:pic>
            <p:nvPicPr>
              <p:cNvPr id="1643" name="Picture 1642"/>
              <p:cNvPicPr>
                <a:picLocks noChangeAspect="1"/>
              </p:cNvPicPr>
              <p:nvPr/>
            </p:nvPicPr>
            <p:blipFill>
              <a:blip r:embed="rId3"/>
              <a:stretch>
                <a:fillRect/>
              </a:stretch>
            </p:blipFill>
            <p:spPr>
              <a:xfrm>
                <a:off x="885438" y="2299716"/>
                <a:ext cx="833538" cy="155406"/>
              </a:xfrm>
              <a:prstGeom prst="rect">
                <a:avLst/>
              </a:prstGeom>
            </p:spPr>
          </p:pic>
          <p:pic>
            <p:nvPicPr>
              <p:cNvPr id="1644" name="Picture 1643"/>
              <p:cNvPicPr>
                <a:picLocks noChangeAspect="1"/>
              </p:cNvPicPr>
              <p:nvPr/>
            </p:nvPicPr>
            <p:blipFill>
              <a:blip r:embed="rId3"/>
              <a:stretch>
                <a:fillRect/>
              </a:stretch>
            </p:blipFill>
            <p:spPr>
              <a:xfrm>
                <a:off x="1167444" y="2489413"/>
                <a:ext cx="833538" cy="155406"/>
              </a:xfrm>
              <a:prstGeom prst="rect">
                <a:avLst/>
              </a:prstGeom>
            </p:spPr>
          </p:pic>
          <p:pic>
            <p:nvPicPr>
              <p:cNvPr id="1645" name="Picture 1644"/>
              <p:cNvPicPr>
                <a:picLocks noChangeAspect="1"/>
              </p:cNvPicPr>
              <p:nvPr/>
            </p:nvPicPr>
            <p:blipFill>
              <a:blip r:embed="rId3"/>
              <a:stretch>
                <a:fillRect/>
              </a:stretch>
            </p:blipFill>
            <p:spPr>
              <a:xfrm>
                <a:off x="1758546" y="2305262"/>
                <a:ext cx="833538" cy="155406"/>
              </a:xfrm>
              <a:prstGeom prst="rect">
                <a:avLst/>
              </a:prstGeom>
            </p:spPr>
          </p:pic>
        </p:grpSp>
        <p:cxnSp>
          <p:nvCxnSpPr>
            <p:cNvPr id="1650" name="Straight Arrow Connector 1649" descr="points from root to leaf page 1" title="Pointer 1"/>
            <p:cNvCxnSpPr>
              <a:cxnSpLocks/>
              <a:stCxn id="1376" idx="4"/>
              <a:endCxn id="2" idx="0"/>
            </p:cNvCxnSpPr>
            <p:nvPr/>
          </p:nvCxnSpPr>
          <p:spPr bwMode="auto">
            <a:xfrm>
              <a:off x="328212" y="1844019"/>
              <a:ext cx="88251" cy="429601"/>
            </a:xfrm>
            <a:prstGeom prst="straightConnector1">
              <a:avLst/>
            </a:prstGeom>
            <a:solidFill>
              <a:srgbClr val="3366FF"/>
            </a:solidFill>
            <a:ln w="6350" cap="flat" cmpd="sng" algn="ctr">
              <a:solidFill>
                <a:schemeClr val="tx1">
                  <a:lumMod val="50000"/>
                  <a:lumOff val="50000"/>
                </a:schemeClr>
              </a:solidFill>
              <a:prstDash val="solid"/>
              <a:round/>
              <a:headEnd type="none" w="med" len="med"/>
              <a:tailEnd type="triangle"/>
            </a:ln>
            <a:effectLst/>
          </p:spPr>
        </p:cxnSp>
        <p:cxnSp>
          <p:nvCxnSpPr>
            <p:cNvPr id="1651" name="Straight Arrow Connector 1650" descr="points from root to leaf page 1" title="Pointer 1"/>
            <p:cNvCxnSpPr>
              <a:cxnSpLocks/>
              <a:stCxn id="1378" idx="3"/>
              <a:endCxn id="1642" idx="0"/>
            </p:cNvCxnSpPr>
            <p:nvPr/>
          </p:nvCxnSpPr>
          <p:spPr bwMode="auto">
            <a:xfrm flipH="1">
              <a:off x="614506" y="1838663"/>
              <a:ext cx="29210" cy="642587"/>
            </a:xfrm>
            <a:prstGeom prst="straightConnector1">
              <a:avLst/>
            </a:prstGeom>
            <a:solidFill>
              <a:srgbClr val="3366FF"/>
            </a:solidFill>
            <a:ln w="6350" cap="flat" cmpd="sng" algn="ctr">
              <a:solidFill>
                <a:schemeClr val="tx1">
                  <a:lumMod val="50000"/>
                  <a:lumOff val="50000"/>
                </a:schemeClr>
              </a:solidFill>
              <a:prstDash val="solid"/>
              <a:round/>
              <a:headEnd type="none" w="med" len="med"/>
              <a:tailEnd type="triangle"/>
            </a:ln>
            <a:effectLst/>
          </p:spPr>
        </p:cxnSp>
        <p:cxnSp>
          <p:nvCxnSpPr>
            <p:cNvPr id="1652" name="Straight Arrow Connector 1651" descr="points from root to leaf page 1" title="Pointer 1"/>
            <p:cNvCxnSpPr>
              <a:cxnSpLocks/>
              <a:stCxn id="1374" idx="3"/>
              <a:endCxn id="1643" idx="0"/>
            </p:cNvCxnSpPr>
            <p:nvPr/>
          </p:nvCxnSpPr>
          <p:spPr bwMode="auto">
            <a:xfrm>
              <a:off x="964768" y="1838663"/>
              <a:ext cx="14455" cy="434957"/>
            </a:xfrm>
            <a:prstGeom prst="straightConnector1">
              <a:avLst/>
            </a:prstGeom>
            <a:solidFill>
              <a:srgbClr val="3366FF"/>
            </a:solidFill>
            <a:ln w="6350" cap="flat" cmpd="sng" algn="ctr">
              <a:solidFill>
                <a:schemeClr val="tx1">
                  <a:lumMod val="50000"/>
                  <a:lumOff val="50000"/>
                </a:schemeClr>
              </a:solidFill>
              <a:prstDash val="solid"/>
              <a:round/>
              <a:headEnd type="none" w="med" len="med"/>
              <a:tailEnd type="triangle"/>
            </a:ln>
            <a:effectLst/>
          </p:spPr>
        </p:cxnSp>
        <p:cxnSp>
          <p:nvCxnSpPr>
            <p:cNvPr id="1653" name="Straight Arrow Connector 1652" descr="points from root to leaf page 1" title="Pointer 1"/>
            <p:cNvCxnSpPr>
              <a:cxnSpLocks/>
              <a:stCxn id="1372" idx="4"/>
              <a:endCxn id="1644" idx="0"/>
            </p:cNvCxnSpPr>
            <p:nvPr/>
          </p:nvCxnSpPr>
          <p:spPr bwMode="auto">
            <a:xfrm flipH="1">
              <a:off x="1160005" y="1844019"/>
              <a:ext cx="138156" cy="637309"/>
            </a:xfrm>
            <a:prstGeom prst="straightConnector1">
              <a:avLst/>
            </a:prstGeom>
            <a:solidFill>
              <a:srgbClr val="3366FF"/>
            </a:solidFill>
            <a:ln w="6350" cap="flat" cmpd="sng" algn="ctr">
              <a:solidFill>
                <a:schemeClr val="tx1">
                  <a:lumMod val="50000"/>
                  <a:lumOff val="50000"/>
                </a:schemeClr>
              </a:solidFill>
              <a:prstDash val="solid"/>
              <a:round/>
              <a:headEnd type="none" w="med" len="med"/>
              <a:tailEnd type="triangle"/>
            </a:ln>
            <a:effectLst/>
          </p:spPr>
        </p:cxnSp>
        <p:cxnSp>
          <p:nvCxnSpPr>
            <p:cNvPr id="1654" name="Straight Arrow Connector 1653" descr="points from root to leaf page 1" title="Pointer 1"/>
            <p:cNvCxnSpPr>
              <a:cxnSpLocks/>
              <a:stCxn id="1370" idx="4"/>
              <a:endCxn id="1645" idx="0"/>
            </p:cNvCxnSpPr>
            <p:nvPr/>
          </p:nvCxnSpPr>
          <p:spPr bwMode="auto">
            <a:xfrm flipH="1">
              <a:off x="1538937" y="1844019"/>
              <a:ext cx="79685" cy="435674"/>
            </a:xfrm>
            <a:prstGeom prst="straightConnector1">
              <a:avLst/>
            </a:prstGeom>
            <a:solidFill>
              <a:srgbClr val="3366FF"/>
            </a:solidFill>
            <a:ln w="6350" cap="flat" cmpd="sng" algn="ctr">
              <a:solidFill>
                <a:schemeClr val="tx1">
                  <a:lumMod val="50000"/>
                  <a:lumOff val="50000"/>
                </a:schemeClr>
              </a:solidFill>
              <a:prstDash val="solid"/>
              <a:round/>
              <a:headEnd type="none" w="med" len="med"/>
              <a:tailEnd type="triangle"/>
            </a:ln>
            <a:effectLst/>
          </p:spPr>
        </p:cxnSp>
      </p:grpSp>
      <p:pic>
        <p:nvPicPr>
          <p:cNvPr id="42" name="Picture 41"/>
          <p:cNvPicPr>
            <a:picLocks noChangeAspect="1"/>
          </p:cNvPicPr>
          <p:nvPr/>
        </p:nvPicPr>
        <p:blipFill>
          <a:blip r:embed="rId4"/>
          <a:stretch>
            <a:fillRect/>
          </a:stretch>
        </p:blipFill>
        <p:spPr>
          <a:xfrm>
            <a:off x="2618155" y="2434308"/>
            <a:ext cx="2201333" cy="1083733"/>
          </a:xfrm>
          <a:prstGeom prst="rect">
            <a:avLst/>
          </a:prstGeom>
        </p:spPr>
      </p:pic>
      <p:pic>
        <p:nvPicPr>
          <p:cNvPr id="1751" name="Picture 1750"/>
          <p:cNvPicPr>
            <a:picLocks noChangeAspect="1"/>
          </p:cNvPicPr>
          <p:nvPr/>
        </p:nvPicPr>
        <p:blipFill>
          <a:blip r:embed="rId4"/>
          <a:stretch>
            <a:fillRect/>
          </a:stretch>
        </p:blipFill>
        <p:spPr>
          <a:xfrm>
            <a:off x="5017667" y="2439798"/>
            <a:ext cx="2201333" cy="1083733"/>
          </a:xfrm>
          <a:prstGeom prst="rect">
            <a:avLst/>
          </a:prstGeom>
        </p:spPr>
      </p:pic>
      <p:pic>
        <p:nvPicPr>
          <p:cNvPr id="1752" name="Picture 1751"/>
          <p:cNvPicPr>
            <a:picLocks noChangeAspect="1"/>
          </p:cNvPicPr>
          <p:nvPr/>
        </p:nvPicPr>
        <p:blipFill>
          <a:blip r:embed="rId4"/>
          <a:stretch>
            <a:fillRect/>
          </a:stretch>
        </p:blipFill>
        <p:spPr>
          <a:xfrm>
            <a:off x="7444606" y="2448131"/>
            <a:ext cx="2201333" cy="1083733"/>
          </a:xfrm>
          <a:prstGeom prst="rect">
            <a:avLst/>
          </a:prstGeom>
        </p:spPr>
      </p:pic>
      <p:pic>
        <p:nvPicPr>
          <p:cNvPr id="1753" name="Picture 1752"/>
          <p:cNvPicPr>
            <a:picLocks noChangeAspect="1"/>
          </p:cNvPicPr>
          <p:nvPr/>
        </p:nvPicPr>
        <p:blipFill>
          <a:blip r:embed="rId4"/>
          <a:stretch>
            <a:fillRect/>
          </a:stretch>
        </p:blipFill>
        <p:spPr>
          <a:xfrm>
            <a:off x="9849123" y="2448131"/>
            <a:ext cx="2201333" cy="1083733"/>
          </a:xfrm>
          <a:prstGeom prst="rect">
            <a:avLst/>
          </a:prstGeom>
        </p:spPr>
      </p:pic>
      <p:sp>
        <p:nvSpPr>
          <p:cNvPr id="1754" name="Content Placeholder 2"/>
          <p:cNvSpPr txBox="1">
            <a:spLocks/>
          </p:cNvSpPr>
          <p:nvPr/>
        </p:nvSpPr>
        <p:spPr>
          <a:xfrm>
            <a:off x="143101" y="4970243"/>
            <a:ext cx="10972800" cy="181155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1pPr>
            <a:lvl2pPr marL="742950" indent="-28575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2pPr>
            <a:lvl3pPr marL="1143000" indent="-22860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3pPr>
            <a:lvl4pPr marL="16002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latin typeface="Helvetica Neue"/>
              </a:rPr>
              <a:t>How big is a height </a:t>
            </a:r>
            <a:r>
              <a:rPr lang="en-US" sz="2400" dirty="0">
                <a:solidFill>
                  <a:srgbClr val="FF0000"/>
                </a:solidFill>
                <a:latin typeface="Helvetica Neue"/>
              </a:rPr>
              <a:t>3 </a:t>
            </a:r>
            <a:r>
              <a:rPr lang="en-US" sz="2400" dirty="0">
                <a:latin typeface="Helvetica Neue"/>
              </a:rPr>
              <a:t>B+ tree</a:t>
            </a:r>
          </a:p>
          <a:p>
            <a:pPr lvl="1"/>
            <a:r>
              <a:rPr lang="en-US" sz="2400" dirty="0">
                <a:latin typeface="Helvetica Neue"/>
              </a:rPr>
              <a:t>d = 2 </a:t>
            </a:r>
            <a:r>
              <a:rPr lang="en-US" sz="2400" dirty="0">
                <a:latin typeface="Helvetica Neue"/>
                <a:sym typeface="Wingdings"/>
              </a:rPr>
              <a:t> Fan-out?</a:t>
            </a:r>
          </a:p>
          <a:p>
            <a:pPr lvl="1"/>
            <a:r>
              <a:rPr lang="en-US" sz="2400" dirty="0">
                <a:latin typeface="Helvetica Neue"/>
                <a:sym typeface="Wingdings"/>
              </a:rPr>
              <a:t>Fan-out = 2d + 1 = 5</a:t>
            </a:r>
          </a:p>
          <a:p>
            <a:pPr lvl="1"/>
            <a:r>
              <a:rPr lang="en-US" sz="2400" b="1" dirty="0">
                <a:latin typeface="Helvetica Neue"/>
              </a:rPr>
              <a:t>Height 3:</a:t>
            </a:r>
            <a:r>
              <a:rPr lang="en-US" sz="2400" dirty="0">
                <a:latin typeface="Helvetica Neue"/>
              </a:rPr>
              <a:t> 5</a:t>
            </a:r>
            <a:r>
              <a:rPr lang="en-US" sz="2400" baseline="30000" dirty="0">
                <a:latin typeface="Helvetica Neue"/>
              </a:rPr>
              <a:t>3</a:t>
            </a:r>
            <a:r>
              <a:rPr lang="en-US" sz="2400" dirty="0">
                <a:latin typeface="Helvetica Neue"/>
              </a:rPr>
              <a:t> x 4</a:t>
            </a:r>
            <a:r>
              <a:rPr lang="en-US" sz="2400">
                <a:latin typeface="Helvetica Neue"/>
              </a:rPr>
              <a:t>= 500 </a:t>
            </a:r>
            <a:r>
              <a:rPr lang="en-US" sz="2400" dirty="0">
                <a:latin typeface="Helvetica Neue"/>
              </a:rPr>
              <a:t>Records </a:t>
            </a:r>
          </a:p>
        </p:txBody>
      </p:sp>
      <p:sp>
        <p:nvSpPr>
          <p:cNvPr id="3" name="Slide Number Placeholder 2"/>
          <p:cNvSpPr>
            <a:spLocks noGrp="1"/>
          </p:cNvSpPr>
          <p:nvPr>
            <p:ph type="sldNum" sz="quarter" idx="12"/>
          </p:nvPr>
        </p:nvSpPr>
        <p:spPr/>
        <p:txBody>
          <a:bodyPr/>
          <a:lstStyle/>
          <a:p>
            <a:fld id="{459F6482-13E3-48AA-9F28-7362888D1E43}" type="slidenum">
              <a:rPr lang="en-US" smtClean="0"/>
              <a:t>28</a:t>
            </a:fld>
            <a:endParaRPr lang="en-US"/>
          </a:p>
        </p:txBody>
      </p:sp>
    </p:spTree>
    <p:extLst>
      <p:ext uri="{BB962C8B-B14F-4D97-AF65-F5344CB8AC3E}">
        <p14:creationId xmlns:p14="http://schemas.microsoft.com/office/powerpoint/2010/main" val="387205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nodePh="1">
                                  <p:stCondLst>
                                    <p:cond delay="0"/>
                                  </p:stCondLst>
                                  <p:endCondLst>
                                    <p:cond evt="begin" delay="0">
                                      <p:tn val="8"/>
                                    </p:cond>
                                  </p:endCondLst>
                                  <p:childTnLst>
                                    <p:set>
                                      <p:cBhvr>
                                        <p:cTn id="9" dur="1" fill="hold">
                                          <p:stCondLst>
                                            <p:cond delay="0"/>
                                          </p:stCondLst>
                                        </p:cTn>
                                        <p:tgtEl>
                                          <p:spTgt spid="64">
                                            <p:txEl>
                                              <p:pRg st="0" end="0"/>
                                            </p:txEl>
                                          </p:spTgt>
                                        </p:tgtEl>
                                        <p:attrNameLst>
                                          <p:attrName>style.visibility</p:attrName>
                                        </p:attrNameLst>
                                      </p:cBhvr>
                                      <p:to>
                                        <p:strVal val="visible"/>
                                      </p:to>
                                    </p:set>
                                    <p:animEffect transition="in" filter="fade">
                                      <p:cBhvr>
                                        <p:cTn id="10" dur="500"/>
                                        <p:tgtEl>
                                          <p:spTgt spid="6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75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5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4" grpId="0" build="p"/>
      <p:bldP spid="175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Searching the B+ Tree: Fetch Data</a:t>
            </a:r>
          </a:p>
        </p:txBody>
      </p:sp>
      <p:sp>
        <p:nvSpPr>
          <p:cNvPr id="146" name="Rectangle 145"/>
          <p:cNvSpPr/>
          <p:nvPr/>
        </p:nvSpPr>
        <p:spPr>
          <a:xfrm>
            <a:off x="0" y="1417640"/>
            <a:ext cx="12192000" cy="3332161"/>
          </a:xfrm>
          <a:prstGeom prst="rect">
            <a:avLst/>
          </a:prstGeom>
          <a:solidFill>
            <a:sysClr val="window" lastClr="FFFFFF">
              <a:lumMod val="65000"/>
            </a:sysClr>
          </a:solidFill>
          <a:ln w="25400" cap="flat" cmpd="sng" algn="ctr">
            <a:no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nvGrpSpPr>
          <p:cNvPr id="147" name="Group 146"/>
          <p:cNvGrpSpPr/>
          <p:nvPr/>
        </p:nvGrpSpPr>
        <p:grpSpPr>
          <a:xfrm>
            <a:off x="3092029" y="1561769"/>
            <a:ext cx="1842627" cy="406400"/>
            <a:chOff x="1760737" y="2086327"/>
            <a:chExt cx="1381970" cy="304800"/>
          </a:xfrm>
        </p:grpSpPr>
        <p:sp>
          <p:nvSpPr>
            <p:cNvPr id="154" name="Rectangle 153"/>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17</a:t>
              </a:r>
            </a:p>
          </p:txBody>
        </p:sp>
        <p:grpSp>
          <p:nvGrpSpPr>
            <p:cNvPr id="160" name="Group 159"/>
            <p:cNvGrpSpPr/>
            <p:nvPr/>
          </p:nvGrpSpPr>
          <p:grpSpPr>
            <a:xfrm>
              <a:off x="2089173" y="2086327"/>
              <a:ext cx="91560" cy="304800"/>
              <a:chOff x="2089173" y="2086327"/>
              <a:chExt cx="91560" cy="304800"/>
            </a:xfrm>
          </p:grpSpPr>
          <p:sp>
            <p:nvSpPr>
              <p:cNvPr id="176" name="Rectangle 175"/>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7" name="Oval 176"/>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161" name="Group 160"/>
            <p:cNvGrpSpPr/>
            <p:nvPr/>
          </p:nvGrpSpPr>
          <p:grpSpPr>
            <a:xfrm>
              <a:off x="1760737" y="2086327"/>
              <a:ext cx="91560" cy="304800"/>
              <a:chOff x="2089173" y="2086327"/>
              <a:chExt cx="91560" cy="304800"/>
            </a:xfrm>
          </p:grpSpPr>
          <p:sp>
            <p:nvSpPr>
              <p:cNvPr id="174" name="Rectangle 173"/>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5" name="Oval 174"/>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2" name="Rectangle 161"/>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63" name="Group 162"/>
            <p:cNvGrpSpPr/>
            <p:nvPr/>
          </p:nvGrpSpPr>
          <p:grpSpPr>
            <a:xfrm>
              <a:off x="2410225" y="2086327"/>
              <a:ext cx="91560" cy="304800"/>
              <a:chOff x="2089173" y="2086327"/>
              <a:chExt cx="91560" cy="304800"/>
            </a:xfrm>
          </p:grpSpPr>
          <p:sp>
            <p:nvSpPr>
              <p:cNvPr id="172" name="Rectangle 171"/>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3" name="Oval 172"/>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4" name="Rectangle 163"/>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65" name="Group 164"/>
            <p:cNvGrpSpPr/>
            <p:nvPr/>
          </p:nvGrpSpPr>
          <p:grpSpPr>
            <a:xfrm>
              <a:off x="2730686" y="2086327"/>
              <a:ext cx="91560" cy="304800"/>
              <a:chOff x="2089173" y="2086327"/>
              <a:chExt cx="91560" cy="304800"/>
            </a:xfrm>
          </p:grpSpPr>
          <p:sp>
            <p:nvSpPr>
              <p:cNvPr id="170" name="Rectangle 169"/>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71" name="Oval 170"/>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66" name="Rectangle 165"/>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67" name="Group 166"/>
            <p:cNvGrpSpPr/>
            <p:nvPr/>
          </p:nvGrpSpPr>
          <p:grpSpPr>
            <a:xfrm>
              <a:off x="3051147" y="2086327"/>
              <a:ext cx="91560" cy="304800"/>
              <a:chOff x="2089173" y="2086327"/>
              <a:chExt cx="91560" cy="304800"/>
            </a:xfrm>
          </p:grpSpPr>
          <p:sp>
            <p:nvSpPr>
              <p:cNvPr id="168" name="Rectangle 167"/>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69" name="Oval 168"/>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178" name="Group 177"/>
          <p:cNvGrpSpPr/>
          <p:nvPr/>
        </p:nvGrpSpPr>
        <p:grpSpPr>
          <a:xfrm>
            <a:off x="1801620" y="2276715"/>
            <a:ext cx="1842627" cy="406400"/>
            <a:chOff x="1760737" y="2086327"/>
            <a:chExt cx="1381970" cy="304800"/>
          </a:xfrm>
        </p:grpSpPr>
        <p:sp>
          <p:nvSpPr>
            <p:cNvPr id="179" name="Rectangle 178"/>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5</a:t>
              </a:r>
            </a:p>
          </p:txBody>
        </p:sp>
        <p:grpSp>
          <p:nvGrpSpPr>
            <p:cNvPr id="180" name="Group 179"/>
            <p:cNvGrpSpPr/>
            <p:nvPr/>
          </p:nvGrpSpPr>
          <p:grpSpPr>
            <a:xfrm>
              <a:off x="2089173" y="2086327"/>
              <a:ext cx="91560" cy="304800"/>
              <a:chOff x="2089173" y="2086327"/>
              <a:chExt cx="91560" cy="304800"/>
            </a:xfrm>
          </p:grpSpPr>
          <p:sp>
            <p:nvSpPr>
              <p:cNvPr id="196" name="Rectangle 195"/>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97" name="Oval 196"/>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181" name="Group 180"/>
            <p:cNvGrpSpPr/>
            <p:nvPr/>
          </p:nvGrpSpPr>
          <p:grpSpPr>
            <a:xfrm>
              <a:off x="1760737" y="2086327"/>
              <a:ext cx="91560" cy="304800"/>
              <a:chOff x="2089173" y="2086327"/>
              <a:chExt cx="91560" cy="304800"/>
            </a:xfrm>
          </p:grpSpPr>
          <p:sp>
            <p:nvSpPr>
              <p:cNvPr id="194" name="Rectangle 193"/>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95" name="Oval 194"/>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2" name="Rectangle 181"/>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13</a:t>
              </a:r>
            </a:p>
          </p:txBody>
        </p:sp>
        <p:grpSp>
          <p:nvGrpSpPr>
            <p:cNvPr id="183" name="Group 182"/>
            <p:cNvGrpSpPr/>
            <p:nvPr/>
          </p:nvGrpSpPr>
          <p:grpSpPr>
            <a:xfrm>
              <a:off x="2410225" y="2086327"/>
              <a:ext cx="91560" cy="304800"/>
              <a:chOff x="2089173" y="2086327"/>
              <a:chExt cx="91560" cy="304800"/>
            </a:xfrm>
          </p:grpSpPr>
          <p:sp>
            <p:nvSpPr>
              <p:cNvPr id="192" name="Rectangle 191"/>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93" name="Oval 192"/>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4" name="Rectangle 183"/>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85" name="Group 184"/>
            <p:cNvGrpSpPr/>
            <p:nvPr/>
          </p:nvGrpSpPr>
          <p:grpSpPr>
            <a:xfrm>
              <a:off x="2730686" y="2086327"/>
              <a:ext cx="91560" cy="304800"/>
              <a:chOff x="2089173" y="2086327"/>
              <a:chExt cx="91560" cy="304800"/>
            </a:xfrm>
          </p:grpSpPr>
          <p:sp>
            <p:nvSpPr>
              <p:cNvPr id="190" name="Rectangle 189"/>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91" name="Oval 190"/>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186" name="Rectangle 185"/>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187" name="Group 186"/>
            <p:cNvGrpSpPr/>
            <p:nvPr/>
          </p:nvGrpSpPr>
          <p:grpSpPr>
            <a:xfrm>
              <a:off x="3051147" y="2086327"/>
              <a:ext cx="91560" cy="304800"/>
              <a:chOff x="2089173" y="2086327"/>
              <a:chExt cx="91560" cy="304800"/>
            </a:xfrm>
          </p:grpSpPr>
          <p:sp>
            <p:nvSpPr>
              <p:cNvPr id="188" name="Rectangle 187"/>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189" name="Oval 188"/>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198" name="Group 197"/>
          <p:cNvGrpSpPr/>
          <p:nvPr/>
        </p:nvGrpSpPr>
        <p:grpSpPr>
          <a:xfrm>
            <a:off x="4382440" y="2252331"/>
            <a:ext cx="1842627" cy="406400"/>
            <a:chOff x="1760737" y="2086327"/>
            <a:chExt cx="1381970" cy="304800"/>
          </a:xfrm>
        </p:grpSpPr>
        <p:sp>
          <p:nvSpPr>
            <p:cNvPr id="199" name="Rectangle 198"/>
            <p:cNvSpPr/>
            <p:nvPr/>
          </p:nvSpPr>
          <p:spPr>
            <a:xfrm>
              <a:off x="1860272"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24</a:t>
              </a:r>
            </a:p>
          </p:txBody>
        </p:sp>
        <p:grpSp>
          <p:nvGrpSpPr>
            <p:cNvPr id="200" name="Group 199"/>
            <p:cNvGrpSpPr/>
            <p:nvPr/>
          </p:nvGrpSpPr>
          <p:grpSpPr>
            <a:xfrm>
              <a:off x="2089173" y="2086327"/>
              <a:ext cx="91560" cy="304800"/>
              <a:chOff x="2089173" y="2086327"/>
              <a:chExt cx="91560" cy="304800"/>
            </a:xfrm>
          </p:grpSpPr>
          <p:sp>
            <p:nvSpPr>
              <p:cNvPr id="216" name="Rectangle 215"/>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17" name="Oval 216"/>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nvGrpSpPr>
            <p:cNvPr id="201" name="Group 200"/>
            <p:cNvGrpSpPr/>
            <p:nvPr/>
          </p:nvGrpSpPr>
          <p:grpSpPr>
            <a:xfrm>
              <a:off x="1760737" y="2086327"/>
              <a:ext cx="91560" cy="304800"/>
              <a:chOff x="2089173" y="2086327"/>
              <a:chExt cx="91560" cy="304800"/>
            </a:xfrm>
          </p:grpSpPr>
          <p:sp>
            <p:nvSpPr>
              <p:cNvPr id="214" name="Rectangle 213"/>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15" name="Oval 214"/>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02" name="Rectangle 201"/>
            <p:cNvSpPr/>
            <p:nvPr/>
          </p:nvSpPr>
          <p:spPr>
            <a:xfrm>
              <a:off x="2181324"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r>
                <a:rPr lang="en-US" sz="1600" b="1" kern="0" dirty="0">
                  <a:solidFill>
                    <a:prstClr val="white"/>
                  </a:solidFill>
                  <a:latin typeface="PT Sans Narrow" charset="-52"/>
                  <a:ea typeface="PT Sans Narrow" charset="-52"/>
                  <a:cs typeface="PT Sans Narrow" charset="-52"/>
                </a:rPr>
                <a:t>30</a:t>
              </a:r>
            </a:p>
          </p:txBody>
        </p:sp>
        <p:grpSp>
          <p:nvGrpSpPr>
            <p:cNvPr id="203" name="Group 202"/>
            <p:cNvGrpSpPr/>
            <p:nvPr/>
          </p:nvGrpSpPr>
          <p:grpSpPr>
            <a:xfrm>
              <a:off x="2410225" y="2086327"/>
              <a:ext cx="91560" cy="304800"/>
              <a:chOff x="2089173" y="2086327"/>
              <a:chExt cx="91560" cy="304800"/>
            </a:xfrm>
          </p:grpSpPr>
          <p:sp>
            <p:nvSpPr>
              <p:cNvPr id="212" name="Rectangle 211"/>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13" name="Oval 212"/>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04" name="Rectangle 203"/>
            <p:cNvSpPr/>
            <p:nvPr/>
          </p:nvSpPr>
          <p:spPr>
            <a:xfrm>
              <a:off x="2501785"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205" name="Group 204"/>
            <p:cNvGrpSpPr/>
            <p:nvPr/>
          </p:nvGrpSpPr>
          <p:grpSpPr>
            <a:xfrm>
              <a:off x="2730686" y="2086327"/>
              <a:ext cx="91560" cy="304800"/>
              <a:chOff x="2089173" y="2086327"/>
              <a:chExt cx="91560" cy="304800"/>
            </a:xfrm>
          </p:grpSpPr>
          <p:sp>
            <p:nvSpPr>
              <p:cNvPr id="210" name="Rectangle 209"/>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11" name="Oval 210"/>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sp>
          <p:nvSpPr>
            <p:cNvPr id="206" name="Rectangle 205"/>
            <p:cNvSpPr/>
            <p:nvPr/>
          </p:nvSpPr>
          <p:spPr>
            <a:xfrm>
              <a:off x="2822246" y="2086327"/>
              <a:ext cx="228901" cy="304800"/>
            </a:xfrm>
            <a:prstGeom prst="rect">
              <a:avLst/>
            </a:prstGeom>
            <a:solidFill>
              <a:srgbClr val="44516F"/>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dirty="0">
                <a:solidFill>
                  <a:prstClr val="white"/>
                </a:solidFill>
                <a:latin typeface="PT Sans Narrow" charset="-52"/>
                <a:ea typeface="PT Sans Narrow" charset="-52"/>
                <a:cs typeface="PT Sans Narrow" charset="-52"/>
              </a:endParaRPr>
            </a:p>
          </p:txBody>
        </p:sp>
        <p:grpSp>
          <p:nvGrpSpPr>
            <p:cNvPr id="207" name="Group 206"/>
            <p:cNvGrpSpPr/>
            <p:nvPr/>
          </p:nvGrpSpPr>
          <p:grpSpPr>
            <a:xfrm>
              <a:off x="3051147" y="2086327"/>
              <a:ext cx="91560" cy="304800"/>
              <a:chOff x="2089173" y="2086327"/>
              <a:chExt cx="91560" cy="304800"/>
            </a:xfrm>
          </p:grpSpPr>
          <p:sp>
            <p:nvSpPr>
              <p:cNvPr id="208" name="Rectangle 207"/>
              <p:cNvSpPr/>
              <p:nvPr/>
            </p:nvSpPr>
            <p:spPr>
              <a:xfrm>
                <a:off x="2089173" y="2086327"/>
                <a:ext cx="91560" cy="304800"/>
              </a:xfrm>
              <a:prstGeom prst="rect">
                <a:avLst/>
              </a:prstGeom>
              <a:solidFill>
                <a:srgbClr val="79C6C1"/>
              </a:solidFill>
              <a:ln w="25400" cap="flat" cmpd="sng" algn="ctr">
                <a:solidFill>
                  <a:sysClr val="windowText" lastClr="000000"/>
                </a:solidFill>
                <a:prstDash val="solid"/>
              </a:ln>
              <a:effectLst/>
            </p:spPr>
            <p:txBody>
              <a:bodyPr lIns="0" rIns="0" rtlCol="0" anchor="ctr"/>
              <a:lstStyle/>
              <a:p>
                <a:pPr algn="ctr" defTabSz="1219170">
                  <a:defRPr/>
                </a:pPr>
                <a:endParaRPr lang="en-US" sz="1600" b="1" kern="0">
                  <a:solidFill>
                    <a:prstClr val="white"/>
                  </a:solidFill>
                  <a:latin typeface="PT Sans Narrow" charset="-52"/>
                  <a:ea typeface="PT Sans Narrow" charset="-52"/>
                  <a:cs typeface="PT Sans Narrow" charset="-52"/>
                </a:endParaRPr>
              </a:p>
            </p:txBody>
          </p:sp>
          <p:sp>
            <p:nvSpPr>
              <p:cNvPr id="209" name="Oval 208"/>
              <p:cNvSpPr/>
              <p:nvPr/>
            </p:nvSpPr>
            <p:spPr>
              <a:xfrm>
                <a:off x="2116665" y="2220439"/>
                <a:ext cx="36576" cy="36576"/>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algn="ctr" defTabSz="1219170">
                  <a:defRPr/>
                </a:pPr>
                <a:endParaRPr lang="en-US" sz="2400" kern="0">
                  <a:solidFill>
                    <a:prstClr val="white"/>
                  </a:solidFill>
                  <a:latin typeface="Calibri"/>
                  <a:ea typeface=""/>
                  <a:cs typeface=""/>
                </a:endParaRPr>
              </a:p>
            </p:txBody>
          </p:sp>
        </p:grpSp>
      </p:grpSp>
      <p:grpSp>
        <p:nvGrpSpPr>
          <p:cNvPr id="218" name="Group 217"/>
          <p:cNvGrpSpPr/>
          <p:nvPr/>
        </p:nvGrpSpPr>
        <p:grpSpPr>
          <a:xfrm>
            <a:off x="610653" y="3559433"/>
            <a:ext cx="1266007" cy="406400"/>
            <a:chOff x="2209800" y="2571750"/>
            <a:chExt cx="1524000" cy="304800"/>
          </a:xfrm>
        </p:grpSpPr>
        <p:sp>
          <p:nvSpPr>
            <p:cNvPr id="219" name="Rectangle 21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a:t>
              </a:r>
            </a:p>
          </p:txBody>
        </p:sp>
        <p:sp>
          <p:nvSpPr>
            <p:cNvPr id="220" name="Rectangle 21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a:solidFill>
                    <a:prstClr val="black"/>
                  </a:solidFill>
                  <a:latin typeface="PT Sans Narrow" charset="-52"/>
                  <a:ea typeface="PT Sans Narrow" charset="-52"/>
                  <a:cs typeface="PT Sans Narrow" charset="-52"/>
                </a:rPr>
                <a:t>3*</a:t>
              </a:r>
              <a:endParaRPr lang="en-US" sz="1333" kern="0" dirty="0">
                <a:solidFill>
                  <a:prstClr val="black"/>
                </a:solidFill>
                <a:latin typeface="PT Sans Narrow" charset="-52"/>
                <a:ea typeface="PT Sans Narrow" charset="-52"/>
                <a:cs typeface="PT Sans Narrow" charset="-52"/>
              </a:endParaRPr>
            </a:p>
          </p:txBody>
        </p:sp>
        <p:sp>
          <p:nvSpPr>
            <p:cNvPr id="221" name="Rectangle 220"/>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sp>
          <p:nvSpPr>
            <p:cNvPr id="222" name="Rectangle 22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23" name="Group 222"/>
          <p:cNvGrpSpPr/>
          <p:nvPr/>
        </p:nvGrpSpPr>
        <p:grpSpPr>
          <a:xfrm>
            <a:off x="1998351" y="3559433"/>
            <a:ext cx="1266007" cy="406400"/>
            <a:chOff x="2209800" y="2571750"/>
            <a:chExt cx="1524000" cy="304800"/>
          </a:xfrm>
        </p:grpSpPr>
        <p:sp>
          <p:nvSpPr>
            <p:cNvPr id="224" name="Rectangle 22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5*</a:t>
              </a:r>
            </a:p>
          </p:txBody>
        </p:sp>
        <p:sp>
          <p:nvSpPr>
            <p:cNvPr id="225" name="Rectangle 22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7*</a:t>
              </a:r>
            </a:p>
          </p:txBody>
        </p:sp>
        <p:sp>
          <p:nvSpPr>
            <p:cNvPr id="226" name="Rectangle 225"/>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8*</a:t>
              </a:r>
            </a:p>
          </p:txBody>
        </p:sp>
        <p:sp>
          <p:nvSpPr>
            <p:cNvPr id="227" name="Rectangle 22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28" name="Group 227"/>
          <p:cNvGrpSpPr/>
          <p:nvPr/>
        </p:nvGrpSpPr>
        <p:grpSpPr>
          <a:xfrm>
            <a:off x="3386050" y="3559433"/>
            <a:ext cx="1266007" cy="406400"/>
            <a:chOff x="2209800" y="2571750"/>
            <a:chExt cx="1524000" cy="304800"/>
          </a:xfrm>
        </p:grpSpPr>
        <p:sp>
          <p:nvSpPr>
            <p:cNvPr id="229" name="Rectangle 22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14*</a:t>
              </a:r>
            </a:p>
          </p:txBody>
        </p:sp>
        <p:sp>
          <p:nvSpPr>
            <p:cNvPr id="230" name="Rectangle 22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16*</a:t>
              </a:r>
            </a:p>
          </p:txBody>
        </p:sp>
        <p:sp>
          <p:nvSpPr>
            <p:cNvPr id="231" name="Rectangle 230"/>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sp>
          <p:nvSpPr>
            <p:cNvPr id="232" name="Rectangle 23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33" name="Group 232"/>
          <p:cNvGrpSpPr/>
          <p:nvPr/>
        </p:nvGrpSpPr>
        <p:grpSpPr>
          <a:xfrm>
            <a:off x="4773749" y="3559433"/>
            <a:ext cx="1266007" cy="406400"/>
            <a:chOff x="2209800" y="2571750"/>
            <a:chExt cx="1524000" cy="304800"/>
          </a:xfrm>
        </p:grpSpPr>
        <p:sp>
          <p:nvSpPr>
            <p:cNvPr id="234" name="Rectangle 233"/>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19*</a:t>
              </a:r>
            </a:p>
          </p:txBody>
        </p:sp>
        <p:sp>
          <p:nvSpPr>
            <p:cNvPr id="235" name="Rectangle 234"/>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20*</a:t>
              </a:r>
            </a:p>
          </p:txBody>
        </p:sp>
        <p:sp>
          <p:nvSpPr>
            <p:cNvPr id="236" name="Rectangle 235"/>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22*</a:t>
              </a:r>
            </a:p>
          </p:txBody>
        </p:sp>
        <p:sp>
          <p:nvSpPr>
            <p:cNvPr id="237" name="Rectangle 236"/>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grpSp>
        <p:nvGrpSpPr>
          <p:cNvPr id="238" name="Group 237"/>
          <p:cNvGrpSpPr/>
          <p:nvPr/>
        </p:nvGrpSpPr>
        <p:grpSpPr>
          <a:xfrm>
            <a:off x="6161445" y="3559433"/>
            <a:ext cx="1266007" cy="406400"/>
            <a:chOff x="2209800" y="2571750"/>
            <a:chExt cx="1524000" cy="304800"/>
          </a:xfrm>
        </p:grpSpPr>
        <p:sp>
          <p:nvSpPr>
            <p:cNvPr id="239" name="Rectangle 23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24*</a:t>
              </a:r>
            </a:p>
          </p:txBody>
        </p:sp>
        <p:sp>
          <p:nvSpPr>
            <p:cNvPr id="240" name="Rectangle 23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27*</a:t>
              </a:r>
            </a:p>
          </p:txBody>
        </p:sp>
        <p:sp>
          <p:nvSpPr>
            <p:cNvPr id="241" name="Rectangle 240"/>
            <p:cNvSpPr/>
            <p:nvPr/>
          </p:nvSpPr>
          <p:spPr>
            <a:xfrm>
              <a:off x="2971801"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a:solidFill>
                    <a:prstClr val="black"/>
                  </a:solidFill>
                  <a:latin typeface="PT Sans Narrow" charset="-52"/>
                  <a:ea typeface="PT Sans Narrow" charset="-52"/>
                  <a:cs typeface="PT Sans Narrow" charset="-52"/>
                </a:rPr>
                <a:t>29*</a:t>
              </a:r>
              <a:endParaRPr lang="en-US" sz="1333" kern="0" dirty="0">
                <a:solidFill>
                  <a:prstClr val="black"/>
                </a:solidFill>
                <a:latin typeface="PT Sans Narrow" charset="-52"/>
                <a:ea typeface="PT Sans Narrow" charset="-52"/>
                <a:cs typeface="PT Sans Narrow" charset="-52"/>
              </a:endParaRPr>
            </a:p>
          </p:txBody>
        </p:sp>
        <p:sp>
          <p:nvSpPr>
            <p:cNvPr id="242" name="Rectangle 24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endParaRPr lang="en-US" sz="1333" kern="0" dirty="0">
                <a:solidFill>
                  <a:prstClr val="black"/>
                </a:solidFill>
                <a:latin typeface="PT Sans Narrow" charset="-52"/>
                <a:ea typeface="PT Sans Narrow" charset="-52"/>
                <a:cs typeface="PT Sans Narrow" charset="-52"/>
              </a:endParaRPr>
            </a:p>
          </p:txBody>
        </p:sp>
      </p:grpSp>
      <p:cxnSp>
        <p:nvCxnSpPr>
          <p:cNvPr id="243" name="Straight Arrow Connector 242"/>
          <p:cNvCxnSpPr/>
          <p:nvPr/>
        </p:nvCxnSpPr>
        <p:spPr>
          <a:xfrm flipH="1">
            <a:off x="1085405" y="2530691"/>
            <a:ext cx="776588" cy="1028743"/>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44" name="Straight Arrow Connector 243"/>
          <p:cNvCxnSpPr/>
          <p:nvPr/>
        </p:nvCxnSpPr>
        <p:spPr>
          <a:xfrm>
            <a:off x="2300575" y="2504299"/>
            <a:ext cx="172528" cy="1055135"/>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45" name="Straight Arrow Connector 244"/>
          <p:cNvCxnSpPr/>
          <p:nvPr/>
        </p:nvCxnSpPr>
        <p:spPr>
          <a:xfrm>
            <a:off x="2728644" y="2504299"/>
            <a:ext cx="1132157" cy="1055135"/>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46" name="Straight Arrow Connector 245"/>
          <p:cNvCxnSpPr/>
          <p:nvPr/>
        </p:nvCxnSpPr>
        <p:spPr>
          <a:xfrm>
            <a:off x="4443481" y="2479915"/>
            <a:ext cx="805020" cy="1079519"/>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47" name="Straight Arrow Connector 246"/>
          <p:cNvCxnSpPr/>
          <p:nvPr/>
        </p:nvCxnSpPr>
        <p:spPr>
          <a:xfrm>
            <a:off x="4881396" y="2479915"/>
            <a:ext cx="1754801" cy="1079519"/>
          </a:xfrm>
          <a:prstGeom prst="straightConnector1">
            <a:avLst/>
          </a:prstGeom>
          <a:noFill/>
          <a:ln w="12700" cap="flat" cmpd="sng" algn="ctr">
            <a:solidFill>
              <a:sysClr val="windowText" lastClr="000000"/>
            </a:solidFill>
            <a:prstDash val="solid"/>
            <a:headEnd w="med" len="med"/>
            <a:tailEnd type="triangle" w="sm" len="med"/>
          </a:ln>
          <a:effectLst/>
        </p:spPr>
      </p:cxnSp>
      <p:grpSp>
        <p:nvGrpSpPr>
          <p:cNvPr id="248" name="Group 247"/>
          <p:cNvGrpSpPr/>
          <p:nvPr/>
        </p:nvGrpSpPr>
        <p:grpSpPr>
          <a:xfrm>
            <a:off x="7573475" y="3560375"/>
            <a:ext cx="1266007" cy="406400"/>
            <a:chOff x="2209800" y="2571750"/>
            <a:chExt cx="1524000" cy="304800"/>
          </a:xfrm>
        </p:grpSpPr>
        <p:sp>
          <p:nvSpPr>
            <p:cNvPr id="249" name="Rectangle 248"/>
            <p:cNvSpPr/>
            <p:nvPr/>
          </p:nvSpPr>
          <p:spPr>
            <a:xfrm>
              <a:off x="2209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33*</a:t>
              </a:r>
            </a:p>
          </p:txBody>
        </p:sp>
        <p:sp>
          <p:nvSpPr>
            <p:cNvPr id="250" name="Rectangle 249"/>
            <p:cNvSpPr/>
            <p:nvPr/>
          </p:nvSpPr>
          <p:spPr>
            <a:xfrm>
              <a:off x="2590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34*</a:t>
              </a:r>
            </a:p>
          </p:txBody>
        </p:sp>
        <p:sp>
          <p:nvSpPr>
            <p:cNvPr id="251" name="Rectangle 250"/>
            <p:cNvSpPr/>
            <p:nvPr/>
          </p:nvSpPr>
          <p:spPr>
            <a:xfrm>
              <a:off x="2971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38*</a:t>
              </a:r>
            </a:p>
          </p:txBody>
        </p:sp>
        <p:sp>
          <p:nvSpPr>
            <p:cNvPr id="252" name="Rectangle 251"/>
            <p:cNvSpPr/>
            <p:nvPr/>
          </p:nvSpPr>
          <p:spPr>
            <a:xfrm>
              <a:off x="3352800" y="2571750"/>
              <a:ext cx="381000" cy="304800"/>
            </a:xfrm>
            <a:prstGeom prst="rect">
              <a:avLst/>
            </a:prstGeom>
            <a:solidFill>
              <a:sysClr val="window" lastClr="FFFFFF">
                <a:lumMod val="85000"/>
              </a:sysClr>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39*</a:t>
              </a:r>
            </a:p>
          </p:txBody>
        </p:sp>
      </p:grpSp>
      <p:cxnSp>
        <p:nvCxnSpPr>
          <p:cNvPr id="253" name="Straight Arrow Connector 252"/>
          <p:cNvCxnSpPr/>
          <p:nvPr/>
        </p:nvCxnSpPr>
        <p:spPr>
          <a:xfrm>
            <a:off x="5309464" y="2479915"/>
            <a:ext cx="2738763" cy="1080460"/>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54" name="Straight Arrow Connector 253"/>
          <p:cNvCxnSpPr/>
          <p:nvPr/>
        </p:nvCxnSpPr>
        <p:spPr>
          <a:xfrm flipH="1">
            <a:off x="2515005" y="1789354"/>
            <a:ext cx="638065" cy="487361"/>
          </a:xfrm>
          <a:prstGeom prst="straightConnector1">
            <a:avLst/>
          </a:prstGeom>
          <a:noFill/>
          <a:ln w="12700" cap="flat" cmpd="sng" algn="ctr">
            <a:solidFill>
              <a:sysClr val="windowText" lastClr="000000"/>
            </a:solidFill>
            <a:prstDash val="solid"/>
            <a:headEnd w="med" len="med"/>
            <a:tailEnd type="triangle" w="sm" len="med"/>
          </a:ln>
          <a:effectLst/>
        </p:spPr>
      </p:cxnSp>
      <p:cxnSp>
        <p:nvCxnSpPr>
          <p:cNvPr id="255" name="Straight Arrow Connector 254"/>
          <p:cNvCxnSpPr/>
          <p:nvPr/>
        </p:nvCxnSpPr>
        <p:spPr>
          <a:xfrm>
            <a:off x="3608227" y="1782213"/>
            <a:ext cx="1487597" cy="470119"/>
          </a:xfrm>
          <a:prstGeom prst="straightConnector1">
            <a:avLst/>
          </a:prstGeom>
          <a:noFill/>
          <a:ln w="12700" cap="flat" cmpd="sng" algn="ctr">
            <a:solidFill>
              <a:sysClr val="windowText" lastClr="000000"/>
            </a:solidFill>
            <a:prstDash val="solid"/>
            <a:headEnd w="med" len="med"/>
            <a:tailEnd type="triangle" w="sm" len="med"/>
          </a:ln>
          <a:effectLst/>
        </p:spPr>
      </p:cxnSp>
      <p:sp>
        <p:nvSpPr>
          <p:cNvPr id="256" name="TextBox 255"/>
          <p:cNvSpPr txBox="1"/>
          <p:nvPr/>
        </p:nvSpPr>
        <p:spPr>
          <a:xfrm>
            <a:off x="1984457" y="1555354"/>
            <a:ext cx="1083951" cy="318100"/>
          </a:xfrm>
          <a:prstGeom prst="rect">
            <a:avLst/>
          </a:prstGeom>
          <a:noFill/>
        </p:spPr>
        <p:txBody>
          <a:bodyPr wrap="none" rtlCol="0">
            <a:spAutoFit/>
          </a:bodyPr>
          <a:lstStyle/>
          <a:p>
            <a:r>
              <a:rPr lang="en-US" sz="1467" dirty="0">
                <a:solidFill>
                  <a:prstClr val="black"/>
                </a:solidFill>
                <a:latin typeface="Helvetica Neue" charset="0"/>
                <a:ea typeface="Helvetica Neue" charset="0"/>
                <a:cs typeface="Helvetica Neue" charset="0"/>
              </a:rPr>
              <a:t>Root Node</a:t>
            </a:r>
            <a:endParaRPr lang="en-US" sz="2400" dirty="0">
              <a:solidFill>
                <a:prstClr val="black"/>
              </a:solidFill>
              <a:latin typeface="Helvetica Neue" charset="0"/>
              <a:ea typeface="Helvetica Neue" charset="0"/>
              <a:cs typeface="Helvetica Neue" charset="0"/>
            </a:endParaRPr>
          </a:p>
        </p:txBody>
      </p:sp>
      <p:cxnSp>
        <p:nvCxnSpPr>
          <p:cNvPr id="257" name="Curved Connector 256"/>
          <p:cNvCxnSpPr/>
          <p:nvPr/>
        </p:nvCxnSpPr>
        <p:spPr>
          <a:xfrm rot="16200000" flipH="1">
            <a:off x="1937504"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258" name="Curved Connector 257"/>
          <p:cNvCxnSpPr/>
          <p:nvPr/>
        </p:nvCxnSpPr>
        <p:spPr>
          <a:xfrm rot="5400000">
            <a:off x="1937506" y="3746738"/>
            <a:ext cx="16933" cy="438193"/>
          </a:xfrm>
          <a:prstGeom prst="curvedConnector3">
            <a:avLst>
              <a:gd name="adj1" fmla="val 472339"/>
            </a:avLst>
          </a:prstGeom>
          <a:noFill/>
          <a:ln w="12700" cap="flat" cmpd="sng" algn="ctr">
            <a:solidFill>
              <a:srgbClr val="D72C2F">
                <a:shade val="95000"/>
                <a:satMod val="105000"/>
              </a:srgbClr>
            </a:solidFill>
            <a:prstDash val="solid"/>
            <a:headEnd type="none"/>
            <a:tailEnd type="triangle" w="sm" len="med"/>
          </a:ln>
          <a:effectLst/>
        </p:spPr>
      </p:cxnSp>
      <p:cxnSp>
        <p:nvCxnSpPr>
          <p:cNvPr id="259" name="Curved Connector 258"/>
          <p:cNvCxnSpPr/>
          <p:nvPr/>
        </p:nvCxnSpPr>
        <p:spPr>
          <a:xfrm rot="16200000" flipH="1">
            <a:off x="3325203"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260" name="Curved Connector 259"/>
          <p:cNvCxnSpPr/>
          <p:nvPr/>
        </p:nvCxnSpPr>
        <p:spPr>
          <a:xfrm rot="5400000">
            <a:off x="3325204" y="3746738"/>
            <a:ext cx="16933" cy="438193"/>
          </a:xfrm>
          <a:prstGeom prst="curvedConnector3">
            <a:avLst>
              <a:gd name="adj1" fmla="val 574465"/>
            </a:avLst>
          </a:prstGeom>
          <a:noFill/>
          <a:ln w="12700" cap="flat" cmpd="sng" algn="ctr">
            <a:solidFill>
              <a:srgbClr val="D72C2F">
                <a:shade val="95000"/>
                <a:satMod val="105000"/>
              </a:srgbClr>
            </a:solidFill>
            <a:prstDash val="solid"/>
            <a:headEnd type="none"/>
            <a:tailEnd type="triangle" w="sm" len="med"/>
          </a:ln>
          <a:effectLst/>
        </p:spPr>
      </p:cxnSp>
      <p:cxnSp>
        <p:nvCxnSpPr>
          <p:cNvPr id="261" name="Curved Connector 260"/>
          <p:cNvCxnSpPr/>
          <p:nvPr/>
        </p:nvCxnSpPr>
        <p:spPr>
          <a:xfrm rot="16200000" flipH="1">
            <a:off x="4712902" y="3746737"/>
            <a:ext cx="16933" cy="438193"/>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262" name="Curved Connector 261"/>
          <p:cNvCxnSpPr/>
          <p:nvPr/>
        </p:nvCxnSpPr>
        <p:spPr>
          <a:xfrm rot="5400000">
            <a:off x="4712903" y="3746738"/>
            <a:ext cx="16933" cy="438193"/>
          </a:xfrm>
          <a:prstGeom prst="curvedConnector3">
            <a:avLst>
              <a:gd name="adj1" fmla="val 625528"/>
            </a:avLst>
          </a:prstGeom>
          <a:noFill/>
          <a:ln w="12700" cap="flat" cmpd="sng" algn="ctr">
            <a:solidFill>
              <a:srgbClr val="D72C2F">
                <a:shade val="95000"/>
                <a:satMod val="105000"/>
              </a:srgbClr>
            </a:solidFill>
            <a:prstDash val="solid"/>
            <a:headEnd type="none"/>
            <a:tailEnd type="triangle" w="sm" len="med"/>
          </a:ln>
          <a:effectLst/>
        </p:spPr>
      </p:cxnSp>
      <p:cxnSp>
        <p:nvCxnSpPr>
          <p:cNvPr id="263" name="Curved Connector 262"/>
          <p:cNvCxnSpPr/>
          <p:nvPr/>
        </p:nvCxnSpPr>
        <p:spPr>
          <a:xfrm rot="16200000" flipH="1">
            <a:off x="6100599" y="3746738"/>
            <a:ext cx="16933" cy="438191"/>
          </a:xfrm>
          <a:prstGeom prst="curvedConnector3">
            <a:avLst>
              <a:gd name="adj1" fmla="val 1800000"/>
            </a:avLst>
          </a:prstGeom>
          <a:noFill/>
          <a:ln w="12700" cap="flat" cmpd="sng" algn="ctr">
            <a:solidFill>
              <a:srgbClr val="00B050"/>
            </a:solidFill>
            <a:prstDash val="solid"/>
            <a:headEnd type="none"/>
            <a:tailEnd type="triangle" w="sm" len="med"/>
          </a:ln>
          <a:effectLst/>
        </p:spPr>
      </p:cxnSp>
      <p:cxnSp>
        <p:nvCxnSpPr>
          <p:cNvPr id="264" name="Curved Connector 263"/>
          <p:cNvCxnSpPr/>
          <p:nvPr/>
        </p:nvCxnSpPr>
        <p:spPr>
          <a:xfrm rot="5400000">
            <a:off x="6100600" y="3746739"/>
            <a:ext cx="16933" cy="438191"/>
          </a:xfrm>
          <a:prstGeom prst="curvedConnector3">
            <a:avLst>
              <a:gd name="adj1" fmla="val 676575"/>
            </a:avLst>
          </a:prstGeom>
          <a:noFill/>
          <a:ln w="12700" cap="flat" cmpd="sng" algn="ctr">
            <a:solidFill>
              <a:srgbClr val="D72C2F">
                <a:shade val="95000"/>
                <a:satMod val="105000"/>
              </a:srgbClr>
            </a:solidFill>
            <a:prstDash val="solid"/>
            <a:headEnd type="none"/>
            <a:tailEnd type="triangle" w="sm" len="med"/>
          </a:ln>
          <a:effectLst/>
        </p:spPr>
      </p:cxnSp>
      <p:cxnSp>
        <p:nvCxnSpPr>
          <p:cNvPr id="265" name="Curved Connector 264"/>
          <p:cNvCxnSpPr/>
          <p:nvPr/>
        </p:nvCxnSpPr>
        <p:spPr>
          <a:xfrm rot="16200000" flipH="1">
            <a:off x="7499992" y="3735042"/>
            <a:ext cx="941" cy="462525"/>
          </a:xfrm>
          <a:prstGeom prst="curvedConnector3">
            <a:avLst>
              <a:gd name="adj1" fmla="val 32479603"/>
            </a:avLst>
          </a:prstGeom>
          <a:noFill/>
          <a:ln w="12700" cap="flat" cmpd="sng" algn="ctr">
            <a:solidFill>
              <a:srgbClr val="00B050"/>
            </a:solidFill>
            <a:prstDash val="solid"/>
            <a:headEnd type="none"/>
            <a:tailEnd type="triangle" w="sm" len="med"/>
          </a:ln>
          <a:effectLst/>
        </p:spPr>
      </p:cxnSp>
      <p:cxnSp>
        <p:nvCxnSpPr>
          <p:cNvPr id="266" name="Curved Connector 265"/>
          <p:cNvCxnSpPr/>
          <p:nvPr/>
        </p:nvCxnSpPr>
        <p:spPr>
          <a:xfrm rot="5400000" flipH="1">
            <a:off x="7499992" y="3735042"/>
            <a:ext cx="941" cy="462525"/>
          </a:xfrm>
          <a:prstGeom prst="curvedConnector3">
            <a:avLst>
              <a:gd name="adj1" fmla="val -11252408"/>
            </a:avLst>
          </a:prstGeom>
          <a:noFill/>
          <a:ln w="12700" cap="flat" cmpd="sng" algn="ctr">
            <a:solidFill>
              <a:srgbClr val="D72C2F">
                <a:shade val="95000"/>
                <a:satMod val="105000"/>
              </a:srgbClr>
            </a:solidFill>
            <a:prstDash val="solid"/>
            <a:headEnd type="none"/>
            <a:tailEnd type="triangle" w="sm" len="med"/>
          </a:ln>
          <a:effectLst/>
        </p:spPr>
      </p:cxnSp>
      <p:sp>
        <p:nvSpPr>
          <p:cNvPr id="267" name="TextBox 266"/>
          <p:cNvSpPr txBox="1"/>
          <p:nvPr/>
        </p:nvSpPr>
        <p:spPr>
          <a:xfrm>
            <a:off x="4889265" y="1716982"/>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1</a:t>
            </a:r>
            <a:endParaRPr lang="en-US" sz="2133" dirty="0">
              <a:solidFill>
                <a:schemeClr val="bg1"/>
              </a:solidFill>
              <a:latin typeface="Helvetica Neue" charset="0"/>
              <a:ea typeface="Helvetica Neue" charset="0"/>
              <a:cs typeface="Helvetica Neue" charset="0"/>
            </a:endParaRPr>
          </a:p>
        </p:txBody>
      </p:sp>
      <p:sp>
        <p:nvSpPr>
          <p:cNvPr id="268" name="TextBox 267"/>
          <p:cNvSpPr txBox="1"/>
          <p:nvPr/>
        </p:nvSpPr>
        <p:spPr>
          <a:xfrm>
            <a:off x="1002990" y="2386233"/>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4</a:t>
            </a:r>
            <a:endParaRPr lang="en-US" sz="2133" dirty="0">
              <a:solidFill>
                <a:schemeClr val="bg1"/>
              </a:solidFill>
              <a:latin typeface="Helvetica Neue" charset="0"/>
              <a:ea typeface="Helvetica Neue" charset="0"/>
              <a:cs typeface="Helvetica Neue" charset="0"/>
            </a:endParaRPr>
          </a:p>
        </p:txBody>
      </p:sp>
      <p:sp>
        <p:nvSpPr>
          <p:cNvPr id="269" name="TextBox 268"/>
          <p:cNvSpPr txBox="1"/>
          <p:nvPr/>
        </p:nvSpPr>
        <p:spPr>
          <a:xfrm>
            <a:off x="6179082" y="2386233"/>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6</a:t>
            </a:r>
            <a:endParaRPr lang="en-US" sz="2133" dirty="0">
              <a:solidFill>
                <a:schemeClr val="bg1"/>
              </a:solidFill>
              <a:latin typeface="Helvetica Neue" charset="0"/>
              <a:ea typeface="Helvetica Neue" charset="0"/>
              <a:cs typeface="Helvetica Neue" charset="0"/>
            </a:endParaRPr>
          </a:p>
        </p:txBody>
      </p:sp>
      <p:sp>
        <p:nvSpPr>
          <p:cNvPr id="270" name="TextBox 269"/>
          <p:cNvSpPr txBox="1"/>
          <p:nvPr/>
        </p:nvSpPr>
        <p:spPr>
          <a:xfrm>
            <a:off x="565065"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2</a:t>
            </a:r>
            <a:endParaRPr lang="en-US" sz="2133" dirty="0">
              <a:solidFill>
                <a:schemeClr val="bg1"/>
              </a:solidFill>
              <a:latin typeface="Helvetica Neue" charset="0"/>
              <a:ea typeface="Helvetica Neue" charset="0"/>
              <a:cs typeface="Helvetica Neue" charset="0"/>
            </a:endParaRPr>
          </a:p>
        </p:txBody>
      </p:sp>
      <p:sp>
        <p:nvSpPr>
          <p:cNvPr id="271" name="TextBox 270"/>
          <p:cNvSpPr txBox="1"/>
          <p:nvPr/>
        </p:nvSpPr>
        <p:spPr>
          <a:xfrm>
            <a:off x="1985767"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3</a:t>
            </a:r>
            <a:endParaRPr lang="en-US" sz="2133" dirty="0">
              <a:solidFill>
                <a:schemeClr val="bg1"/>
              </a:solidFill>
              <a:latin typeface="Helvetica Neue" charset="0"/>
              <a:ea typeface="Helvetica Neue" charset="0"/>
              <a:cs typeface="Helvetica Neue" charset="0"/>
            </a:endParaRPr>
          </a:p>
        </p:txBody>
      </p:sp>
      <p:sp>
        <p:nvSpPr>
          <p:cNvPr id="272" name="TextBox 271"/>
          <p:cNvSpPr txBox="1"/>
          <p:nvPr/>
        </p:nvSpPr>
        <p:spPr>
          <a:xfrm>
            <a:off x="3340462" y="4207401"/>
            <a:ext cx="752129" cy="307777"/>
          </a:xfrm>
          <a:prstGeom prst="rect">
            <a:avLst/>
          </a:prstGeom>
          <a:noFill/>
        </p:spPr>
        <p:txBody>
          <a:bodyPr wrap="none" rtlCol="0">
            <a:spAutoFit/>
          </a:bodyPr>
          <a:lstStyle/>
          <a:p>
            <a:r>
              <a:rPr lang="en-US" sz="1400">
                <a:solidFill>
                  <a:schemeClr val="bg1"/>
                </a:solidFill>
                <a:latin typeface="Helvetica Neue" charset="0"/>
                <a:ea typeface="Helvetica Neue" charset="0"/>
                <a:cs typeface="Helvetica Neue" charset="0"/>
              </a:rPr>
              <a:t>Page 5</a:t>
            </a:r>
            <a:endParaRPr lang="en-US" sz="2133" dirty="0">
              <a:solidFill>
                <a:schemeClr val="bg1"/>
              </a:solidFill>
              <a:latin typeface="Helvetica Neue" charset="0"/>
              <a:ea typeface="Helvetica Neue" charset="0"/>
              <a:cs typeface="Helvetica Neue" charset="0"/>
            </a:endParaRPr>
          </a:p>
        </p:txBody>
      </p:sp>
      <p:sp>
        <p:nvSpPr>
          <p:cNvPr id="273" name="TextBox 272"/>
          <p:cNvSpPr txBox="1"/>
          <p:nvPr/>
        </p:nvSpPr>
        <p:spPr>
          <a:xfrm>
            <a:off x="4683410"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7</a:t>
            </a:r>
            <a:endParaRPr lang="en-US" sz="2133" dirty="0">
              <a:solidFill>
                <a:schemeClr val="bg1"/>
              </a:solidFill>
              <a:latin typeface="Helvetica Neue" charset="0"/>
              <a:ea typeface="Helvetica Neue" charset="0"/>
              <a:cs typeface="Helvetica Neue" charset="0"/>
            </a:endParaRPr>
          </a:p>
        </p:txBody>
      </p:sp>
      <p:sp>
        <p:nvSpPr>
          <p:cNvPr id="274" name="TextBox 273"/>
          <p:cNvSpPr txBox="1"/>
          <p:nvPr/>
        </p:nvSpPr>
        <p:spPr>
          <a:xfrm>
            <a:off x="6092371" y="4207401"/>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8</a:t>
            </a:r>
            <a:endParaRPr lang="en-US" sz="2133" dirty="0">
              <a:solidFill>
                <a:schemeClr val="bg1"/>
              </a:solidFill>
              <a:latin typeface="Helvetica Neue" charset="0"/>
              <a:ea typeface="Helvetica Neue" charset="0"/>
              <a:cs typeface="Helvetica Neue" charset="0"/>
            </a:endParaRPr>
          </a:p>
        </p:txBody>
      </p:sp>
      <p:sp>
        <p:nvSpPr>
          <p:cNvPr id="275" name="TextBox 274"/>
          <p:cNvSpPr txBox="1"/>
          <p:nvPr/>
        </p:nvSpPr>
        <p:spPr>
          <a:xfrm>
            <a:off x="7501333" y="4180285"/>
            <a:ext cx="752129" cy="307777"/>
          </a:xfrm>
          <a:prstGeom prst="rect">
            <a:avLst/>
          </a:prstGeom>
          <a:noFill/>
        </p:spPr>
        <p:txBody>
          <a:bodyPr wrap="none" rtlCol="0">
            <a:spAutoFit/>
          </a:bodyPr>
          <a:lstStyle/>
          <a:p>
            <a:r>
              <a:rPr lang="en-US" sz="1400" dirty="0">
                <a:solidFill>
                  <a:schemeClr val="bg1"/>
                </a:solidFill>
                <a:latin typeface="Helvetica Neue" charset="0"/>
                <a:ea typeface="Helvetica Neue" charset="0"/>
                <a:cs typeface="Helvetica Neue" charset="0"/>
              </a:rPr>
              <a:t>Page 9</a:t>
            </a:r>
            <a:endParaRPr lang="en-US" sz="2133" dirty="0">
              <a:solidFill>
                <a:schemeClr val="bg1"/>
              </a:solidFill>
              <a:latin typeface="Helvetica Neue" charset="0"/>
              <a:ea typeface="Helvetica Neue" charset="0"/>
              <a:cs typeface="Helvetica Neue" charset="0"/>
            </a:endParaRPr>
          </a:p>
        </p:txBody>
      </p:sp>
      <p:grpSp>
        <p:nvGrpSpPr>
          <p:cNvPr id="125" name="Group 124"/>
          <p:cNvGrpSpPr/>
          <p:nvPr/>
        </p:nvGrpSpPr>
        <p:grpSpPr>
          <a:xfrm>
            <a:off x="3536029" y="1566001"/>
            <a:ext cx="122080" cy="406400"/>
            <a:chOff x="2089173" y="2086327"/>
            <a:chExt cx="91560" cy="304800"/>
          </a:xfrm>
        </p:grpSpPr>
        <p:sp>
          <p:nvSpPr>
            <p:cNvPr id="126" name="Rectangle 125"/>
            <p:cNvSpPr/>
            <p:nvPr/>
          </p:nvSpPr>
          <p:spPr>
            <a:xfrm>
              <a:off x="2089173" y="2086327"/>
              <a:ext cx="91560"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27" name="Oval 126"/>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29" name="Straight Arrow Connector 128"/>
          <p:cNvCxnSpPr/>
          <p:nvPr/>
        </p:nvCxnSpPr>
        <p:spPr>
          <a:xfrm>
            <a:off x="3603003" y="1769563"/>
            <a:ext cx="1487597" cy="470119"/>
          </a:xfrm>
          <a:prstGeom prst="straightConnector1">
            <a:avLst/>
          </a:prstGeom>
          <a:noFill/>
          <a:ln w="28575" cap="flat" cmpd="sng" algn="ctr">
            <a:solidFill>
              <a:srgbClr val="FFC000"/>
            </a:solidFill>
            <a:prstDash val="solid"/>
            <a:headEnd w="med" len="med"/>
            <a:tailEnd type="triangle" w="sm" len="med"/>
          </a:ln>
          <a:effectLst/>
        </p:spPr>
      </p:cxnSp>
      <p:grpSp>
        <p:nvGrpSpPr>
          <p:cNvPr id="130" name="Group 129"/>
          <p:cNvGrpSpPr/>
          <p:nvPr/>
        </p:nvGrpSpPr>
        <p:grpSpPr>
          <a:xfrm>
            <a:off x="4828033" y="2251049"/>
            <a:ext cx="122080" cy="406400"/>
            <a:chOff x="2089173" y="2086327"/>
            <a:chExt cx="91560" cy="304800"/>
          </a:xfrm>
        </p:grpSpPr>
        <p:sp>
          <p:nvSpPr>
            <p:cNvPr id="131" name="Rectangle 130"/>
            <p:cNvSpPr/>
            <p:nvPr/>
          </p:nvSpPr>
          <p:spPr>
            <a:xfrm>
              <a:off x="2089173" y="2086327"/>
              <a:ext cx="91560"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32" name="Oval 13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133" name="Straight Arrow Connector 132"/>
          <p:cNvCxnSpPr/>
          <p:nvPr/>
        </p:nvCxnSpPr>
        <p:spPr>
          <a:xfrm>
            <a:off x="4892293" y="2478687"/>
            <a:ext cx="1754801" cy="1079519"/>
          </a:xfrm>
          <a:prstGeom prst="straightConnector1">
            <a:avLst/>
          </a:prstGeom>
          <a:noFill/>
          <a:ln w="28575" cap="flat" cmpd="sng" algn="ctr">
            <a:solidFill>
              <a:srgbClr val="FFC000"/>
            </a:solidFill>
            <a:prstDash val="solid"/>
            <a:headEnd w="med" len="med"/>
            <a:tailEnd type="triangle" w="sm" len="med"/>
          </a:ln>
          <a:effectLst/>
        </p:spPr>
      </p:cxnSp>
      <p:sp>
        <p:nvSpPr>
          <p:cNvPr id="134" name="Rectangle 133"/>
          <p:cNvSpPr/>
          <p:nvPr/>
        </p:nvSpPr>
        <p:spPr>
          <a:xfrm>
            <a:off x="6478419" y="3560288"/>
            <a:ext cx="316501" cy="406400"/>
          </a:xfrm>
          <a:prstGeom prst="rect">
            <a:avLst/>
          </a:prstGeom>
          <a:solidFill>
            <a:srgbClr val="FFC000"/>
          </a:solidFill>
          <a:ln w="25400" cap="flat" cmpd="sng" algn="ctr">
            <a:solidFill>
              <a:sysClr val="windowText" lastClr="000000"/>
            </a:solidFill>
            <a:prstDash val="solid"/>
          </a:ln>
          <a:effectLst/>
        </p:spPr>
        <p:txBody>
          <a:bodyPr lIns="0" rIns="0" rtlCol="0" anchor="ctr"/>
          <a:lstStyle/>
          <a:p>
            <a:pPr algn="ctr" defTabSz="1219170">
              <a:defRPr/>
            </a:pPr>
            <a:r>
              <a:rPr lang="en-US" sz="1333" kern="0" dirty="0">
                <a:solidFill>
                  <a:prstClr val="black"/>
                </a:solidFill>
                <a:latin typeface="PT Sans Narrow" charset="-52"/>
                <a:ea typeface="PT Sans Narrow" charset="-52"/>
                <a:cs typeface="PT Sans Narrow" charset="-52"/>
              </a:rPr>
              <a:t>27*</a:t>
            </a:r>
          </a:p>
        </p:txBody>
      </p:sp>
      <p:sp>
        <p:nvSpPr>
          <p:cNvPr id="136" name="Rectangle 135" descr="A collection of several data pages" title="Data Pages"/>
          <p:cNvSpPr/>
          <p:nvPr/>
        </p:nvSpPr>
        <p:spPr bwMode="auto">
          <a:xfrm>
            <a:off x="155565" y="5276447"/>
            <a:ext cx="8469036" cy="1287599"/>
          </a:xfrm>
          <a:prstGeom prst="rect">
            <a:avLst/>
          </a:prstGeom>
          <a:solidFill>
            <a:schemeClr val="bg1">
              <a:lumMod val="50000"/>
            </a:schemeClr>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latin typeface="Helvetica Neue"/>
              <a:ea typeface=""/>
            </a:endParaRPr>
          </a:p>
        </p:txBody>
      </p:sp>
      <p:sp>
        <p:nvSpPr>
          <p:cNvPr id="137" name="Folded Corner 136" descr="Contains tuples ((20, Tim), (7, Dan))" title="Data Page 1"/>
          <p:cNvSpPr/>
          <p:nvPr/>
        </p:nvSpPr>
        <p:spPr bwMode="auto">
          <a:xfrm>
            <a:off x="325049" y="5695129"/>
            <a:ext cx="1940465" cy="63948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latin typeface="Helvetica Neue"/>
              <a:ea typeface=""/>
            </a:endParaRPr>
          </a:p>
        </p:txBody>
      </p:sp>
      <p:sp>
        <p:nvSpPr>
          <p:cNvPr id="138" name="Rectangle 137" descr="Contains tuples ((20, Tim), (7, Dan))" title="Data Page 1"/>
          <p:cNvSpPr/>
          <p:nvPr/>
        </p:nvSpPr>
        <p:spPr>
          <a:xfrm>
            <a:off x="469189"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latin typeface="Helvetica Neue"/>
              </a:rPr>
              <a:t>(20, Tim)</a:t>
            </a:r>
          </a:p>
        </p:txBody>
      </p:sp>
      <p:sp>
        <p:nvSpPr>
          <p:cNvPr id="139" name="Rectangle 138" descr="Contains tuples ((20, Tim), (7, Dan))" title="Data Page 1"/>
          <p:cNvSpPr/>
          <p:nvPr/>
        </p:nvSpPr>
        <p:spPr>
          <a:xfrm>
            <a:off x="1315323"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(7, Dan)</a:t>
            </a:r>
          </a:p>
        </p:txBody>
      </p:sp>
      <p:sp>
        <p:nvSpPr>
          <p:cNvPr id="140" name="Folded Corner 139" descr="Contains tuples ((5, Kay), (3, Jim))" title="Data Page 2"/>
          <p:cNvSpPr/>
          <p:nvPr/>
        </p:nvSpPr>
        <p:spPr bwMode="auto">
          <a:xfrm>
            <a:off x="2432004" y="5680882"/>
            <a:ext cx="1940465" cy="63948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latin typeface="Helvetica Neue"/>
              <a:ea typeface=""/>
            </a:endParaRPr>
          </a:p>
        </p:txBody>
      </p:sp>
      <p:sp>
        <p:nvSpPr>
          <p:cNvPr id="141" name="Folded Corner 140" descr="Contains tuples ((27, Joe), (34 Kit))" title="Data Page 3"/>
          <p:cNvSpPr/>
          <p:nvPr/>
        </p:nvSpPr>
        <p:spPr bwMode="auto">
          <a:xfrm>
            <a:off x="4503956" y="5674531"/>
            <a:ext cx="1940465" cy="63948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latin typeface="Helvetica Neue"/>
              <a:ea typeface=""/>
            </a:endParaRPr>
          </a:p>
        </p:txBody>
      </p:sp>
      <p:sp>
        <p:nvSpPr>
          <p:cNvPr id="142" name="Folded Corner 141" descr="Contains tuples ((1, Kim), (42, Hal))" title="Data Page 4"/>
          <p:cNvSpPr/>
          <p:nvPr/>
        </p:nvSpPr>
        <p:spPr bwMode="auto">
          <a:xfrm>
            <a:off x="6595568" y="5656125"/>
            <a:ext cx="1940465" cy="63948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0"/>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latin typeface="Helvetica Neue"/>
              <a:ea typeface=""/>
            </a:endParaRPr>
          </a:p>
        </p:txBody>
      </p:sp>
      <p:sp>
        <p:nvSpPr>
          <p:cNvPr id="143" name="Rectangle 142" descr="Contains tuples ((5, Kay), (3, Jim))" title="Data Page 2"/>
          <p:cNvSpPr/>
          <p:nvPr/>
        </p:nvSpPr>
        <p:spPr>
          <a:xfrm>
            <a:off x="2576216"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(5, Kay)</a:t>
            </a:r>
          </a:p>
        </p:txBody>
      </p:sp>
      <p:sp>
        <p:nvSpPr>
          <p:cNvPr id="144" name="Rectangle 143" descr="Contains tuples ((5, Kay), (3, Jim))" title="Data Page 2"/>
          <p:cNvSpPr/>
          <p:nvPr/>
        </p:nvSpPr>
        <p:spPr>
          <a:xfrm>
            <a:off x="3422349"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(3, Jim)</a:t>
            </a:r>
          </a:p>
        </p:txBody>
      </p:sp>
      <p:sp>
        <p:nvSpPr>
          <p:cNvPr id="145" name="Rectangle 144" descr="Contains tuples ((27, Joe), (34 Kit))" title="Data Page 3"/>
          <p:cNvSpPr/>
          <p:nvPr/>
        </p:nvSpPr>
        <p:spPr>
          <a:xfrm>
            <a:off x="4633827"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(27, Joe)</a:t>
            </a:r>
          </a:p>
        </p:txBody>
      </p:sp>
      <p:sp>
        <p:nvSpPr>
          <p:cNvPr id="148" name="Rectangle 147" descr="Contains tuples ((27, Joe), (34 Kit))" title="Data Page 3"/>
          <p:cNvSpPr/>
          <p:nvPr/>
        </p:nvSpPr>
        <p:spPr>
          <a:xfrm>
            <a:off x="5479961" y="57960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(34, Kit)</a:t>
            </a:r>
          </a:p>
        </p:txBody>
      </p:sp>
      <p:sp>
        <p:nvSpPr>
          <p:cNvPr id="149" name="Rectangle 148" descr="Contains tuples ((1, Kim), (42, Hal))" title="Data Page 4"/>
          <p:cNvSpPr/>
          <p:nvPr/>
        </p:nvSpPr>
        <p:spPr>
          <a:xfrm>
            <a:off x="6735957" y="57684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(1, Kim)</a:t>
            </a:r>
          </a:p>
        </p:txBody>
      </p:sp>
      <p:sp>
        <p:nvSpPr>
          <p:cNvPr id="150" name="Rectangle 149" descr="Contains tuples ((1, Kim), (42, Hal))" title="Data Page 4"/>
          <p:cNvSpPr/>
          <p:nvPr/>
        </p:nvSpPr>
        <p:spPr>
          <a:xfrm>
            <a:off x="7582092" y="5768481"/>
            <a:ext cx="82780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Neue"/>
              </a:rPr>
              <a:t>(42, Hal)</a:t>
            </a:r>
          </a:p>
        </p:txBody>
      </p:sp>
      <p:sp>
        <p:nvSpPr>
          <p:cNvPr id="151" name="TextBox 150" descr="Contains tuples ((20, Tim), (7, Dan))" title="Data Page 1"/>
          <p:cNvSpPr txBox="1"/>
          <p:nvPr/>
        </p:nvSpPr>
        <p:spPr>
          <a:xfrm>
            <a:off x="321543" y="5311549"/>
            <a:ext cx="752129" cy="307777"/>
          </a:xfrm>
          <a:prstGeom prst="rect">
            <a:avLst/>
          </a:prstGeom>
          <a:noFill/>
        </p:spPr>
        <p:txBody>
          <a:bodyPr wrap="none" rtlCol="0">
            <a:spAutoFit/>
          </a:bodyPr>
          <a:lstStyle/>
          <a:p>
            <a:r>
              <a:rPr lang="en-US" sz="1400" dirty="0">
                <a:solidFill>
                  <a:schemeClr val="bg1"/>
                </a:solidFill>
                <a:latin typeface="Helvetica Neue"/>
              </a:rPr>
              <a:t>Page 1</a:t>
            </a:r>
          </a:p>
        </p:txBody>
      </p:sp>
      <p:sp>
        <p:nvSpPr>
          <p:cNvPr id="152" name="TextBox 151" descr="Contains tuples ((5, Kay), (3, Jim))" title="Data Page 2"/>
          <p:cNvSpPr txBox="1"/>
          <p:nvPr/>
        </p:nvSpPr>
        <p:spPr>
          <a:xfrm>
            <a:off x="2409621" y="5325797"/>
            <a:ext cx="752129" cy="307777"/>
          </a:xfrm>
          <a:prstGeom prst="rect">
            <a:avLst/>
          </a:prstGeom>
          <a:noFill/>
        </p:spPr>
        <p:txBody>
          <a:bodyPr wrap="none" rtlCol="0">
            <a:spAutoFit/>
          </a:bodyPr>
          <a:lstStyle/>
          <a:p>
            <a:r>
              <a:rPr lang="en-US" sz="1400" dirty="0">
                <a:solidFill>
                  <a:schemeClr val="bg1"/>
                </a:solidFill>
                <a:latin typeface="Helvetica Neue"/>
              </a:rPr>
              <a:t>Page 2</a:t>
            </a:r>
          </a:p>
        </p:txBody>
      </p:sp>
      <p:sp>
        <p:nvSpPr>
          <p:cNvPr id="153" name="TextBox 152" descr="Contains tuples ((27, Joe), (34 Kit))" title="Data Page 3"/>
          <p:cNvSpPr txBox="1"/>
          <p:nvPr/>
        </p:nvSpPr>
        <p:spPr>
          <a:xfrm>
            <a:off x="4480407" y="5320610"/>
            <a:ext cx="752129" cy="307777"/>
          </a:xfrm>
          <a:prstGeom prst="rect">
            <a:avLst/>
          </a:prstGeom>
          <a:noFill/>
        </p:spPr>
        <p:txBody>
          <a:bodyPr wrap="none" rtlCol="0">
            <a:spAutoFit/>
          </a:bodyPr>
          <a:lstStyle/>
          <a:p>
            <a:r>
              <a:rPr lang="en-US" sz="1400" dirty="0">
                <a:solidFill>
                  <a:schemeClr val="bg1"/>
                </a:solidFill>
                <a:latin typeface="Helvetica Neue"/>
              </a:rPr>
              <a:t>Page 3</a:t>
            </a:r>
          </a:p>
        </p:txBody>
      </p:sp>
      <p:sp>
        <p:nvSpPr>
          <p:cNvPr id="155" name="TextBox 154" descr="Contains tuples ((1, Kim), (42, Hal))" title="Data Page 4"/>
          <p:cNvSpPr txBox="1"/>
          <p:nvPr/>
        </p:nvSpPr>
        <p:spPr>
          <a:xfrm>
            <a:off x="6583845" y="5286792"/>
            <a:ext cx="752129" cy="307777"/>
          </a:xfrm>
          <a:prstGeom prst="rect">
            <a:avLst/>
          </a:prstGeom>
          <a:noFill/>
        </p:spPr>
        <p:txBody>
          <a:bodyPr wrap="none" rtlCol="0">
            <a:spAutoFit/>
          </a:bodyPr>
          <a:lstStyle/>
          <a:p>
            <a:r>
              <a:rPr lang="en-US" sz="1400" dirty="0">
                <a:solidFill>
                  <a:schemeClr val="bg1"/>
                </a:solidFill>
                <a:latin typeface="Helvetica Neue"/>
              </a:rPr>
              <a:t>Page 4</a:t>
            </a:r>
          </a:p>
        </p:txBody>
      </p:sp>
      <p:sp>
        <p:nvSpPr>
          <p:cNvPr id="156" name="TextBox 155" descr="Arrow from 27 in B Tree to page 3 of the data pages with tuple (27, Joe)" title="Arrow"/>
          <p:cNvSpPr txBox="1"/>
          <p:nvPr/>
        </p:nvSpPr>
        <p:spPr>
          <a:xfrm rot="18376777">
            <a:off x="5499616" y="4568556"/>
            <a:ext cx="960519" cy="523220"/>
          </a:xfrm>
          <a:prstGeom prst="rect">
            <a:avLst/>
          </a:prstGeom>
          <a:noFill/>
        </p:spPr>
        <p:txBody>
          <a:bodyPr wrap="none" rtlCol="0">
            <a:spAutoFit/>
          </a:bodyPr>
          <a:lstStyle/>
          <a:p>
            <a:r>
              <a:rPr lang="en-US" sz="1400" dirty="0" err="1">
                <a:solidFill>
                  <a:schemeClr val="accent2"/>
                </a:solidFill>
                <a:latin typeface="Helvetica Neue"/>
              </a:rPr>
              <a:t>PageId</a:t>
            </a:r>
            <a:r>
              <a:rPr lang="en-US" sz="1400" dirty="0">
                <a:solidFill>
                  <a:schemeClr val="accent2"/>
                </a:solidFill>
                <a:latin typeface="Helvetica Neue"/>
              </a:rPr>
              <a:t>,</a:t>
            </a:r>
          </a:p>
          <a:p>
            <a:r>
              <a:rPr lang="en-US" sz="1400" dirty="0">
                <a:solidFill>
                  <a:schemeClr val="accent2"/>
                </a:solidFill>
                <a:latin typeface="Helvetica Neue"/>
              </a:rPr>
              <a:t>Record Id</a:t>
            </a:r>
          </a:p>
        </p:txBody>
      </p:sp>
      <p:cxnSp>
        <p:nvCxnSpPr>
          <p:cNvPr id="157" name="Straight Arrow Connector 156">
            <a:extLst>
              <a:ext uri="{FF2B5EF4-FFF2-40B4-BE49-F238E27FC236}">
                <a16:creationId xmlns:a16="http://schemas.microsoft.com/office/drawing/2014/main" id="{78CFC78C-D087-F040-A968-8CDDF275A7A9}"/>
              </a:ext>
            </a:extLst>
          </p:cNvPr>
          <p:cNvCxnSpPr>
            <a:stCxn id="134" idx="2"/>
          </p:cNvCxnSpPr>
          <p:nvPr/>
        </p:nvCxnSpPr>
        <p:spPr>
          <a:xfrm flipH="1">
            <a:off x="5310597" y="3966688"/>
            <a:ext cx="1326073" cy="1841763"/>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59F6482-13E3-48AA-9F28-7362888D1E43}" type="slidenum">
              <a:rPr lang="en-US" smtClean="0"/>
              <a:t>29</a:t>
            </a:fld>
            <a:endParaRPr lang="en-US"/>
          </a:p>
        </p:txBody>
      </p:sp>
    </p:spTree>
    <p:extLst>
      <p:ext uri="{BB962C8B-B14F-4D97-AF65-F5344CB8AC3E}">
        <p14:creationId xmlns:p14="http://schemas.microsoft.com/office/powerpoint/2010/main" val="19981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wipe(up)">
                                      <p:cBhvr>
                                        <p:cTn id="10" dur="500"/>
                                        <p:tgtEl>
                                          <p:spTgt spid="12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30"/>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up)">
                                      <p:cBhvr>
                                        <p:cTn id="17" dur="500"/>
                                        <p:tgtEl>
                                          <p:spTgt spid="13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wipe(up)">
                                      <p:cBhvr>
                                        <p:cTn id="25" dur="500"/>
                                        <p:tgtEl>
                                          <p:spTgt spid="15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wipe(up)">
                                      <p:cBhvr>
                                        <p:cTn id="28"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243" y="2739356"/>
            <a:ext cx="2193758" cy="1325563"/>
          </a:xfrm>
        </p:spPr>
        <p:txBody>
          <a:bodyPr>
            <a:normAutofit/>
          </a:bodyPr>
          <a:lstStyle/>
          <a:p>
            <a:r>
              <a:rPr lang="en-US" sz="5400" b="1" dirty="0" smtClean="0"/>
              <a:t>1. SQL</a:t>
            </a:r>
            <a:endParaRPr lang="en-US" sz="5400" b="1" dirty="0"/>
          </a:p>
        </p:txBody>
      </p:sp>
      <p:pic>
        <p:nvPicPr>
          <p:cNvPr id="3" name="Picture 2"/>
          <p:cNvPicPr>
            <a:picLocks noChangeAspect="1"/>
          </p:cNvPicPr>
          <p:nvPr/>
        </p:nvPicPr>
        <p:blipFill>
          <a:blip r:embed="rId2"/>
          <a:stretch>
            <a:fillRect/>
          </a:stretch>
        </p:blipFill>
        <p:spPr>
          <a:xfrm>
            <a:off x="6871501" y="3402137"/>
            <a:ext cx="5216665" cy="3363180"/>
          </a:xfrm>
          <a:prstGeom prst="rect">
            <a:avLst/>
          </a:prstGeom>
        </p:spPr>
      </p:pic>
      <p:sp>
        <p:nvSpPr>
          <p:cNvPr id="4" name="Right Arrow 3"/>
          <p:cNvSpPr/>
          <p:nvPr/>
        </p:nvSpPr>
        <p:spPr>
          <a:xfrm>
            <a:off x="9214338" y="3843118"/>
            <a:ext cx="401934" cy="1406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3</a:t>
            </a:fld>
            <a:endParaRPr lang="en-US"/>
          </a:p>
        </p:txBody>
      </p:sp>
    </p:spTree>
    <p:extLst>
      <p:ext uri="{BB962C8B-B14F-4D97-AF65-F5344CB8AC3E}">
        <p14:creationId xmlns:p14="http://schemas.microsoft.com/office/powerpoint/2010/main" val="173702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169"/>
          <p:cNvSpPr/>
          <p:nvPr/>
        </p:nvSpPr>
        <p:spPr>
          <a:xfrm>
            <a:off x="0" y="1417640"/>
            <a:ext cx="12192000" cy="33321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itle 1"/>
          <p:cNvSpPr>
            <a:spLocks noGrp="1"/>
          </p:cNvSpPr>
          <p:nvPr>
            <p:ph type="title"/>
          </p:nvPr>
        </p:nvSpPr>
        <p:spPr/>
        <p:txBody>
          <a:bodyPr>
            <a:normAutofit/>
          </a:bodyPr>
          <a:lstStyle/>
          <a:p>
            <a:r>
              <a:rPr lang="en-US" dirty="0"/>
              <a:t>Inserting 8* into a B+ Tree: Insert</a:t>
            </a:r>
          </a:p>
        </p:txBody>
      </p:sp>
      <p:sp>
        <p:nvSpPr>
          <p:cNvPr id="64" name="Content Placeholder 2"/>
          <p:cNvSpPr txBox="1">
            <a:spLocks/>
          </p:cNvSpPr>
          <p:nvPr/>
        </p:nvSpPr>
        <p:spPr>
          <a:xfrm>
            <a:off x="2640351" y="-281187"/>
            <a:ext cx="7633720" cy="2340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solidFill>
                <a:schemeClr val="tx2"/>
              </a:solidFill>
              <a:latin typeface="Helvetica Neue"/>
            </a:endParaRPr>
          </a:p>
        </p:txBody>
      </p:sp>
      <p:sp>
        <p:nvSpPr>
          <p:cNvPr id="100" name="Rectangle 99"/>
          <p:cNvSpPr/>
          <p:nvPr/>
        </p:nvSpPr>
        <p:spPr>
          <a:xfrm>
            <a:off x="3930848" y="2285336"/>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13</a:t>
            </a:r>
          </a:p>
        </p:txBody>
      </p:sp>
      <p:grpSp>
        <p:nvGrpSpPr>
          <p:cNvPr id="101" name="Group 100"/>
          <p:cNvGrpSpPr/>
          <p:nvPr/>
        </p:nvGrpSpPr>
        <p:grpSpPr>
          <a:xfrm>
            <a:off x="4236048" y="2285336"/>
            <a:ext cx="122080" cy="406400"/>
            <a:chOff x="2089173" y="2086327"/>
            <a:chExt cx="91560" cy="304800"/>
          </a:xfrm>
        </p:grpSpPr>
        <p:sp>
          <p:nvSpPr>
            <p:cNvPr id="117" name="Rectangle 11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8" name="Oval 11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2" name="Group 101"/>
          <p:cNvGrpSpPr/>
          <p:nvPr/>
        </p:nvGrpSpPr>
        <p:grpSpPr>
          <a:xfrm>
            <a:off x="3798133" y="2285336"/>
            <a:ext cx="122080" cy="406400"/>
            <a:chOff x="2089173" y="2086327"/>
            <a:chExt cx="91560" cy="304800"/>
          </a:xfrm>
        </p:grpSpPr>
        <p:sp>
          <p:nvSpPr>
            <p:cNvPr id="115" name="Rectangle 114"/>
            <p:cNvSpPr/>
            <p:nvPr/>
          </p:nvSpPr>
          <p:spPr>
            <a:xfrm>
              <a:off x="2089173" y="2086327"/>
              <a:ext cx="91560"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6" name="Oval 115"/>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3" name="Rectangle 102"/>
          <p:cNvSpPr/>
          <p:nvPr/>
        </p:nvSpPr>
        <p:spPr>
          <a:xfrm>
            <a:off x="4358917" y="2285336"/>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17</a:t>
            </a:r>
          </a:p>
        </p:txBody>
      </p:sp>
      <p:grpSp>
        <p:nvGrpSpPr>
          <p:cNvPr id="104" name="Group 103"/>
          <p:cNvGrpSpPr/>
          <p:nvPr/>
        </p:nvGrpSpPr>
        <p:grpSpPr>
          <a:xfrm>
            <a:off x="4664117" y="2285336"/>
            <a:ext cx="122080" cy="406400"/>
            <a:chOff x="2089173" y="2086327"/>
            <a:chExt cx="91560" cy="304800"/>
          </a:xfrm>
        </p:grpSpPr>
        <p:sp>
          <p:nvSpPr>
            <p:cNvPr id="113" name="Rectangle 11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4" name="Oval 11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5" name="Rectangle 104"/>
          <p:cNvSpPr/>
          <p:nvPr/>
        </p:nvSpPr>
        <p:spPr>
          <a:xfrm>
            <a:off x="4786198" y="2285336"/>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24</a:t>
            </a:r>
          </a:p>
        </p:txBody>
      </p:sp>
      <p:grpSp>
        <p:nvGrpSpPr>
          <p:cNvPr id="106" name="Group 105"/>
          <p:cNvGrpSpPr/>
          <p:nvPr/>
        </p:nvGrpSpPr>
        <p:grpSpPr>
          <a:xfrm>
            <a:off x="5091399" y="2285336"/>
            <a:ext cx="122080" cy="406400"/>
            <a:chOff x="2089173" y="2086327"/>
            <a:chExt cx="91560" cy="304800"/>
          </a:xfrm>
        </p:grpSpPr>
        <p:sp>
          <p:nvSpPr>
            <p:cNvPr id="111" name="Rectangle 11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2" name="Oval 11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7" name="Rectangle 106"/>
          <p:cNvSpPr/>
          <p:nvPr/>
        </p:nvSpPr>
        <p:spPr>
          <a:xfrm>
            <a:off x="5213480" y="2285336"/>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30</a:t>
            </a:r>
          </a:p>
        </p:txBody>
      </p:sp>
      <p:grpSp>
        <p:nvGrpSpPr>
          <p:cNvPr id="108" name="Group 107"/>
          <p:cNvGrpSpPr/>
          <p:nvPr/>
        </p:nvGrpSpPr>
        <p:grpSpPr>
          <a:xfrm>
            <a:off x="5518680" y="2285336"/>
            <a:ext cx="122080" cy="406400"/>
            <a:chOff x="2089173" y="2086327"/>
            <a:chExt cx="91560" cy="304800"/>
          </a:xfrm>
        </p:grpSpPr>
        <p:sp>
          <p:nvSpPr>
            <p:cNvPr id="109" name="Rectangle 10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110" name="Oval 10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4" name="Group 123"/>
          <p:cNvGrpSpPr/>
          <p:nvPr/>
        </p:nvGrpSpPr>
        <p:grpSpPr>
          <a:xfrm>
            <a:off x="1998351" y="3559433"/>
            <a:ext cx="1266007" cy="406400"/>
            <a:chOff x="2209800" y="2571750"/>
            <a:chExt cx="1524000" cy="304800"/>
          </a:xfrm>
        </p:grpSpPr>
        <p:sp>
          <p:nvSpPr>
            <p:cNvPr id="125" name="Rectangle 124"/>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a:t>
              </a:r>
            </a:p>
          </p:txBody>
        </p:sp>
        <p:sp>
          <p:nvSpPr>
            <p:cNvPr id="126" name="Rectangle 125"/>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a:t>
              </a:r>
            </a:p>
          </p:txBody>
        </p:sp>
        <p:sp>
          <p:nvSpPr>
            <p:cNvPr id="127" name="Rectangle 126"/>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5*</a:t>
              </a:r>
            </a:p>
          </p:txBody>
        </p:sp>
        <p:sp>
          <p:nvSpPr>
            <p:cNvPr id="128" name="Rectangle 127"/>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7*</a:t>
              </a:r>
            </a:p>
          </p:txBody>
        </p:sp>
      </p:grpSp>
      <p:grpSp>
        <p:nvGrpSpPr>
          <p:cNvPr id="129" name="Group 128"/>
          <p:cNvGrpSpPr/>
          <p:nvPr/>
        </p:nvGrpSpPr>
        <p:grpSpPr>
          <a:xfrm>
            <a:off x="3386050" y="3559433"/>
            <a:ext cx="1266007" cy="406400"/>
            <a:chOff x="2209800" y="2571750"/>
            <a:chExt cx="1524000" cy="304800"/>
          </a:xfrm>
        </p:grpSpPr>
        <p:sp>
          <p:nvSpPr>
            <p:cNvPr id="130" name="Rectangle 129"/>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14*</a:t>
              </a:r>
            </a:p>
          </p:txBody>
        </p:sp>
        <p:sp>
          <p:nvSpPr>
            <p:cNvPr id="131" name="Rectangle 130"/>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16*</a:t>
              </a:r>
            </a:p>
          </p:txBody>
        </p:sp>
        <p:sp>
          <p:nvSpPr>
            <p:cNvPr id="132" name="Rectangle 131"/>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sp>
          <p:nvSpPr>
            <p:cNvPr id="133" name="Rectangle 132"/>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134" name="Group 133"/>
          <p:cNvGrpSpPr/>
          <p:nvPr/>
        </p:nvGrpSpPr>
        <p:grpSpPr>
          <a:xfrm>
            <a:off x="4773749" y="3559433"/>
            <a:ext cx="1266007" cy="406400"/>
            <a:chOff x="2209800" y="2571750"/>
            <a:chExt cx="1524000" cy="304800"/>
          </a:xfrm>
        </p:grpSpPr>
        <p:sp>
          <p:nvSpPr>
            <p:cNvPr id="135" name="Rectangle 134"/>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19*</a:t>
              </a:r>
            </a:p>
          </p:txBody>
        </p:sp>
        <p:sp>
          <p:nvSpPr>
            <p:cNvPr id="136" name="Rectangle 135"/>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20*</a:t>
              </a:r>
            </a:p>
          </p:txBody>
        </p:sp>
        <p:sp>
          <p:nvSpPr>
            <p:cNvPr id="137" name="Rectangle 136"/>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sp>
          <p:nvSpPr>
            <p:cNvPr id="138" name="Rectangle 137"/>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139" name="Group 138"/>
          <p:cNvGrpSpPr/>
          <p:nvPr/>
        </p:nvGrpSpPr>
        <p:grpSpPr>
          <a:xfrm>
            <a:off x="6161445" y="3559433"/>
            <a:ext cx="1266007" cy="406400"/>
            <a:chOff x="2209800" y="2571750"/>
            <a:chExt cx="1524000" cy="304800"/>
          </a:xfrm>
        </p:grpSpPr>
        <p:sp>
          <p:nvSpPr>
            <p:cNvPr id="140" name="Rectangle 139"/>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24*</a:t>
              </a:r>
            </a:p>
          </p:txBody>
        </p:sp>
        <p:sp>
          <p:nvSpPr>
            <p:cNvPr id="141" name="Rectangle 140"/>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27*</a:t>
              </a:r>
            </a:p>
          </p:txBody>
        </p:sp>
        <p:sp>
          <p:nvSpPr>
            <p:cNvPr id="142" name="Rectangle 141"/>
            <p:cNvSpPr/>
            <p:nvPr/>
          </p:nvSpPr>
          <p:spPr>
            <a:xfrm>
              <a:off x="2971801"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a:solidFill>
                    <a:schemeClr val="tx1"/>
                  </a:solidFill>
                  <a:latin typeface="PT Sans Narrow" charset="-52"/>
                  <a:ea typeface="PT Sans Narrow" charset="-52"/>
                  <a:cs typeface="PT Sans Narrow" charset="-52"/>
                </a:rPr>
                <a:t>29*</a:t>
              </a:r>
              <a:endParaRPr lang="en-US" sz="1333" dirty="0">
                <a:solidFill>
                  <a:schemeClr val="tx1"/>
                </a:solidFill>
                <a:latin typeface="PT Sans Narrow" charset="-52"/>
                <a:ea typeface="PT Sans Narrow" charset="-52"/>
                <a:cs typeface="PT Sans Narrow" charset="-52"/>
              </a:endParaRPr>
            </a:p>
          </p:txBody>
        </p:sp>
        <p:sp>
          <p:nvSpPr>
            <p:cNvPr id="143" name="Rectangle 142"/>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cxnSp>
        <p:nvCxnSpPr>
          <p:cNvPr id="144" name="Straight Arrow Connector 143"/>
          <p:cNvCxnSpPr/>
          <p:nvPr/>
        </p:nvCxnSpPr>
        <p:spPr>
          <a:xfrm flipH="1">
            <a:off x="2474729" y="2515624"/>
            <a:ext cx="1386072" cy="1046513"/>
          </a:xfrm>
          <a:prstGeom prst="straightConnector1">
            <a:avLst/>
          </a:prstGeom>
          <a:ln w="25400">
            <a:solidFill>
              <a:srgbClr val="FFC000"/>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a:off x="3860802" y="2512921"/>
            <a:ext cx="436287" cy="1046513"/>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4725158" y="2512921"/>
            <a:ext cx="523343" cy="1046513"/>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5152439" y="2512921"/>
            <a:ext cx="1483757" cy="1046513"/>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grpSp>
        <p:nvGrpSpPr>
          <p:cNvPr id="150" name="Group 149"/>
          <p:cNvGrpSpPr/>
          <p:nvPr/>
        </p:nvGrpSpPr>
        <p:grpSpPr>
          <a:xfrm>
            <a:off x="7573475" y="3560375"/>
            <a:ext cx="1266007" cy="406400"/>
            <a:chOff x="2209800" y="2571750"/>
            <a:chExt cx="1524000" cy="304800"/>
          </a:xfrm>
        </p:grpSpPr>
        <p:sp>
          <p:nvSpPr>
            <p:cNvPr id="151" name="Rectangle 150"/>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33*</a:t>
              </a:r>
            </a:p>
          </p:txBody>
        </p:sp>
        <p:sp>
          <p:nvSpPr>
            <p:cNvPr id="152" name="Rectangle 151"/>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34*</a:t>
              </a:r>
            </a:p>
          </p:txBody>
        </p:sp>
        <p:sp>
          <p:nvSpPr>
            <p:cNvPr id="153" name="Rectangle 152"/>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38*</a:t>
              </a:r>
            </a:p>
          </p:txBody>
        </p:sp>
        <p:sp>
          <p:nvSpPr>
            <p:cNvPr id="154" name="Rectangle 153"/>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39*</a:t>
              </a:r>
            </a:p>
          </p:txBody>
        </p:sp>
      </p:grpSp>
      <p:cxnSp>
        <p:nvCxnSpPr>
          <p:cNvPr id="155" name="Straight Arrow Connector 154"/>
          <p:cNvCxnSpPr/>
          <p:nvPr/>
        </p:nvCxnSpPr>
        <p:spPr>
          <a:xfrm>
            <a:off x="5579720" y="2512921"/>
            <a:ext cx="2468507" cy="1047455"/>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2683546" y="2276868"/>
            <a:ext cx="1083951" cy="318100"/>
          </a:xfrm>
          <a:prstGeom prst="rect">
            <a:avLst/>
          </a:prstGeom>
          <a:noFill/>
        </p:spPr>
        <p:txBody>
          <a:bodyPr wrap="none" rtlCol="0">
            <a:spAutoFit/>
          </a:bodyPr>
          <a:lstStyle/>
          <a:p>
            <a:r>
              <a:rPr lang="en-US" sz="1467" dirty="0">
                <a:latin typeface="Helvetica Neue" charset="0"/>
                <a:ea typeface="Helvetica Neue" charset="0"/>
                <a:cs typeface="Helvetica Neue" charset="0"/>
              </a:rPr>
              <a:t>Root Node</a:t>
            </a:r>
            <a:endParaRPr lang="en-US" sz="2400" dirty="0">
              <a:latin typeface="Helvetica Neue" charset="0"/>
              <a:ea typeface="Helvetica Neue" charset="0"/>
              <a:cs typeface="Helvetica Neue" charset="0"/>
            </a:endParaRPr>
          </a:p>
        </p:txBody>
      </p:sp>
      <p:cxnSp>
        <p:nvCxnSpPr>
          <p:cNvPr id="157" name="Curved Connector 156"/>
          <p:cNvCxnSpPr/>
          <p:nvPr/>
        </p:nvCxnSpPr>
        <p:spPr>
          <a:xfrm rot="16200000" flipH="1">
            <a:off x="3325203" y="3746737"/>
            <a:ext cx="16933" cy="438193"/>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59" name="Curved Connector 158"/>
          <p:cNvCxnSpPr/>
          <p:nvPr/>
        </p:nvCxnSpPr>
        <p:spPr>
          <a:xfrm rot="5400000">
            <a:off x="3325204" y="3746738"/>
            <a:ext cx="16933" cy="438193"/>
          </a:xfrm>
          <a:prstGeom prst="curvedConnector3">
            <a:avLst>
              <a:gd name="adj1" fmla="val 625551"/>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1" name="Curved Connector 160"/>
          <p:cNvCxnSpPr/>
          <p:nvPr/>
        </p:nvCxnSpPr>
        <p:spPr>
          <a:xfrm rot="16200000" flipH="1">
            <a:off x="4712902" y="3746737"/>
            <a:ext cx="16933" cy="438193"/>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p:nvPr/>
        </p:nvCxnSpPr>
        <p:spPr>
          <a:xfrm rot="5400000">
            <a:off x="4712903" y="3746738"/>
            <a:ext cx="16933" cy="438193"/>
          </a:xfrm>
          <a:prstGeom prst="curvedConnector3">
            <a:avLst>
              <a:gd name="adj1" fmla="val 625528"/>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3" name="Curved Connector 162"/>
          <p:cNvCxnSpPr/>
          <p:nvPr/>
        </p:nvCxnSpPr>
        <p:spPr>
          <a:xfrm rot="16200000" flipH="1">
            <a:off x="6100599" y="3746738"/>
            <a:ext cx="16933" cy="438191"/>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4" name="Curved Connector 163"/>
          <p:cNvCxnSpPr/>
          <p:nvPr/>
        </p:nvCxnSpPr>
        <p:spPr>
          <a:xfrm rot="5400000">
            <a:off x="6100600" y="3746739"/>
            <a:ext cx="16933" cy="438191"/>
          </a:xfrm>
          <a:prstGeom prst="curvedConnector3">
            <a:avLst>
              <a:gd name="adj1" fmla="val 676575"/>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5" name="Curved Connector 164"/>
          <p:cNvCxnSpPr/>
          <p:nvPr/>
        </p:nvCxnSpPr>
        <p:spPr>
          <a:xfrm rot="16200000" flipH="1">
            <a:off x="7499992" y="3735042"/>
            <a:ext cx="941" cy="462525"/>
          </a:xfrm>
          <a:prstGeom prst="curvedConnector3">
            <a:avLst>
              <a:gd name="adj1" fmla="val 32479603"/>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166" name="Curved Connector 165"/>
          <p:cNvCxnSpPr/>
          <p:nvPr/>
        </p:nvCxnSpPr>
        <p:spPr>
          <a:xfrm rot="5400000" flipH="1">
            <a:off x="7499992" y="3735042"/>
            <a:ext cx="941" cy="462525"/>
          </a:xfrm>
          <a:prstGeom prst="curvedConnector3">
            <a:avLst>
              <a:gd name="adj1" fmla="val -11252408"/>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1982666" y="3555608"/>
            <a:ext cx="1315137" cy="44434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8" name="Rectangle 167"/>
          <p:cNvSpPr/>
          <p:nvPr/>
        </p:nvSpPr>
        <p:spPr>
          <a:xfrm>
            <a:off x="2304287" y="2895424"/>
            <a:ext cx="316501" cy="40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8*</a:t>
            </a:r>
          </a:p>
        </p:txBody>
      </p:sp>
      <p:sp>
        <p:nvSpPr>
          <p:cNvPr id="169" name="Content Placeholder 2">
            <a:extLst>
              <a:ext uri="{FF2B5EF4-FFF2-40B4-BE49-F238E27FC236}">
                <a16:creationId xmlns:a16="http://schemas.microsoft.com/office/drawing/2014/main" id="{CE3425B2-DA01-174C-9D88-2904862B0D2D}"/>
              </a:ext>
            </a:extLst>
          </p:cNvPr>
          <p:cNvSpPr txBox="1">
            <a:spLocks/>
          </p:cNvSpPr>
          <p:nvPr/>
        </p:nvSpPr>
        <p:spPr>
          <a:xfrm>
            <a:off x="-17512" y="4696385"/>
            <a:ext cx="10972800" cy="398704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1pPr>
            <a:lvl2pPr marL="742950" indent="-28575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2pPr>
            <a:lvl3pPr marL="1143000" indent="-228600" algn="l" defTabSz="914400" rtl="0" eaLnBrk="1" latinLnBrk="0" hangingPunct="1">
              <a:spcBef>
                <a:spcPct val="20000"/>
              </a:spcBef>
              <a:buClr>
                <a:schemeClr val="accent2"/>
              </a:buClr>
              <a:buFont typeface="Arial" panose="020B0604020202020204" pitchFamily="34" charset="0"/>
              <a:buChar char="•"/>
              <a:defRPr sz="2800" kern="1200" baseline="0">
                <a:solidFill>
                  <a:schemeClr val="tx1"/>
                </a:solidFill>
                <a:latin typeface="Helvetica Neue" charset="0"/>
                <a:ea typeface="+mn-ea"/>
                <a:cs typeface="+mn-cs"/>
              </a:defRPr>
            </a:lvl3pPr>
            <a:lvl4pPr marL="16002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67" dirty="0">
                <a:latin typeface="Helvetica Neue"/>
              </a:rPr>
              <a:t>Find the correct leaf</a:t>
            </a:r>
          </a:p>
          <a:p>
            <a:pPr lvl="1"/>
            <a:r>
              <a:rPr lang="en-US" sz="2667" dirty="0">
                <a:latin typeface="Helvetica Neue"/>
              </a:rPr>
              <a:t>Split leaf if there is not enough room</a:t>
            </a:r>
          </a:p>
        </p:txBody>
      </p:sp>
      <p:sp>
        <p:nvSpPr>
          <p:cNvPr id="2" name="Slide Number Placeholder 1"/>
          <p:cNvSpPr>
            <a:spLocks noGrp="1"/>
          </p:cNvSpPr>
          <p:nvPr>
            <p:ph type="sldNum" sz="quarter" idx="12"/>
          </p:nvPr>
        </p:nvSpPr>
        <p:spPr/>
        <p:txBody>
          <a:bodyPr/>
          <a:lstStyle/>
          <a:p>
            <a:fld id="{459F6482-13E3-48AA-9F28-7362888D1E43}" type="slidenum">
              <a:rPr lang="en-US" smtClean="0"/>
              <a:t>30</a:t>
            </a:fld>
            <a:endParaRPr lang="en-US"/>
          </a:p>
        </p:txBody>
      </p:sp>
    </p:spTree>
    <p:extLst>
      <p:ext uri="{BB962C8B-B14F-4D97-AF65-F5344CB8AC3E}">
        <p14:creationId xmlns:p14="http://schemas.microsoft.com/office/powerpoint/2010/main" val="1093179249"/>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0" y="1417640"/>
            <a:ext cx="12192000" cy="33321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1" name="Rectangle 540"/>
          <p:cNvSpPr/>
          <p:nvPr/>
        </p:nvSpPr>
        <p:spPr>
          <a:xfrm>
            <a:off x="2361334" y="2276713"/>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sp>
        <p:nvSpPr>
          <p:cNvPr id="20" name="Title 1"/>
          <p:cNvSpPr>
            <a:spLocks noGrp="1"/>
          </p:cNvSpPr>
          <p:nvPr>
            <p:ph type="title"/>
          </p:nvPr>
        </p:nvSpPr>
        <p:spPr/>
        <p:txBody>
          <a:bodyPr>
            <a:normAutofit/>
          </a:bodyPr>
          <a:lstStyle/>
          <a:p>
            <a:r>
              <a:rPr lang="en-US" dirty="0"/>
              <a:t>Copy up vs Push up!</a:t>
            </a:r>
          </a:p>
        </p:txBody>
      </p:sp>
      <p:sp>
        <p:nvSpPr>
          <p:cNvPr id="21" name="Content Placeholder 2"/>
          <p:cNvSpPr>
            <a:spLocks noGrp="1"/>
          </p:cNvSpPr>
          <p:nvPr>
            <p:ph idx="1"/>
          </p:nvPr>
        </p:nvSpPr>
        <p:spPr>
          <a:xfrm>
            <a:off x="206947" y="5359400"/>
            <a:ext cx="10972800" cy="4525963"/>
          </a:xfrm>
        </p:spPr>
        <p:txBody>
          <a:bodyPr>
            <a:normAutofit/>
          </a:bodyPr>
          <a:lstStyle/>
          <a:p>
            <a:r>
              <a:rPr lang="en-US" sz="2667" dirty="0"/>
              <a:t>Notice:</a:t>
            </a:r>
          </a:p>
          <a:p>
            <a:pPr lvl="1"/>
            <a:r>
              <a:rPr lang="en-US" sz="2667" dirty="0">
                <a:latin typeface="Helvetica Neue"/>
              </a:rPr>
              <a:t>The </a:t>
            </a:r>
            <a:r>
              <a:rPr lang="en-US" sz="2667" b="1" dirty="0">
                <a:latin typeface="Helvetica Neue"/>
              </a:rPr>
              <a:t>leaf</a:t>
            </a:r>
            <a:r>
              <a:rPr lang="en-US" sz="2667" dirty="0">
                <a:latin typeface="Helvetica Neue"/>
              </a:rPr>
              <a:t> entry (5) was </a:t>
            </a:r>
            <a:r>
              <a:rPr lang="en-US" sz="2667" b="1" dirty="0">
                <a:latin typeface="Helvetica Neue"/>
              </a:rPr>
              <a:t>copied</a:t>
            </a:r>
            <a:r>
              <a:rPr lang="en-US" sz="2667" dirty="0">
                <a:latin typeface="Helvetica Neue"/>
              </a:rPr>
              <a:t> up</a:t>
            </a:r>
          </a:p>
          <a:p>
            <a:pPr lvl="1"/>
            <a:r>
              <a:rPr lang="en-US" sz="2667" dirty="0">
                <a:latin typeface="Helvetica Neue"/>
              </a:rPr>
              <a:t>The </a:t>
            </a:r>
            <a:r>
              <a:rPr lang="en-US" sz="2667" b="1" dirty="0">
                <a:latin typeface="Helvetica Neue"/>
              </a:rPr>
              <a:t>index</a:t>
            </a:r>
            <a:r>
              <a:rPr lang="en-US" sz="2667" dirty="0">
                <a:latin typeface="Helvetica Neue"/>
              </a:rPr>
              <a:t> entry (17) was </a:t>
            </a:r>
            <a:r>
              <a:rPr lang="en-US" sz="2667" b="1" dirty="0">
                <a:latin typeface="Helvetica Neue"/>
              </a:rPr>
              <a:t>pushed </a:t>
            </a:r>
            <a:r>
              <a:rPr lang="en-US" sz="2667" dirty="0">
                <a:latin typeface="Helvetica Neue"/>
              </a:rPr>
              <a:t>up</a:t>
            </a:r>
          </a:p>
          <a:p>
            <a:pPr marL="609585" lvl="1" indent="0">
              <a:buNone/>
            </a:pPr>
            <a:endParaRPr lang="en-US" sz="2667" dirty="0"/>
          </a:p>
        </p:txBody>
      </p:sp>
      <p:sp>
        <p:nvSpPr>
          <p:cNvPr id="64" name="Content Placeholder 2"/>
          <p:cNvSpPr txBox="1">
            <a:spLocks/>
          </p:cNvSpPr>
          <p:nvPr/>
        </p:nvSpPr>
        <p:spPr>
          <a:xfrm>
            <a:off x="1942304" y="762677"/>
            <a:ext cx="7633720" cy="2340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a:solidFill>
                <a:schemeClr val="tx2"/>
              </a:solidFill>
              <a:latin typeface="Helvetica Neue"/>
            </a:endParaRPr>
          </a:p>
        </p:txBody>
      </p:sp>
      <p:grpSp>
        <p:nvGrpSpPr>
          <p:cNvPr id="386" name="Group 385"/>
          <p:cNvGrpSpPr/>
          <p:nvPr/>
        </p:nvGrpSpPr>
        <p:grpSpPr>
          <a:xfrm>
            <a:off x="3092029" y="1561769"/>
            <a:ext cx="1842627" cy="406400"/>
            <a:chOff x="1760737" y="2086327"/>
            <a:chExt cx="1381970" cy="304800"/>
          </a:xfrm>
        </p:grpSpPr>
        <p:sp>
          <p:nvSpPr>
            <p:cNvPr id="387" name="Rectangle 386"/>
            <p:cNvSpPr/>
            <p:nvPr/>
          </p:nvSpPr>
          <p:spPr>
            <a:xfrm>
              <a:off x="1860272" y="2086327"/>
              <a:ext cx="228901"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17</a:t>
              </a:r>
            </a:p>
          </p:txBody>
        </p:sp>
        <p:grpSp>
          <p:nvGrpSpPr>
            <p:cNvPr id="388" name="Group 387"/>
            <p:cNvGrpSpPr/>
            <p:nvPr/>
          </p:nvGrpSpPr>
          <p:grpSpPr>
            <a:xfrm>
              <a:off x="2089173" y="2086327"/>
              <a:ext cx="91560" cy="304800"/>
              <a:chOff x="2089173" y="2086327"/>
              <a:chExt cx="91560" cy="304800"/>
            </a:xfrm>
          </p:grpSpPr>
          <p:sp>
            <p:nvSpPr>
              <p:cNvPr id="424" name="Rectangle 423"/>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25" name="Oval 424"/>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89" name="Group 388"/>
            <p:cNvGrpSpPr/>
            <p:nvPr/>
          </p:nvGrpSpPr>
          <p:grpSpPr>
            <a:xfrm>
              <a:off x="1760737" y="2086327"/>
              <a:ext cx="91560" cy="304800"/>
              <a:chOff x="2089173" y="2086327"/>
              <a:chExt cx="91560" cy="304800"/>
            </a:xfrm>
          </p:grpSpPr>
          <p:sp>
            <p:nvSpPr>
              <p:cNvPr id="422" name="Rectangle 421"/>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23" name="Oval 422"/>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90" name="Rectangle 389"/>
            <p:cNvSpPr/>
            <p:nvPr/>
          </p:nvSpPr>
          <p:spPr>
            <a:xfrm>
              <a:off x="2181324"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393" name="Group 392"/>
            <p:cNvGrpSpPr/>
            <p:nvPr/>
          </p:nvGrpSpPr>
          <p:grpSpPr>
            <a:xfrm>
              <a:off x="2410225" y="2086327"/>
              <a:ext cx="91560" cy="304800"/>
              <a:chOff x="2089173" y="2086327"/>
              <a:chExt cx="91560" cy="304800"/>
            </a:xfrm>
          </p:grpSpPr>
          <p:sp>
            <p:nvSpPr>
              <p:cNvPr id="420" name="Rectangle 419"/>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21" name="Oval 420"/>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96" name="Rectangle 395"/>
            <p:cNvSpPr/>
            <p:nvPr/>
          </p:nvSpPr>
          <p:spPr>
            <a:xfrm>
              <a:off x="2501785"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05" name="Group 404"/>
            <p:cNvGrpSpPr/>
            <p:nvPr/>
          </p:nvGrpSpPr>
          <p:grpSpPr>
            <a:xfrm>
              <a:off x="2730686" y="2086327"/>
              <a:ext cx="91560" cy="304800"/>
              <a:chOff x="2089173" y="2086327"/>
              <a:chExt cx="91560" cy="304800"/>
            </a:xfrm>
          </p:grpSpPr>
          <p:sp>
            <p:nvSpPr>
              <p:cNvPr id="418" name="Rectangle 417"/>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19" name="Oval 418"/>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06" name="Rectangle 405"/>
            <p:cNvSpPr/>
            <p:nvPr/>
          </p:nvSpPr>
          <p:spPr>
            <a:xfrm>
              <a:off x="2822246"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07" name="Group 406"/>
            <p:cNvGrpSpPr/>
            <p:nvPr/>
          </p:nvGrpSpPr>
          <p:grpSpPr>
            <a:xfrm>
              <a:off x="3051147" y="2086327"/>
              <a:ext cx="91560" cy="304800"/>
              <a:chOff x="2089173" y="2086327"/>
              <a:chExt cx="91560" cy="304800"/>
            </a:xfrm>
          </p:grpSpPr>
          <p:sp>
            <p:nvSpPr>
              <p:cNvPr id="408" name="Rectangle 407"/>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17" name="Oval 416"/>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450" name="Group 449"/>
          <p:cNvGrpSpPr/>
          <p:nvPr/>
        </p:nvGrpSpPr>
        <p:grpSpPr>
          <a:xfrm>
            <a:off x="1801620" y="2276715"/>
            <a:ext cx="122080" cy="406400"/>
            <a:chOff x="2089173" y="2086327"/>
            <a:chExt cx="91560" cy="304800"/>
          </a:xfrm>
        </p:grpSpPr>
        <p:sp>
          <p:nvSpPr>
            <p:cNvPr id="463" name="Rectangle 462"/>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64" name="Oval 463"/>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51" name="Rectangle 450"/>
          <p:cNvSpPr/>
          <p:nvPr/>
        </p:nvSpPr>
        <p:spPr>
          <a:xfrm>
            <a:off x="2362404" y="2276715"/>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13</a:t>
            </a:r>
          </a:p>
        </p:txBody>
      </p:sp>
      <p:grpSp>
        <p:nvGrpSpPr>
          <p:cNvPr id="452" name="Group 451"/>
          <p:cNvGrpSpPr/>
          <p:nvPr/>
        </p:nvGrpSpPr>
        <p:grpSpPr>
          <a:xfrm>
            <a:off x="2667604" y="2276715"/>
            <a:ext cx="122080" cy="406400"/>
            <a:chOff x="2089173" y="2086327"/>
            <a:chExt cx="91560" cy="304800"/>
          </a:xfrm>
        </p:grpSpPr>
        <p:sp>
          <p:nvSpPr>
            <p:cNvPr id="461" name="Rectangle 460"/>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62" name="Oval 461"/>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53" name="Rectangle 452"/>
          <p:cNvSpPr/>
          <p:nvPr/>
        </p:nvSpPr>
        <p:spPr>
          <a:xfrm>
            <a:off x="2789685" y="2276715"/>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54" name="Group 453"/>
          <p:cNvGrpSpPr/>
          <p:nvPr/>
        </p:nvGrpSpPr>
        <p:grpSpPr>
          <a:xfrm>
            <a:off x="3094885" y="2276715"/>
            <a:ext cx="122080" cy="406400"/>
            <a:chOff x="2089173" y="2086327"/>
            <a:chExt cx="91560" cy="304800"/>
          </a:xfrm>
        </p:grpSpPr>
        <p:sp>
          <p:nvSpPr>
            <p:cNvPr id="459" name="Rectangle 45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60" name="Oval 45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55" name="Rectangle 454"/>
          <p:cNvSpPr/>
          <p:nvPr/>
        </p:nvSpPr>
        <p:spPr>
          <a:xfrm>
            <a:off x="3216966" y="2276715"/>
            <a:ext cx="305201" cy="406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56" name="Group 455"/>
          <p:cNvGrpSpPr/>
          <p:nvPr/>
        </p:nvGrpSpPr>
        <p:grpSpPr>
          <a:xfrm>
            <a:off x="3522167" y="2276715"/>
            <a:ext cx="122080" cy="406400"/>
            <a:chOff x="2089173" y="2086327"/>
            <a:chExt cx="91560" cy="304800"/>
          </a:xfrm>
        </p:grpSpPr>
        <p:sp>
          <p:nvSpPr>
            <p:cNvPr id="457" name="Rectangle 456"/>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58" name="Oval 457"/>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28" name="Group 427"/>
          <p:cNvGrpSpPr/>
          <p:nvPr/>
        </p:nvGrpSpPr>
        <p:grpSpPr>
          <a:xfrm>
            <a:off x="4382440" y="2252331"/>
            <a:ext cx="1842627" cy="406400"/>
            <a:chOff x="1760737" y="2086327"/>
            <a:chExt cx="1381970" cy="304800"/>
          </a:xfrm>
        </p:grpSpPr>
        <p:sp>
          <p:nvSpPr>
            <p:cNvPr id="429" name="Rectangle 428"/>
            <p:cNvSpPr/>
            <p:nvPr/>
          </p:nvSpPr>
          <p:spPr>
            <a:xfrm>
              <a:off x="1860272"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24</a:t>
              </a:r>
            </a:p>
          </p:txBody>
        </p:sp>
        <p:grpSp>
          <p:nvGrpSpPr>
            <p:cNvPr id="430" name="Group 429"/>
            <p:cNvGrpSpPr/>
            <p:nvPr/>
          </p:nvGrpSpPr>
          <p:grpSpPr>
            <a:xfrm>
              <a:off x="2089173" y="2086327"/>
              <a:ext cx="91560" cy="304800"/>
              <a:chOff x="2089173" y="2086327"/>
              <a:chExt cx="91560" cy="304800"/>
            </a:xfrm>
          </p:grpSpPr>
          <p:sp>
            <p:nvSpPr>
              <p:cNvPr id="446" name="Rectangle 445"/>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47" name="Oval 446"/>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31" name="Group 430"/>
            <p:cNvGrpSpPr/>
            <p:nvPr/>
          </p:nvGrpSpPr>
          <p:grpSpPr>
            <a:xfrm>
              <a:off x="1760737" y="2086327"/>
              <a:ext cx="91560" cy="304800"/>
              <a:chOff x="2089173" y="2086327"/>
              <a:chExt cx="91560" cy="304800"/>
            </a:xfrm>
          </p:grpSpPr>
          <p:sp>
            <p:nvSpPr>
              <p:cNvPr id="444" name="Rectangle 443"/>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45" name="Oval 444"/>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32" name="Rectangle 431"/>
            <p:cNvSpPr/>
            <p:nvPr/>
          </p:nvSpPr>
          <p:spPr>
            <a:xfrm>
              <a:off x="2181324"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30</a:t>
              </a:r>
            </a:p>
          </p:txBody>
        </p:sp>
        <p:grpSp>
          <p:nvGrpSpPr>
            <p:cNvPr id="433" name="Group 432"/>
            <p:cNvGrpSpPr/>
            <p:nvPr/>
          </p:nvGrpSpPr>
          <p:grpSpPr>
            <a:xfrm>
              <a:off x="2410225" y="2086327"/>
              <a:ext cx="91560" cy="304800"/>
              <a:chOff x="2089173" y="2086327"/>
              <a:chExt cx="91560" cy="304800"/>
            </a:xfrm>
          </p:grpSpPr>
          <p:sp>
            <p:nvSpPr>
              <p:cNvPr id="442" name="Rectangle 441"/>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43" name="Oval 442"/>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34" name="Rectangle 433"/>
            <p:cNvSpPr/>
            <p:nvPr/>
          </p:nvSpPr>
          <p:spPr>
            <a:xfrm>
              <a:off x="2501785"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35" name="Group 434"/>
            <p:cNvGrpSpPr/>
            <p:nvPr/>
          </p:nvGrpSpPr>
          <p:grpSpPr>
            <a:xfrm>
              <a:off x="2730686" y="2086327"/>
              <a:ext cx="91560" cy="304800"/>
              <a:chOff x="2089173" y="2086327"/>
              <a:chExt cx="91560" cy="304800"/>
            </a:xfrm>
          </p:grpSpPr>
          <p:sp>
            <p:nvSpPr>
              <p:cNvPr id="440" name="Rectangle 439"/>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41" name="Oval 440"/>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36" name="Rectangle 435"/>
            <p:cNvSpPr/>
            <p:nvPr/>
          </p:nvSpPr>
          <p:spPr>
            <a:xfrm>
              <a:off x="2822246" y="2086327"/>
              <a:ext cx="228901" cy="304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dirty="0">
                <a:latin typeface="PT Sans Narrow" charset="-52"/>
                <a:ea typeface="PT Sans Narrow" charset="-52"/>
                <a:cs typeface="PT Sans Narrow" charset="-52"/>
              </a:endParaRPr>
            </a:p>
          </p:txBody>
        </p:sp>
        <p:grpSp>
          <p:nvGrpSpPr>
            <p:cNvPr id="437" name="Group 436"/>
            <p:cNvGrpSpPr/>
            <p:nvPr/>
          </p:nvGrpSpPr>
          <p:grpSpPr>
            <a:xfrm>
              <a:off x="3051147" y="2086327"/>
              <a:ext cx="91560" cy="304800"/>
              <a:chOff x="2089173" y="2086327"/>
              <a:chExt cx="91560" cy="304800"/>
            </a:xfrm>
          </p:grpSpPr>
          <p:sp>
            <p:nvSpPr>
              <p:cNvPr id="438" name="Rectangle 437"/>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439" name="Oval 438"/>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grpSp>
        <p:nvGrpSpPr>
          <p:cNvPr id="467" name="Group 466"/>
          <p:cNvGrpSpPr/>
          <p:nvPr/>
        </p:nvGrpSpPr>
        <p:grpSpPr>
          <a:xfrm>
            <a:off x="610653" y="3559433"/>
            <a:ext cx="1266007" cy="406400"/>
            <a:chOff x="2209800" y="2571750"/>
            <a:chExt cx="1524000" cy="304800"/>
          </a:xfrm>
        </p:grpSpPr>
        <p:sp>
          <p:nvSpPr>
            <p:cNvPr id="468" name="Rectangle 467"/>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a:t>
              </a:r>
            </a:p>
          </p:txBody>
        </p:sp>
        <p:sp>
          <p:nvSpPr>
            <p:cNvPr id="469" name="Rectangle 468"/>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a:solidFill>
                    <a:schemeClr val="tx1"/>
                  </a:solidFill>
                  <a:latin typeface="PT Sans Narrow" charset="-52"/>
                  <a:ea typeface="PT Sans Narrow" charset="-52"/>
                  <a:cs typeface="PT Sans Narrow" charset="-52"/>
                </a:rPr>
                <a:t>3*</a:t>
              </a:r>
              <a:endParaRPr lang="en-US" sz="1333" dirty="0">
                <a:solidFill>
                  <a:schemeClr val="tx1"/>
                </a:solidFill>
                <a:latin typeface="PT Sans Narrow" charset="-52"/>
                <a:ea typeface="PT Sans Narrow" charset="-52"/>
                <a:cs typeface="PT Sans Narrow" charset="-52"/>
              </a:endParaRPr>
            </a:p>
          </p:txBody>
        </p:sp>
        <p:sp>
          <p:nvSpPr>
            <p:cNvPr id="470" name="Rectangle 469"/>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sp>
          <p:nvSpPr>
            <p:cNvPr id="471" name="Rectangle 470"/>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472" name="Group 471"/>
          <p:cNvGrpSpPr/>
          <p:nvPr/>
        </p:nvGrpSpPr>
        <p:grpSpPr>
          <a:xfrm>
            <a:off x="1998351" y="3559433"/>
            <a:ext cx="1266007" cy="406400"/>
            <a:chOff x="2209800" y="2571750"/>
            <a:chExt cx="1524000" cy="304800"/>
          </a:xfrm>
        </p:grpSpPr>
        <p:sp>
          <p:nvSpPr>
            <p:cNvPr id="473" name="Rectangle 472"/>
            <p:cNvSpPr/>
            <p:nvPr/>
          </p:nvSpPr>
          <p:spPr>
            <a:xfrm>
              <a:off x="2209800" y="2571750"/>
              <a:ext cx="381000"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5*</a:t>
              </a:r>
            </a:p>
          </p:txBody>
        </p:sp>
        <p:sp>
          <p:nvSpPr>
            <p:cNvPr id="474" name="Rectangle 473"/>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7*</a:t>
              </a:r>
            </a:p>
          </p:txBody>
        </p:sp>
        <p:sp>
          <p:nvSpPr>
            <p:cNvPr id="475" name="Rectangle 474"/>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8*</a:t>
              </a:r>
            </a:p>
          </p:txBody>
        </p:sp>
        <p:sp>
          <p:nvSpPr>
            <p:cNvPr id="476" name="Rectangle 475"/>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477" name="Group 476"/>
          <p:cNvGrpSpPr/>
          <p:nvPr/>
        </p:nvGrpSpPr>
        <p:grpSpPr>
          <a:xfrm>
            <a:off x="3386050" y="3559433"/>
            <a:ext cx="1266007" cy="406400"/>
            <a:chOff x="2209800" y="2571750"/>
            <a:chExt cx="1524000" cy="304800"/>
          </a:xfrm>
        </p:grpSpPr>
        <p:sp>
          <p:nvSpPr>
            <p:cNvPr id="478" name="Rectangle 477"/>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14*</a:t>
              </a:r>
            </a:p>
          </p:txBody>
        </p:sp>
        <p:sp>
          <p:nvSpPr>
            <p:cNvPr id="479" name="Rectangle 478"/>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16*</a:t>
              </a:r>
            </a:p>
          </p:txBody>
        </p:sp>
        <p:sp>
          <p:nvSpPr>
            <p:cNvPr id="480" name="Rectangle 479"/>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sp>
          <p:nvSpPr>
            <p:cNvPr id="481" name="Rectangle 480"/>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482" name="Group 481"/>
          <p:cNvGrpSpPr/>
          <p:nvPr/>
        </p:nvGrpSpPr>
        <p:grpSpPr>
          <a:xfrm>
            <a:off x="4773749" y="3559433"/>
            <a:ext cx="1266007" cy="406400"/>
            <a:chOff x="2209800" y="2571750"/>
            <a:chExt cx="1524000" cy="304800"/>
          </a:xfrm>
        </p:grpSpPr>
        <p:sp>
          <p:nvSpPr>
            <p:cNvPr id="483" name="Rectangle 482"/>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19*</a:t>
              </a:r>
            </a:p>
          </p:txBody>
        </p:sp>
        <p:sp>
          <p:nvSpPr>
            <p:cNvPr id="484" name="Rectangle 483"/>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20*</a:t>
              </a:r>
            </a:p>
          </p:txBody>
        </p:sp>
        <p:sp>
          <p:nvSpPr>
            <p:cNvPr id="485" name="Rectangle 484"/>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sp>
          <p:nvSpPr>
            <p:cNvPr id="486" name="Rectangle 485"/>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grpSp>
        <p:nvGrpSpPr>
          <p:cNvPr id="487" name="Group 486"/>
          <p:cNvGrpSpPr/>
          <p:nvPr/>
        </p:nvGrpSpPr>
        <p:grpSpPr>
          <a:xfrm>
            <a:off x="6161445" y="3559433"/>
            <a:ext cx="1266007" cy="406400"/>
            <a:chOff x="2209800" y="2571750"/>
            <a:chExt cx="1524000" cy="304800"/>
          </a:xfrm>
        </p:grpSpPr>
        <p:sp>
          <p:nvSpPr>
            <p:cNvPr id="488" name="Rectangle 487"/>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24*</a:t>
              </a:r>
            </a:p>
          </p:txBody>
        </p:sp>
        <p:sp>
          <p:nvSpPr>
            <p:cNvPr id="489" name="Rectangle 488"/>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27*</a:t>
              </a:r>
            </a:p>
          </p:txBody>
        </p:sp>
        <p:sp>
          <p:nvSpPr>
            <p:cNvPr id="490" name="Rectangle 489"/>
            <p:cNvSpPr/>
            <p:nvPr/>
          </p:nvSpPr>
          <p:spPr>
            <a:xfrm>
              <a:off x="2971801"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a:solidFill>
                    <a:schemeClr val="tx1"/>
                  </a:solidFill>
                  <a:latin typeface="PT Sans Narrow" charset="-52"/>
                  <a:ea typeface="PT Sans Narrow" charset="-52"/>
                  <a:cs typeface="PT Sans Narrow" charset="-52"/>
                </a:rPr>
                <a:t>29*</a:t>
              </a:r>
              <a:endParaRPr lang="en-US" sz="1333" dirty="0">
                <a:solidFill>
                  <a:schemeClr val="tx1"/>
                </a:solidFill>
                <a:latin typeface="PT Sans Narrow" charset="-52"/>
                <a:ea typeface="PT Sans Narrow" charset="-52"/>
                <a:cs typeface="PT Sans Narrow" charset="-52"/>
              </a:endParaRPr>
            </a:p>
          </p:txBody>
        </p:sp>
        <p:sp>
          <p:nvSpPr>
            <p:cNvPr id="491" name="Rectangle 490"/>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333" dirty="0">
                <a:solidFill>
                  <a:schemeClr val="tx1"/>
                </a:solidFill>
                <a:latin typeface="PT Sans Narrow" charset="-52"/>
                <a:ea typeface="PT Sans Narrow" charset="-52"/>
                <a:cs typeface="PT Sans Narrow" charset="-52"/>
              </a:endParaRPr>
            </a:p>
          </p:txBody>
        </p:sp>
      </p:grpSp>
      <p:cxnSp>
        <p:nvCxnSpPr>
          <p:cNvPr id="492" name="Straight Arrow Connector 491"/>
          <p:cNvCxnSpPr>
            <a:endCxn id="476" idx="0"/>
          </p:cNvCxnSpPr>
          <p:nvPr/>
        </p:nvCxnSpPr>
        <p:spPr>
          <a:xfrm flipH="1">
            <a:off x="1085405" y="2530691"/>
            <a:ext cx="776588" cy="1028743"/>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4" name="Straight Arrow Connector 493"/>
          <p:cNvCxnSpPr>
            <a:endCxn id="486" idx="0"/>
          </p:cNvCxnSpPr>
          <p:nvPr/>
        </p:nvCxnSpPr>
        <p:spPr>
          <a:xfrm>
            <a:off x="2728644" y="2504299"/>
            <a:ext cx="1132157" cy="1055135"/>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a:endCxn id="491" idx="0"/>
          </p:cNvCxnSpPr>
          <p:nvPr/>
        </p:nvCxnSpPr>
        <p:spPr>
          <a:xfrm>
            <a:off x="4443481" y="2479915"/>
            <a:ext cx="805020" cy="1079519"/>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6" name="Straight Arrow Connector 495"/>
          <p:cNvCxnSpPr>
            <a:endCxn id="496" idx="0"/>
          </p:cNvCxnSpPr>
          <p:nvPr/>
        </p:nvCxnSpPr>
        <p:spPr>
          <a:xfrm>
            <a:off x="4881396" y="2479915"/>
            <a:ext cx="1754801" cy="1079519"/>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grpSp>
        <p:nvGrpSpPr>
          <p:cNvPr id="497" name="Group 496"/>
          <p:cNvGrpSpPr/>
          <p:nvPr/>
        </p:nvGrpSpPr>
        <p:grpSpPr>
          <a:xfrm>
            <a:off x="7573475" y="3560375"/>
            <a:ext cx="1266007" cy="406400"/>
            <a:chOff x="2209800" y="2571750"/>
            <a:chExt cx="1524000" cy="304800"/>
          </a:xfrm>
        </p:grpSpPr>
        <p:sp>
          <p:nvSpPr>
            <p:cNvPr id="498" name="Rectangle 497"/>
            <p:cNvSpPr/>
            <p:nvPr/>
          </p:nvSpPr>
          <p:spPr>
            <a:xfrm>
              <a:off x="2209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33*</a:t>
              </a:r>
            </a:p>
          </p:txBody>
        </p:sp>
        <p:sp>
          <p:nvSpPr>
            <p:cNvPr id="499" name="Rectangle 498"/>
            <p:cNvSpPr/>
            <p:nvPr/>
          </p:nvSpPr>
          <p:spPr>
            <a:xfrm>
              <a:off x="2590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34*</a:t>
              </a:r>
            </a:p>
          </p:txBody>
        </p:sp>
        <p:sp>
          <p:nvSpPr>
            <p:cNvPr id="500" name="Rectangle 499"/>
            <p:cNvSpPr/>
            <p:nvPr/>
          </p:nvSpPr>
          <p:spPr>
            <a:xfrm>
              <a:off x="2971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38*</a:t>
              </a:r>
            </a:p>
          </p:txBody>
        </p:sp>
        <p:sp>
          <p:nvSpPr>
            <p:cNvPr id="501" name="Rectangle 500"/>
            <p:cNvSpPr/>
            <p:nvPr/>
          </p:nvSpPr>
          <p:spPr>
            <a:xfrm>
              <a:off x="3352800" y="2571750"/>
              <a:ext cx="381000" cy="3048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33" dirty="0">
                  <a:solidFill>
                    <a:schemeClr val="tx1"/>
                  </a:solidFill>
                  <a:latin typeface="PT Sans Narrow" charset="-52"/>
                  <a:ea typeface="PT Sans Narrow" charset="-52"/>
                  <a:cs typeface="PT Sans Narrow" charset="-52"/>
                </a:rPr>
                <a:t>39*</a:t>
              </a:r>
            </a:p>
          </p:txBody>
        </p:sp>
      </p:grpSp>
      <p:cxnSp>
        <p:nvCxnSpPr>
          <p:cNvPr id="502" name="Straight Arrow Connector 501"/>
          <p:cNvCxnSpPr>
            <a:endCxn id="506" idx="0"/>
          </p:cNvCxnSpPr>
          <p:nvPr/>
        </p:nvCxnSpPr>
        <p:spPr>
          <a:xfrm>
            <a:off x="5309464" y="2479915"/>
            <a:ext cx="2738763" cy="1080460"/>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H="1">
            <a:off x="2515005" y="1789354"/>
            <a:ext cx="638065" cy="487361"/>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a:off x="3608227" y="1782213"/>
            <a:ext cx="1487597" cy="470119"/>
          </a:xfrm>
          <a:prstGeom prst="straightConnector1">
            <a:avLst/>
          </a:prstGeom>
          <a:ln w="12700">
            <a:solidFill>
              <a:schemeClr val="tx1"/>
            </a:solidFill>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505" name="TextBox 504"/>
          <p:cNvSpPr txBox="1"/>
          <p:nvPr/>
        </p:nvSpPr>
        <p:spPr>
          <a:xfrm>
            <a:off x="4898001" y="1583422"/>
            <a:ext cx="1083951" cy="318100"/>
          </a:xfrm>
          <a:prstGeom prst="rect">
            <a:avLst/>
          </a:prstGeom>
          <a:noFill/>
        </p:spPr>
        <p:txBody>
          <a:bodyPr wrap="none" rtlCol="0">
            <a:spAutoFit/>
          </a:bodyPr>
          <a:lstStyle/>
          <a:p>
            <a:r>
              <a:rPr lang="en-US" sz="1467" dirty="0">
                <a:latin typeface="Helvetica Neue" charset="0"/>
                <a:ea typeface="Helvetica Neue" charset="0"/>
                <a:cs typeface="Helvetica Neue" charset="0"/>
              </a:rPr>
              <a:t>Root Node</a:t>
            </a:r>
            <a:endParaRPr lang="en-US" sz="2400" dirty="0">
              <a:latin typeface="Helvetica Neue" charset="0"/>
              <a:ea typeface="Helvetica Neue" charset="0"/>
              <a:cs typeface="Helvetica Neue" charset="0"/>
            </a:endParaRPr>
          </a:p>
        </p:txBody>
      </p:sp>
      <p:cxnSp>
        <p:nvCxnSpPr>
          <p:cNvPr id="506" name="Curved Connector 505"/>
          <p:cNvCxnSpPr>
            <a:stCxn id="478" idx="2"/>
            <a:endCxn id="480" idx="2"/>
          </p:cNvCxnSpPr>
          <p:nvPr/>
        </p:nvCxnSpPr>
        <p:spPr>
          <a:xfrm rot="16200000" flipH="1">
            <a:off x="1937504" y="3746737"/>
            <a:ext cx="16933" cy="438193"/>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07" name="Curved Connector 506"/>
          <p:cNvCxnSpPr>
            <a:stCxn id="480" idx="2"/>
            <a:endCxn id="478" idx="2"/>
          </p:cNvCxnSpPr>
          <p:nvPr/>
        </p:nvCxnSpPr>
        <p:spPr>
          <a:xfrm rot="5400000">
            <a:off x="1937506" y="3746738"/>
            <a:ext cx="16933" cy="438193"/>
          </a:xfrm>
          <a:prstGeom prst="curvedConnector3">
            <a:avLst>
              <a:gd name="adj1" fmla="val 472339"/>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08" name="Curved Connector 507"/>
          <p:cNvCxnSpPr>
            <a:stCxn id="483" idx="2"/>
            <a:endCxn id="485" idx="2"/>
          </p:cNvCxnSpPr>
          <p:nvPr/>
        </p:nvCxnSpPr>
        <p:spPr>
          <a:xfrm rot="16200000" flipH="1">
            <a:off x="3325203" y="3746737"/>
            <a:ext cx="16933" cy="438193"/>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09" name="Curved Connector 508"/>
          <p:cNvCxnSpPr>
            <a:stCxn id="485" idx="2"/>
            <a:endCxn id="483" idx="2"/>
          </p:cNvCxnSpPr>
          <p:nvPr/>
        </p:nvCxnSpPr>
        <p:spPr>
          <a:xfrm rot="5400000">
            <a:off x="3325204" y="3746738"/>
            <a:ext cx="16933" cy="438193"/>
          </a:xfrm>
          <a:prstGeom prst="curvedConnector3">
            <a:avLst>
              <a:gd name="adj1" fmla="val 574465"/>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0" name="Curved Connector 509"/>
          <p:cNvCxnSpPr>
            <a:stCxn id="488" idx="2"/>
            <a:endCxn id="490" idx="2"/>
          </p:cNvCxnSpPr>
          <p:nvPr/>
        </p:nvCxnSpPr>
        <p:spPr>
          <a:xfrm rot="16200000" flipH="1">
            <a:off x="4712902" y="3746737"/>
            <a:ext cx="16933" cy="438193"/>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1" name="Curved Connector 510"/>
          <p:cNvCxnSpPr>
            <a:stCxn id="490" idx="2"/>
            <a:endCxn id="488" idx="2"/>
          </p:cNvCxnSpPr>
          <p:nvPr/>
        </p:nvCxnSpPr>
        <p:spPr>
          <a:xfrm rot="5400000">
            <a:off x="4712903" y="3746738"/>
            <a:ext cx="16933" cy="438193"/>
          </a:xfrm>
          <a:prstGeom prst="curvedConnector3">
            <a:avLst>
              <a:gd name="adj1" fmla="val 625528"/>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2" name="Curved Connector 511"/>
          <p:cNvCxnSpPr>
            <a:stCxn id="493" idx="2"/>
            <a:endCxn id="495" idx="2"/>
          </p:cNvCxnSpPr>
          <p:nvPr/>
        </p:nvCxnSpPr>
        <p:spPr>
          <a:xfrm rot="16200000" flipH="1">
            <a:off x="6100599" y="3746738"/>
            <a:ext cx="16933" cy="438191"/>
          </a:xfrm>
          <a:prstGeom prst="curvedConnector3">
            <a:avLst>
              <a:gd name="adj1" fmla="val 1800000"/>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3" name="Curved Connector 512"/>
          <p:cNvCxnSpPr>
            <a:stCxn id="495" idx="2"/>
            <a:endCxn id="493" idx="2"/>
          </p:cNvCxnSpPr>
          <p:nvPr/>
        </p:nvCxnSpPr>
        <p:spPr>
          <a:xfrm rot="5400000">
            <a:off x="6100600" y="3746739"/>
            <a:ext cx="16933" cy="438191"/>
          </a:xfrm>
          <a:prstGeom prst="curvedConnector3">
            <a:avLst>
              <a:gd name="adj1" fmla="val 676575"/>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4" name="Curved Connector 513"/>
          <p:cNvCxnSpPr>
            <a:stCxn id="498" idx="2"/>
            <a:endCxn id="505" idx="2"/>
          </p:cNvCxnSpPr>
          <p:nvPr/>
        </p:nvCxnSpPr>
        <p:spPr>
          <a:xfrm rot="16200000" flipH="1">
            <a:off x="7499992" y="3735042"/>
            <a:ext cx="941" cy="462525"/>
          </a:xfrm>
          <a:prstGeom prst="curvedConnector3">
            <a:avLst>
              <a:gd name="adj1" fmla="val 32479603"/>
            </a:avLst>
          </a:prstGeom>
          <a:ln w="12700">
            <a:solidFill>
              <a:srgbClr val="00B050"/>
            </a:solidFill>
            <a:headEnd type="none"/>
            <a:tailEnd type="triangle" w="sm" len="med"/>
          </a:ln>
        </p:spPr>
        <p:style>
          <a:lnRef idx="1">
            <a:schemeClr val="accent1"/>
          </a:lnRef>
          <a:fillRef idx="0">
            <a:schemeClr val="accent1"/>
          </a:fillRef>
          <a:effectRef idx="0">
            <a:schemeClr val="accent1"/>
          </a:effectRef>
          <a:fontRef idx="minor">
            <a:schemeClr val="tx1"/>
          </a:fontRef>
        </p:style>
      </p:cxnSp>
      <p:cxnSp>
        <p:nvCxnSpPr>
          <p:cNvPr id="515" name="Curved Connector 514"/>
          <p:cNvCxnSpPr>
            <a:stCxn id="505" idx="2"/>
            <a:endCxn id="498" idx="2"/>
          </p:cNvCxnSpPr>
          <p:nvPr/>
        </p:nvCxnSpPr>
        <p:spPr>
          <a:xfrm rot="5400000" flipH="1">
            <a:off x="7499992" y="3735042"/>
            <a:ext cx="941" cy="462525"/>
          </a:xfrm>
          <a:prstGeom prst="curvedConnector3">
            <a:avLst>
              <a:gd name="adj1" fmla="val -11252408"/>
            </a:avLst>
          </a:prstGeom>
          <a:ln w="12700">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516" name="Group 515"/>
          <p:cNvGrpSpPr/>
          <p:nvPr/>
        </p:nvGrpSpPr>
        <p:grpSpPr>
          <a:xfrm>
            <a:off x="1922930" y="2276713"/>
            <a:ext cx="427281" cy="406400"/>
            <a:chOff x="5618957" y="2487479"/>
            <a:chExt cx="320461" cy="304800"/>
          </a:xfrm>
        </p:grpSpPr>
        <p:sp>
          <p:nvSpPr>
            <p:cNvPr id="517" name="Rectangle 516"/>
            <p:cNvSpPr/>
            <p:nvPr/>
          </p:nvSpPr>
          <p:spPr>
            <a:xfrm>
              <a:off x="5618957" y="2487479"/>
              <a:ext cx="228901" cy="3048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PT Sans Narrow" charset="-52"/>
                  <a:ea typeface="PT Sans Narrow" charset="-52"/>
                  <a:cs typeface="PT Sans Narrow" charset="-52"/>
                </a:rPr>
                <a:t>5</a:t>
              </a:r>
            </a:p>
          </p:txBody>
        </p:sp>
        <p:grpSp>
          <p:nvGrpSpPr>
            <p:cNvPr id="518" name="Group 517"/>
            <p:cNvGrpSpPr/>
            <p:nvPr/>
          </p:nvGrpSpPr>
          <p:grpSpPr>
            <a:xfrm>
              <a:off x="5847858" y="2487479"/>
              <a:ext cx="91560" cy="304800"/>
              <a:chOff x="2089173" y="2086327"/>
              <a:chExt cx="91560" cy="304800"/>
            </a:xfrm>
          </p:grpSpPr>
          <p:sp>
            <p:nvSpPr>
              <p:cNvPr id="519" name="Rectangle 518"/>
              <p:cNvSpPr/>
              <p:nvPr/>
            </p:nvSpPr>
            <p:spPr>
              <a:xfrm>
                <a:off x="2089173" y="2086327"/>
                <a:ext cx="91560" cy="3048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b="1">
                  <a:latin typeface="PT Sans Narrow" charset="-52"/>
                  <a:ea typeface="PT Sans Narrow" charset="-52"/>
                  <a:cs typeface="PT Sans Narrow" charset="-52"/>
                </a:endParaRPr>
              </a:p>
            </p:txBody>
          </p:sp>
          <p:sp>
            <p:nvSpPr>
              <p:cNvPr id="520" name="Oval 519"/>
              <p:cNvSpPr/>
              <p:nvPr/>
            </p:nvSpPr>
            <p:spPr>
              <a:xfrm>
                <a:off x="2116665" y="2220439"/>
                <a:ext cx="36576" cy="3657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cxnSp>
        <p:nvCxnSpPr>
          <p:cNvPr id="493" name="Straight Arrow Connector 492"/>
          <p:cNvCxnSpPr>
            <a:endCxn id="481" idx="0"/>
          </p:cNvCxnSpPr>
          <p:nvPr/>
        </p:nvCxnSpPr>
        <p:spPr>
          <a:xfrm>
            <a:off x="2300575" y="2504299"/>
            <a:ext cx="172528" cy="1055135"/>
          </a:xfrm>
          <a:prstGeom prst="straightConnector1">
            <a:avLst/>
          </a:prstGeom>
          <a:ln w="25400">
            <a:solidFill>
              <a:srgbClr val="FFC000"/>
            </a:solidFill>
            <a:headEnd w="med" len="med"/>
            <a:tailEnd type="triangle" w="sm" len="med"/>
          </a:ln>
        </p:spPr>
        <p:style>
          <a:lnRef idx="1">
            <a:schemeClr val="accent1"/>
          </a:lnRef>
          <a:fillRef idx="0">
            <a:schemeClr val="accent1"/>
          </a:fillRef>
          <a:effectRef idx="0">
            <a:schemeClr val="accent1"/>
          </a:effectRef>
          <a:fontRef idx="minor">
            <a:schemeClr val="tx1"/>
          </a:fontRef>
        </p:style>
      </p:cxnSp>
      <p:sp>
        <p:nvSpPr>
          <p:cNvPr id="116" name="Content Placeholder 2"/>
          <p:cNvSpPr txBox="1">
            <a:spLocks/>
          </p:cNvSpPr>
          <p:nvPr/>
        </p:nvSpPr>
        <p:spPr>
          <a:xfrm>
            <a:off x="8206479" y="5026880"/>
            <a:ext cx="3147321" cy="1715563"/>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0"/>
              </a:spcBef>
              <a:buNone/>
            </a:pPr>
            <a:r>
              <a:rPr lang="en-US" sz="1800" dirty="0" smtClean="0"/>
              <a:t>Check invariants</a:t>
            </a:r>
          </a:p>
          <a:p>
            <a:r>
              <a:rPr lang="en-US" sz="1400" b="1" dirty="0" smtClean="0">
                <a:latin typeface="Helvetica Neue"/>
              </a:rPr>
              <a:t>Key Invariant:</a:t>
            </a:r>
          </a:p>
          <a:p>
            <a:pPr marL="400050" lvl="2"/>
            <a:r>
              <a:rPr lang="en-US" sz="1400" dirty="0" smtClean="0">
                <a:latin typeface="Helvetica Neue"/>
              </a:rPr>
              <a:t>Node[</a:t>
            </a:r>
            <a:r>
              <a:rPr lang="is-IS" sz="1400" dirty="0" smtClean="0">
                <a:latin typeface="Helvetica Neue"/>
              </a:rPr>
              <a:t>…</a:t>
            </a:r>
            <a:r>
              <a:rPr lang="en-US" sz="1400" dirty="0" smtClean="0">
                <a:latin typeface="Helvetica Neue"/>
              </a:rPr>
              <a:t>, (K</a:t>
            </a:r>
            <a:r>
              <a:rPr lang="en-US" sz="1400" baseline="-25000" dirty="0" smtClean="0">
                <a:latin typeface="Helvetica Neue"/>
              </a:rPr>
              <a:t>L</a:t>
            </a:r>
            <a:r>
              <a:rPr lang="en-US" sz="1400" dirty="0" smtClean="0">
                <a:latin typeface="Helvetica Neue"/>
              </a:rPr>
              <a:t>, P</a:t>
            </a:r>
            <a:r>
              <a:rPr lang="en-US" sz="1400" baseline="-25000" dirty="0" smtClean="0">
                <a:latin typeface="Helvetica Neue"/>
              </a:rPr>
              <a:t>L</a:t>
            </a:r>
            <a:r>
              <a:rPr lang="en-US" sz="1400" dirty="0" smtClean="0">
                <a:latin typeface="Helvetica Neue"/>
              </a:rPr>
              <a:t>), </a:t>
            </a:r>
            <a:r>
              <a:rPr lang="is-IS" sz="1400" dirty="0" smtClean="0">
                <a:latin typeface="Helvetica Neue"/>
              </a:rPr>
              <a:t>…] </a:t>
            </a:r>
            <a:r>
              <a:rPr lang="is-IS" sz="1400" dirty="0" smtClean="0">
                <a:latin typeface="Helvetica Neue"/>
                <a:sym typeface="Wingdings"/>
              </a:rPr>
              <a:t></a:t>
            </a:r>
            <a:r>
              <a:rPr lang="en-US" sz="1400" dirty="0" smtClean="0">
                <a:latin typeface="Helvetica Neue"/>
              </a:rPr>
              <a:t> </a:t>
            </a:r>
            <a:br>
              <a:rPr lang="en-US" sz="1400" dirty="0" smtClean="0">
                <a:latin typeface="Helvetica Neue"/>
              </a:rPr>
            </a:br>
            <a:r>
              <a:rPr lang="en-US" sz="1400" dirty="0" smtClean="0">
                <a:latin typeface="Helvetica Neue"/>
              </a:rPr>
              <a:t>K</a:t>
            </a:r>
            <a:r>
              <a:rPr lang="en-US" sz="1400" baseline="-25000" dirty="0" smtClean="0">
                <a:latin typeface="Helvetica Neue"/>
              </a:rPr>
              <a:t>L</a:t>
            </a:r>
            <a:r>
              <a:rPr lang="en-US" sz="1400" dirty="0" smtClean="0">
                <a:latin typeface="Helvetica Neue"/>
              </a:rPr>
              <a:t>&lt;= K for all K in P</a:t>
            </a:r>
            <a:r>
              <a:rPr lang="en-US" sz="1400" baseline="-25000" dirty="0" smtClean="0">
                <a:latin typeface="Helvetica Neue"/>
              </a:rPr>
              <a:t>L</a:t>
            </a:r>
            <a:r>
              <a:rPr lang="en-US" sz="1400" dirty="0" smtClean="0">
                <a:latin typeface="Helvetica Neue"/>
              </a:rPr>
              <a:t> Sub-tree</a:t>
            </a:r>
          </a:p>
          <a:p>
            <a:r>
              <a:rPr lang="en-US" sz="1400" b="1" dirty="0" smtClean="0">
                <a:latin typeface="Helvetica Neue"/>
              </a:rPr>
              <a:t>Occupancy Invariant:</a:t>
            </a:r>
          </a:p>
          <a:p>
            <a:pPr marL="400050" lvl="2"/>
            <a:r>
              <a:rPr lang="en-US" sz="1400" dirty="0" smtClean="0">
                <a:latin typeface="Helvetica Neue"/>
              </a:rPr>
              <a:t>d &lt;= # entries &lt;= 2d</a:t>
            </a:r>
            <a:endParaRPr lang="en-US" sz="1400" dirty="0">
              <a:latin typeface="Helvetica Neue"/>
            </a:endParaRPr>
          </a:p>
        </p:txBody>
      </p:sp>
      <p:sp>
        <p:nvSpPr>
          <p:cNvPr id="2" name="Slide Number Placeholder 1"/>
          <p:cNvSpPr>
            <a:spLocks noGrp="1"/>
          </p:cNvSpPr>
          <p:nvPr>
            <p:ph type="sldNum" sz="quarter" idx="12"/>
          </p:nvPr>
        </p:nvSpPr>
        <p:spPr/>
        <p:txBody>
          <a:bodyPr/>
          <a:lstStyle/>
          <a:p>
            <a:fld id="{459F6482-13E3-48AA-9F28-7362888D1E43}" type="slidenum">
              <a:rPr lang="en-US" smtClean="0"/>
              <a:t>31</a:t>
            </a:fld>
            <a:endParaRPr lang="en-US"/>
          </a:p>
        </p:txBody>
      </p:sp>
    </p:spTree>
    <p:extLst>
      <p:ext uri="{BB962C8B-B14F-4D97-AF65-F5344CB8AC3E}">
        <p14:creationId xmlns:p14="http://schemas.microsoft.com/office/powerpoint/2010/main" val="12674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B560-A216-AE4E-BADE-BDFD5EAE14D9}"/>
              </a:ext>
            </a:extLst>
          </p:cNvPr>
          <p:cNvSpPr>
            <a:spLocks noGrp="1"/>
          </p:cNvSpPr>
          <p:nvPr>
            <p:ph type="title"/>
          </p:nvPr>
        </p:nvSpPr>
        <p:spPr/>
        <p:txBody>
          <a:bodyPr>
            <a:noAutofit/>
          </a:bodyPr>
          <a:lstStyle/>
          <a:p>
            <a:r>
              <a:rPr lang="en-US" sz="3600" dirty="0"/>
              <a:t>Three basic alternatives for data entries in any index</a:t>
            </a:r>
          </a:p>
        </p:txBody>
      </p:sp>
      <p:sp>
        <p:nvSpPr>
          <p:cNvPr id="3" name="Content Placeholder 2">
            <a:extLst>
              <a:ext uri="{FF2B5EF4-FFF2-40B4-BE49-F238E27FC236}">
                <a16:creationId xmlns:a16="http://schemas.microsoft.com/office/drawing/2014/main" id="{AAA8EF33-0E36-6343-98A8-F2510107A110}"/>
              </a:ext>
            </a:extLst>
          </p:cNvPr>
          <p:cNvSpPr>
            <a:spLocks noGrp="1"/>
          </p:cNvSpPr>
          <p:nvPr>
            <p:ph idx="1"/>
          </p:nvPr>
        </p:nvSpPr>
        <p:spPr/>
        <p:txBody>
          <a:bodyPr/>
          <a:lstStyle/>
          <a:p>
            <a:r>
              <a:rPr lang="en-US" dirty="0"/>
              <a:t>Three basic alternatives for data entries in any index</a:t>
            </a:r>
          </a:p>
          <a:p>
            <a:pPr lvl="1"/>
            <a:r>
              <a:rPr lang="en-US" dirty="0"/>
              <a:t>Alternative 1: By Value</a:t>
            </a:r>
          </a:p>
          <a:p>
            <a:pPr lvl="1"/>
            <a:r>
              <a:rPr lang="en-US" dirty="0"/>
              <a:t>Alternative 2: By Reference</a:t>
            </a:r>
          </a:p>
          <a:p>
            <a:pPr lvl="1"/>
            <a:r>
              <a:rPr lang="en-US" dirty="0"/>
              <a:t>Alternative 3: By List of references</a:t>
            </a:r>
          </a:p>
          <a:p>
            <a:pPr lvl="2"/>
            <a:r>
              <a:rPr lang="en-US" dirty="0"/>
              <a:t>We’ll look in the context of B+-trees, but applies to any index</a:t>
            </a:r>
          </a:p>
          <a:p>
            <a:endParaRPr lang="en-US" dirty="0"/>
          </a:p>
        </p:txBody>
      </p:sp>
      <p:sp>
        <p:nvSpPr>
          <p:cNvPr id="4" name="灯片编号占位符 3">
            <a:extLst>
              <a:ext uri="{FF2B5EF4-FFF2-40B4-BE49-F238E27FC236}">
                <a16:creationId xmlns:a16="http://schemas.microsoft.com/office/drawing/2014/main" id="{4B74EA85-9FD3-4A00-B042-8F9210B0D456}"/>
              </a:ext>
            </a:extLst>
          </p:cNvPr>
          <p:cNvSpPr>
            <a:spLocks noGrp="1"/>
          </p:cNvSpPr>
          <p:nvPr>
            <p:ph type="sldNum" sz="quarter" idx="10"/>
          </p:nvPr>
        </p:nvSpPr>
        <p:spPr>
          <a:xfrm>
            <a:off x="10963508" y="6311900"/>
            <a:ext cx="2743200" cy="365125"/>
          </a:xfrm>
        </p:spPr>
        <p:txBody>
          <a:bodyPr/>
          <a:lstStyle/>
          <a:p>
            <a:pPr>
              <a:defRPr/>
            </a:pPr>
            <a:fld id="{68884267-D271-3C43-A608-FB4A870ECEE6}" type="slidenum">
              <a:rPr lang="en-US" smtClean="0"/>
              <a:pPr>
                <a:defRPr/>
              </a:pPr>
              <a:t>32</a:t>
            </a:fld>
            <a:endParaRPr lang="en-US" dirty="0"/>
          </a:p>
        </p:txBody>
      </p:sp>
    </p:spTree>
    <p:extLst>
      <p:ext uri="{BB962C8B-B14F-4D97-AF65-F5344CB8AC3E}">
        <p14:creationId xmlns:p14="http://schemas.microsoft.com/office/powerpoint/2010/main" val="3531764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998" y="2722782"/>
            <a:ext cx="7661304" cy="1325563"/>
          </a:xfrm>
        </p:spPr>
        <p:txBody>
          <a:bodyPr>
            <a:normAutofit/>
          </a:bodyPr>
          <a:lstStyle/>
          <a:p>
            <a:r>
              <a:rPr lang="en-US" altLang="zh-CN" sz="5400" b="1" dirty="0" smtClean="0"/>
              <a:t>4. Buffer Manager</a:t>
            </a:r>
            <a:endParaRPr lang="en-US" sz="3600" b="1" dirty="0"/>
          </a:p>
        </p:txBody>
      </p:sp>
      <p:grpSp>
        <p:nvGrpSpPr>
          <p:cNvPr id="3" name="Group 2" descr="Large system under SQL client that contains databases " title="DBMS"/>
          <p:cNvGrpSpPr/>
          <p:nvPr/>
        </p:nvGrpSpPr>
        <p:grpSpPr>
          <a:xfrm>
            <a:off x="9266549" y="3231285"/>
            <a:ext cx="2686050" cy="3394153"/>
            <a:chOff x="3304624" y="1625956"/>
            <a:chExt cx="2686050" cy="3394153"/>
          </a:xfrm>
        </p:grpSpPr>
        <p:sp>
          <p:nvSpPr>
            <p:cNvPr id="4" name="Rectangle 3" descr="Large system under SQL client that contains databases " title="DBMS"/>
            <p:cNvSpPr/>
            <p:nvPr/>
          </p:nvSpPr>
          <p:spPr bwMode="auto">
            <a:xfrm>
              <a:off x="3304624" y="1625956"/>
              <a:ext cx="2686050" cy="3394153"/>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System</a:t>
              </a:r>
            </a:p>
          </p:txBody>
        </p:sp>
        <p:sp>
          <p:nvSpPr>
            <p:cNvPr id="5" name="Can 4" descr="A database lies inside the DBMS" title="Database"/>
            <p:cNvSpPr/>
            <p:nvPr/>
          </p:nvSpPr>
          <p:spPr bwMode="auto">
            <a:xfrm>
              <a:off x="3666545" y="4242328"/>
              <a:ext cx="1742140" cy="777781"/>
            </a:xfrm>
            <a:prstGeom prst="can">
              <a:avLst>
                <a:gd name="adj" fmla="val 41129"/>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Database</a:t>
              </a:r>
            </a:p>
          </p:txBody>
        </p:sp>
      </p:grpSp>
      <p:sp>
        <p:nvSpPr>
          <p:cNvPr id="6" name="Rectangle 5" descr="Query Parsing and Optimization is the top layer of a DBMS" title="Query Parsing"/>
          <p:cNvSpPr/>
          <p:nvPr/>
        </p:nvSpPr>
        <p:spPr bwMode="auto">
          <a:xfrm>
            <a:off x="9398108" y="3472996"/>
            <a:ext cx="2430685" cy="479795"/>
          </a:xfrm>
          <a:prstGeom prst="rect">
            <a:avLst/>
          </a:prstGeom>
          <a:gradFill rotWithShape="1">
            <a:gsLst>
              <a:gs pos="0">
                <a:srgbClr val="15405B">
                  <a:shade val="51000"/>
                  <a:satMod val="130000"/>
                </a:srgbClr>
              </a:gs>
              <a:gs pos="80000">
                <a:srgbClr val="15405B">
                  <a:shade val="93000"/>
                  <a:satMod val="130000"/>
                </a:srgbClr>
              </a:gs>
              <a:gs pos="100000">
                <a:srgbClr val="15405B">
                  <a:shade val="94000"/>
                  <a:satMod val="135000"/>
                </a:srgbClr>
              </a:gs>
            </a:gsLst>
            <a:lin ang="16200000" scaled="0"/>
          </a:gradFill>
          <a:ln w="9525" cap="flat" cmpd="sng" algn="ctr">
            <a:solidFill>
              <a:srgbClr val="15405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Query Parsing</a:t>
            </a:r>
            <a:br>
              <a:rPr lang="en-US" sz="1350" kern="0" dirty="0">
                <a:solidFill>
                  <a:prstClr val="white"/>
                </a:solidFill>
                <a:latin typeface="Helvetica Neue" charset="0"/>
                <a:ea typeface="Helvetica Neue" charset="0"/>
                <a:cs typeface="Helvetica Neue" charset="0"/>
              </a:rPr>
            </a:br>
            <a:r>
              <a:rPr lang="en-US" sz="1350" kern="0" dirty="0">
                <a:solidFill>
                  <a:prstClr val="white"/>
                </a:solidFill>
                <a:latin typeface="Helvetica Neue" charset="0"/>
                <a:ea typeface="Helvetica Neue" charset="0"/>
                <a:cs typeface="Helvetica Neue" charset="0"/>
              </a:rPr>
              <a:t>&amp; Optimization</a:t>
            </a:r>
          </a:p>
        </p:txBody>
      </p:sp>
      <p:sp>
        <p:nvSpPr>
          <p:cNvPr id="7" name="Rectangle 6" descr="Relational Operators are the next level of the DBMs below parsing and optimization" title="Relational Operators"/>
          <p:cNvSpPr/>
          <p:nvPr/>
        </p:nvSpPr>
        <p:spPr bwMode="auto">
          <a:xfrm>
            <a:off x="9398108" y="3965325"/>
            <a:ext cx="2430685"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Relational Operators</a:t>
            </a:r>
          </a:p>
        </p:txBody>
      </p:sp>
      <p:sp>
        <p:nvSpPr>
          <p:cNvPr id="8" name="Rectangle 7" descr="Files and index management are the next level in the DBMS below Relational Operators" title="Files and Index Management"/>
          <p:cNvSpPr/>
          <p:nvPr/>
        </p:nvSpPr>
        <p:spPr bwMode="auto">
          <a:xfrm>
            <a:off x="9394232" y="4460079"/>
            <a:ext cx="2430685" cy="468283"/>
          </a:xfrm>
          <a:prstGeom prst="rect">
            <a:avLst/>
          </a:prstGeom>
          <a:gradFill rotWithShape="1">
            <a:gsLst>
              <a:gs pos="0">
                <a:srgbClr val="74B5DE">
                  <a:shade val="51000"/>
                  <a:satMod val="130000"/>
                </a:srgbClr>
              </a:gs>
              <a:gs pos="80000">
                <a:srgbClr val="74B5DE">
                  <a:shade val="93000"/>
                  <a:satMod val="130000"/>
                </a:srgbClr>
              </a:gs>
              <a:gs pos="100000">
                <a:srgbClr val="74B5DE">
                  <a:shade val="94000"/>
                  <a:satMod val="135000"/>
                </a:srgbClr>
              </a:gs>
            </a:gsLst>
            <a:lin ang="16200000" scaled="0"/>
          </a:gradFill>
          <a:ln w="9525" cap="flat" cmpd="sng" algn="ctr">
            <a:solidFill>
              <a:srgbClr val="74B5DE">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Files and Index Management</a:t>
            </a:r>
          </a:p>
        </p:txBody>
      </p:sp>
      <p:sp>
        <p:nvSpPr>
          <p:cNvPr id="9" name="Rectangle 8" descr="Buffer Management is the next layer below Files and index mangement in a DBMS" title="Buffer Management"/>
          <p:cNvSpPr/>
          <p:nvPr/>
        </p:nvSpPr>
        <p:spPr bwMode="auto">
          <a:xfrm>
            <a:off x="9394232" y="4931778"/>
            <a:ext cx="2430685" cy="459331"/>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Buffer Management</a:t>
            </a:r>
          </a:p>
        </p:txBody>
      </p:sp>
      <p:sp>
        <p:nvSpPr>
          <p:cNvPr id="10" name="Rectangle 9" descr="Disk space management is the lowest level of a DBMS" title="Disk Space Management"/>
          <p:cNvSpPr/>
          <p:nvPr/>
        </p:nvSpPr>
        <p:spPr bwMode="auto">
          <a:xfrm>
            <a:off x="9398108" y="5391109"/>
            <a:ext cx="2430685" cy="459331"/>
          </a:xfrm>
          <a:prstGeom prst="rect">
            <a:avLst/>
          </a:prstGeom>
          <a:solidFill>
            <a:srgbClr val="A2D7F8"/>
          </a:solidFill>
          <a:ln w="9525" cap="flat" cmpd="sng" algn="ctr">
            <a:solidFill>
              <a:srgbClr val="0070C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Disk Space Management</a:t>
            </a:r>
          </a:p>
        </p:txBody>
      </p:sp>
      <p:sp>
        <p:nvSpPr>
          <p:cNvPr id="11" name="Rectangle 10" descr="The SQL Client lies on top of the database Management System" title="SQL Client"/>
          <p:cNvSpPr/>
          <p:nvPr/>
        </p:nvSpPr>
        <p:spPr bwMode="auto">
          <a:xfrm>
            <a:off x="9394232" y="2854809"/>
            <a:ext cx="2430685" cy="514065"/>
          </a:xfrm>
          <a:prstGeom prst="rect">
            <a:avLst/>
          </a:prstGeom>
          <a:gradFill rotWithShape="1">
            <a:gsLst>
              <a:gs pos="0">
                <a:srgbClr val="2980B9">
                  <a:shade val="51000"/>
                  <a:satMod val="130000"/>
                </a:srgbClr>
              </a:gs>
              <a:gs pos="80000">
                <a:srgbClr val="2980B9">
                  <a:shade val="93000"/>
                  <a:satMod val="130000"/>
                </a:srgbClr>
              </a:gs>
              <a:gs pos="100000">
                <a:srgbClr val="2980B9">
                  <a:shade val="94000"/>
                  <a:satMod val="135000"/>
                </a:srgbClr>
              </a:gs>
            </a:gsLst>
            <a:lin ang="16200000" scaled="0"/>
          </a:gradFill>
          <a:ln w="9525" cap="flat" cmpd="sng" algn="ctr">
            <a:solidFill>
              <a:srgbClr val="2980B9">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SQL Client</a:t>
            </a:r>
            <a:endParaRPr lang="en-US" sz="1350" kern="0" dirty="0">
              <a:solidFill>
                <a:srgbClr val="000000"/>
              </a:solidFill>
              <a:latin typeface="Helvetica Neue" charset="0"/>
              <a:ea typeface="Helvetica Neue" charset="0"/>
              <a:cs typeface="Helvetica Neue" charset="0"/>
            </a:endParaRPr>
          </a:p>
        </p:txBody>
      </p:sp>
      <p:grpSp>
        <p:nvGrpSpPr>
          <p:cNvPr id="12" name="Group 11" descr="You have completed learning about the SQL Client, Files and Index Management, and Disk Space Management. We will now start learning about buffer management" title="Check in"/>
          <p:cNvGrpSpPr/>
          <p:nvPr/>
        </p:nvGrpSpPr>
        <p:grpSpPr>
          <a:xfrm>
            <a:off x="7370561" y="2927175"/>
            <a:ext cx="1775956" cy="2878265"/>
            <a:chOff x="847212" y="1192643"/>
            <a:chExt cx="1775956" cy="2878265"/>
          </a:xfrm>
        </p:grpSpPr>
        <p:sp>
          <p:nvSpPr>
            <p:cNvPr id="13" name="TextBox 12">
              <a:extLst>
                <a:ext uri="{FF2B5EF4-FFF2-40B4-BE49-F238E27FC236}">
                  <a16:creationId xmlns:a16="http://schemas.microsoft.com/office/drawing/2014/main" id="{D59BBEAF-942E-4FCD-8ABB-A37F4C0FA843}"/>
                </a:ext>
              </a:extLst>
            </p:cNvPr>
            <p:cNvSpPr txBox="1"/>
            <p:nvPr/>
          </p:nvSpPr>
          <p:spPr>
            <a:xfrm>
              <a:off x="1657351" y="2400300"/>
              <a:ext cx="184731" cy="300082"/>
            </a:xfrm>
            <a:prstGeom prst="rect">
              <a:avLst/>
            </a:prstGeom>
            <a:noFill/>
          </p:spPr>
          <p:txBody>
            <a:bodyPr wrap="none" rtlCol="0">
              <a:spAutoFit/>
            </a:bodyPr>
            <a:lstStyle/>
            <a:p>
              <a:endParaRPr lang="en-US" sz="1350" dirty="0">
                <a:latin typeface="Helvetica Neue"/>
              </a:endParaRPr>
            </a:p>
          </p:txBody>
        </p:sp>
        <p:sp>
          <p:nvSpPr>
            <p:cNvPr id="14" name="Left Arrow 13" descr="We will start to learn about Disk Space Management now" title="You are here"/>
            <p:cNvSpPr/>
            <p:nvPr/>
          </p:nvSpPr>
          <p:spPr>
            <a:xfrm flipH="1">
              <a:off x="2323316" y="3713637"/>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15" name="Left Arrow 14" descr="You have completed learning about the SQL Client" title="Completed"/>
            <p:cNvSpPr/>
            <p:nvPr/>
          </p:nvSpPr>
          <p:spPr>
            <a:xfrm flipH="1">
              <a:off x="2303718" y="3278104"/>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16" name="Left Arrow 15" descr="Soon we will visit Files and Index Management" title="We'll Visit"/>
            <p:cNvSpPr/>
            <p:nvPr/>
          </p:nvSpPr>
          <p:spPr>
            <a:xfrm flipH="1">
              <a:off x="2303718" y="2851082"/>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17" name="Left Arrow 16" descr="We will start to learn about Disk Space Management now" title="You are here"/>
            <p:cNvSpPr/>
            <p:nvPr/>
          </p:nvSpPr>
          <p:spPr>
            <a:xfrm flipH="1">
              <a:off x="2323316" y="1246567"/>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18" name="TextBox 17"/>
            <p:cNvSpPr txBox="1"/>
            <p:nvPr/>
          </p:nvSpPr>
          <p:spPr>
            <a:xfrm>
              <a:off x="952780" y="1192643"/>
              <a:ext cx="1215141" cy="369332"/>
            </a:xfrm>
            <a:prstGeom prst="rect">
              <a:avLst/>
            </a:prstGeom>
            <a:noFill/>
          </p:spPr>
          <p:txBody>
            <a:bodyPr wrap="none" rtlCol="0">
              <a:spAutoFit/>
            </a:bodyPr>
            <a:lstStyle/>
            <a:p>
              <a:r>
                <a:rPr lang="en-US" dirty="0"/>
                <a:t>Completed</a:t>
              </a:r>
            </a:p>
          </p:txBody>
        </p:sp>
        <p:sp>
          <p:nvSpPr>
            <p:cNvPr id="19" name="TextBox 18"/>
            <p:cNvSpPr txBox="1"/>
            <p:nvPr/>
          </p:nvSpPr>
          <p:spPr>
            <a:xfrm>
              <a:off x="856647" y="2775022"/>
              <a:ext cx="1215141" cy="369332"/>
            </a:xfrm>
            <a:prstGeom prst="rect">
              <a:avLst/>
            </a:prstGeom>
            <a:noFill/>
          </p:spPr>
          <p:txBody>
            <a:bodyPr wrap="none" rtlCol="0">
              <a:spAutoFit/>
            </a:bodyPr>
            <a:lstStyle/>
            <a:p>
              <a:r>
                <a:rPr lang="en-US"/>
                <a:t>Completed</a:t>
              </a:r>
            </a:p>
          </p:txBody>
        </p:sp>
        <p:sp>
          <p:nvSpPr>
            <p:cNvPr id="20" name="TextBox 19"/>
            <p:cNvSpPr txBox="1"/>
            <p:nvPr/>
          </p:nvSpPr>
          <p:spPr>
            <a:xfrm>
              <a:off x="850674" y="3701576"/>
              <a:ext cx="1215141" cy="369332"/>
            </a:xfrm>
            <a:prstGeom prst="rect">
              <a:avLst/>
            </a:prstGeom>
            <a:noFill/>
          </p:spPr>
          <p:txBody>
            <a:bodyPr wrap="none" rtlCol="0">
              <a:spAutoFit/>
            </a:bodyPr>
            <a:lstStyle/>
            <a:p>
              <a:r>
                <a:rPr lang="en-US"/>
                <a:t>Completed</a:t>
              </a:r>
            </a:p>
          </p:txBody>
        </p:sp>
        <p:sp>
          <p:nvSpPr>
            <p:cNvPr id="21" name="TextBox 20"/>
            <p:cNvSpPr txBox="1"/>
            <p:nvPr/>
          </p:nvSpPr>
          <p:spPr>
            <a:xfrm>
              <a:off x="847212" y="3259065"/>
              <a:ext cx="1437573" cy="369332"/>
            </a:xfrm>
            <a:prstGeom prst="rect">
              <a:avLst/>
            </a:prstGeom>
            <a:noFill/>
          </p:spPr>
          <p:txBody>
            <a:bodyPr wrap="none" rtlCol="0">
              <a:spAutoFit/>
            </a:bodyPr>
            <a:lstStyle/>
            <a:p>
              <a:r>
                <a:rPr lang="en-US" dirty="0"/>
                <a:t>You are here!</a:t>
              </a:r>
            </a:p>
          </p:txBody>
        </p:sp>
      </p:grpSp>
      <p:sp>
        <p:nvSpPr>
          <p:cNvPr id="22" name="Slide Number Placeholder 21"/>
          <p:cNvSpPr>
            <a:spLocks noGrp="1"/>
          </p:cNvSpPr>
          <p:nvPr>
            <p:ph type="sldNum" sz="quarter" idx="12"/>
          </p:nvPr>
        </p:nvSpPr>
        <p:spPr/>
        <p:txBody>
          <a:bodyPr/>
          <a:lstStyle/>
          <a:p>
            <a:fld id="{459F6482-13E3-48AA-9F28-7362888D1E43}" type="slidenum">
              <a:rPr lang="en-US" smtClean="0"/>
              <a:t>33</a:t>
            </a:fld>
            <a:endParaRPr lang="en-US"/>
          </a:p>
        </p:txBody>
      </p:sp>
    </p:spTree>
    <p:extLst>
      <p:ext uri="{BB962C8B-B14F-4D97-AF65-F5344CB8AC3E}">
        <p14:creationId xmlns:p14="http://schemas.microsoft.com/office/powerpoint/2010/main" val="33386349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APIs</a:t>
            </a:r>
          </a:p>
        </p:txBody>
      </p:sp>
      <p:sp>
        <p:nvSpPr>
          <p:cNvPr id="7" name="TextBox 6" descr="The disk space manager handles all reads/writes to disk" title="Disk Read/Write"/>
          <p:cNvSpPr txBox="1"/>
          <p:nvPr/>
        </p:nvSpPr>
        <p:spPr>
          <a:xfrm>
            <a:off x="6286270" y="4541663"/>
            <a:ext cx="784189" cy="707886"/>
          </a:xfrm>
          <a:prstGeom prst="rect">
            <a:avLst/>
          </a:prstGeom>
          <a:noFill/>
        </p:spPr>
        <p:txBody>
          <a:bodyPr wrap="none" rtlCol="0">
            <a:spAutoFit/>
          </a:bodyPr>
          <a:lstStyle/>
          <a:p>
            <a:r>
              <a:rPr lang="en-US" sz="2000" dirty="0">
                <a:latin typeface="Helvetica Neue" charset="0"/>
                <a:ea typeface="Helvetica Neue" charset="0"/>
                <a:cs typeface="Helvetica Neue" charset="0"/>
              </a:rPr>
              <a:t>Write</a:t>
            </a:r>
            <a:br>
              <a:rPr lang="en-US" sz="2000" dirty="0">
                <a:latin typeface="Helvetica Neue" charset="0"/>
                <a:ea typeface="Helvetica Neue" charset="0"/>
                <a:cs typeface="Helvetica Neue" charset="0"/>
              </a:rPr>
            </a:br>
            <a:r>
              <a:rPr lang="en-US" sz="2000" dirty="0">
                <a:latin typeface="Helvetica Neue" charset="0"/>
                <a:ea typeface="Helvetica Neue" charset="0"/>
                <a:cs typeface="Helvetica Neue" charset="0"/>
              </a:rPr>
              <a:t>Page</a:t>
            </a:r>
          </a:p>
        </p:txBody>
      </p:sp>
      <p:sp>
        <p:nvSpPr>
          <p:cNvPr id="30" name="TextBox 29" descr="The disk space manager handles all reads/writes to disk" title="Disk Read/Write"/>
          <p:cNvSpPr txBox="1"/>
          <p:nvPr/>
        </p:nvSpPr>
        <p:spPr>
          <a:xfrm>
            <a:off x="3209377" y="4523383"/>
            <a:ext cx="798617" cy="707886"/>
          </a:xfrm>
          <a:prstGeom prst="rect">
            <a:avLst/>
          </a:prstGeom>
          <a:noFill/>
        </p:spPr>
        <p:txBody>
          <a:bodyPr wrap="none" rtlCol="0">
            <a:spAutoFit/>
          </a:bodyPr>
          <a:lstStyle/>
          <a:p>
            <a:r>
              <a:rPr lang="en-US" sz="2000" dirty="0">
                <a:latin typeface="Helvetica Neue" charset="0"/>
                <a:ea typeface="Helvetica Neue" charset="0"/>
                <a:cs typeface="Helvetica Neue" charset="0"/>
              </a:rPr>
              <a:t>Read</a:t>
            </a:r>
            <a:br>
              <a:rPr lang="en-US" sz="2000" dirty="0">
                <a:latin typeface="Helvetica Neue" charset="0"/>
                <a:ea typeface="Helvetica Neue" charset="0"/>
                <a:cs typeface="Helvetica Neue" charset="0"/>
              </a:rPr>
            </a:br>
            <a:r>
              <a:rPr lang="en-US" sz="2000" dirty="0">
                <a:latin typeface="Helvetica Neue" charset="0"/>
                <a:ea typeface="Helvetica Neue" charset="0"/>
                <a:cs typeface="Helvetica Neue" charset="0"/>
              </a:rPr>
              <a:t>Page</a:t>
            </a:r>
          </a:p>
        </p:txBody>
      </p:sp>
      <p:grpSp>
        <p:nvGrpSpPr>
          <p:cNvPr id="4" name="Group 3" descr="The Buffer manager takes in reads and writes from the File and index manager" title="Read/Write From RAM"/>
          <p:cNvGrpSpPr/>
          <p:nvPr/>
        </p:nvGrpSpPr>
        <p:grpSpPr>
          <a:xfrm>
            <a:off x="2710485" y="1430024"/>
            <a:ext cx="3616668" cy="707886"/>
            <a:chOff x="2187187" y="1043742"/>
            <a:chExt cx="2712501" cy="637708"/>
          </a:xfrm>
        </p:grpSpPr>
        <p:sp>
          <p:nvSpPr>
            <p:cNvPr id="35" name="Right Arrow 34"/>
            <p:cNvSpPr/>
            <p:nvPr/>
          </p:nvSpPr>
          <p:spPr bwMode="auto">
            <a:xfrm rot="5400000">
              <a:off x="3819690" y="1152275"/>
              <a:ext cx="573426" cy="479137"/>
            </a:xfrm>
            <a:prstGeom prst="rightArrow">
              <a:avLst/>
            </a:prstGeom>
            <a:solidFill>
              <a:schemeClr val="accent4"/>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Arial" charset="0"/>
              </a:endParaRPr>
            </a:p>
          </p:txBody>
        </p:sp>
        <p:sp>
          <p:nvSpPr>
            <p:cNvPr id="38" name="Right Arrow 37"/>
            <p:cNvSpPr/>
            <p:nvPr/>
          </p:nvSpPr>
          <p:spPr bwMode="auto">
            <a:xfrm rot="16200000">
              <a:off x="2712305" y="1117770"/>
              <a:ext cx="504417" cy="479137"/>
            </a:xfrm>
            <a:prstGeom prst="rightArrow">
              <a:avLst/>
            </a:prstGeom>
            <a:solidFill>
              <a:schemeClr val="accent4"/>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Arial" charset="0"/>
              </a:endParaRPr>
            </a:p>
          </p:txBody>
        </p:sp>
        <p:sp>
          <p:nvSpPr>
            <p:cNvPr id="39" name="TextBox 38"/>
            <p:cNvSpPr txBox="1"/>
            <p:nvPr/>
          </p:nvSpPr>
          <p:spPr>
            <a:xfrm>
              <a:off x="4311546" y="1043742"/>
              <a:ext cx="588142" cy="637708"/>
            </a:xfrm>
            <a:prstGeom prst="rect">
              <a:avLst/>
            </a:prstGeom>
            <a:noFill/>
          </p:spPr>
          <p:txBody>
            <a:bodyPr wrap="none" rtlCol="0">
              <a:spAutoFit/>
            </a:bodyPr>
            <a:lstStyle/>
            <a:p>
              <a:r>
                <a:rPr lang="en-US" sz="2000" dirty="0">
                  <a:latin typeface="Helvetica Neue" charset="0"/>
                  <a:ea typeface="Helvetica Neue" charset="0"/>
                  <a:cs typeface="Helvetica Neue" charset="0"/>
                </a:rPr>
                <a:t>Write</a:t>
              </a:r>
              <a:br>
                <a:rPr lang="en-US" sz="2000" dirty="0">
                  <a:latin typeface="Helvetica Neue" charset="0"/>
                  <a:ea typeface="Helvetica Neue" charset="0"/>
                  <a:cs typeface="Helvetica Neue" charset="0"/>
                </a:rPr>
              </a:br>
              <a:r>
                <a:rPr lang="en-US" sz="2000" dirty="0">
                  <a:latin typeface="Helvetica Neue" charset="0"/>
                  <a:ea typeface="Helvetica Neue" charset="0"/>
                  <a:cs typeface="Helvetica Neue" charset="0"/>
                </a:rPr>
                <a:t>Page</a:t>
              </a:r>
            </a:p>
          </p:txBody>
        </p:sp>
        <p:sp>
          <p:nvSpPr>
            <p:cNvPr id="40" name="TextBox 39"/>
            <p:cNvSpPr txBox="1"/>
            <p:nvPr/>
          </p:nvSpPr>
          <p:spPr>
            <a:xfrm>
              <a:off x="2187187" y="1043742"/>
              <a:ext cx="598963" cy="637708"/>
            </a:xfrm>
            <a:prstGeom prst="rect">
              <a:avLst/>
            </a:prstGeom>
            <a:noFill/>
          </p:spPr>
          <p:txBody>
            <a:bodyPr wrap="none" rtlCol="0">
              <a:spAutoFit/>
            </a:bodyPr>
            <a:lstStyle/>
            <a:p>
              <a:r>
                <a:rPr lang="en-US" sz="2000" dirty="0">
                  <a:latin typeface="Helvetica Neue" charset="0"/>
                  <a:ea typeface="Helvetica Neue" charset="0"/>
                  <a:cs typeface="Helvetica Neue" charset="0"/>
                </a:rPr>
                <a:t>Read</a:t>
              </a:r>
              <a:br>
                <a:rPr lang="en-US" sz="2000" dirty="0">
                  <a:latin typeface="Helvetica Neue" charset="0"/>
                  <a:ea typeface="Helvetica Neue" charset="0"/>
                  <a:cs typeface="Helvetica Neue" charset="0"/>
                </a:rPr>
              </a:br>
              <a:r>
                <a:rPr lang="en-US" sz="2000" dirty="0">
                  <a:latin typeface="Helvetica Neue" charset="0"/>
                  <a:ea typeface="Helvetica Neue" charset="0"/>
                  <a:cs typeface="Helvetica Neue" charset="0"/>
                </a:rPr>
                <a:t>Page</a:t>
              </a:r>
            </a:p>
          </p:txBody>
        </p:sp>
      </p:grpSp>
      <p:sp>
        <p:nvSpPr>
          <p:cNvPr id="37" name="Rectangle 36" descr="Disk holds all of the pages in the file. This disk has 6 pages number 1...6" title="Disk Space Manager">
            <a:extLst>
              <a:ext uri="{FF2B5EF4-FFF2-40B4-BE49-F238E27FC236}">
                <a16:creationId xmlns:a16="http://schemas.microsoft.com/office/drawing/2014/main" id="{AB95A558-4301-8949-A442-8D0B525B6150}"/>
              </a:ext>
            </a:extLst>
          </p:cNvPr>
          <p:cNvSpPr/>
          <p:nvPr/>
        </p:nvSpPr>
        <p:spPr bwMode="auto">
          <a:xfrm>
            <a:off x="457200" y="5333377"/>
            <a:ext cx="8001000" cy="1143000"/>
          </a:xfrm>
          <a:prstGeom prst="rect">
            <a:avLst/>
          </a:prstGeom>
          <a:solidFill>
            <a:srgbClr val="015CB3"/>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44" name="TextBox 43" descr="Disk holds all of the pages in the file. This disk has 6 pages number 1...6" title="Disk Space Manager">
            <a:extLst>
              <a:ext uri="{FF2B5EF4-FFF2-40B4-BE49-F238E27FC236}">
                <a16:creationId xmlns:a16="http://schemas.microsoft.com/office/drawing/2014/main" id="{FDA578C6-964F-F34E-8BF1-A13CE3A33ED6}"/>
              </a:ext>
            </a:extLst>
          </p:cNvPr>
          <p:cNvSpPr txBox="1"/>
          <p:nvPr/>
        </p:nvSpPr>
        <p:spPr>
          <a:xfrm>
            <a:off x="4140633" y="4871713"/>
            <a:ext cx="784189" cy="461665"/>
          </a:xfrm>
          <a:prstGeom prst="rect">
            <a:avLst/>
          </a:prstGeom>
          <a:noFill/>
        </p:spPr>
        <p:txBody>
          <a:bodyPr wrap="none" rtlCol="0">
            <a:spAutoFit/>
          </a:bodyPr>
          <a:lstStyle/>
          <a:p>
            <a:r>
              <a:rPr lang="en-US" sz="2400">
                <a:solidFill>
                  <a:schemeClr val="tx2"/>
                </a:solidFill>
                <a:latin typeface="Helvetica Neue" charset="0"/>
                <a:ea typeface="Helvetica Neue" charset="0"/>
                <a:cs typeface="Helvetica Neue" charset="0"/>
              </a:rPr>
              <a:t>Disk</a:t>
            </a:r>
            <a:endParaRPr lang="en-US" sz="2400" dirty="0">
              <a:solidFill>
                <a:schemeClr val="tx2"/>
              </a:solidFill>
              <a:latin typeface="Helvetica Neue" charset="0"/>
              <a:ea typeface="Helvetica Neue" charset="0"/>
              <a:cs typeface="Helvetica Neue" charset="0"/>
            </a:endParaRPr>
          </a:p>
        </p:txBody>
      </p:sp>
      <p:sp>
        <p:nvSpPr>
          <p:cNvPr id="77" name="TextBox 76" descr="Disk holds all of the pages in the file. This disk has 6 pages number 1...6" title="Disk Space Manager">
            <a:extLst>
              <a:ext uri="{FF2B5EF4-FFF2-40B4-BE49-F238E27FC236}">
                <a16:creationId xmlns:a16="http://schemas.microsoft.com/office/drawing/2014/main" id="{C2126784-1833-5849-A740-3F575AC474B4}"/>
              </a:ext>
            </a:extLst>
          </p:cNvPr>
          <p:cNvSpPr txBox="1"/>
          <p:nvPr/>
        </p:nvSpPr>
        <p:spPr>
          <a:xfrm>
            <a:off x="434211" y="5074396"/>
            <a:ext cx="1846980" cy="307777"/>
          </a:xfrm>
          <a:prstGeom prst="rect">
            <a:avLst/>
          </a:prstGeom>
          <a:noFill/>
        </p:spPr>
        <p:txBody>
          <a:bodyPr wrap="none" rtlCol="0">
            <a:spAutoFit/>
          </a:bodyPr>
          <a:lstStyle/>
          <a:p>
            <a:r>
              <a:rPr lang="en-US" sz="1400" dirty="0">
                <a:solidFill>
                  <a:schemeClr val="bg2">
                    <a:lumMod val="50000"/>
                  </a:schemeClr>
                </a:solidFill>
                <a:latin typeface="Helvetica Neue" charset="0"/>
                <a:ea typeface="Helvetica Neue" charset="0"/>
                <a:cs typeface="Helvetica Neue" charset="0"/>
              </a:rPr>
              <a:t>Disk Space Manager</a:t>
            </a:r>
          </a:p>
        </p:txBody>
      </p:sp>
      <p:sp>
        <p:nvSpPr>
          <p:cNvPr id="78" name="TextBox 77"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01A0BF37-AB4C-9842-8103-D35206172B3A}"/>
              </a:ext>
            </a:extLst>
          </p:cNvPr>
          <p:cNvSpPr txBox="1"/>
          <p:nvPr/>
        </p:nvSpPr>
        <p:spPr>
          <a:xfrm>
            <a:off x="1909441" y="1266448"/>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grpSp>
        <p:nvGrpSpPr>
          <p:cNvPr id="79" name="Group 78" descr="Disk holds all of the pages in the file. This disk has 6 pages number 1...6" title="Disk Space Manager">
            <a:extLst>
              <a:ext uri="{FF2B5EF4-FFF2-40B4-BE49-F238E27FC236}">
                <a16:creationId xmlns:a16="http://schemas.microsoft.com/office/drawing/2014/main" id="{4FE55024-BBA0-4444-AFD3-CBE9FDA1411B}"/>
              </a:ext>
            </a:extLst>
          </p:cNvPr>
          <p:cNvGrpSpPr/>
          <p:nvPr/>
        </p:nvGrpSpPr>
        <p:grpSpPr>
          <a:xfrm>
            <a:off x="745779" y="5541724"/>
            <a:ext cx="7418363" cy="726307"/>
            <a:chOff x="898179" y="5694747"/>
            <a:chExt cx="7418362" cy="726306"/>
          </a:xfrm>
        </p:grpSpPr>
        <p:sp>
          <p:nvSpPr>
            <p:cNvPr id="80" name="Folded Corner 79">
              <a:extLst>
                <a:ext uri="{FF2B5EF4-FFF2-40B4-BE49-F238E27FC236}">
                  <a16:creationId xmlns:a16="http://schemas.microsoft.com/office/drawing/2014/main" id="{EA2B80F6-A990-3649-959A-1F50FCD65056}"/>
                </a:ext>
              </a:extLst>
            </p:cNvPr>
            <p:cNvSpPr/>
            <p:nvPr/>
          </p:nvSpPr>
          <p:spPr bwMode="auto">
            <a:xfrm>
              <a:off x="898179" y="5694747"/>
              <a:ext cx="1056678"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1</a:t>
              </a:r>
            </a:p>
          </p:txBody>
        </p:sp>
        <p:sp>
          <p:nvSpPr>
            <p:cNvPr id="81" name="Folded Corner 80">
              <a:extLst>
                <a:ext uri="{FF2B5EF4-FFF2-40B4-BE49-F238E27FC236}">
                  <a16:creationId xmlns:a16="http://schemas.microsoft.com/office/drawing/2014/main" id="{3FF9D4EA-5D67-BD4B-A1B8-EA82EF8ABD55}"/>
                </a:ext>
              </a:extLst>
            </p:cNvPr>
            <p:cNvSpPr/>
            <p:nvPr/>
          </p:nvSpPr>
          <p:spPr bwMode="auto">
            <a:xfrm>
              <a:off x="2181126" y="5694747"/>
              <a:ext cx="1038995"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2</a:t>
              </a:r>
            </a:p>
          </p:txBody>
        </p:sp>
        <p:sp>
          <p:nvSpPr>
            <p:cNvPr id="82" name="Folded Corner 81">
              <a:extLst>
                <a:ext uri="{FF2B5EF4-FFF2-40B4-BE49-F238E27FC236}">
                  <a16:creationId xmlns:a16="http://schemas.microsoft.com/office/drawing/2014/main" id="{9A470E1A-506E-464E-A2E5-C25C77053C09}"/>
                </a:ext>
              </a:extLst>
            </p:cNvPr>
            <p:cNvSpPr/>
            <p:nvPr/>
          </p:nvSpPr>
          <p:spPr bwMode="auto">
            <a:xfrm>
              <a:off x="3446390" y="5694747"/>
              <a:ext cx="1056678"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3</a:t>
              </a:r>
            </a:p>
          </p:txBody>
        </p:sp>
        <p:sp>
          <p:nvSpPr>
            <p:cNvPr id="83" name="Folded Corner 82">
              <a:extLst>
                <a:ext uri="{FF2B5EF4-FFF2-40B4-BE49-F238E27FC236}">
                  <a16:creationId xmlns:a16="http://schemas.microsoft.com/office/drawing/2014/main" id="{FE79FE1B-5F88-5E42-ABA5-E66BDC4BDC51}"/>
                </a:ext>
              </a:extLst>
            </p:cNvPr>
            <p:cNvSpPr/>
            <p:nvPr/>
          </p:nvSpPr>
          <p:spPr bwMode="auto">
            <a:xfrm>
              <a:off x="4729337" y="5694747"/>
              <a:ext cx="1038995"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4</a:t>
              </a:r>
            </a:p>
          </p:txBody>
        </p:sp>
        <p:sp>
          <p:nvSpPr>
            <p:cNvPr id="84" name="Folded Corner 83">
              <a:extLst>
                <a:ext uri="{FF2B5EF4-FFF2-40B4-BE49-F238E27FC236}">
                  <a16:creationId xmlns:a16="http://schemas.microsoft.com/office/drawing/2014/main" id="{6C777A8C-0539-9441-9DFE-4620B78D6379}"/>
                </a:ext>
              </a:extLst>
            </p:cNvPr>
            <p:cNvSpPr/>
            <p:nvPr/>
          </p:nvSpPr>
          <p:spPr bwMode="auto">
            <a:xfrm>
              <a:off x="5994601" y="5694747"/>
              <a:ext cx="1056678"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5</a:t>
              </a:r>
            </a:p>
          </p:txBody>
        </p:sp>
        <p:sp>
          <p:nvSpPr>
            <p:cNvPr id="85" name="Folded Corner 84">
              <a:extLst>
                <a:ext uri="{FF2B5EF4-FFF2-40B4-BE49-F238E27FC236}">
                  <a16:creationId xmlns:a16="http://schemas.microsoft.com/office/drawing/2014/main" id="{49EEB502-6079-CD48-8308-661E5675D03D}"/>
                </a:ext>
              </a:extLst>
            </p:cNvPr>
            <p:cNvSpPr/>
            <p:nvPr/>
          </p:nvSpPr>
          <p:spPr bwMode="auto">
            <a:xfrm>
              <a:off x="7277546" y="5694747"/>
              <a:ext cx="1038995" cy="726306"/>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6</a:t>
              </a:r>
            </a:p>
          </p:txBody>
        </p:sp>
      </p:grpSp>
      <p:sp>
        <p:nvSpPr>
          <p:cNvPr id="36" name="TextBox 35">
            <a:extLst>
              <a:ext uri="{FF2B5EF4-FFF2-40B4-BE49-F238E27FC236}">
                <a16:creationId xmlns:a16="http://schemas.microsoft.com/office/drawing/2014/main" id="{114A7F75-EDFE-3C4B-9CCF-505E991617F8}"/>
              </a:ext>
            </a:extLst>
          </p:cNvPr>
          <p:cNvSpPr txBox="1"/>
          <p:nvPr/>
        </p:nvSpPr>
        <p:spPr>
          <a:xfrm>
            <a:off x="4140632" y="1699237"/>
            <a:ext cx="869149" cy="461665"/>
          </a:xfrm>
          <a:prstGeom prst="rect">
            <a:avLst/>
          </a:prstGeom>
          <a:noFill/>
        </p:spPr>
        <p:txBody>
          <a:bodyPr wrap="none" rtlCol="0">
            <a:spAutoFit/>
          </a:bodyPr>
          <a:lstStyle/>
          <a:p>
            <a:r>
              <a:rPr lang="en-US" sz="2400">
                <a:solidFill>
                  <a:schemeClr val="tx2"/>
                </a:solidFill>
                <a:latin typeface="Helvetica Neue" charset="0"/>
                <a:ea typeface="Helvetica Neue" charset="0"/>
                <a:cs typeface="Helvetica Neue" charset="0"/>
              </a:rPr>
              <a:t>RAM</a:t>
            </a:r>
            <a:endParaRPr lang="en-US" sz="2400" dirty="0">
              <a:solidFill>
                <a:schemeClr val="tx2"/>
              </a:solidFill>
              <a:latin typeface="Helvetica Neue" charset="0"/>
              <a:ea typeface="Helvetica Neue" charset="0"/>
              <a:cs typeface="Helvetica Neue" charset="0"/>
            </a:endParaRPr>
          </a:p>
        </p:txBody>
      </p:sp>
      <p:sp>
        <p:nvSpPr>
          <p:cNvPr id="60" name="Rectangle 59"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0C9438DD-73FC-5046-B1BA-4DB5CDEEF853}"/>
              </a:ext>
            </a:extLst>
          </p:cNvPr>
          <p:cNvSpPr/>
          <p:nvPr/>
        </p:nvSpPr>
        <p:spPr bwMode="auto">
          <a:xfrm>
            <a:off x="1981200" y="2209800"/>
            <a:ext cx="5181600" cy="2661912"/>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61" name="Rounded Rectangle 60"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FFD4D9BB-8B4C-9E41-8B1B-970579FE7372}"/>
              </a:ext>
            </a:extLst>
          </p:cNvPr>
          <p:cNvSpPr/>
          <p:nvPr/>
        </p:nvSpPr>
        <p:spPr>
          <a:xfrm>
            <a:off x="3899049" y="3554324"/>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2" name="Rounded Rectangle 61"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2DDA5A52-29D9-6245-B830-819029F68CDC}"/>
              </a:ext>
            </a:extLst>
          </p:cNvPr>
          <p:cNvSpPr/>
          <p:nvPr/>
        </p:nvSpPr>
        <p:spPr>
          <a:xfrm>
            <a:off x="5330673" y="2539104"/>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3" name="Rounded Rectangle 62"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3900083D-1BB2-774F-A9E0-2727A8F4B9C7}"/>
              </a:ext>
            </a:extLst>
          </p:cNvPr>
          <p:cNvSpPr/>
          <p:nvPr/>
        </p:nvSpPr>
        <p:spPr>
          <a:xfrm>
            <a:off x="2427089" y="3554324"/>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4" name="Rounded Rectangle 63"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594C10C9-5E46-3F44-BDEC-A7DE26DDCCAA}"/>
              </a:ext>
            </a:extLst>
          </p:cNvPr>
          <p:cNvSpPr/>
          <p:nvPr/>
        </p:nvSpPr>
        <p:spPr>
          <a:xfrm>
            <a:off x="5351337" y="3570459"/>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5" name="Folded Corner 64"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17F12F46-498A-C842-8AD0-01B6C08996AE}"/>
              </a:ext>
            </a:extLst>
          </p:cNvPr>
          <p:cNvSpPr/>
          <p:nvPr/>
        </p:nvSpPr>
        <p:spPr bwMode="auto">
          <a:xfrm>
            <a:off x="5486290" y="2645456"/>
            <a:ext cx="1056679"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3</a:t>
            </a:r>
          </a:p>
        </p:txBody>
      </p:sp>
      <p:sp>
        <p:nvSpPr>
          <p:cNvPr id="66" name="Rounded Rectangle 65"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26015D2B-8789-BD49-A5C2-29B3660FF216}"/>
              </a:ext>
            </a:extLst>
          </p:cNvPr>
          <p:cNvSpPr/>
          <p:nvPr/>
        </p:nvSpPr>
        <p:spPr>
          <a:xfrm>
            <a:off x="3892297" y="2543700"/>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7" name="Rounded Rectangle 66"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D1EBE025-7E3E-234B-A998-8BD670271D13}"/>
              </a:ext>
            </a:extLst>
          </p:cNvPr>
          <p:cNvSpPr/>
          <p:nvPr/>
        </p:nvSpPr>
        <p:spPr>
          <a:xfrm>
            <a:off x="2420337" y="2543700"/>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8" name="Folded Corner 67"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093F0A37-6F9E-7941-95E4-F286E272B489}"/>
              </a:ext>
            </a:extLst>
          </p:cNvPr>
          <p:cNvSpPr/>
          <p:nvPr/>
        </p:nvSpPr>
        <p:spPr bwMode="auto">
          <a:xfrm>
            <a:off x="2562042" y="2633151"/>
            <a:ext cx="1056679"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1</a:t>
            </a:r>
          </a:p>
        </p:txBody>
      </p:sp>
      <p:sp>
        <p:nvSpPr>
          <p:cNvPr id="69" name="Folded Corner 68" descr="The Buffer Manager lives in ram and has a set amount of frames (page) which it can hold. The buffer manager now holds pages 1, 4, 3 from disk" title="Buffer Manager">
            <a:extLst>
              <a:ext uri="{FF2B5EF4-FFF2-40B4-BE49-F238E27FC236}">
                <a16:creationId xmlns:a16="http://schemas.microsoft.com/office/drawing/2014/main" id="{850D8B29-8E92-E745-8C56-EA9DACD3CFF4}"/>
              </a:ext>
            </a:extLst>
          </p:cNvPr>
          <p:cNvSpPr/>
          <p:nvPr/>
        </p:nvSpPr>
        <p:spPr bwMode="auto">
          <a:xfrm>
            <a:off x="4052501" y="2633151"/>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4</a:t>
            </a:r>
          </a:p>
        </p:txBody>
      </p:sp>
      <p:sp>
        <p:nvSpPr>
          <p:cNvPr id="70" name="Right Arrow 69" descr="The disk space manager handles all reads/writes to disk" title="Disk Read/Write">
            <a:extLst>
              <a:ext uri="{FF2B5EF4-FFF2-40B4-BE49-F238E27FC236}">
                <a16:creationId xmlns:a16="http://schemas.microsoft.com/office/drawing/2014/main" id="{98767832-1024-A140-AACD-1C4992E62407}"/>
              </a:ext>
            </a:extLst>
          </p:cNvPr>
          <p:cNvSpPr/>
          <p:nvPr/>
        </p:nvSpPr>
        <p:spPr bwMode="auto">
          <a:xfrm rot="16200000">
            <a:off x="2604807" y="4681900"/>
            <a:ext cx="503048" cy="638849"/>
          </a:xfrm>
          <a:prstGeom prst="rightArrow">
            <a:avLst/>
          </a:prstGeom>
          <a:solidFill>
            <a:schemeClr val="bg2">
              <a:lumMod val="50000"/>
            </a:schemeClr>
          </a:solidFill>
          <a:ln w="12700" cap="flat" cmpd="sng" algn="ctr">
            <a:solidFill>
              <a:schemeClr val="bg2">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71" name="Right Arrow 70" descr="The disk space manager handles all reads/writes to disk" title="Disk Read/Write">
            <a:extLst>
              <a:ext uri="{FF2B5EF4-FFF2-40B4-BE49-F238E27FC236}">
                <a16:creationId xmlns:a16="http://schemas.microsoft.com/office/drawing/2014/main" id="{C9DE87C1-8206-0140-B6E5-408B47B18D3F}"/>
              </a:ext>
            </a:extLst>
          </p:cNvPr>
          <p:cNvSpPr/>
          <p:nvPr/>
        </p:nvSpPr>
        <p:spPr bwMode="auto">
          <a:xfrm rot="5400000">
            <a:off x="5692827" y="4727038"/>
            <a:ext cx="593323" cy="638849"/>
          </a:xfrm>
          <a:prstGeom prst="rightArrow">
            <a:avLst/>
          </a:prstGeom>
          <a:solidFill>
            <a:schemeClr val="bg2">
              <a:lumMod val="50000"/>
            </a:schemeClr>
          </a:solidFill>
          <a:ln w="12700" cap="flat" cmpd="sng" algn="ctr">
            <a:solidFill>
              <a:schemeClr val="bg2">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41" name="TextBox 40"/>
          <p:cNvSpPr txBox="1"/>
          <p:nvPr/>
        </p:nvSpPr>
        <p:spPr>
          <a:xfrm>
            <a:off x="1317770" y="1925033"/>
            <a:ext cx="1414105" cy="307777"/>
          </a:xfrm>
          <a:prstGeom prst="rect">
            <a:avLst/>
          </a:prstGeom>
          <a:noFill/>
        </p:spPr>
        <p:txBody>
          <a:bodyPr wrap="none" rtlCol="0">
            <a:spAutoFit/>
          </a:bodyPr>
          <a:lstStyle/>
          <a:p>
            <a:r>
              <a:rPr lang="en-US" sz="1400" dirty="0">
                <a:solidFill>
                  <a:schemeClr val="accent2">
                    <a:lumMod val="75000"/>
                  </a:schemeClr>
                </a:solidFill>
                <a:latin typeface="Helvetica Neue" charset="0"/>
                <a:ea typeface="Helvetica Neue" charset="0"/>
                <a:cs typeface="Helvetica Neue" charset="0"/>
              </a:rPr>
              <a:t>Buffer Manager</a:t>
            </a:r>
          </a:p>
        </p:txBody>
      </p:sp>
      <p:sp>
        <p:nvSpPr>
          <p:cNvPr id="5" name="Rectangle 4"/>
          <p:cNvSpPr/>
          <p:nvPr/>
        </p:nvSpPr>
        <p:spPr>
          <a:xfrm>
            <a:off x="8275585" y="2844595"/>
            <a:ext cx="3274402" cy="1697068"/>
          </a:xfrm>
          <a:prstGeom prst="rect">
            <a:avLst/>
          </a:prstGeom>
          <a:solidFill>
            <a:schemeClr val="accent4">
              <a:lumMod val="20000"/>
              <a:lumOff val="80000"/>
            </a:schemeClr>
          </a:solidFill>
        </p:spPr>
        <p:txBody>
          <a:bodyPr wrap="square">
            <a:spAutoFit/>
          </a:bodyPr>
          <a:lstStyle/>
          <a:p>
            <a:pPr>
              <a:lnSpc>
                <a:spcPct val="150000"/>
              </a:lnSpc>
            </a:pPr>
            <a:r>
              <a:rPr lang="en-US" sz="2400" dirty="0"/>
              <a:t>Two questions:</a:t>
            </a:r>
          </a:p>
          <a:p>
            <a:pPr marL="342900" indent="-342900">
              <a:lnSpc>
                <a:spcPct val="150000"/>
              </a:lnSpc>
              <a:buFont typeface="+mj-lt"/>
              <a:buAutoNum type="arabicPeriod"/>
            </a:pPr>
            <a:r>
              <a:rPr lang="en-US" sz="2400" dirty="0"/>
              <a:t>Handling dirty pages</a:t>
            </a:r>
          </a:p>
          <a:p>
            <a:pPr marL="342900" indent="-342900">
              <a:lnSpc>
                <a:spcPct val="150000"/>
              </a:lnSpc>
              <a:buFont typeface="+mj-lt"/>
              <a:buAutoNum type="arabicPeriod"/>
            </a:pPr>
            <a:r>
              <a:rPr lang="en-US" sz="2400" dirty="0"/>
              <a:t>Page Replacement</a:t>
            </a:r>
          </a:p>
        </p:txBody>
      </p:sp>
      <p:sp>
        <p:nvSpPr>
          <p:cNvPr id="2" name="Slide Number Placeholder 1"/>
          <p:cNvSpPr>
            <a:spLocks noGrp="1"/>
          </p:cNvSpPr>
          <p:nvPr>
            <p:ph type="sldNum" sz="quarter" idx="12"/>
          </p:nvPr>
        </p:nvSpPr>
        <p:spPr/>
        <p:txBody>
          <a:bodyPr/>
          <a:lstStyle/>
          <a:p>
            <a:fld id="{459F6482-13E3-48AA-9F28-7362888D1E43}" type="slidenum">
              <a:rPr lang="en-US" smtClean="0"/>
              <a:t>34</a:t>
            </a:fld>
            <a:endParaRPr lang="en-US"/>
          </a:p>
        </p:txBody>
      </p:sp>
    </p:spTree>
    <p:extLst>
      <p:ext uri="{BB962C8B-B14F-4D97-AF65-F5344CB8AC3E}">
        <p14:creationId xmlns:p14="http://schemas.microsoft.com/office/powerpoint/2010/main" val="3897919572"/>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Answers to Our Previous Questions</a:t>
            </a:r>
          </a:p>
        </p:txBody>
      </p:sp>
      <p:sp>
        <p:nvSpPr>
          <p:cNvPr id="3" name="Content Placeholder 2"/>
          <p:cNvSpPr>
            <a:spLocks noGrp="1"/>
          </p:cNvSpPr>
          <p:nvPr>
            <p:ph idx="1"/>
          </p:nvPr>
        </p:nvSpPr>
        <p:spPr>
          <a:xfrm>
            <a:off x="304800" y="1600201"/>
            <a:ext cx="8331200" cy="4525963"/>
          </a:xfrm>
        </p:spPr>
        <p:txBody>
          <a:bodyPr>
            <a:normAutofit lnSpcReduction="10000"/>
          </a:bodyPr>
          <a:lstStyle/>
          <a:p>
            <a:pPr marL="609585" indent="-609585">
              <a:buFont typeface="+mj-lt"/>
              <a:buAutoNum type="arabicPeriod"/>
            </a:pPr>
            <a:r>
              <a:rPr lang="en-US" b="1" dirty="0"/>
              <a:t>Handling dirty pages</a:t>
            </a:r>
          </a:p>
          <a:p>
            <a:pPr lvl="1"/>
            <a:r>
              <a:rPr lang="en-US" dirty="0"/>
              <a:t>How will the buffer manager find out?</a:t>
            </a:r>
          </a:p>
          <a:p>
            <a:pPr lvl="2"/>
            <a:r>
              <a:rPr lang="en-US" dirty="0"/>
              <a:t>Dirty bit on page</a:t>
            </a:r>
          </a:p>
          <a:p>
            <a:pPr lvl="1"/>
            <a:r>
              <a:rPr lang="en-US" dirty="0"/>
              <a:t>What to do with a dirty page?</a:t>
            </a:r>
          </a:p>
          <a:p>
            <a:pPr lvl="2"/>
            <a:r>
              <a:rPr lang="en-US" dirty="0"/>
              <a:t>Write back via disk manager</a:t>
            </a:r>
          </a:p>
          <a:p>
            <a:pPr marL="609585" indent="-609585">
              <a:spcBef>
                <a:spcPts val="2667"/>
              </a:spcBef>
              <a:buFont typeface="+mj-lt"/>
              <a:buAutoNum type="arabicPeriod"/>
            </a:pPr>
            <a:r>
              <a:rPr lang="en-US" b="1" dirty="0"/>
              <a:t>Page Replacement</a:t>
            </a:r>
          </a:p>
          <a:p>
            <a:pPr lvl="1"/>
            <a:r>
              <a:rPr lang="en-US" dirty="0"/>
              <a:t>How will the buffer </a:t>
            </a:r>
            <a:r>
              <a:rPr lang="en-US" dirty="0" err="1"/>
              <a:t>mgr</a:t>
            </a:r>
            <a:r>
              <a:rPr lang="en-US" dirty="0"/>
              <a:t> know if a page is “in use”?</a:t>
            </a:r>
          </a:p>
          <a:p>
            <a:pPr lvl="2"/>
            <a:r>
              <a:rPr lang="en-US" b="1" dirty="0"/>
              <a:t>Page pin count</a:t>
            </a:r>
          </a:p>
          <a:p>
            <a:pPr lvl="1"/>
            <a:r>
              <a:rPr lang="en-US" sz="2000" dirty="0"/>
              <a:t>If buffer manager is full, which page should be replaced?</a:t>
            </a:r>
          </a:p>
          <a:p>
            <a:pPr lvl="2"/>
            <a:r>
              <a:rPr lang="en-US" b="1" dirty="0"/>
              <a:t>Page replacement </a:t>
            </a:r>
            <a:r>
              <a:rPr lang="en-US" b="1" dirty="0" smtClean="0"/>
              <a:t>policy</a:t>
            </a:r>
          </a:p>
          <a:p>
            <a:pPr lvl="3"/>
            <a:r>
              <a:rPr lang="en-US" dirty="0"/>
              <a:t>Least-recently-used (LRU), Clock</a:t>
            </a:r>
          </a:p>
          <a:p>
            <a:pPr lvl="3"/>
            <a:r>
              <a:rPr lang="en-US" dirty="0"/>
              <a:t>Most-recently-used (MRU</a:t>
            </a:r>
            <a:r>
              <a:rPr lang="en-US" dirty="0" smtClean="0"/>
              <a:t>)</a:t>
            </a:r>
          </a:p>
          <a:p>
            <a:pPr lvl="2"/>
            <a:endParaRPr lang="en-US" dirty="0"/>
          </a:p>
          <a:p>
            <a:pPr lvl="2"/>
            <a:endParaRPr lang="en-US" b="1" dirty="0"/>
          </a:p>
        </p:txBody>
      </p:sp>
      <p:graphicFrame>
        <p:nvGraphicFramePr>
          <p:cNvPr id="4" name="Table 3" descr="Table for frameId, pageId, Dirty?, and pin Count of a memory buffer" title="Table"/>
          <p:cNvGraphicFramePr>
            <a:graphicFrameLocks noGrp="1"/>
          </p:cNvGraphicFramePr>
          <p:nvPr>
            <p:extLst>
              <p:ext uri="{D42A27DB-BD31-4B8C-83A1-F6EECF244321}">
                <p14:modId xmlns:p14="http://schemas.microsoft.com/office/powerpoint/2010/main" val="2241648916"/>
              </p:ext>
            </p:extLst>
          </p:nvPr>
        </p:nvGraphicFramePr>
        <p:xfrm>
          <a:off x="7723385" y="3588675"/>
          <a:ext cx="4140660" cy="2667000"/>
        </p:xfrm>
        <a:graphic>
          <a:graphicData uri="http://schemas.openxmlformats.org/drawingml/2006/table">
            <a:tbl>
              <a:tblPr firstRow="1" bandRow="1">
                <a:tableStyleId>{5C22544A-7EE6-4342-B048-85BDC9FD1C3A}</a:tableStyleId>
              </a:tblPr>
              <a:tblGrid>
                <a:gridCol w="1105263">
                  <a:extLst>
                    <a:ext uri="{9D8B030D-6E8A-4147-A177-3AD203B41FA5}">
                      <a16:colId xmlns:a16="http://schemas.microsoft.com/office/drawing/2014/main" val="20000"/>
                    </a:ext>
                  </a:extLst>
                </a:gridCol>
                <a:gridCol w="904161">
                  <a:extLst>
                    <a:ext uri="{9D8B030D-6E8A-4147-A177-3AD203B41FA5}">
                      <a16:colId xmlns:a16="http://schemas.microsoft.com/office/drawing/2014/main" val="20001"/>
                    </a:ext>
                  </a:extLst>
                </a:gridCol>
                <a:gridCol w="839578">
                  <a:extLst>
                    <a:ext uri="{9D8B030D-6E8A-4147-A177-3AD203B41FA5}">
                      <a16:colId xmlns:a16="http://schemas.microsoft.com/office/drawing/2014/main" val="20002"/>
                    </a:ext>
                  </a:extLst>
                </a:gridCol>
                <a:gridCol w="1291658">
                  <a:extLst>
                    <a:ext uri="{9D8B030D-6E8A-4147-A177-3AD203B41FA5}">
                      <a16:colId xmlns:a16="http://schemas.microsoft.com/office/drawing/2014/main" val="20003"/>
                    </a:ext>
                  </a:extLst>
                </a:gridCol>
              </a:tblGrid>
              <a:tr h="310568">
                <a:tc>
                  <a:txBody>
                    <a:bodyPr/>
                    <a:lstStyle/>
                    <a:p>
                      <a:r>
                        <a:rPr lang="en-US" sz="1900" dirty="0" err="1"/>
                        <a:t>FrameId</a:t>
                      </a:r>
                      <a:endParaRPr lang="en-US" sz="1900" dirty="0"/>
                    </a:p>
                  </a:txBody>
                  <a:tcPr/>
                </a:tc>
                <a:tc>
                  <a:txBody>
                    <a:bodyPr/>
                    <a:lstStyle/>
                    <a:p>
                      <a:r>
                        <a:rPr lang="en-US" sz="1900" dirty="0" err="1"/>
                        <a:t>PageId</a:t>
                      </a:r>
                      <a:endParaRPr lang="en-US" sz="1900" dirty="0"/>
                    </a:p>
                  </a:txBody>
                  <a:tcPr/>
                </a:tc>
                <a:tc>
                  <a:txBody>
                    <a:bodyPr/>
                    <a:lstStyle/>
                    <a:p>
                      <a:r>
                        <a:rPr lang="en-US" sz="1900" dirty="0"/>
                        <a:t>Dirty?</a:t>
                      </a:r>
                    </a:p>
                  </a:txBody>
                  <a:tcPr/>
                </a:tc>
                <a:tc>
                  <a:txBody>
                    <a:bodyPr/>
                    <a:lstStyle/>
                    <a:p>
                      <a:r>
                        <a:rPr lang="en-US" sz="1900" dirty="0"/>
                        <a:t>Pin Count</a:t>
                      </a:r>
                    </a:p>
                  </a:txBody>
                  <a:tcPr/>
                </a:tc>
                <a:extLst>
                  <a:ext uri="{0D108BD9-81ED-4DB2-BD59-A6C34878D82A}">
                    <a16:rowId xmlns:a16="http://schemas.microsoft.com/office/drawing/2014/main" val="10000"/>
                  </a:ext>
                </a:extLst>
              </a:tr>
              <a:tr h="310568">
                <a:tc>
                  <a:txBody>
                    <a:bodyPr/>
                    <a:lstStyle/>
                    <a:p>
                      <a:pPr algn="ctr"/>
                      <a:r>
                        <a:rPr lang="en-US" sz="1900" dirty="0">
                          <a:solidFill>
                            <a:schemeClr val="tx2"/>
                          </a:solidFill>
                        </a:rPr>
                        <a:t>1</a:t>
                      </a:r>
                    </a:p>
                  </a:txBody>
                  <a:tcPr/>
                </a:tc>
                <a:tc>
                  <a:txBody>
                    <a:bodyPr/>
                    <a:lstStyle/>
                    <a:p>
                      <a:pPr algn="ctr"/>
                      <a:r>
                        <a:rPr lang="en-US" sz="1900" dirty="0">
                          <a:solidFill>
                            <a:srgbClr val="C00000"/>
                          </a:solidFill>
                        </a:rPr>
                        <a:t>1</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extLst>
                  <a:ext uri="{0D108BD9-81ED-4DB2-BD59-A6C34878D82A}">
                    <a16:rowId xmlns:a16="http://schemas.microsoft.com/office/drawing/2014/main" val="10001"/>
                  </a:ext>
                </a:extLst>
              </a:tr>
              <a:tr h="310568">
                <a:tc>
                  <a:txBody>
                    <a:bodyPr/>
                    <a:lstStyle/>
                    <a:p>
                      <a:pPr algn="ctr"/>
                      <a:r>
                        <a:rPr lang="en-US" sz="1900" dirty="0">
                          <a:solidFill>
                            <a:schemeClr val="tx2"/>
                          </a:solidFill>
                        </a:rPr>
                        <a:t>2</a:t>
                      </a:r>
                    </a:p>
                  </a:txBody>
                  <a:tcPr/>
                </a:tc>
                <a:tc>
                  <a:txBody>
                    <a:bodyPr/>
                    <a:lstStyle/>
                    <a:p>
                      <a:pPr algn="ctr"/>
                      <a:r>
                        <a:rPr lang="en-US" sz="1900" dirty="0">
                          <a:solidFill>
                            <a:srgbClr val="C00000"/>
                          </a:solidFill>
                        </a:rPr>
                        <a:t>2</a:t>
                      </a:r>
                    </a:p>
                  </a:txBody>
                  <a:tcPr/>
                </a:tc>
                <a:tc>
                  <a:txBody>
                    <a:bodyPr/>
                    <a:lstStyle/>
                    <a:p>
                      <a:pPr algn="ctr"/>
                      <a:r>
                        <a:rPr lang="en-US" sz="1900" dirty="0">
                          <a:solidFill>
                            <a:srgbClr val="C00000"/>
                          </a:solidFill>
                        </a:rPr>
                        <a:t>Y</a:t>
                      </a:r>
                    </a:p>
                  </a:txBody>
                  <a:tcPr/>
                </a:tc>
                <a:tc>
                  <a:txBody>
                    <a:bodyPr/>
                    <a:lstStyle/>
                    <a:p>
                      <a:pPr algn="ctr"/>
                      <a:r>
                        <a:rPr lang="en-US" sz="1900" dirty="0">
                          <a:solidFill>
                            <a:srgbClr val="C00000"/>
                          </a:solidFill>
                        </a:rPr>
                        <a:t>1</a:t>
                      </a:r>
                    </a:p>
                  </a:txBody>
                  <a:tcPr/>
                </a:tc>
                <a:extLst>
                  <a:ext uri="{0D108BD9-81ED-4DB2-BD59-A6C34878D82A}">
                    <a16:rowId xmlns:a16="http://schemas.microsoft.com/office/drawing/2014/main" val="10002"/>
                  </a:ext>
                </a:extLst>
              </a:tr>
              <a:tr h="310568">
                <a:tc>
                  <a:txBody>
                    <a:bodyPr/>
                    <a:lstStyle/>
                    <a:p>
                      <a:pPr algn="ctr"/>
                      <a:r>
                        <a:rPr lang="en-US" sz="1900" dirty="0">
                          <a:solidFill>
                            <a:schemeClr val="tx2"/>
                          </a:solidFill>
                        </a:rPr>
                        <a:t>3</a:t>
                      </a:r>
                    </a:p>
                  </a:txBody>
                  <a:tcPr/>
                </a:tc>
                <a:tc>
                  <a:txBody>
                    <a:bodyPr/>
                    <a:lstStyle/>
                    <a:p>
                      <a:pPr algn="ctr"/>
                      <a:r>
                        <a:rPr lang="en-US" sz="1900" dirty="0">
                          <a:solidFill>
                            <a:srgbClr val="C00000"/>
                          </a:solidFill>
                        </a:rPr>
                        <a:t>3</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extLst>
                  <a:ext uri="{0D108BD9-81ED-4DB2-BD59-A6C34878D82A}">
                    <a16:rowId xmlns:a16="http://schemas.microsoft.com/office/drawing/2014/main" val="10003"/>
                  </a:ext>
                </a:extLst>
              </a:tr>
              <a:tr h="310568">
                <a:tc>
                  <a:txBody>
                    <a:bodyPr/>
                    <a:lstStyle/>
                    <a:p>
                      <a:pPr algn="ctr"/>
                      <a:r>
                        <a:rPr lang="en-US" sz="1900" dirty="0">
                          <a:solidFill>
                            <a:schemeClr val="tx2"/>
                          </a:solidFill>
                        </a:rPr>
                        <a:t>4</a:t>
                      </a:r>
                    </a:p>
                  </a:txBody>
                  <a:tcPr/>
                </a:tc>
                <a:tc>
                  <a:txBody>
                    <a:bodyPr/>
                    <a:lstStyle/>
                    <a:p>
                      <a:pPr algn="ctr"/>
                      <a:r>
                        <a:rPr lang="en-US" sz="1900" dirty="0">
                          <a:solidFill>
                            <a:srgbClr val="C00000"/>
                          </a:solidFill>
                        </a:rPr>
                        <a:t>6</a:t>
                      </a:r>
                    </a:p>
                  </a:txBody>
                  <a:tcPr/>
                </a:tc>
                <a:tc>
                  <a:txBody>
                    <a:bodyPr/>
                    <a:lstStyle/>
                    <a:p>
                      <a:pPr algn="ctr"/>
                      <a:r>
                        <a:rPr lang="en-US" sz="1900" dirty="0">
                          <a:solidFill>
                            <a:schemeClr val="tx2"/>
                          </a:solidFill>
                        </a:rPr>
                        <a:t>N</a:t>
                      </a:r>
                    </a:p>
                  </a:txBody>
                  <a:tcPr/>
                </a:tc>
                <a:tc>
                  <a:txBody>
                    <a:bodyPr/>
                    <a:lstStyle/>
                    <a:p>
                      <a:pPr algn="ctr"/>
                      <a:r>
                        <a:rPr lang="en-US" sz="1900" dirty="0">
                          <a:solidFill>
                            <a:srgbClr val="C00000"/>
                          </a:solidFill>
                        </a:rPr>
                        <a:t>2</a:t>
                      </a:r>
                    </a:p>
                  </a:txBody>
                  <a:tcPr/>
                </a:tc>
                <a:extLst>
                  <a:ext uri="{0D108BD9-81ED-4DB2-BD59-A6C34878D82A}">
                    <a16:rowId xmlns:a16="http://schemas.microsoft.com/office/drawing/2014/main" val="10004"/>
                  </a:ext>
                </a:extLst>
              </a:tr>
              <a:tr h="310568">
                <a:tc>
                  <a:txBody>
                    <a:bodyPr/>
                    <a:lstStyle/>
                    <a:p>
                      <a:pPr algn="ctr"/>
                      <a:r>
                        <a:rPr lang="en-US" sz="1900" dirty="0">
                          <a:solidFill>
                            <a:schemeClr val="tx2"/>
                          </a:solidFill>
                        </a:rPr>
                        <a:t>5</a:t>
                      </a:r>
                    </a:p>
                  </a:txBody>
                  <a:tcPr/>
                </a:tc>
                <a:tc>
                  <a:txBody>
                    <a:bodyPr/>
                    <a:lstStyle/>
                    <a:p>
                      <a:pPr algn="ctr"/>
                      <a:r>
                        <a:rPr lang="en-US" sz="1900" dirty="0">
                          <a:solidFill>
                            <a:srgbClr val="C00000"/>
                          </a:solidFill>
                        </a:rPr>
                        <a:t>4</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extLst>
                  <a:ext uri="{0D108BD9-81ED-4DB2-BD59-A6C34878D82A}">
                    <a16:rowId xmlns:a16="http://schemas.microsoft.com/office/drawing/2014/main" val="10005"/>
                  </a:ext>
                </a:extLst>
              </a:tr>
              <a:tr h="310568">
                <a:tc>
                  <a:txBody>
                    <a:bodyPr/>
                    <a:lstStyle/>
                    <a:p>
                      <a:pPr algn="ctr"/>
                      <a:r>
                        <a:rPr lang="en-US" sz="1900" dirty="0">
                          <a:solidFill>
                            <a:schemeClr val="tx2"/>
                          </a:solidFill>
                        </a:rPr>
                        <a:t>6</a:t>
                      </a:r>
                    </a:p>
                  </a:txBody>
                  <a:tcPr/>
                </a:tc>
                <a:tc>
                  <a:txBody>
                    <a:bodyPr/>
                    <a:lstStyle/>
                    <a:p>
                      <a:pPr algn="ctr"/>
                      <a:r>
                        <a:rPr lang="en-US" sz="1900" dirty="0">
                          <a:solidFill>
                            <a:srgbClr val="C00000"/>
                          </a:solidFill>
                        </a:rPr>
                        <a:t>5</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7380959" y="6300970"/>
            <a:ext cx="4730654" cy="369332"/>
          </a:xfrm>
          <a:prstGeom prst="rect">
            <a:avLst/>
          </a:prstGeom>
          <a:solidFill>
            <a:schemeClr val="accent4">
              <a:lumMod val="20000"/>
              <a:lumOff val="80000"/>
            </a:schemeClr>
          </a:solidFill>
        </p:spPr>
        <p:txBody>
          <a:bodyPr wrap="none">
            <a:spAutoFit/>
          </a:bodyPr>
          <a:lstStyle/>
          <a:p>
            <a:r>
              <a:rPr lang="en-US" dirty="0"/>
              <a:t>Keep an in-memory index (hash table) on </a:t>
            </a:r>
            <a:r>
              <a:rPr lang="en-US" dirty="0" err="1"/>
              <a:t>PageId</a:t>
            </a:r>
            <a:endParaRPr lang="en-US" dirty="0"/>
          </a:p>
        </p:txBody>
      </p:sp>
      <p:sp>
        <p:nvSpPr>
          <p:cNvPr id="5" name="Slide Number Placeholder 4"/>
          <p:cNvSpPr>
            <a:spLocks noGrp="1"/>
          </p:cNvSpPr>
          <p:nvPr>
            <p:ph type="sldNum" sz="quarter" idx="12"/>
          </p:nvPr>
        </p:nvSpPr>
        <p:spPr/>
        <p:txBody>
          <a:bodyPr/>
          <a:lstStyle/>
          <a:p>
            <a:fld id="{459F6482-13E3-48AA-9F28-7362888D1E43}" type="slidenum">
              <a:rPr lang="en-US" smtClean="0"/>
              <a:t>35</a:t>
            </a:fld>
            <a:endParaRPr lang="en-US"/>
          </a:p>
        </p:txBody>
      </p:sp>
    </p:spTree>
    <p:extLst>
      <p:ext uri="{BB962C8B-B14F-4D97-AF65-F5344CB8AC3E}">
        <p14:creationId xmlns:p14="http://schemas.microsoft.com/office/powerpoint/2010/main" val="69595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LRU Replacement </a:t>
            </a:r>
            <a:r>
              <a:rPr lang="en-US" dirty="0" smtClean="0"/>
              <a:t>Policy</a:t>
            </a:r>
            <a:endParaRPr lang="en-US" dirty="0"/>
          </a:p>
        </p:txBody>
      </p:sp>
      <p:sp>
        <p:nvSpPr>
          <p:cNvPr id="21" name="Content Placeholder 2"/>
          <p:cNvSpPr>
            <a:spLocks noGrp="1"/>
          </p:cNvSpPr>
          <p:nvPr>
            <p:ph idx="1"/>
          </p:nvPr>
        </p:nvSpPr>
        <p:spPr>
          <a:xfrm>
            <a:off x="609600" y="1600202"/>
            <a:ext cx="10972800" cy="2031999"/>
          </a:xfrm>
        </p:spPr>
        <p:txBody>
          <a:bodyPr>
            <a:normAutofit lnSpcReduction="10000"/>
          </a:bodyPr>
          <a:lstStyle/>
          <a:p>
            <a:r>
              <a:rPr lang="en-US" dirty="0"/>
              <a:t>Very common policy: intuitive and simple</a:t>
            </a:r>
          </a:p>
          <a:p>
            <a:pPr lvl="1"/>
            <a:r>
              <a:rPr lang="en-US" dirty="0"/>
              <a:t>Good for repeated accesses to popular pages (temporal locality)</a:t>
            </a:r>
          </a:p>
          <a:p>
            <a:pPr lvl="1"/>
            <a:r>
              <a:rPr lang="en-US" dirty="0"/>
              <a:t>Can be costly. Why?</a:t>
            </a:r>
          </a:p>
          <a:p>
            <a:pPr lvl="2"/>
            <a:r>
              <a:rPr lang="en-US" dirty="0"/>
              <a:t>Need to “find min” on the last used attribute (priority heap data structure)</a:t>
            </a:r>
          </a:p>
          <a:p>
            <a:r>
              <a:rPr lang="en-US" dirty="0"/>
              <a:t>Approximate LRU: CLOCK policy</a:t>
            </a:r>
          </a:p>
        </p:txBody>
      </p:sp>
      <p:graphicFrame>
        <p:nvGraphicFramePr>
          <p:cNvPr id="19" name="Table 18" descr="Table for frameId, pageId, Dirty?, pin Count, and last used of am LRU memory buffer, " title="Table"/>
          <p:cNvGraphicFramePr>
            <a:graphicFrameLocks noGrp="1"/>
          </p:cNvGraphicFramePr>
          <p:nvPr>
            <p:extLst/>
          </p:nvPr>
        </p:nvGraphicFramePr>
        <p:xfrm>
          <a:off x="1422400" y="3835400"/>
          <a:ext cx="6019800" cy="2667000"/>
        </p:xfrm>
        <a:graphic>
          <a:graphicData uri="http://schemas.openxmlformats.org/drawingml/2006/table">
            <a:tbl>
              <a:tblPr firstRow="1" bandRow="1">
                <a:tableStyleId>{5C22544A-7EE6-4342-B048-85BDC9FD1C3A}</a:tableStyleId>
              </a:tblPr>
              <a:tblGrid>
                <a:gridCol w="1224792">
                  <a:extLst>
                    <a:ext uri="{9D8B030D-6E8A-4147-A177-3AD203B41FA5}">
                      <a16:colId xmlns:a16="http://schemas.microsoft.com/office/drawing/2014/main" val="20000"/>
                    </a:ext>
                  </a:extLst>
                </a:gridCol>
                <a:gridCol w="10612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447801">
                  <a:extLst>
                    <a:ext uri="{9D8B030D-6E8A-4147-A177-3AD203B41FA5}">
                      <a16:colId xmlns:a16="http://schemas.microsoft.com/office/drawing/2014/main" val="20004"/>
                    </a:ext>
                  </a:extLst>
                </a:gridCol>
              </a:tblGrid>
              <a:tr h="375920">
                <a:tc>
                  <a:txBody>
                    <a:bodyPr/>
                    <a:lstStyle/>
                    <a:p>
                      <a:r>
                        <a:rPr lang="en-US" sz="1900" dirty="0" err="1"/>
                        <a:t>FrameId</a:t>
                      </a:r>
                      <a:endParaRPr lang="en-US" sz="1900" dirty="0"/>
                    </a:p>
                  </a:txBody>
                  <a:tcPr/>
                </a:tc>
                <a:tc>
                  <a:txBody>
                    <a:bodyPr/>
                    <a:lstStyle/>
                    <a:p>
                      <a:r>
                        <a:rPr lang="en-US" sz="1900" dirty="0" err="1"/>
                        <a:t>PageId</a:t>
                      </a:r>
                      <a:endParaRPr lang="en-US" sz="1900" dirty="0"/>
                    </a:p>
                  </a:txBody>
                  <a:tcPr/>
                </a:tc>
                <a:tc>
                  <a:txBody>
                    <a:bodyPr/>
                    <a:lstStyle/>
                    <a:p>
                      <a:r>
                        <a:rPr lang="en-US" sz="1900"/>
                        <a:t>Dirty?</a:t>
                      </a:r>
                      <a:endParaRPr lang="en-US" sz="1900" dirty="0"/>
                    </a:p>
                  </a:txBody>
                  <a:tcPr/>
                </a:tc>
                <a:tc>
                  <a:txBody>
                    <a:bodyPr/>
                    <a:lstStyle/>
                    <a:p>
                      <a:r>
                        <a:rPr lang="en-US" sz="1900"/>
                        <a:t>Pin Count</a:t>
                      </a:r>
                      <a:endParaRPr lang="en-US" sz="1900" dirty="0"/>
                    </a:p>
                  </a:txBody>
                  <a:tcPr/>
                </a:tc>
                <a:tc>
                  <a:txBody>
                    <a:bodyPr/>
                    <a:lstStyle/>
                    <a:p>
                      <a:r>
                        <a:rPr lang="en-US" sz="1900" dirty="0"/>
                        <a:t>Last Used</a:t>
                      </a:r>
                    </a:p>
                  </a:txBody>
                  <a:tcPr/>
                </a:tc>
                <a:extLst>
                  <a:ext uri="{0D108BD9-81ED-4DB2-BD59-A6C34878D82A}">
                    <a16:rowId xmlns:a16="http://schemas.microsoft.com/office/drawing/2014/main" val="10000"/>
                  </a:ext>
                </a:extLst>
              </a:tr>
              <a:tr h="375920">
                <a:tc>
                  <a:txBody>
                    <a:bodyPr/>
                    <a:lstStyle/>
                    <a:p>
                      <a:pPr algn="ctr"/>
                      <a:r>
                        <a:rPr lang="en-US" sz="1900" dirty="0">
                          <a:solidFill>
                            <a:schemeClr val="tx2"/>
                          </a:solidFill>
                        </a:rPr>
                        <a:t>1</a:t>
                      </a:r>
                    </a:p>
                  </a:txBody>
                  <a:tcPr/>
                </a:tc>
                <a:tc>
                  <a:txBody>
                    <a:bodyPr/>
                    <a:lstStyle/>
                    <a:p>
                      <a:pPr algn="ctr"/>
                      <a:r>
                        <a:rPr lang="en-US" sz="1900" dirty="0">
                          <a:solidFill>
                            <a:srgbClr val="C00000"/>
                          </a:solidFill>
                        </a:rPr>
                        <a:t>1</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tc>
                  <a:txBody>
                    <a:bodyPr/>
                    <a:lstStyle/>
                    <a:p>
                      <a:pPr algn="ctr"/>
                      <a:r>
                        <a:rPr lang="en-US" sz="1900" dirty="0">
                          <a:solidFill>
                            <a:schemeClr val="tx2"/>
                          </a:solidFill>
                        </a:rPr>
                        <a:t>43</a:t>
                      </a:r>
                    </a:p>
                  </a:txBody>
                  <a:tcPr/>
                </a:tc>
                <a:extLst>
                  <a:ext uri="{0D108BD9-81ED-4DB2-BD59-A6C34878D82A}">
                    <a16:rowId xmlns:a16="http://schemas.microsoft.com/office/drawing/2014/main" val="10001"/>
                  </a:ext>
                </a:extLst>
              </a:tr>
              <a:tr h="375920">
                <a:tc>
                  <a:txBody>
                    <a:bodyPr/>
                    <a:lstStyle/>
                    <a:p>
                      <a:pPr algn="ctr"/>
                      <a:r>
                        <a:rPr lang="en-US" sz="1900" dirty="0">
                          <a:solidFill>
                            <a:schemeClr val="tx2"/>
                          </a:solidFill>
                        </a:rPr>
                        <a:t>2</a:t>
                      </a:r>
                    </a:p>
                  </a:txBody>
                  <a:tcPr/>
                </a:tc>
                <a:tc>
                  <a:txBody>
                    <a:bodyPr/>
                    <a:lstStyle/>
                    <a:p>
                      <a:pPr algn="ctr"/>
                      <a:r>
                        <a:rPr lang="en-US" sz="1900" dirty="0">
                          <a:solidFill>
                            <a:srgbClr val="C00000"/>
                          </a:solidFill>
                        </a:rPr>
                        <a:t>2</a:t>
                      </a:r>
                    </a:p>
                  </a:txBody>
                  <a:tcPr/>
                </a:tc>
                <a:tc>
                  <a:txBody>
                    <a:bodyPr/>
                    <a:lstStyle/>
                    <a:p>
                      <a:pPr algn="ctr"/>
                      <a:r>
                        <a:rPr lang="en-US" sz="1900" dirty="0">
                          <a:solidFill>
                            <a:srgbClr val="C00000"/>
                          </a:solidFill>
                        </a:rPr>
                        <a:t>Y</a:t>
                      </a:r>
                    </a:p>
                  </a:txBody>
                  <a:tcPr/>
                </a:tc>
                <a:tc>
                  <a:txBody>
                    <a:bodyPr/>
                    <a:lstStyle/>
                    <a:p>
                      <a:pPr algn="ctr"/>
                      <a:r>
                        <a:rPr lang="en-US" sz="1900" dirty="0">
                          <a:solidFill>
                            <a:srgbClr val="C00000"/>
                          </a:solidFill>
                        </a:rPr>
                        <a:t>1</a:t>
                      </a:r>
                    </a:p>
                  </a:txBody>
                  <a:tcPr/>
                </a:tc>
                <a:tc>
                  <a:txBody>
                    <a:bodyPr/>
                    <a:lstStyle/>
                    <a:p>
                      <a:pPr algn="ctr"/>
                      <a:r>
                        <a:rPr lang="en-US" sz="1900" dirty="0">
                          <a:solidFill>
                            <a:schemeClr val="tx2"/>
                          </a:solidFill>
                        </a:rPr>
                        <a:t>21</a:t>
                      </a:r>
                    </a:p>
                  </a:txBody>
                  <a:tcPr/>
                </a:tc>
                <a:extLst>
                  <a:ext uri="{0D108BD9-81ED-4DB2-BD59-A6C34878D82A}">
                    <a16:rowId xmlns:a16="http://schemas.microsoft.com/office/drawing/2014/main" val="10002"/>
                  </a:ext>
                </a:extLst>
              </a:tr>
              <a:tr h="375920">
                <a:tc>
                  <a:txBody>
                    <a:bodyPr/>
                    <a:lstStyle/>
                    <a:p>
                      <a:pPr algn="ctr"/>
                      <a:r>
                        <a:rPr lang="en-US" sz="1900" dirty="0">
                          <a:solidFill>
                            <a:schemeClr val="tx2"/>
                          </a:solidFill>
                        </a:rPr>
                        <a:t>3</a:t>
                      </a:r>
                    </a:p>
                  </a:txBody>
                  <a:tcPr/>
                </a:tc>
                <a:tc>
                  <a:txBody>
                    <a:bodyPr/>
                    <a:lstStyle/>
                    <a:p>
                      <a:pPr algn="ctr"/>
                      <a:r>
                        <a:rPr lang="en-US" sz="1900" dirty="0">
                          <a:solidFill>
                            <a:srgbClr val="C00000"/>
                          </a:solidFill>
                        </a:rPr>
                        <a:t>3</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tc>
                  <a:txBody>
                    <a:bodyPr/>
                    <a:lstStyle/>
                    <a:p>
                      <a:pPr algn="ctr"/>
                      <a:r>
                        <a:rPr lang="en-US" sz="1900" dirty="0">
                          <a:solidFill>
                            <a:schemeClr val="tx2"/>
                          </a:solidFill>
                        </a:rPr>
                        <a:t>22</a:t>
                      </a:r>
                    </a:p>
                  </a:txBody>
                  <a:tcPr/>
                </a:tc>
                <a:extLst>
                  <a:ext uri="{0D108BD9-81ED-4DB2-BD59-A6C34878D82A}">
                    <a16:rowId xmlns:a16="http://schemas.microsoft.com/office/drawing/2014/main" val="10003"/>
                  </a:ext>
                </a:extLst>
              </a:tr>
              <a:tr h="375920">
                <a:tc>
                  <a:txBody>
                    <a:bodyPr/>
                    <a:lstStyle/>
                    <a:p>
                      <a:pPr algn="ctr"/>
                      <a:r>
                        <a:rPr lang="en-US" sz="1900" dirty="0">
                          <a:solidFill>
                            <a:schemeClr val="tx2"/>
                          </a:solidFill>
                        </a:rPr>
                        <a:t>4</a:t>
                      </a:r>
                    </a:p>
                  </a:txBody>
                  <a:tcPr/>
                </a:tc>
                <a:tc>
                  <a:txBody>
                    <a:bodyPr/>
                    <a:lstStyle/>
                    <a:p>
                      <a:pPr algn="ctr"/>
                      <a:r>
                        <a:rPr lang="en-US" sz="1900" dirty="0">
                          <a:solidFill>
                            <a:srgbClr val="C00000"/>
                          </a:solidFill>
                        </a:rPr>
                        <a:t>6</a:t>
                      </a:r>
                    </a:p>
                  </a:txBody>
                  <a:tcPr/>
                </a:tc>
                <a:tc>
                  <a:txBody>
                    <a:bodyPr/>
                    <a:lstStyle/>
                    <a:p>
                      <a:pPr algn="ctr"/>
                      <a:r>
                        <a:rPr lang="en-US" sz="1900" dirty="0">
                          <a:solidFill>
                            <a:schemeClr val="tx2"/>
                          </a:solidFill>
                        </a:rPr>
                        <a:t>N</a:t>
                      </a:r>
                    </a:p>
                  </a:txBody>
                  <a:tcPr/>
                </a:tc>
                <a:tc>
                  <a:txBody>
                    <a:bodyPr/>
                    <a:lstStyle/>
                    <a:p>
                      <a:pPr algn="ctr"/>
                      <a:r>
                        <a:rPr lang="en-US" sz="1900" dirty="0">
                          <a:solidFill>
                            <a:srgbClr val="C00000"/>
                          </a:solidFill>
                        </a:rPr>
                        <a:t>2</a:t>
                      </a:r>
                    </a:p>
                  </a:txBody>
                  <a:tcPr/>
                </a:tc>
                <a:tc>
                  <a:txBody>
                    <a:bodyPr/>
                    <a:lstStyle/>
                    <a:p>
                      <a:pPr algn="ctr"/>
                      <a:r>
                        <a:rPr lang="en-US" sz="1900" dirty="0">
                          <a:solidFill>
                            <a:schemeClr val="tx2"/>
                          </a:solidFill>
                        </a:rPr>
                        <a:t>11</a:t>
                      </a:r>
                    </a:p>
                  </a:txBody>
                  <a:tcPr/>
                </a:tc>
                <a:extLst>
                  <a:ext uri="{0D108BD9-81ED-4DB2-BD59-A6C34878D82A}">
                    <a16:rowId xmlns:a16="http://schemas.microsoft.com/office/drawing/2014/main" val="10004"/>
                  </a:ext>
                </a:extLst>
              </a:tr>
              <a:tr h="375920">
                <a:tc>
                  <a:txBody>
                    <a:bodyPr/>
                    <a:lstStyle/>
                    <a:p>
                      <a:pPr algn="ctr"/>
                      <a:r>
                        <a:rPr lang="en-US" sz="1900" dirty="0">
                          <a:solidFill>
                            <a:schemeClr val="tx2"/>
                          </a:solidFill>
                        </a:rPr>
                        <a:t>5</a:t>
                      </a:r>
                    </a:p>
                  </a:txBody>
                  <a:tcPr/>
                </a:tc>
                <a:tc>
                  <a:txBody>
                    <a:bodyPr/>
                    <a:lstStyle/>
                    <a:p>
                      <a:pPr algn="ctr"/>
                      <a:r>
                        <a:rPr lang="en-US" sz="1900" dirty="0">
                          <a:solidFill>
                            <a:srgbClr val="C00000"/>
                          </a:solidFill>
                        </a:rPr>
                        <a:t>4</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tc>
                  <a:txBody>
                    <a:bodyPr/>
                    <a:lstStyle/>
                    <a:p>
                      <a:pPr algn="ctr"/>
                      <a:r>
                        <a:rPr lang="en-US" sz="1900" dirty="0">
                          <a:solidFill>
                            <a:schemeClr val="tx2"/>
                          </a:solidFill>
                        </a:rPr>
                        <a:t>24</a:t>
                      </a:r>
                    </a:p>
                  </a:txBody>
                  <a:tcPr/>
                </a:tc>
                <a:extLst>
                  <a:ext uri="{0D108BD9-81ED-4DB2-BD59-A6C34878D82A}">
                    <a16:rowId xmlns:a16="http://schemas.microsoft.com/office/drawing/2014/main" val="10005"/>
                  </a:ext>
                </a:extLst>
              </a:tr>
              <a:tr h="375920">
                <a:tc>
                  <a:txBody>
                    <a:bodyPr/>
                    <a:lstStyle/>
                    <a:p>
                      <a:pPr algn="ctr"/>
                      <a:r>
                        <a:rPr lang="en-US" sz="1900" dirty="0">
                          <a:solidFill>
                            <a:schemeClr val="tx2"/>
                          </a:solidFill>
                        </a:rPr>
                        <a:t>6</a:t>
                      </a:r>
                    </a:p>
                  </a:txBody>
                  <a:tcPr/>
                </a:tc>
                <a:tc>
                  <a:txBody>
                    <a:bodyPr/>
                    <a:lstStyle/>
                    <a:p>
                      <a:pPr algn="ctr"/>
                      <a:r>
                        <a:rPr lang="en-US" sz="1900" dirty="0">
                          <a:solidFill>
                            <a:srgbClr val="C00000"/>
                          </a:solidFill>
                        </a:rPr>
                        <a:t>5</a:t>
                      </a:r>
                    </a:p>
                  </a:txBody>
                  <a:tcPr/>
                </a:tc>
                <a:tc>
                  <a:txBody>
                    <a:bodyPr/>
                    <a:lstStyle/>
                    <a:p>
                      <a:pPr algn="ctr"/>
                      <a:r>
                        <a:rPr lang="en-US" sz="1900" dirty="0">
                          <a:solidFill>
                            <a:schemeClr val="tx2"/>
                          </a:solidFill>
                        </a:rPr>
                        <a:t>N</a:t>
                      </a:r>
                    </a:p>
                  </a:txBody>
                  <a:tcPr/>
                </a:tc>
                <a:tc>
                  <a:txBody>
                    <a:bodyPr/>
                    <a:lstStyle/>
                    <a:p>
                      <a:pPr algn="ctr"/>
                      <a:r>
                        <a:rPr lang="en-US" sz="1900" dirty="0">
                          <a:solidFill>
                            <a:schemeClr val="tx2"/>
                          </a:solidFill>
                        </a:rPr>
                        <a:t>0</a:t>
                      </a:r>
                    </a:p>
                  </a:txBody>
                  <a:tcPr/>
                </a:tc>
                <a:tc>
                  <a:txBody>
                    <a:bodyPr/>
                    <a:lstStyle/>
                    <a:p>
                      <a:pPr algn="ctr"/>
                      <a:r>
                        <a:rPr lang="en-US" sz="1900" dirty="0">
                          <a:solidFill>
                            <a:schemeClr val="tx2"/>
                          </a:solidFill>
                        </a:rPr>
                        <a:t>15</a:t>
                      </a:r>
                    </a:p>
                  </a:txBody>
                  <a:tcPr/>
                </a:tc>
                <a:extLst>
                  <a:ext uri="{0D108BD9-81ED-4DB2-BD59-A6C34878D82A}">
                    <a16:rowId xmlns:a16="http://schemas.microsoft.com/office/drawing/2014/main" val="10006"/>
                  </a:ext>
                </a:extLst>
              </a:tr>
            </a:tbl>
          </a:graphicData>
        </a:graphic>
      </p:graphicFrame>
      <p:sp>
        <p:nvSpPr>
          <p:cNvPr id="2" name="Rectangle 1" descr="The row (4, 6, N, 2, 11) is highlighted" title="Highlighted Row"/>
          <p:cNvSpPr/>
          <p:nvPr/>
        </p:nvSpPr>
        <p:spPr>
          <a:xfrm>
            <a:off x="1422400" y="5359400"/>
            <a:ext cx="6019800" cy="406400"/>
          </a:xfrm>
          <a:prstGeom prst="rect">
            <a:avLst/>
          </a:prstGeom>
          <a:solidFill>
            <a:srgbClr val="00CDD7">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Slide Number Placeholder 2"/>
          <p:cNvSpPr>
            <a:spLocks noGrp="1"/>
          </p:cNvSpPr>
          <p:nvPr>
            <p:ph type="sldNum" sz="quarter" idx="12"/>
          </p:nvPr>
        </p:nvSpPr>
        <p:spPr/>
        <p:txBody>
          <a:bodyPr/>
          <a:lstStyle/>
          <a:p>
            <a:fld id="{459F6482-13E3-48AA-9F28-7362888D1E43}" type="slidenum">
              <a:rPr lang="en-US" smtClean="0"/>
              <a:t>36</a:t>
            </a:fld>
            <a:endParaRPr lang="en-US"/>
          </a:p>
        </p:txBody>
      </p:sp>
    </p:spTree>
    <p:extLst>
      <p:ext uri="{BB962C8B-B14F-4D97-AF65-F5344CB8AC3E}">
        <p14:creationId xmlns:p14="http://schemas.microsoft.com/office/powerpoint/2010/main" val="23833020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1.66667E-6 -1.11111E-6 L 0.00313 0.10895 " pathEditMode="relative" rAng="0" ptsTypes="AA">
                                      <p:cBhvr>
                                        <p:cTn id="13" dur="2000" fill="hold"/>
                                        <p:tgtEl>
                                          <p:spTgt spid="2"/>
                                        </p:tgtEl>
                                        <p:attrNameLst>
                                          <p:attrName>ppt_x</p:attrName>
                                          <p:attrName>ppt_y</p:attrName>
                                        </p:attrNameLst>
                                      </p:cBhvr>
                                      <p:rCtr x="156" y="54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Clock Policy State: </a:t>
            </a:r>
            <a:r>
              <a:rPr lang="en-US" dirty="0" smtClean="0"/>
              <a:t>Illustrated</a:t>
            </a:r>
            <a:endParaRPr lang="en-US" dirty="0"/>
          </a:p>
        </p:txBody>
      </p:sp>
      <p:sp>
        <p:nvSpPr>
          <p:cNvPr id="47" name="Content Placeholder 8">
            <a:extLst>
              <a:ext uri="{FF2B5EF4-FFF2-40B4-BE49-F238E27FC236}">
                <a16:creationId xmlns:a16="http://schemas.microsoft.com/office/drawing/2014/main" id="{A6567905-0F19-3A49-93E8-52E3EE72FAAB}"/>
              </a:ext>
            </a:extLst>
          </p:cNvPr>
          <p:cNvSpPr>
            <a:spLocks noGrp="1"/>
          </p:cNvSpPr>
          <p:nvPr>
            <p:ph idx="1"/>
          </p:nvPr>
        </p:nvSpPr>
        <p:spPr>
          <a:xfrm>
            <a:off x="203200" y="1600201"/>
            <a:ext cx="10972800" cy="4525963"/>
          </a:xfrm>
        </p:spPr>
        <p:txBody>
          <a:bodyPr/>
          <a:lstStyle/>
          <a:p>
            <a:pPr marL="0" indent="0">
              <a:buNone/>
            </a:pPr>
            <a:r>
              <a:rPr lang="en-US" sz="3200" dirty="0">
                <a:solidFill>
                  <a:srgbClr val="FF0000"/>
                </a:solidFill>
              </a:rPr>
              <a:t>Request: Read page 7</a:t>
            </a:r>
          </a:p>
          <a:p>
            <a:pPr marL="0" indent="0">
              <a:spcBef>
                <a:spcPts val="5333"/>
              </a:spcBef>
              <a:buNone/>
            </a:pPr>
            <a:r>
              <a:rPr lang="en-US" sz="1600" dirty="0"/>
              <a:t>Current frame not pinned</a:t>
            </a:r>
          </a:p>
          <a:p>
            <a:pPr marL="0" indent="0">
              <a:spcBef>
                <a:spcPts val="0"/>
              </a:spcBef>
              <a:buNone/>
            </a:pPr>
            <a:r>
              <a:rPr lang="en-US" sz="1600" dirty="0"/>
              <a:t>Ref bit unset:</a:t>
            </a:r>
          </a:p>
          <a:p>
            <a:pPr marL="609585" lvl="1" indent="0">
              <a:buNone/>
            </a:pPr>
            <a:r>
              <a:rPr lang="en-US" sz="1600" b="1" dirty="0"/>
              <a:t>Replace</a:t>
            </a:r>
          </a:p>
          <a:p>
            <a:pPr marL="609585" lvl="1" indent="0">
              <a:buNone/>
            </a:pPr>
            <a:r>
              <a:rPr lang="en-US" sz="1600" b="1" dirty="0"/>
              <a:t>Set pinned</a:t>
            </a:r>
          </a:p>
          <a:p>
            <a:pPr marL="609585" lvl="1" indent="0">
              <a:buNone/>
            </a:pPr>
            <a:r>
              <a:rPr lang="en-US" sz="1600" b="1" dirty="0"/>
              <a:t>Set ref bit</a:t>
            </a:r>
          </a:p>
          <a:p>
            <a:pPr marL="609585" lvl="1" indent="0">
              <a:buNone/>
            </a:pPr>
            <a:r>
              <a:rPr lang="en-US" sz="1600" b="1" dirty="0"/>
              <a:t>Advance clock</a:t>
            </a:r>
          </a:p>
          <a:p>
            <a:pPr marL="609585" lvl="1" indent="0">
              <a:buNone/>
            </a:pPr>
            <a:r>
              <a:rPr lang="en-US" sz="1600" b="1" dirty="0"/>
              <a:t>Return pointer</a:t>
            </a:r>
          </a:p>
        </p:txBody>
      </p:sp>
      <p:sp>
        <p:nvSpPr>
          <p:cNvPr id="52" name="Oval 51" descr="Contains pages 1, 2, 3, 4, 5, 6. Page 1 and 2 each have one pin. The refernce bit is set for pages 1, 2, and 6. The clock hand points at page 4" title="LRU Clock State"/>
          <p:cNvSpPr/>
          <p:nvPr/>
        </p:nvSpPr>
        <p:spPr bwMode="auto">
          <a:xfrm>
            <a:off x="3338407" y="1557937"/>
            <a:ext cx="5096755" cy="5096755"/>
          </a:xfrm>
          <a:prstGeom prst="ellipse">
            <a:avLst/>
          </a:prstGeom>
          <a:gradFill>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54" name="Rounded Rectangle 53" descr="Contains pages 1, 2, 3, 4, 5, 6. Page 1 and 2 each have one pin. The refernce bit is set for pages 1, 2, and 6. The clock hand points at page 4" title="LRU Clock State"/>
          <p:cNvSpPr/>
          <p:nvPr/>
        </p:nvSpPr>
        <p:spPr>
          <a:xfrm>
            <a:off x="5300921" y="564945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56" name="Rounded Rectangle 55" descr="Contains pages 1, 2, 3, 4, 5, 6. Page 1 and 2 each have one pin. The refernce bit is set for pages 1, 2, and 6. The clock hand points at page 4" title="LRU Clock State"/>
          <p:cNvSpPr/>
          <p:nvPr/>
        </p:nvSpPr>
        <p:spPr>
          <a:xfrm>
            <a:off x="6778912" y="4399736"/>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57" name="Rounded Rectangle 56" descr="Contains pages 1, 2, 3, 4, 5, 6. Page 1 and 2 each have one pin. The refernce bit is set for pages 1, 2, and 6. The clock hand points at page 4" title="LRU Clock State"/>
          <p:cNvSpPr/>
          <p:nvPr/>
        </p:nvSpPr>
        <p:spPr>
          <a:xfrm>
            <a:off x="3644643" y="280922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58" name="Rounded Rectangle 57" descr="Contains pages 1, 2, 3, 4, 5, 6. Page 1 and 2 each have one pin. The refernce bit is set for pages 1, 2, and 6. The clock hand points at page 4" title="LRU Clock State"/>
          <p:cNvSpPr/>
          <p:nvPr/>
        </p:nvSpPr>
        <p:spPr>
          <a:xfrm>
            <a:off x="3661287" y="4399736"/>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59" name="Rounded Rectangle 58" descr="Contains pages 1, 2, 3, 4, 5, 6. Page 1 and 2 each have one pin. The refernce bit is set for pages 1, 2, and 6. The clock hand points at page 4" title="LRU Clock State"/>
          <p:cNvSpPr/>
          <p:nvPr/>
        </p:nvSpPr>
        <p:spPr>
          <a:xfrm>
            <a:off x="6774324" y="2773467"/>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0" name="Rounded Rectangle 59" descr="Contains pages 1, 2, 3, 4, 5, 6. Page 1 and 2 each have one pin. The refernce bit is set for pages 1, 2, and 6. The clock hand points at page 4" title="LRU Clock State"/>
          <p:cNvSpPr/>
          <p:nvPr/>
        </p:nvSpPr>
        <p:spPr>
          <a:xfrm>
            <a:off x="5266972" y="1720508"/>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1" name="Folded Corner 60" descr="Contains pages 1, 2, 3, 4, 5, 6. Page 1 and 2 each have one pin. The refernce bit is set for pages 1, 2, and 6. The clock hand points at page 4" title="LRU Clock State"/>
          <p:cNvSpPr/>
          <p:nvPr/>
        </p:nvSpPr>
        <p:spPr bwMode="auto">
          <a:xfrm>
            <a:off x="5408678" y="1815812"/>
            <a:ext cx="1056679"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1</a:t>
            </a:r>
          </a:p>
        </p:txBody>
      </p:sp>
      <p:sp>
        <p:nvSpPr>
          <p:cNvPr id="62" name="Folded Corner 61" descr="Contains pages 1, 2, 3, 4, 5, 6. Page 1 and 2 each have one pin. The refernce bit is set for pages 1, 2, and 6. The clock hand points at page 4" title="LRU Clock State"/>
          <p:cNvSpPr/>
          <p:nvPr/>
        </p:nvSpPr>
        <p:spPr bwMode="auto">
          <a:xfrm>
            <a:off x="6934530" y="4487440"/>
            <a:ext cx="1056679"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3</a:t>
            </a:r>
          </a:p>
        </p:txBody>
      </p:sp>
      <p:sp>
        <p:nvSpPr>
          <p:cNvPr id="63" name="Folded Corner 62" descr="Contains pages 1, 2, 3, 4, 5, 6. Page 1 and 2 each have one pin. The refernce bit is set for pages 1, 2, and 6. The clock hand points at page 4" title="LRU Clock State"/>
          <p:cNvSpPr/>
          <p:nvPr/>
        </p:nvSpPr>
        <p:spPr bwMode="auto">
          <a:xfrm>
            <a:off x="6934529" y="2861452"/>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2</a:t>
            </a:r>
          </a:p>
        </p:txBody>
      </p:sp>
      <p:sp>
        <p:nvSpPr>
          <p:cNvPr id="64" name="Folded Corner 63" descr="Contains pages 1, 2, 3, 4, 5, 6. Page 1 and 2 each have one pin. The refernce bit is set for pages 1, 2, and 6. The clock hand points at page 4" title="LRU Clock State"/>
          <p:cNvSpPr/>
          <p:nvPr/>
        </p:nvSpPr>
        <p:spPr bwMode="auto">
          <a:xfrm>
            <a:off x="3798275" y="2919403"/>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6</a:t>
            </a:r>
          </a:p>
        </p:txBody>
      </p:sp>
      <p:sp>
        <p:nvSpPr>
          <p:cNvPr id="65" name="Folded Corner 64" descr="Contains pages 1, 2, 3, 4, 5, 6. Page 1 and 2 each have one pin. The refernce bit is set for pages 1, 2, and 6. The clock hand points at page 4" title="LRU Clock State"/>
          <p:cNvSpPr/>
          <p:nvPr/>
        </p:nvSpPr>
        <p:spPr bwMode="auto">
          <a:xfrm>
            <a:off x="3796241" y="4493783"/>
            <a:ext cx="1056679"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5</a:t>
            </a:r>
          </a:p>
        </p:txBody>
      </p:sp>
      <p:sp>
        <p:nvSpPr>
          <p:cNvPr id="66" name="Oval 65" descr="Contains pages 1, 2, 3, 4, 5, 6. Page 1 and 2 each have one pin. The refernce bit is set for pages 1, 2, and 6. The clock hand points at page 4" title="LRU Clock State"/>
          <p:cNvSpPr/>
          <p:nvPr/>
        </p:nvSpPr>
        <p:spPr bwMode="auto">
          <a:xfrm>
            <a:off x="5810584" y="4030115"/>
            <a:ext cx="152400" cy="152400"/>
          </a:xfrm>
          <a:prstGeom prst="ellipse">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67" name="Rectangle 66" descr="Contains pages 1, 2, 3, 4, 5, 6. Page 1 and 2 each have one pin. The refernce bit is set for pages 1, 2, and 6. The clock hand points at page 4" title="LRU Clock State"/>
          <p:cNvSpPr/>
          <p:nvPr/>
        </p:nvSpPr>
        <p:spPr bwMode="auto">
          <a:xfrm>
            <a:off x="6483711" y="2473827"/>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68" name="Rectangle 67" descr="Contains pages 1, 2, 3, 4, 5, 6. Page 1 and 2 each have one pin. The refernce bit is set for pages 1, 2, and 6. The clock hand points at page 4" title="LRU Clock State"/>
          <p:cNvSpPr/>
          <p:nvPr/>
        </p:nvSpPr>
        <p:spPr bwMode="auto">
          <a:xfrm>
            <a:off x="7963522" y="3573241"/>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69" name="Rectangle 68" descr="Contains pages 1, 2, 3, 4, 5, 6. Page 1 and 2 each have one pin. The refernce bit is set for pages 1, 2, and 6. The clock hand points at page 4" title="LRU Clock State"/>
          <p:cNvSpPr/>
          <p:nvPr/>
        </p:nvSpPr>
        <p:spPr bwMode="auto">
          <a:xfrm>
            <a:off x="7975629" y="5163643"/>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70" name="Rectangle 69" descr="Contains pages 1, 2, 3, 4, 5, 6. Page 1 and 2 each have one pin. The refernce bit is set for pages 1, 2, and 6. The clock hand points at page 4" title="LRU Clock State"/>
          <p:cNvSpPr/>
          <p:nvPr/>
        </p:nvSpPr>
        <p:spPr bwMode="auto">
          <a:xfrm>
            <a:off x="6465357" y="6416494"/>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71" name="Rectangle 70" descr="Contains pages 1, 2, 3, 4, 5, 6. Page 1 and 2 each have one pin. The refernce bit is set for pages 1, 2, and 6. The clock hand points at page 4" title="LRU Clock State"/>
          <p:cNvSpPr/>
          <p:nvPr/>
        </p:nvSpPr>
        <p:spPr bwMode="auto">
          <a:xfrm>
            <a:off x="4854521" y="5122962"/>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72" name="Rectangle 71" descr="Contains pages 1, 2, 3, 4, 5, 6. Page 1 and 2 each have one pin. The refernce bit is set for pages 1, 2, and 6. The clock hand points at page 4" title="LRU Clock State"/>
          <p:cNvSpPr/>
          <p:nvPr/>
        </p:nvSpPr>
        <p:spPr bwMode="auto">
          <a:xfrm>
            <a:off x="4803898" y="3573241"/>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pic>
        <p:nvPicPr>
          <p:cNvPr id="73" name="Picture 72" descr="Contains pages 1, 2, 3, 4, 5, 6. Page 1 and 2 each have one pin. The refernce bit is set for pages 1, 2, and 6. The clock hand points at page 4" title="LRU Clock Sta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8581" y="2429765"/>
            <a:ext cx="609600" cy="609600"/>
          </a:xfrm>
          <a:prstGeom prst="rect">
            <a:avLst/>
          </a:prstGeom>
        </p:spPr>
      </p:pic>
      <p:pic>
        <p:nvPicPr>
          <p:cNvPr id="74" name="Picture 73" descr="Contains pages 1, 2, 3, 4, 5, 6. Page 1 and 2 each have one pin. The refernce bit is set for pages 1, 2, and 6. The clock hand points at page 4" title="LRU Clock Sta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4724" y="1368084"/>
            <a:ext cx="609600" cy="609600"/>
          </a:xfrm>
          <a:prstGeom prst="rect">
            <a:avLst/>
          </a:prstGeom>
        </p:spPr>
      </p:pic>
      <p:sp>
        <p:nvSpPr>
          <p:cNvPr id="75" name="Rectangle 74" descr="Contains pages 1, 2, 3, 4, 5, 6. Page 1 and 2 each have one pin. The refernce bit is set for pages 1, 2, and 6. The clock hand points at page 4" title="LRU Clock State"/>
          <p:cNvSpPr/>
          <p:nvPr/>
        </p:nvSpPr>
        <p:spPr>
          <a:xfrm>
            <a:off x="6386260" y="2325396"/>
            <a:ext cx="431528" cy="461665"/>
          </a:xfrm>
          <a:prstGeom prst="rect">
            <a:avLst/>
          </a:prstGeom>
        </p:spPr>
        <p:txBody>
          <a:bodyPr wrap="none">
            <a:spAutoFit/>
          </a:bodyPr>
          <a:lstStyle/>
          <a:p>
            <a:r>
              <a:rPr lang="en-US" sz="2400" dirty="0">
                <a:latin typeface="Arial Unicode MS" charset="0"/>
              </a:rPr>
              <a:t>✔</a:t>
            </a:r>
          </a:p>
        </p:txBody>
      </p:sp>
      <p:sp>
        <p:nvSpPr>
          <p:cNvPr id="76" name="Rectangle 75" descr="Contains pages 1, 2, 3, 4, 5, 6. Page 1 and 2 each have one pin. The refernce bit is set for pages 1, 2, and 6. The clock hand points at page 4" title="LRU Clock State"/>
          <p:cNvSpPr/>
          <p:nvPr/>
        </p:nvSpPr>
        <p:spPr>
          <a:xfrm>
            <a:off x="7863807" y="3421637"/>
            <a:ext cx="431528" cy="461665"/>
          </a:xfrm>
          <a:prstGeom prst="rect">
            <a:avLst/>
          </a:prstGeom>
        </p:spPr>
        <p:txBody>
          <a:bodyPr wrap="none">
            <a:spAutoFit/>
          </a:bodyPr>
          <a:lstStyle/>
          <a:p>
            <a:r>
              <a:rPr lang="en-US" sz="2400" dirty="0">
                <a:latin typeface="Arial Unicode MS" charset="0"/>
              </a:rPr>
              <a:t>✔</a:t>
            </a:r>
          </a:p>
        </p:txBody>
      </p:sp>
      <p:sp>
        <p:nvSpPr>
          <p:cNvPr id="78" name="Rectangle 77" descr="Contains pages 1, 2, 3, 4, 5, 6. Page 1 and 2 each have one pin. The refernce bit is set for pages 1, 2, and 6. The clock hand points at page 4" title="LRU Clock State"/>
          <p:cNvSpPr/>
          <p:nvPr/>
        </p:nvSpPr>
        <p:spPr>
          <a:xfrm>
            <a:off x="4692060" y="3421637"/>
            <a:ext cx="431528" cy="461665"/>
          </a:xfrm>
          <a:prstGeom prst="rect">
            <a:avLst/>
          </a:prstGeom>
        </p:spPr>
        <p:txBody>
          <a:bodyPr wrap="none">
            <a:spAutoFit/>
          </a:bodyPr>
          <a:lstStyle/>
          <a:p>
            <a:r>
              <a:rPr lang="en-US" sz="2400" dirty="0">
                <a:latin typeface="Arial Unicode MS" charset="0"/>
              </a:rPr>
              <a:t>✔</a:t>
            </a:r>
          </a:p>
        </p:txBody>
      </p:sp>
      <p:sp>
        <p:nvSpPr>
          <p:cNvPr id="82" name="Rectangle 81"/>
          <p:cNvSpPr/>
          <p:nvPr/>
        </p:nvSpPr>
        <p:spPr>
          <a:xfrm>
            <a:off x="6400800" y="6289358"/>
            <a:ext cx="431528" cy="461665"/>
          </a:xfrm>
          <a:prstGeom prst="rect">
            <a:avLst/>
          </a:prstGeom>
        </p:spPr>
        <p:txBody>
          <a:bodyPr wrap="none">
            <a:spAutoFit/>
          </a:bodyPr>
          <a:lstStyle/>
          <a:p>
            <a:r>
              <a:rPr lang="en-US" sz="2400" dirty="0">
                <a:latin typeface="Arial Unicode MS" charset="0"/>
              </a:rPr>
              <a:t>✔</a:t>
            </a:r>
          </a:p>
        </p:txBody>
      </p:sp>
      <p:sp>
        <p:nvSpPr>
          <p:cNvPr id="83" name="Folded Corner 82" descr="Page 7 is not in the buffer pool" title="Page 7"/>
          <p:cNvSpPr/>
          <p:nvPr/>
        </p:nvSpPr>
        <p:spPr bwMode="auto">
          <a:xfrm>
            <a:off x="5452209" y="5759605"/>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7</a:t>
            </a:r>
          </a:p>
        </p:txBody>
      </p:sp>
      <p:pic>
        <p:nvPicPr>
          <p:cNvPr id="84" name="Picture 83" descr="Pin in page 7" title="Pi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2640" y="5279508"/>
            <a:ext cx="609600" cy="609600"/>
          </a:xfrm>
          <a:prstGeom prst="rect">
            <a:avLst/>
          </a:prstGeom>
        </p:spPr>
      </p:pic>
      <p:grpSp>
        <p:nvGrpSpPr>
          <p:cNvPr id="85" name="Group 84" descr="Clock hand pointing to page 5" title="Clock hand"/>
          <p:cNvGrpSpPr/>
          <p:nvPr/>
        </p:nvGrpSpPr>
        <p:grpSpPr>
          <a:xfrm rot="14320234">
            <a:off x="5506715" y="2617551"/>
            <a:ext cx="594903" cy="3251292"/>
            <a:chOff x="5592221" y="2471571"/>
            <a:chExt cx="594902" cy="3251292"/>
          </a:xfrm>
        </p:grpSpPr>
        <p:pic>
          <p:nvPicPr>
            <p:cNvPr id="86" name="Picture 85" descr="Clock hand pointing to page 5" title="Clock hand"/>
            <p:cNvPicPr>
              <a:picLocks noChangeAspect="1"/>
            </p:cNvPicPr>
            <p:nvPr/>
          </p:nvPicPr>
          <p:blipFill rotWithShape="1">
            <a:blip r:embed="rId4" cstate="print">
              <a:extLst>
                <a:ext uri="{28A0092B-C50C-407E-A947-70E740481C1C}">
                  <a14:useLocalDpi xmlns:a14="http://schemas.microsoft.com/office/drawing/2010/main" val="0"/>
                </a:ext>
              </a:extLst>
            </a:blip>
            <a:srcRect l="71233"/>
            <a:stretch/>
          </p:blipFill>
          <p:spPr>
            <a:xfrm>
              <a:off x="5592221" y="2471571"/>
              <a:ext cx="594902" cy="2078436"/>
            </a:xfrm>
            <a:prstGeom prst="rect">
              <a:avLst/>
            </a:prstGeom>
          </p:spPr>
        </p:pic>
        <p:sp>
          <p:nvSpPr>
            <p:cNvPr id="87" name="Rectangle 86"/>
            <p:cNvSpPr/>
            <p:nvPr/>
          </p:nvSpPr>
          <p:spPr bwMode="auto">
            <a:xfrm>
              <a:off x="5815563" y="4251456"/>
              <a:ext cx="152400" cy="1471407"/>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grpSp>
      <p:sp>
        <p:nvSpPr>
          <p:cNvPr id="88" name="Right Arrow 87"/>
          <p:cNvSpPr/>
          <p:nvPr/>
        </p:nvSpPr>
        <p:spPr bwMode="auto">
          <a:xfrm rot="1712049">
            <a:off x="4404149" y="5320619"/>
            <a:ext cx="1295400" cy="485675"/>
          </a:xfrm>
          <a:prstGeom prst="rightArrow">
            <a:avLst/>
          </a:prstGeom>
          <a:solidFill>
            <a:schemeClr val="accent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b="1">
                <a:solidFill>
                  <a:schemeClr val="bg1"/>
                </a:solidFill>
                <a:latin typeface="Helvetica Neue" charset="0"/>
                <a:ea typeface="Helvetica Neue" charset="0"/>
                <a:cs typeface="Helvetica Neue" charset="0"/>
              </a:rPr>
              <a:t>*pointer</a:t>
            </a:r>
            <a:endParaRPr lang="en-US" sz="1400" b="1" dirty="0">
              <a:solidFill>
                <a:schemeClr val="bg1"/>
              </a:solidFill>
              <a:latin typeface="Helvetica Neue" charset="0"/>
              <a:ea typeface="Helvetica Neue" charset="0"/>
              <a:cs typeface="Helvetica Neue" charset="0"/>
            </a:endParaRPr>
          </a:p>
        </p:txBody>
      </p:sp>
      <p:sp>
        <p:nvSpPr>
          <p:cNvPr id="89" name="Rectangle 88" descr="Page 7 is not in the buffer pool" title="Page 7"/>
          <p:cNvSpPr/>
          <p:nvPr/>
        </p:nvSpPr>
        <p:spPr bwMode="auto">
          <a:xfrm>
            <a:off x="1524001" y="5664200"/>
            <a:ext cx="1506139" cy="991517"/>
          </a:xfrm>
          <a:prstGeom prst="rect">
            <a:avLst/>
          </a:prstGeom>
          <a:solidFill>
            <a:schemeClr val="bg2">
              <a:lumMod val="50000"/>
            </a:scheme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sp>
        <p:nvSpPr>
          <p:cNvPr id="90" name="Folded Corner 89" descr="Page 7 is not in the buffer pool" title="Page 7"/>
          <p:cNvSpPr/>
          <p:nvPr/>
        </p:nvSpPr>
        <p:spPr bwMode="auto">
          <a:xfrm>
            <a:off x="1858917" y="5782053"/>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7</a:t>
            </a:r>
          </a:p>
        </p:txBody>
      </p:sp>
      <p:sp>
        <p:nvSpPr>
          <p:cNvPr id="91" name="Folded Corner 90" descr="Page 7 is not in the buffer pool" title="Page 7"/>
          <p:cNvSpPr/>
          <p:nvPr/>
        </p:nvSpPr>
        <p:spPr bwMode="auto">
          <a:xfrm>
            <a:off x="1858917" y="5782053"/>
            <a:ext cx="1038995" cy="72630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7</a:t>
            </a:r>
          </a:p>
        </p:txBody>
      </p:sp>
      <p:sp>
        <p:nvSpPr>
          <p:cNvPr id="2" name="Rectangle 1"/>
          <p:cNvSpPr/>
          <p:nvPr/>
        </p:nvSpPr>
        <p:spPr>
          <a:xfrm>
            <a:off x="8250621" y="5966192"/>
            <a:ext cx="3726796" cy="646331"/>
          </a:xfrm>
          <a:prstGeom prst="rect">
            <a:avLst/>
          </a:prstGeom>
          <a:solidFill>
            <a:schemeClr val="accent4">
              <a:lumMod val="20000"/>
              <a:lumOff val="80000"/>
            </a:schemeClr>
          </a:solidFill>
        </p:spPr>
        <p:txBody>
          <a:bodyPr wrap="square">
            <a:spAutoFit/>
          </a:bodyPr>
          <a:lstStyle/>
          <a:p>
            <a:r>
              <a:rPr lang="en-US" dirty="0">
                <a:sym typeface="Wingdings"/>
              </a:rPr>
              <a:t>When might they perform </a:t>
            </a:r>
            <a:r>
              <a:rPr lang="en-US" dirty="0" smtClean="0">
                <a:sym typeface="Wingdings"/>
              </a:rPr>
              <a:t>poorly?</a:t>
            </a:r>
            <a:endParaRPr lang="en-US" dirty="0"/>
          </a:p>
          <a:p>
            <a:pPr marL="742950" lvl="1" indent="-285750">
              <a:buFont typeface="Arial" panose="020B0604020202020204" pitchFamily="34" charset="0"/>
              <a:buChar char="•"/>
            </a:pPr>
            <a:r>
              <a:rPr lang="en-US" dirty="0" smtClean="0"/>
              <a:t>repeated </a:t>
            </a:r>
            <a:r>
              <a:rPr lang="en-US" dirty="0"/>
              <a:t>scans of big </a:t>
            </a:r>
            <a:r>
              <a:rPr lang="en-US" dirty="0" smtClean="0"/>
              <a:t>files</a:t>
            </a:r>
            <a:endParaRPr lang="en-US" dirty="0"/>
          </a:p>
        </p:txBody>
      </p:sp>
      <p:sp>
        <p:nvSpPr>
          <p:cNvPr id="39" name="Rectangle 38" descr="empty" title="Page 3 Checkbox"/>
          <p:cNvSpPr/>
          <p:nvPr/>
        </p:nvSpPr>
        <p:spPr bwMode="auto">
          <a:xfrm>
            <a:off x="7453161" y="3513903"/>
            <a:ext cx="231023" cy="238199"/>
          </a:xfrm>
          <a:prstGeom prst="rect">
            <a:avLst/>
          </a:prstGeom>
          <a:solidFill>
            <a:schemeClr val="bg1"/>
          </a:solidFill>
          <a:ln w="127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Arial" charset="0"/>
            </a:endParaRPr>
          </a:p>
        </p:txBody>
      </p:sp>
      <p:graphicFrame>
        <p:nvGraphicFramePr>
          <p:cNvPr id="40" name="Table 39" descr="Table of frameId, PageId, Dirty?, pin count, reference bit for a clock policy buffer pool" title="Table"/>
          <p:cNvGraphicFramePr>
            <a:graphicFrameLocks noGrp="1"/>
          </p:cNvGraphicFramePr>
          <p:nvPr>
            <p:extLst>
              <p:ext uri="{D42A27DB-BD31-4B8C-83A1-F6EECF244321}">
                <p14:modId xmlns:p14="http://schemas.microsoft.com/office/powerpoint/2010/main" val="4258325688"/>
              </p:ext>
            </p:extLst>
          </p:nvPr>
        </p:nvGraphicFramePr>
        <p:xfrm>
          <a:off x="7747838" y="60281"/>
          <a:ext cx="4400549" cy="2343148"/>
        </p:xfrm>
        <a:graphic>
          <a:graphicData uri="http://schemas.openxmlformats.org/drawingml/2006/table">
            <a:tbl>
              <a:tblPr firstRow="1" bandRow="1">
                <a:tableStyleId>{5C22544A-7EE6-4342-B048-85BDC9FD1C3A}</a:tableStyleId>
              </a:tblPr>
              <a:tblGrid>
                <a:gridCol w="895338">
                  <a:extLst>
                    <a:ext uri="{9D8B030D-6E8A-4147-A177-3AD203B41FA5}">
                      <a16:colId xmlns:a16="http://schemas.microsoft.com/office/drawing/2014/main" val="20000"/>
                    </a:ext>
                  </a:extLst>
                </a:gridCol>
                <a:gridCol w="775756">
                  <a:extLst>
                    <a:ext uri="{9D8B030D-6E8A-4147-A177-3AD203B41FA5}">
                      <a16:colId xmlns:a16="http://schemas.microsoft.com/office/drawing/2014/main" val="20001"/>
                    </a:ext>
                  </a:extLst>
                </a:gridCol>
                <a:gridCol w="668438">
                  <a:extLst>
                    <a:ext uri="{9D8B030D-6E8A-4147-A177-3AD203B41FA5}">
                      <a16:colId xmlns:a16="http://schemas.microsoft.com/office/drawing/2014/main" val="20002"/>
                    </a:ext>
                  </a:extLst>
                </a:gridCol>
                <a:gridCol w="1002656">
                  <a:extLst>
                    <a:ext uri="{9D8B030D-6E8A-4147-A177-3AD203B41FA5}">
                      <a16:colId xmlns:a16="http://schemas.microsoft.com/office/drawing/2014/main" val="20003"/>
                    </a:ext>
                  </a:extLst>
                </a:gridCol>
                <a:gridCol w="1058361">
                  <a:extLst>
                    <a:ext uri="{9D8B030D-6E8A-4147-A177-3AD203B41FA5}">
                      <a16:colId xmlns:a16="http://schemas.microsoft.com/office/drawing/2014/main" val="20004"/>
                    </a:ext>
                  </a:extLst>
                </a:gridCol>
              </a:tblGrid>
              <a:tr h="333526">
                <a:tc>
                  <a:txBody>
                    <a:bodyPr/>
                    <a:lstStyle/>
                    <a:p>
                      <a:r>
                        <a:rPr lang="en-US" sz="1400" dirty="0" err="1"/>
                        <a:t>FrameId</a:t>
                      </a:r>
                      <a:endParaRPr lang="en-US" sz="1400" dirty="0"/>
                    </a:p>
                  </a:txBody>
                  <a:tcPr marL="68471" marR="68471" marT="34235" marB="34235"/>
                </a:tc>
                <a:tc>
                  <a:txBody>
                    <a:bodyPr/>
                    <a:lstStyle/>
                    <a:p>
                      <a:r>
                        <a:rPr lang="en-US" sz="1400" dirty="0" err="1"/>
                        <a:t>PageId</a:t>
                      </a:r>
                      <a:endParaRPr lang="en-US" sz="1400" dirty="0"/>
                    </a:p>
                  </a:txBody>
                  <a:tcPr marL="68471" marR="68471" marT="34235" marB="34235"/>
                </a:tc>
                <a:tc>
                  <a:txBody>
                    <a:bodyPr/>
                    <a:lstStyle/>
                    <a:p>
                      <a:r>
                        <a:rPr lang="en-US" sz="1400" dirty="0"/>
                        <a:t>Dirty?</a:t>
                      </a:r>
                    </a:p>
                  </a:txBody>
                  <a:tcPr marL="68471" marR="68471" marT="34235" marB="34235"/>
                </a:tc>
                <a:tc>
                  <a:txBody>
                    <a:bodyPr/>
                    <a:lstStyle/>
                    <a:p>
                      <a:r>
                        <a:rPr lang="en-US" sz="1400" dirty="0"/>
                        <a:t>Pin Count</a:t>
                      </a:r>
                    </a:p>
                  </a:txBody>
                  <a:tcPr marL="68471" marR="68471" marT="34235" marB="34235"/>
                </a:tc>
                <a:tc>
                  <a:txBody>
                    <a:bodyPr/>
                    <a:lstStyle/>
                    <a:p>
                      <a:r>
                        <a:rPr lang="en-US" sz="1400" dirty="0"/>
                        <a:t>Ref</a:t>
                      </a:r>
                      <a:r>
                        <a:rPr lang="en-US" sz="1400" baseline="0" dirty="0"/>
                        <a:t> Bit</a:t>
                      </a:r>
                      <a:endParaRPr lang="en-US" sz="1400" dirty="0"/>
                    </a:p>
                  </a:txBody>
                  <a:tcPr marL="68471" marR="68471" marT="34235" marB="34235">
                    <a:solidFill>
                      <a:srgbClr val="8D6C01"/>
                    </a:solidFill>
                  </a:tcPr>
                </a:tc>
                <a:extLst>
                  <a:ext uri="{0D108BD9-81ED-4DB2-BD59-A6C34878D82A}">
                    <a16:rowId xmlns:a16="http://schemas.microsoft.com/office/drawing/2014/main" val="10000"/>
                  </a:ext>
                </a:extLst>
              </a:tr>
              <a:tr h="334937">
                <a:tc>
                  <a:txBody>
                    <a:bodyPr/>
                    <a:lstStyle/>
                    <a:p>
                      <a:pPr algn="ctr"/>
                      <a:r>
                        <a:rPr lang="en-US" sz="1400" dirty="0">
                          <a:solidFill>
                            <a:schemeClr val="tx2"/>
                          </a:solidFill>
                        </a:rPr>
                        <a:t>1</a:t>
                      </a:r>
                    </a:p>
                  </a:txBody>
                  <a:tcPr marL="68471" marR="68471" marT="34235" marB="34235"/>
                </a:tc>
                <a:tc>
                  <a:txBody>
                    <a:bodyPr/>
                    <a:lstStyle/>
                    <a:p>
                      <a:pPr algn="ctr"/>
                      <a:r>
                        <a:rPr lang="en-US" sz="1400" dirty="0">
                          <a:solidFill>
                            <a:srgbClr val="C00000"/>
                          </a:solidFill>
                        </a:rPr>
                        <a:t>1</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rgbClr val="C00000"/>
                          </a:solidFill>
                        </a:rPr>
                        <a:t>1</a:t>
                      </a:r>
                    </a:p>
                  </a:txBody>
                  <a:tcPr marL="68471" marR="68471" marT="34235" marB="34235"/>
                </a:tc>
                <a:tc>
                  <a:txBody>
                    <a:bodyPr/>
                    <a:lstStyle/>
                    <a:p>
                      <a:pPr algn="ctr"/>
                      <a:r>
                        <a:rPr lang="en-US" sz="1400" dirty="0">
                          <a:solidFill>
                            <a:srgbClr val="C00000"/>
                          </a:solidFill>
                        </a:rPr>
                        <a:t>1</a:t>
                      </a:r>
                    </a:p>
                  </a:txBody>
                  <a:tcPr marL="68471" marR="68471" marT="34235" marB="34235">
                    <a:solidFill>
                      <a:srgbClr val="FFC000"/>
                    </a:solidFill>
                  </a:tcPr>
                </a:tc>
                <a:extLst>
                  <a:ext uri="{0D108BD9-81ED-4DB2-BD59-A6C34878D82A}">
                    <a16:rowId xmlns:a16="http://schemas.microsoft.com/office/drawing/2014/main" val="10001"/>
                  </a:ext>
                </a:extLst>
              </a:tr>
              <a:tr h="334937">
                <a:tc>
                  <a:txBody>
                    <a:bodyPr/>
                    <a:lstStyle/>
                    <a:p>
                      <a:pPr algn="ctr"/>
                      <a:r>
                        <a:rPr lang="en-US" sz="1400" dirty="0">
                          <a:solidFill>
                            <a:schemeClr val="tx2"/>
                          </a:solidFill>
                        </a:rPr>
                        <a:t>2</a:t>
                      </a:r>
                    </a:p>
                  </a:txBody>
                  <a:tcPr marL="68471" marR="68471" marT="34235" marB="34235"/>
                </a:tc>
                <a:tc>
                  <a:txBody>
                    <a:bodyPr/>
                    <a:lstStyle/>
                    <a:p>
                      <a:pPr algn="ctr"/>
                      <a:r>
                        <a:rPr lang="en-US" sz="1400" dirty="0">
                          <a:solidFill>
                            <a:srgbClr val="C00000"/>
                          </a:solidFill>
                        </a:rPr>
                        <a:t>2</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rgbClr val="C00000"/>
                          </a:solidFill>
                        </a:rPr>
                        <a:t>1</a:t>
                      </a:r>
                    </a:p>
                  </a:txBody>
                  <a:tcPr marL="68471" marR="68471" marT="34235" marB="34235"/>
                </a:tc>
                <a:tc>
                  <a:txBody>
                    <a:bodyPr/>
                    <a:lstStyle/>
                    <a:p>
                      <a:pPr algn="ctr"/>
                      <a:r>
                        <a:rPr lang="en-US" sz="1400" dirty="0">
                          <a:solidFill>
                            <a:srgbClr val="C00000"/>
                          </a:solidFill>
                        </a:rPr>
                        <a:t>1</a:t>
                      </a:r>
                    </a:p>
                  </a:txBody>
                  <a:tcPr marL="68471" marR="68471" marT="34235" marB="34235">
                    <a:solidFill>
                      <a:srgbClr val="FFC000"/>
                    </a:solidFill>
                  </a:tcPr>
                </a:tc>
                <a:extLst>
                  <a:ext uri="{0D108BD9-81ED-4DB2-BD59-A6C34878D82A}">
                    <a16:rowId xmlns:a16="http://schemas.microsoft.com/office/drawing/2014/main" val="10002"/>
                  </a:ext>
                </a:extLst>
              </a:tr>
              <a:tr h="334937">
                <a:tc>
                  <a:txBody>
                    <a:bodyPr/>
                    <a:lstStyle/>
                    <a:p>
                      <a:pPr algn="ctr"/>
                      <a:r>
                        <a:rPr lang="en-US" sz="1400" dirty="0">
                          <a:solidFill>
                            <a:schemeClr val="tx2"/>
                          </a:solidFill>
                        </a:rPr>
                        <a:t>3</a:t>
                      </a:r>
                    </a:p>
                  </a:txBody>
                  <a:tcPr marL="68471" marR="68471" marT="34235" marB="34235"/>
                </a:tc>
                <a:tc>
                  <a:txBody>
                    <a:bodyPr/>
                    <a:lstStyle/>
                    <a:p>
                      <a:pPr algn="ctr"/>
                      <a:r>
                        <a:rPr lang="en-US" sz="1400" dirty="0">
                          <a:solidFill>
                            <a:srgbClr val="C00000"/>
                          </a:solidFill>
                        </a:rPr>
                        <a:t>3</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chemeClr val="tx2"/>
                          </a:solidFill>
                        </a:rPr>
                        <a:t>0</a:t>
                      </a:r>
                    </a:p>
                  </a:txBody>
                  <a:tcPr marL="68471" marR="68471" marT="34235" marB="34235"/>
                </a:tc>
                <a:tc>
                  <a:txBody>
                    <a:bodyPr/>
                    <a:lstStyle/>
                    <a:p>
                      <a:pPr algn="ctr"/>
                      <a:r>
                        <a:rPr lang="en-US" sz="1400" dirty="0">
                          <a:solidFill>
                            <a:srgbClr val="C00000"/>
                          </a:solidFill>
                        </a:rPr>
                        <a:t>1</a:t>
                      </a:r>
                    </a:p>
                  </a:txBody>
                  <a:tcPr marL="68471" marR="68471" marT="34235" marB="34235">
                    <a:solidFill>
                      <a:srgbClr val="FFC000"/>
                    </a:solidFill>
                  </a:tcPr>
                </a:tc>
                <a:extLst>
                  <a:ext uri="{0D108BD9-81ED-4DB2-BD59-A6C34878D82A}">
                    <a16:rowId xmlns:a16="http://schemas.microsoft.com/office/drawing/2014/main" val="10003"/>
                  </a:ext>
                </a:extLst>
              </a:tr>
              <a:tr h="334937">
                <a:tc>
                  <a:txBody>
                    <a:bodyPr/>
                    <a:lstStyle/>
                    <a:p>
                      <a:pPr algn="ctr"/>
                      <a:r>
                        <a:rPr lang="en-US" sz="1400" dirty="0">
                          <a:solidFill>
                            <a:schemeClr val="tx2"/>
                          </a:solidFill>
                        </a:rPr>
                        <a:t>4</a:t>
                      </a:r>
                    </a:p>
                  </a:txBody>
                  <a:tcPr marL="68471" marR="68471" marT="34235" marB="34235"/>
                </a:tc>
                <a:tc>
                  <a:txBody>
                    <a:bodyPr/>
                    <a:lstStyle/>
                    <a:p>
                      <a:pPr algn="ctr"/>
                      <a:r>
                        <a:rPr lang="en-US" sz="1400" dirty="0">
                          <a:solidFill>
                            <a:srgbClr val="C00000"/>
                          </a:solidFill>
                        </a:rPr>
                        <a:t>4</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chemeClr val="tx2"/>
                          </a:solidFill>
                        </a:rPr>
                        <a:t>0</a:t>
                      </a:r>
                    </a:p>
                  </a:txBody>
                  <a:tcPr marL="68471" marR="68471" marT="34235" marB="34235"/>
                </a:tc>
                <a:tc>
                  <a:txBody>
                    <a:bodyPr/>
                    <a:lstStyle/>
                    <a:p>
                      <a:pPr algn="ctr"/>
                      <a:r>
                        <a:rPr lang="en-US" sz="1400" dirty="0">
                          <a:solidFill>
                            <a:schemeClr val="tx2"/>
                          </a:solidFill>
                        </a:rPr>
                        <a:t>0</a:t>
                      </a:r>
                    </a:p>
                  </a:txBody>
                  <a:tcPr marL="68471" marR="68471" marT="34235" marB="34235">
                    <a:solidFill>
                      <a:srgbClr val="FFC000"/>
                    </a:solidFill>
                  </a:tcPr>
                </a:tc>
                <a:extLst>
                  <a:ext uri="{0D108BD9-81ED-4DB2-BD59-A6C34878D82A}">
                    <a16:rowId xmlns:a16="http://schemas.microsoft.com/office/drawing/2014/main" val="10004"/>
                  </a:ext>
                </a:extLst>
              </a:tr>
              <a:tr h="334937">
                <a:tc>
                  <a:txBody>
                    <a:bodyPr/>
                    <a:lstStyle/>
                    <a:p>
                      <a:pPr algn="ctr"/>
                      <a:r>
                        <a:rPr lang="en-US" sz="1400" dirty="0">
                          <a:solidFill>
                            <a:schemeClr val="tx2"/>
                          </a:solidFill>
                        </a:rPr>
                        <a:t>5</a:t>
                      </a:r>
                    </a:p>
                  </a:txBody>
                  <a:tcPr marL="68471" marR="68471" marT="34235" marB="34235"/>
                </a:tc>
                <a:tc>
                  <a:txBody>
                    <a:bodyPr/>
                    <a:lstStyle/>
                    <a:p>
                      <a:pPr algn="ctr"/>
                      <a:r>
                        <a:rPr lang="en-US" sz="1400" dirty="0">
                          <a:solidFill>
                            <a:srgbClr val="C00000"/>
                          </a:solidFill>
                        </a:rPr>
                        <a:t>5</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chemeClr val="tx2"/>
                          </a:solidFill>
                        </a:rPr>
                        <a:t>0</a:t>
                      </a:r>
                    </a:p>
                  </a:txBody>
                  <a:tcPr marL="68471" marR="68471" marT="34235" marB="34235"/>
                </a:tc>
                <a:tc>
                  <a:txBody>
                    <a:bodyPr/>
                    <a:lstStyle/>
                    <a:p>
                      <a:pPr algn="ctr"/>
                      <a:r>
                        <a:rPr lang="en-US" sz="1400" dirty="0">
                          <a:solidFill>
                            <a:schemeClr val="tx2"/>
                          </a:solidFill>
                        </a:rPr>
                        <a:t>0</a:t>
                      </a:r>
                    </a:p>
                  </a:txBody>
                  <a:tcPr marL="68471" marR="68471" marT="34235" marB="34235">
                    <a:solidFill>
                      <a:srgbClr val="FFC000"/>
                    </a:solidFill>
                  </a:tcPr>
                </a:tc>
                <a:extLst>
                  <a:ext uri="{0D108BD9-81ED-4DB2-BD59-A6C34878D82A}">
                    <a16:rowId xmlns:a16="http://schemas.microsoft.com/office/drawing/2014/main" val="10005"/>
                  </a:ext>
                </a:extLst>
              </a:tr>
              <a:tr h="334937">
                <a:tc>
                  <a:txBody>
                    <a:bodyPr/>
                    <a:lstStyle/>
                    <a:p>
                      <a:pPr algn="ctr"/>
                      <a:r>
                        <a:rPr lang="en-US" sz="1400" dirty="0">
                          <a:solidFill>
                            <a:schemeClr val="tx2"/>
                          </a:solidFill>
                        </a:rPr>
                        <a:t>6</a:t>
                      </a:r>
                    </a:p>
                  </a:txBody>
                  <a:tcPr marL="68471" marR="68471" marT="34235" marB="34235"/>
                </a:tc>
                <a:tc>
                  <a:txBody>
                    <a:bodyPr/>
                    <a:lstStyle/>
                    <a:p>
                      <a:pPr algn="ctr"/>
                      <a:r>
                        <a:rPr lang="en-US" sz="1400" dirty="0">
                          <a:solidFill>
                            <a:srgbClr val="C00000"/>
                          </a:solidFill>
                        </a:rPr>
                        <a:t>6</a:t>
                      </a:r>
                    </a:p>
                  </a:txBody>
                  <a:tcPr marL="68471" marR="68471" marT="34235" marB="34235"/>
                </a:tc>
                <a:tc>
                  <a:txBody>
                    <a:bodyPr/>
                    <a:lstStyle/>
                    <a:p>
                      <a:pPr algn="ctr"/>
                      <a:r>
                        <a:rPr lang="en-US" sz="1400" dirty="0">
                          <a:solidFill>
                            <a:schemeClr val="tx2"/>
                          </a:solidFill>
                        </a:rPr>
                        <a:t>N</a:t>
                      </a:r>
                    </a:p>
                  </a:txBody>
                  <a:tcPr marL="68471" marR="68471" marT="34235" marB="34235"/>
                </a:tc>
                <a:tc>
                  <a:txBody>
                    <a:bodyPr/>
                    <a:lstStyle/>
                    <a:p>
                      <a:pPr algn="ctr"/>
                      <a:r>
                        <a:rPr lang="en-US" sz="1400" dirty="0">
                          <a:solidFill>
                            <a:schemeClr val="tx2"/>
                          </a:solidFill>
                        </a:rPr>
                        <a:t>0</a:t>
                      </a:r>
                    </a:p>
                  </a:txBody>
                  <a:tcPr marL="68471" marR="68471" marT="34235" marB="34235"/>
                </a:tc>
                <a:tc>
                  <a:txBody>
                    <a:bodyPr/>
                    <a:lstStyle/>
                    <a:p>
                      <a:pPr algn="ctr"/>
                      <a:r>
                        <a:rPr lang="en-US" sz="1400" dirty="0">
                          <a:solidFill>
                            <a:srgbClr val="C00000"/>
                          </a:solidFill>
                        </a:rPr>
                        <a:t>1</a:t>
                      </a:r>
                    </a:p>
                  </a:txBody>
                  <a:tcPr marL="68471" marR="68471" marT="34235" marB="34235">
                    <a:solidFill>
                      <a:srgbClr val="FFC000"/>
                    </a:solidFill>
                  </a:tcPr>
                </a:tc>
                <a:extLst>
                  <a:ext uri="{0D108BD9-81ED-4DB2-BD59-A6C34878D82A}">
                    <a16:rowId xmlns:a16="http://schemas.microsoft.com/office/drawing/2014/main" val="10006"/>
                  </a:ext>
                </a:extLst>
              </a:tr>
            </a:tbl>
          </a:graphicData>
        </a:graphic>
      </p:graphicFrame>
      <p:graphicFrame>
        <p:nvGraphicFramePr>
          <p:cNvPr id="41" name="Table 40" descr="Signifies where the clock is pointing at" title="Clock hand"/>
          <p:cNvGraphicFramePr>
            <a:graphicFrameLocks noGrp="1"/>
          </p:cNvGraphicFramePr>
          <p:nvPr>
            <p:extLst>
              <p:ext uri="{D42A27DB-BD31-4B8C-83A1-F6EECF244321}">
                <p14:modId xmlns:p14="http://schemas.microsoft.com/office/powerpoint/2010/main" val="2635019674"/>
              </p:ext>
            </p:extLst>
          </p:nvPr>
        </p:nvGraphicFramePr>
        <p:xfrm>
          <a:off x="11021929" y="2482152"/>
          <a:ext cx="1126459" cy="563880"/>
        </p:xfrm>
        <a:graphic>
          <a:graphicData uri="http://schemas.openxmlformats.org/drawingml/2006/table">
            <a:tbl>
              <a:tblPr firstRow="1" bandRow="1">
                <a:tableStyleId>{5C22544A-7EE6-4342-B048-85BDC9FD1C3A}</a:tableStyleId>
              </a:tblPr>
              <a:tblGrid>
                <a:gridCol w="1126459">
                  <a:extLst>
                    <a:ext uri="{9D8B030D-6E8A-4147-A177-3AD203B41FA5}">
                      <a16:colId xmlns:a16="http://schemas.microsoft.com/office/drawing/2014/main" val="20000"/>
                    </a:ext>
                  </a:extLst>
                </a:gridCol>
              </a:tblGrid>
              <a:tr h="278130">
                <a:tc>
                  <a:txBody>
                    <a:bodyPr/>
                    <a:lstStyle/>
                    <a:p>
                      <a:r>
                        <a:rPr lang="en-US" sz="1400" dirty="0"/>
                        <a:t>Clock</a:t>
                      </a:r>
                      <a:r>
                        <a:rPr lang="en-US" sz="1400" baseline="0" dirty="0"/>
                        <a:t> Hand</a:t>
                      </a:r>
                      <a:endParaRPr lang="en-US" sz="1400" dirty="0"/>
                    </a:p>
                  </a:txBody>
                  <a:tcPr marL="68580" marR="68580" marT="34290" marB="34290">
                    <a:solidFill>
                      <a:srgbClr val="8D6C01"/>
                    </a:solidFill>
                  </a:tcPr>
                </a:tc>
                <a:extLst>
                  <a:ext uri="{0D108BD9-81ED-4DB2-BD59-A6C34878D82A}">
                    <a16:rowId xmlns:a16="http://schemas.microsoft.com/office/drawing/2014/main" val="10000"/>
                  </a:ext>
                </a:extLst>
              </a:tr>
              <a:tr h="278130">
                <a:tc>
                  <a:txBody>
                    <a:bodyPr/>
                    <a:lstStyle/>
                    <a:p>
                      <a:pPr algn="ctr"/>
                      <a:r>
                        <a:rPr lang="en-US" sz="1400" dirty="0">
                          <a:solidFill>
                            <a:schemeClr val="tx2"/>
                          </a:solidFill>
                        </a:rPr>
                        <a:t>1</a:t>
                      </a:r>
                    </a:p>
                  </a:txBody>
                  <a:tcPr marL="68580" marR="68580" marT="34290" marB="34290">
                    <a:solidFill>
                      <a:srgbClr val="FFC000"/>
                    </a:solid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459F6482-13E3-48AA-9F28-7362888D1E43}" type="slidenum">
              <a:rPr lang="en-US" smtClean="0"/>
              <a:t>37</a:t>
            </a:fld>
            <a:endParaRPr lang="en-US"/>
          </a:p>
        </p:txBody>
      </p:sp>
    </p:spTree>
    <p:extLst>
      <p:ext uri="{BB962C8B-B14F-4D97-AF65-F5344CB8AC3E}">
        <p14:creationId xmlns:p14="http://schemas.microsoft.com/office/powerpoint/2010/main" val="3437721316"/>
      </p:ext>
    </p:extLst>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8"/>
                                        </p:tgtEl>
                                        <p:attrNameLst>
                                          <p:attrName>ppt_x</p:attrName>
                                        </p:attrNameLst>
                                      </p:cBhvr>
                                      <p:tavLst>
                                        <p:tav tm="0">
                                          <p:val>
                                            <p:strVal val="ppt_x"/>
                                          </p:val>
                                        </p:tav>
                                        <p:tav tm="100000">
                                          <p:val>
                                            <p:strVal val="ppt_x"/>
                                          </p:val>
                                        </p:tav>
                                      </p:tavLst>
                                    </p:anim>
                                    <p:anim calcmode="lin" valueType="num">
                                      <p:cBhvr additive="base">
                                        <p:cTn id="7" dur="500"/>
                                        <p:tgtEl>
                                          <p:spTgt spid="88"/>
                                        </p:tgtEl>
                                        <p:attrNameLst>
                                          <p:attrName>ppt_y</p:attrName>
                                        </p:attrNameLst>
                                      </p:cBhvr>
                                      <p:tavLst>
                                        <p:tav tm="0">
                                          <p:val>
                                            <p:strVal val="ppt_y"/>
                                          </p:val>
                                        </p:tav>
                                        <p:tav tm="100000">
                                          <p:val>
                                            <p:strVal val="0-ppt_h/2"/>
                                          </p:val>
                                        </p:tav>
                                      </p:tavLst>
                                    </p:anim>
                                    <p:set>
                                      <p:cBhvr>
                                        <p:cTn id="8"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smtClean="0"/>
              <a:t>Repeated </a:t>
            </a:r>
            <a:r>
              <a:rPr lang="en-US" dirty="0"/>
              <a:t>Scan (LRU): Read Page </a:t>
            </a:r>
            <a:r>
              <a:rPr lang="en-US" dirty="0" smtClean="0"/>
              <a:t>5</a:t>
            </a:r>
            <a:endParaRPr lang="en-US" dirty="0"/>
          </a:p>
        </p:txBody>
      </p:sp>
      <p:sp>
        <p:nvSpPr>
          <p:cNvPr id="6" name="Content Placeholder 5"/>
          <p:cNvSpPr>
            <a:spLocks noGrp="1"/>
          </p:cNvSpPr>
          <p:nvPr>
            <p:ph idx="1"/>
          </p:nvPr>
        </p:nvSpPr>
        <p:spPr/>
        <p:txBody>
          <a:bodyPr/>
          <a:lstStyle/>
          <a:p>
            <a:r>
              <a:rPr lang="en-US" dirty="0"/>
              <a:t>Cache Hits: 0</a:t>
            </a:r>
          </a:p>
          <a:p>
            <a:r>
              <a:rPr lang="en-US" dirty="0"/>
              <a:t>Attempts: 12</a:t>
            </a:r>
          </a:p>
        </p:txBody>
      </p:sp>
      <p:sp>
        <p:nvSpPr>
          <p:cNvPr id="38" name="TextBox 37" descr="A Buffer pool with space for 6 pages. Page 7 is in the first slot, page 1 is in the second, page 2 is in the third, page 3 is in the 4th, Page 4 in the fifth, page 5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39" name="TextBox 38" descr="A Buffer pool with space for 6 pages. Page 7 is in the first slot, page 1 is in the second, page 2 is in the third, page 3 is in the 4th, Page 4 in the fifth, page 5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40" name="TextBox 39" descr="A Buffer pool with space for 6 pages. Page 7 is in the first slot, page 1 is in the second, page 2 is in the third, page 3 is in the 4th, Page 4 in the fifth, page 5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49" name="Rectangle 48" descr="Disk has 7 Pages. Page  5 was just read. Page 6 is next" title="Disk Space Manager"/>
          <p:cNvSpPr/>
          <p:nvPr/>
        </p:nvSpPr>
        <p:spPr bwMode="auto">
          <a:xfrm>
            <a:off x="316299" y="5539557"/>
            <a:ext cx="7594787" cy="1143000"/>
          </a:xfrm>
          <a:prstGeom prst="rect">
            <a:avLst/>
          </a:prstGeom>
          <a:solidFill>
            <a:schemeClr val="bg1">
              <a:lumMod val="5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50" name="Folded Corner 49" descr="Disk has 7 Pages. Page  5 was just read. Page 6 is next" title="Disk Space Manager"/>
          <p:cNvSpPr/>
          <p:nvPr/>
        </p:nvSpPr>
        <p:spPr bwMode="auto">
          <a:xfrm>
            <a:off x="609600"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1</a:t>
            </a:r>
          </a:p>
        </p:txBody>
      </p:sp>
      <p:sp>
        <p:nvSpPr>
          <p:cNvPr id="51" name="Folded Corner 50" descr="Disk has 7 Pages. Page  5 was just read. Page 6 is next" title="Disk Space Manager"/>
          <p:cNvSpPr/>
          <p:nvPr/>
        </p:nvSpPr>
        <p:spPr bwMode="auto">
          <a:xfrm>
            <a:off x="1630925"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2</a:t>
            </a:r>
          </a:p>
        </p:txBody>
      </p:sp>
      <p:sp>
        <p:nvSpPr>
          <p:cNvPr id="53" name="Folded Corner 52" descr="Disk has 7 Pages. Page  5 was just read. Page 6 is next" title="Disk Space Manager"/>
          <p:cNvSpPr/>
          <p:nvPr/>
        </p:nvSpPr>
        <p:spPr bwMode="auto">
          <a:xfrm>
            <a:off x="2638172"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3</a:t>
            </a:r>
          </a:p>
        </p:txBody>
      </p:sp>
      <p:sp>
        <p:nvSpPr>
          <p:cNvPr id="58" name="Folded Corner 57" descr="Disk has 7 Pages. Page  5 was just read. Page 6 is next" title="Disk Space Manager"/>
          <p:cNvSpPr/>
          <p:nvPr/>
        </p:nvSpPr>
        <p:spPr bwMode="auto">
          <a:xfrm>
            <a:off x="3659497"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4</a:t>
            </a:r>
          </a:p>
        </p:txBody>
      </p:sp>
      <p:sp>
        <p:nvSpPr>
          <p:cNvPr id="59" name="Folded Corner 58" descr="Disk has 7 Pages. Page  5 was just read. Page 6 is next" title="Disk Space Manager"/>
          <p:cNvSpPr/>
          <p:nvPr/>
        </p:nvSpPr>
        <p:spPr bwMode="auto">
          <a:xfrm>
            <a:off x="4666746"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5</a:t>
            </a:r>
          </a:p>
        </p:txBody>
      </p:sp>
      <p:sp>
        <p:nvSpPr>
          <p:cNvPr id="60" name="Folded Corner 59" descr="Disk has 7 Pages. Page  5 was just read. Page 6 is next" title="Disk Space Manager"/>
          <p:cNvSpPr/>
          <p:nvPr/>
        </p:nvSpPr>
        <p:spPr bwMode="auto">
          <a:xfrm>
            <a:off x="5688068"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6</a:t>
            </a:r>
          </a:p>
        </p:txBody>
      </p:sp>
      <p:sp>
        <p:nvSpPr>
          <p:cNvPr id="61" name="Folded Corner 60" descr="Disk has 7 Pages. Page  5 was just read. Page 6 is next" title="Disk Space Manager"/>
          <p:cNvSpPr/>
          <p:nvPr/>
        </p:nvSpPr>
        <p:spPr bwMode="auto">
          <a:xfrm>
            <a:off x="6695315"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7</a:t>
            </a:r>
          </a:p>
        </p:txBody>
      </p:sp>
      <p:sp>
        <p:nvSpPr>
          <p:cNvPr id="62" name="Rectangle 61" descr="A Buffer pool with space for 6 pages. Page 7 is in the first slot, page 1 is in the second, page 2 is in the third, page 3 is in the 4th, Page 4 in the fifth, page 5 in the sixth" title="Buffer Pool"/>
          <p:cNvSpPr/>
          <p:nvPr/>
        </p:nvSpPr>
        <p:spPr bwMode="auto">
          <a:xfrm>
            <a:off x="3659497" y="1604528"/>
            <a:ext cx="5181600" cy="2661912"/>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63" name="Rounded Rectangle 62" descr="A Buffer pool with space for 6 pages. Page 7 is in the first slot, page 1 is in the second, page 2 is in the third, page 3 is in the 4th, Page 4 in the fifth, page 5 in the sixth" title="Buffer Pool"/>
          <p:cNvSpPr/>
          <p:nvPr/>
        </p:nvSpPr>
        <p:spPr>
          <a:xfrm>
            <a:off x="5577345" y="294905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4" name="Rounded Rectangle 63" descr="A Buffer pool with space for 6 pages. Page 7 is in the first slot, page 1 is in the second, page 2 is in the third, page 3 is in the 4th, Page 4 in the fifth, page 5 in the sixth" title="Buffer Pool"/>
          <p:cNvSpPr/>
          <p:nvPr/>
        </p:nvSpPr>
        <p:spPr>
          <a:xfrm>
            <a:off x="7008969" y="1933832"/>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5" name="Rounded Rectangle 64" descr="A Buffer pool with space for 6 pages. Page 7 is in the first slot, page 1 is in the second, page 2 is in the third, page 3 is in the 4th, Page 4 in the fifth, page 5 in the sixth" title="Buffer Pool"/>
          <p:cNvSpPr/>
          <p:nvPr/>
        </p:nvSpPr>
        <p:spPr>
          <a:xfrm>
            <a:off x="4105385" y="294905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6" name="Rounded Rectangle 65" descr="A Buffer pool with space for 6 pages. Page 7 is in the first slot, page 1 is in the second, page 2 is in the third, page 3 is in the 4th, Page 4 in the fifth, page 5 in the sixth" title="Buffer Pool"/>
          <p:cNvSpPr/>
          <p:nvPr/>
        </p:nvSpPr>
        <p:spPr>
          <a:xfrm>
            <a:off x="7029633" y="2965187"/>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7" name="Rounded Rectangle 66" descr="A Buffer pool with space for 6 pages. Page 7 is in the first slot, page 1 is in the second, page 2 is in the third, page 3 is in the 4th, Page 4 in the fifth, page 5 in the sixth" title="Buffer Pool"/>
          <p:cNvSpPr/>
          <p:nvPr/>
        </p:nvSpPr>
        <p:spPr>
          <a:xfrm>
            <a:off x="5570593" y="1938428"/>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68" name="Rounded Rectangle 67" descr="A Buffer pool with space for 6 pages. Page 7 is in the first slot, page 1 is in the second, page 2 is in the third, page 3 is in the 4th, Page 4 in the fifth, page 5 in the sixth" title="Buffer Pool"/>
          <p:cNvSpPr/>
          <p:nvPr/>
        </p:nvSpPr>
        <p:spPr>
          <a:xfrm>
            <a:off x="4098633" y="1938428"/>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cxnSp>
        <p:nvCxnSpPr>
          <p:cNvPr id="69" name="Straight Connector 68" descr="Disk has 7 Pages. Page  5 was just read. Page 6 is next" title="Disk Space Manager"/>
          <p:cNvCxnSpPr/>
          <p:nvPr/>
        </p:nvCxnSpPr>
        <p:spPr bwMode="auto">
          <a:xfrm flipH="1">
            <a:off x="5578587" y="5529496"/>
            <a:ext cx="13884" cy="1193336"/>
          </a:xfrm>
          <a:prstGeom prst="line">
            <a:avLst/>
          </a:prstGeom>
          <a:solidFill>
            <a:srgbClr val="3366FF"/>
          </a:solidFill>
          <a:ln w="57150" cap="flat" cmpd="sng" algn="ctr">
            <a:solidFill>
              <a:srgbClr val="FF0000"/>
            </a:solidFill>
            <a:prstDash val="solid"/>
            <a:round/>
            <a:headEnd type="none" w="med" len="med"/>
            <a:tailEnd type="none" w="med" len="med"/>
          </a:ln>
          <a:effectLst/>
        </p:spPr>
      </p:cxnSp>
      <p:sp>
        <p:nvSpPr>
          <p:cNvPr id="70" name="Folded Corner 69" descr="A Buffer pool with space for 6 pages. Page 7 is in the first slot, page 1 is in the second, page 2 is in the third, page 3 is in the 4th, Page 4 in the fifth, page 5 in the sixth" title="Disk Space Manager"/>
          <p:cNvSpPr/>
          <p:nvPr/>
        </p:nvSpPr>
        <p:spPr bwMode="auto">
          <a:xfrm>
            <a:off x="7177341" y="2078334"/>
            <a:ext cx="1052259" cy="61242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2</a:t>
            </a:r>
          </a:p>
        </p:txBody>
      </p:sp>
      <p:sp>
        <p:nvSpPr>
          <p:cNvPr id="71" name="Folded Corner 70" descr="Disk has 7 Pages. Page  5 was just read. Page 6 is next" title="Disk Space Manager"/>
          <p:cNvSpPr/>
          <p:nvPr/>
        </p:nvSpPr>
        <p:spPr bwMode="auto">
          <a:xfrm>
            <a:off x="4666746" y="5867401"/>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5</a:t>
            </a:r>
          </a:p>
        </p:txBody>
      </p:sp>
      <p:sp>
        <p:nvSpPr>
          <p:cNvPr id="73" name="Folded Corner 72" descr="A Buffer pool with space for 6 pages. Page 7 is in the first slot, page 1 is in the second, page 2 is in the third, page 3 is in the 4th, Page 4 in the fifth, page 5 in the sixth" title="Disk Space Manager"/>
          <p:cNvSpPr/>
          <p:nvPr/>
        </p:nvSpPr>
        <p:spPr bwMode="auto">
          <a:xfrm>
            <a:off x="4237514" y="2071832"/>
            <a:ext cx="1066356" cy="684072"/>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7</a:t>
            </a:r>
          </a:p>
        </p:txBody>
      </p:sp>
      <p:sp>
        <p:nvSpPr>
          <p:cNvPr id="74" name="Folded Corner 73" descr="A Buffer pool with space for 6 pages. Page 7 is in the first slot, page 1 is in the second, page 2 is in the third, page 3 is in the 4th, Page 4 in the fifth, page 5 in the sixth" title="Disk Space Manager"/>
          <p:cNvSpPr/>
          <p:nvPr/>
        </p:nvSpPr>
        <p:spPr bwMode="auto">
          <a:xfrm>
            <a:off x="5703556" y="3082191"/>
            <a:ext cx="1083941" cy="65050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4</a:t>
            </a:r>
          </a:p>
        </p:txBody>
      </p:sp>
      <p:sp>
        <p:nvSpPr>
          <p:cNvPr id="75" name="TextBox 74" descr="Disk has 7 Pages. Page  5 was just read. Page 6 is next" title="Disk Space Manager"/>
          <p:cNvSpPr txBox="1"/>
          <p:nvPr/>
        </p:nvSpPr>
        <p:spPr>
          <a:xfrm>
            <a:off x="-10556" y="5054601"/>
            <a:ext cx="1846980" cy="307777"/>
          </a:xfrm>
          <a:prstGeom prst="rect">
            <a:avLst/>
          </a:prstGeom>
          <a:noFill/>
        </p:spPr>
        <p:txBody>
          <a:bodyPr wrap="none" rtlCol="0">
            <a:spAutoFit/>
          </a:bodyPr>
          <a:lstStyle/>
          <a:p>
            <a:r>
              <a:rPr lang="en-US" sz="1400" dirty="0">
                <a:solidFill>
                  <a:schemeClr val="bg2">
                    <a:lumMod val="50000"/>
                  </a:schemeClr>
                </a:solidFill>
                <a:latin typeface="Helvetica Neue" charset="0"/>
                <a:ea typeface="Helvetica Neue" charset="0"/>
                <a:cs typeface="Helvetica Neue" charset="0"/>
              </a:rPr>
              <a:t>Disk Space Manager</a:t>
            </a:r>
          </a:p>
        </p:txBody>
      </p:sp>
      <p:sp>
        <p:nvSpPr>
          <p:cNvPr id="76" name="Folded Corner 75" descr="A Buffer pool with space for 6 pages. Page 7 is in the first slot, page 1 is in the second, page 2 is in the third, page 3 is in the 4th, Page 4 in the fifth, page 5 in the sixth" title="Disk Space Manager"/>
          <p:cNvSpPr/>
          <p:nvPr/>
        </p:nvSpPr>
        <p:spPr bwMode="auto">
          <a:xfrm>
            <a:off x="5688068" y="2073888"/>
            <a:ext cx="1099429" cy="682017"/>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1</a:t>
            </a:r>
          </a:p>
        </p:txBody>
      </p:sp>
      <p:sp>
        <p:nvSpPr>
          <p:cNvPr id="77" name="Folded Corner 76" descr="A Buffer pool with space for 6 pages. Page 7 is in the first slot, page 1 is in the second, page 2 is in the third, page 3 is in the 4th, Page 4 in the fifth, page 5 in the sixth" title="Disk Space Manager"/>
          <p:cNvSpPr/>
          <p:nvPr/>
        </p:nvSpPr>
        <p:spPr bwMode="auto">
          <a:xfrm>
            <a:off x="4251688" y="3104824"/>
            <a:ext cx="1052181" cy="627869"/>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3</a:t>
            </a:r>
          </a:p>
        </p:txBody>
      </p:sp>
      <p:sp>
        <p:nvSpPr>
          <p:cNvPr id="79" name="Folded Corner 78" descr="Disk has 7 Pages. Page  5 was just read. Page 6 is next" title="Disk Space Manager"/>
          <p:cNvSpPr/>
          <p:nvPr/>
        </p:nvSpPr>
        <p:spPr bwMode="auto">
          <a:xfrm>
            <a:off x="5660299" y="582807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6</a:t>
            </a:r>
          </a:p>
        </p:txBody>
      </p:sp>
      <p:sp>
        <p:nvSpPr>
          <p:cNvPr id="80" name="Folded Corner 79" descr="Disk has 7 Pages. Page  5 was just read. Page 6 is next" title="Disk Space Manager"/>
          <p:cNvSpPr/>
          <p:nvPr/>
        </p:nvSpPr>
        <p:spPr bwMode="auto">
          <a:xfrm>
            <a:off x="6667545" y="582807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7</a:t>
            </a:r>
          </a:p>
        </p:txBody>
      </p:sp>
      <p:sp>
        <p:nvSpPr>
          <p:cNvPr id="81" name="Folded Corner 80" descr="A Buffer pool with space for 6 pages. Page 7 is in the first slot, page 1 is in the second, page 2 is in the third, page 3 is in the 4th, Page 4 in the fifth, page 5 in the sixth" title="Disk Space Manager"/>
          <p:cNvSpPr/>
          <p:nvPr/>
        </p:nvSpPr>
        <p:spPr bwMode="auto">
          <a:xfrm>
            <a:off x="7115672" y="3099709"/>
            <a:ext cx="1113928" cy="632984"/>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5</a:t>
            </a:r>
          </a:p>
        </p:txBody>
      </p:sp>
      <p:sp>
        <p:nvSpPr>
          <p:cNvPr id="82" name="TextBox 81" descr="Get the picture?  A worst-case scenario! “Sequential Flooding”&#10;" title="Sequential Flooding"/>
          <p:cNvSpPr txBox="1"/>
          <p:nvPr/>
        </p:nvSpPr>
        <p:spPr>
          <a:xfrm>
            <a:off x="4037296" y="4471410"/>
            <a:ext cx="4262834" cy="646331"/>
          </a:xfrm>
          <a:prstGeom prst="rect">
            <a:avLst/>
          </a:prstGeom>
          <a:solidFill>
            <a:schemeClr val="bg1"/>
          </a:solidFill>
          <a:ln>
            <a:solidFill>
              <a:schemeClr val="bg2">
                <a:lumMod val="10000"/>
              </a:schemeClr>
            </a:solidFill>
          </a:ln>
        </p:spPr>
        <p:txBody>
          <a:bodyPr wrap="none" rtlCol="0">
            <a:spAutoFit/>
          </a:bodyPr>
          <a:lstStyle/>
          <a:p>
            <a:pPr algn="ctr"/>
            <a:r>
              <a:rPr lang="en-US" dirty="0">
                <a:solidFill>
                  <a:srgbClr val="C00000"/>
                </a:solidFill>
                <a:latin typeface="Helvetica Neue" charset="0"/>
                <a:ea typeface="Helvetica Neue" charset="0"/>
                <a:cs typeface="Helvetica Neue" charset="0"/>
              </a:rPr>
              <a:t>Get the picture?  A worst-case scenario!</a:t>
            </a:r>
            <a:br>
              <a:rPr lang="en-US" dirty="0">
                <a:solidFill>
                  <a:srgbClr val="C00000"/>
                </a:solidFill>
                <a:latin typeface="Helvetica Neue" charset="0"/>
                <a:ea typeface="Helvetica Neue" charset="0"/>
                <a:cs typeface="Helvetica Neue" charset="0"/>
              </a:rPr>
            </a:br>
            <a:r>
              <a:rPr lang="en-US" i="1" dirty="0">
                <a:solidFill>
                  <a:srgbClr val="C00000"/>
                </a:solidFill>
                <a:latin typeface="Helvetica Neue" charset="0"/>
                <a:ea typeface="Helvetica Neue" charset="0"/>
                <a:cs typeface="Helvetica Neue" charset="0"/>
              </a:rPr>
              <a:t>“</a:t>
            </a:r>
            <a:r>
              <a:rPr lang="en-US" b="1" i="1" dirty="0">
                <a:solidFill>
                  <a:srgbClr val="C00000"/>
                </a:solidFill>
                <a:latin typeface="Helvetica Neue" charset="0"/>
                <a:ea typeface="Helvetica Neue" charset="0"/>
                <a:cs typeface="Helvetica Neue" charset="0"/>
              </a:rPr>
              <a:t>Sequential Flooding</a:t>
            </a:r>
            <a:r>
              <a:rPr lang="en-US" i="1" dirty="0">
                <a:solidFill>
                  <a:srgbClr val="C00000"/>
                </a:solidFill>
                <a:latin typeface="Helvetica Neue" charset="0"/>
                <a:ea typeface="Helvetica Neue" charset="0"/>
                <a:cs typeface="Helvetica Neue" charset="0"/>
              </a:rPr>
              <a:t>”</a:t>
            </a:r>
          </a:p>
        </p:txBody>
      </p:sp>
      <p:sp>
        <p:nvSpPr>
          <p:cNvPr id="2" name="Slide Number Placeholder 1"/>
          <p:cNvSpPr>
            <a:spLocks noGrp="1"/>
          </p:cNvSpPr>
          <p:nvPr>
            <p:ph type="sldNum" sz="quarter" idx="12"/>
          </p:nvPr>
        </p:nvSpPr>
        <p:spPr/>
        <p:txBody>
          <a:bodyPr/>
          <a:lstStyle/>
          <a:p>
            <a:fld id="{459F6482-13E3-48AA-9F28-7362888D1E43}" type="slidenum">
              <a:rPr lang="en-US" smtClean="0"/>
              <a:t>38</a:t>
            </a:fld>
            <a:endParaRPr lang="en-US"/>
          </a:p>
        </p:txBody>
      </p:sp>
    </p:spTree>
    <p:extLst>
      <p:ext uri="{BB962C8B-B14F-4D97-AF65-F5344CB8AC3E}">
        <p14:creationId xmlns:p14="http://schemas.microsoft.com/office/powerpoint/2010/main" val="1827565457"/>
      </p:ext>
    </p:extLst>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smtClean="0">
                <a:solidFill>
                  <a:srgbClr val="FF0000"/>
                </a:solidFill>
              </a:rPr>
              <a:t> </a:t>
            </a:r>
            <a:r>
              <a:rPr lang="en-US" dirty="0" smtClean="0"/>
              <a:t>Repeated </a:t>
            </a:r>
            <a:r>
              <a:rPr lang="en-US" dirty="0"/>
              <a:t>Scan (MRU): Read Page </a:t>
            </a:r>
            <a:r>
              <a:rPr lang="en-US" dirty="0" smtClean="0"/>
              <a:t>5</a:t>
            </a:r>
            <a:endParaRPr lang="en-US" dirty="0"/>
          </a:p>
        </p:txBody>
      </p:sp>
      <p:sp>
        <p:nvSpPr>
          <p:cNvPr id="4" name="Content Placeholder 3"/>
          <p:cNvSpPr>
            <a:spLocks noGrp="1"/>
          </p:cNvSpPr>
          <p:nvPr>
            <p:ph idx="1"/>
          </p:nvPr>
        </p:nvSpPr>
        <p:spPr/>
        <p:txBody>
          <a:bodyPr/>
          <a:lstStyle/>
          <a:p>
            <a:r>
              <a:rPr lang="en-US" dirty="0"/>
              <a:t>Cache Hits: 10</a:t>
            </a:r>
          </a:p>
          <a:p>
            <a:r>
              <a:rPr lang="en-US" dirty="0"/>
              <a:t>Attempts: 19</a:t>
            </a:r>
          </a:p>
        </p:txBody>
      </p:sp>
      <p:sp>
        <p:nvSpPr>
          <p:cNvPr id="79" name="TextBox 78" descr="A Buffer pool with space for 6 pages. Page 1 is in the first slot, page 2 is in the second, page 3 is in the third, page 5 is in the 4th, Page 6 in the fifth, 7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80" name="TextBox 79" descr="A Buffer pool with space for 6 pages. Page 1 is in the first slot, page 2 is in the second, page 3 is in the third, page 5 is in the 4th, Page 6 in the fifth, 7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81" name="TextBox 80" descr="A Buffer pool with space for 6 pages. Page 1 is in the first slot, page 2 is in the second, page 3 is in the third, page 5 is in the 4th, Page 6 in the fifth, 7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82" name="TextBox 81" descr="A Buffer pool with space for 6 pages. Page 1 is in the first slot, page 2 is in the second, page 3 is in the third, page 5 is in the 4th, Page 6 in the fifth, 7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83" name="TextBox 82" descr="A Buffer pool with space for 6 pages. Page 1 is in the first slot, page 2 is in the second, page 3 is in the third, page 5 is in the 4th, Page 6 in the fifth, 7 in the sixth"/>
          <p:cNvSpPr txBox="1"/>
          <p:nvPr/>
        </p:nvSpPr>
        <p:spPr>
          <a:xfrm>
            <a:off x="5238656" y="1596902"/>
            <a:ext cx="1414105" cy="307777"/>
          </a:xfrm>
          <a:prstGeom prst="rect">
            <a:avLst/>
          </a:prstGeom>
          <a:noFill/>
        </p:spPr>
        <p:txBody>
          <a:bodyPr wrap="none" rtlCol="0">
            <a:spAutoFit/>
          </a:bodyPr>
          <a:lstStyle/>
          <a:p>
            <a:r>
              <a:rPr lang="en-US" sz="1400" dirty="0">
                <a:solidFill>
                  <a:schemeClr val="accent4"/>
                </a:solidFill>
                <a:latin typeface="Helvetica Neue" charset="0"/>
                <a:ea typeface="Helvetica Neue" charset="0"/>
                <a:cs typeface="Helvetica Neue" charset="0"/>
              </a:rPr>
              <a:t>Buffer Manager</a:t>
            </a:r>
          </a:p>
        </p:txBody>
      </p:sp>
      <p:sp>
        <p:nvSpPr>
          <p:cNvPr id="84" name="Rectangle 83" descr="A Buffer pool with space for 6 pages. Page 1 is in the first slot, page 2 is in the second, page 3 is in the third, page 5 is in the 4th, Page 6 in the fifth, 7 in the sixth" title="Buffer Pool"/>
          <p:cNvSpPr/>
          <p:nvPr/>
        </p:nvSpPr>
        <p:spPr bwMode="auto">
          <a:xfrm>
            <a:off x="3659497" y="1604528"/>
            <a:ext cx="5181600" cy="2661912"/>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85" name="Rounded Rectangle 84" descr="A Buffer pool with space for 6 pages. Page 1 is in the first slot, page 2 is in the second, page 3 is in the third, page 5 is in the 4th, Page 6 in the fifth, 7 in the sixth" title="Buffer Pool"/>
          <p:cNvSpPr/>
          <p:nvPr/>
        </p:nvSpPr>
        <p:spPr>
          <a:xfrm>
            <a:off x="5577345" y="294905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86" name="Rounded Rectangle 85" descr="A Buffer pool with space for 6 pages. Page 1 is in the first slot, page 2 is in the second, page 3 is in the third, page 5 is in the 4th, Page 6 in the fifth, 7 in the sixth" title="Buffer Pool"/>
          <p:cNvSpPr/>
          <p:nvPr/>
        </p:nvSpPr>
        <p:spPr>
          <a:xfrm>
            <a:off x="7008969" y="1933832"/>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87" name="Rounded Rectangle 86" descr="A Buffer pool with space for 6 pages. Page 1 is in the first slot, page 2 is in the second, page 3 is in the third, page 5 is in the 4th, Page 6 in the fifth, 7 in the sixth" title="Buffer Pool"/>
          <p:cNvSpPr/>
          <p:nvPr/>
        </p:nvSpPr>
        <p:spPr>
          <a:xfrm>
            <a:off x="4105385" y="2949051"/>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88" name="Rounded Rectangle 87" descr="A Buffer pool with space for 6 pages. Page 1 is in the first slot, page 2 is in the second, page 3 is in the third, page 5 is in the 4th, Page 6 in the fifth, 7 in the sixth" title="Buffer Pool"/>
          <p:cNvSpPr/>
          <p:nvPr/>
        </p:nvSpPr>
        <p:spPr>
          <a:xfrm>
            <a:off x="7029633" y="2965187"/>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89" name="Rounded Rectangle 88" descr="A Buffer pool with space for 6 pages. Page 1 is in the first slot, page 2 is in the second, page 3 is in the third, page 5 is in the 4th, Page 6 in the fifth, 7 in the sixth" title="Buffer Pool"/>
          <p:cNvSpPr/>
          <p:nvPr/>
        </p:nvSpPr>
        <p:spPr>
          <a:xfrm>
            <a:off x="5570593" y="1938428"/>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90" name="Rounded Rectangle 89" descr="A Buffer pool with space for 6 pages. Page 1 is in the first slot, page 2 is in the second, page 3 is in the third, page 5 is in the 4th, Page 6 in the fifth, 7 in the sixth" title="Buffer Pool"/>
          <p:cNvSpPr/>
          <p:nvPr/>
        </p:nvSpPr>
        <p:spPr>
          <a:xfrm>
            <a:off x="4098633" y="1938428"/>
            <a:ext cx="1326584" cy="914400"/>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latin typeface="Helvetica Neue"/>
              </a:rPr>
              <a:t>Frame</a:t>
            </a:r>
          </a:p>
        </p:txBody>
      </p:sp>
      <p:sp>
        <p:nvSpPr>
          <p:cNvPr id="91" name="Folded Corner 90" descr="A Buffer pool with space for 6 pages. Page 1 is in the first slot, page 2 is in the second, page 3 is in the third, page 5 is in the 4th, Page 6 in the fifth, 7 in the sixth" title="Disk Space Manager"/>
          <p:cNvSpPr/>
          <p:nvPr/>
        </p:nvSpPr>
        <p:spPr bwMode="auto">
          <a:xfrm>
            <a:off x="4219980" y="2064285"/>
            <a:ext cx="1083891" cy="654815"/>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1</a:t>
            </a:r>
          </a:p>
        </p:txBody>
      </p:sp>
      <p:sp>
        <p:nvSpPr>
          <p:cNvPr id="92" name="Folded Corner 91" descr="A Buffer pool with space for 6 pages. Page 1 is in the first slot, page 2 is in the second, page 3 is in the third, page 5 is in the 4th, Page 6 in the fifth, 7 in the sixth" title="Disk Space Manager"/>
          <p:cNvSpPr/>
          <p:nvPr/>
        </p:nvSpPr>
        <p:spPr bwMode="auto">
          <a:xfrm>
            <a:off x="5646691" y="2083504"/>
            <a:ext cx="1140807" cy="64447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2</a:t>
            </a:r>
          </a:p>
        </p:txBody>
      </p:sp>
      <p:sp>
        <p:nvSpPr>
          <p:cNvPr id="93" name="Folded Corner 92" descr="A Buffer pool with space for 6 pages. Page 1 is in the first slot, page 2 is in the second, page 3 is in the third, page 5 is in the 4th, Page 6 in the fifth, 7 in the sixth" title="Disk Space Manager"/>
          <p:cNvSpPr/>
          <p:nvPr/>
        </p:nvSpPr>
        <p:spPr bwMode="auto">
          <a:xfrm>
            <a:off x="7177341" y="2078334"/>
            <a:ext cx="1052259" cy="61242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3</a:t>
            </a:r>
          </a:p>
        </p:txBody>
      </p:sp>
      <p:sp>
        <p:nvSpPr>
          <p:cNvPr id="95" name="Folded Corner 94" descr="A Buffer pool with space for 6 pages. Page 1 is in the first slot, page 2 is in the second, page 3 is in the third, page 5 is in the 4th, Page 6 in the fifth, 7 in the sixth" title="Disk Space Manager"/>
          <p:cNvSpPr/>
          <p:nvPr/>
        </p:nvSpPr>
        <p:spPr bwMode="auto">
          <a:xfrm>
            <a:off x="7162821" y="3082191"/>
            <a:ext cx="1066779" cy="65050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7</a:t>
            </a:r>
          </a:p>
        </p:txBody>
      </p:sp>
      <p:sp>
        <p:nvSpPr>
          <p:cNvPr id="96" name="Rectangle 95" descr="Disk has 7 Pages. Page 5 was just read. Page 6 is next" title="Disk Space Manager"/>
          <p:cNvSpPr/>
          <p:nvPr/>
        </p:nvSpPr>
        <p:spPr bwMode="auto">
          <a:xfrm>
            <a:off x="316299" y="5539557"/>
            <a:ext cx="7594787" cy="1143000"/>
          </a:xfrm>
          <a:prstGeom prst="rect">
            <a:avLst/>
          </a:prstGeom>
          <a:solidFill>
            <a:schemeClr val="bg1">
              <a:lumMod val="50000"/>
            </a:schemeClr>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p>
            <a:pPr algn="ct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endParaRPr lang="en-US" kern="0" dirty="0">
              <a:solidFill>
                <a:prstClr val="white"/>
              </a:solidFill>
              <a:latin typeface="Helvetica Neue" charset="0"/>
              <a:ea typeface="Helvetica Neue" charset="0"/>
              <a:cs typeface="Helvetica Neue" charset="0"/>
            </a:endParaRPr>
          </a:p>
        </p:txBody>
      </p:sp>
      <p:sp>
        <p:nvSpPr>
          <p:cNvPr id="97" name="Folded Corner 96" descr="Disk has 7 Pages. Page 5 was just read. Page 6 is next" title="Disk Space Manager"/>
          <p:cNvSpPr/>
          <p:nvPr/>
        </p:nvSpPr>
        <p:spPr bwMode="auto">
          <a:xfrm>
            <a:off x="609600"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1</a:t>
            </a:r>
          </a:p>
        </p:txBody>
      </p:sp>
      <p:sp>
        <p:nvSpPr>
          <p:cNvPr id="98" name="Folded Corner 97" descr="Disk has 7 Pages. Page 5 was just read. Page 6 is next" title="Disk Space Manager"/>
          <p:cNvSpPr/>
          <p:nvPr/>
        </p:nvSpPr>
        <p:spPr bwMode="auto">
          <a:xfrm>
            <a:off x="1630925"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2</a:t>
            </a:r>
          </a:p>
        </p:txBody>
      </p:sp>
      <p:sp>
        <p:nvSpPr>
          <p:cNvPr id="99" name="Folded Corner 98" descr="Disk has 7 Pages. Page 5 was just read. Page 6 is next" title="Disk Space Manager"/>
          <p:cNvSpPr/>
          <p:nvPr/>
        </p:nvSpPr>
        <p:spPr bwMode="auto">
          <a:xfrm>
            <a:off x="2638172"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3</a:t>
            </a:r>
          </a:p>
        </p:txBody>
      </p:sp>
      <p:sp>
        <p:nvSpPr>
          <p:cNvPr id="100" name="Folded Corner 99" descr="Disk has 7 Pages. Page 5 was just read. Page 6 is next" title="Disk Space Manager"/>
          <p:cNvSpPr/>
          <p:nvPr/>
        </p:nvSpPr>
        <p:spPr bwMode="auto">
          <a:xfrm>
            <a:off x="3659497"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4</a:t>
            </a:r>
          </a:p>
        </p:txBody>
      </p:sp>
      <p:sp>
        <p:nvSpPr>
          <p:cNvPr id="101" name="Folded Corner 100" descr="Disk has 7 Pages. Page 5 was just read. Page 6 is next" title="Disk Space Manager"/>
          <p:cNvSpPr/>
          <p:nvPr/>
        </p:nvSpPr>
        <p:spPr bwMode="auto">
          <a:xfrm>
            <a:off x="4666746" y="5837069"/>
            <a:ext cx="841197"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5</a:t>
            </a:r>
          </a:p>
        </p:txBody>
      </p:sp>
      <p:sp>
        <p:nvSpPr>
          <p:cNvPr id="102" name="Folded Corner 101" descr="Disk has 7 Pages. Page 5 was just read. Page 6 is next" title="Disk Space Manager"/>
          <p:cNvSpPr/>
          <p:nvPr/>
        </p:nvSpPr>
        <p:spPr bwMode="auto">
          <a:xfrm>
            <a:off x="5688068"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6</a:t>
            </a:r>
          </a:p>
        </p:txBody>
      </p:sp>
      <p:sp>
        <p:nvSpPr>
          <p:cNvPr id="103" name="Folded Corner 102" descr="Disk has 7 Pages. Page 5 was just read. Page 6 is next" title="Disk Space Manager"/>
          <p:cNvSpPr/>
          <p:nvPr/>
        </p:nvSpPr>
        <p:spPr bwMode="auto">
          <a:xfrm>
            <a:off x="6695315" y="5837069"/>
            <a:ext cx="827120" cy="451911"/>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1333" kern="0" dirty="0">
                <a:solidFill>
                  <a:schemeClr val="tx2"/>
                </a:solidFill>
                <a:latin typeface="Helvetica Neue"/>
                <a:ea typeface=""/>
              </a:rPr>
              <a:t>Page 7</a:t>
            </a:r>
          </a:p>
        </p:txBody>
      </p:sp>
      <p:cxnSp>
        <p:nvCxnSpPr>
          <p:cNvPr id="104" name="Straight Connector 103" descr="Disk has 7 Pages. Page 5 was just read. Page 6 is next" title="Disk Space Manager"/>
          <p:cNvCxnSpPr/>
          <p:nvPr/>
        </p:nvCxnSpPr>
        <p:spPr bwMode="auto">
          <a:xfrm flipH="1">
            <a:off x="5632807" y="5529496"/>
            <a:ext cx="13884" cy="1193336"/>
          </a:xfrm>
          <a:prstGeom prst="line">
            <a:avLst/>
          </a:prstGeom>
          <a:solidFill>
            <a:srgbClr val="3366FF"/>
          </a:solidFill>
          <a:ln w="57150" cap="flat" cmpd="sng" algn="ctr">
            <a:solidFill>
              <a:srgbClr val="FF0000"/>
            </a:solidFill>
            <a:prstDash val="solid"/>
            <a:round/>
            <a:headEnd type="none" w="med" len="med"/>
            <a:tailEnd type="none" w="med" len="med"/>
          </a:ln>
          <a:effectLst/>
        </p:spPr>
      </p:cxnSp>
      <p:sp>
        <p:nvSpPr>
          <p:cNvPr id="105" name="Folded Corner 104" descr="A Buffer pool with space for 6 pages. Page 1 is in the first slot, page 2 is in the second, page 3 is in the third, page 5 is in the 4th, Page 6 in the fifth, 7 in the sixth" title="Disk Space Manager"/>
          <p:cNvSpPr/>
          <p:nvPr/>
        </p:nvSpPr>
        <p:spPr bwMode="auto">
          <a:xfrm>
            <a:off x="4228391" y="3082191"/>
            <a:ext cx="1075480" cy="65050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5</a:t>
            </a:r>
          </a:p>
        </p:txBody>
      </p:sp>
      <p:sp>
        <p:nvSpPr>
          <p:cNvPr id="106" name="Folded Corner 105" descr="A Buffer pool with space for 6 pages. Page 1 is in the first slot, page 2 is in the second, page 3 is in the third, page 5 is in the 4th, Page 6 in the fifth, 7 in the sixth" title="Disk Space Manager"/>
          <p:cNvSpPr/>
          <p:nvPr/>
        </p:nvSpPr>
        <p:spPr bwMode="auto">
          <a:xfrm>
            <a:off x="5726101" y="3082191"/>
            <a:ext cx="1061396" cy="650503"/>
          </a:xfrm>
          <a:prstGeom prst="foldedCorner">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ctr" anchorCtr="1"/>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chemeClr val="tx2"/>
                </a:solidFill>
                <a:latin typeface="Helvetica Neue"/>
                <a:ea typeface=""/>
              </a:rPr>
              <a:t>Page 6</a:t>
            </a:r>
          </a:p>
        </p:txBody>
      </p:sp>
      <p:sp>
        <p:nvSpPr>
          <p:cNvPr id="2" name="Slide Number Placeholder 1"/>
          <p:cNvSpPr>
            <a:spLocks noGrp="1"/>
          </p:cNvSpPr>
          <p:nvPr>
            <p:ph type="sldNum" sz="quarter" idx="12"/>
          </p:nvPr>
        </p:nvSpPr>
        <p:spPr/>
        <p:txBody>
          <a:bodyPr/>
          <a:lstStyle/>
          <a:p>
            <a:fld id="{459F6482-13E3-48AA-9F28-7362888D1E43}" type="slidenum">
              <a:rPr lang="en-US" smtClean="0"/>
              <a:t>39</a:t>
            </a:fld>
            <a:endParaRPr lang="en-US"/>
          </a:p>
        </p:txBody>
      </p:sp>
    </p:spTree>
    <p:extLst>
      <p:ext uri="{BB962C8B-B14F-4D97-AF65-F5344CB8AC3E}">
        <p14:creationId xmlns:p14="http://schemas.microsoft.com/office/powerpoint/2010/main" val="2485898142"/>
      </p:ext>
    </p:extLst>
  </p:cSld>
  <p:clrMapOvr>
    <a:masterClrMapping/>
  </p:clrMapOvr>
  <mc:AlternateContent xmlns:mc="http://schemas.openxmlformats.org/markup-compatibility/2006">
    <mc:Choice xmlns=""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Tahoma"/>
              </a:rPr>
              <a:t>Relational </a:t>
            </a:r>
            <a:r>
              <a:rPr lang="en-US" dirty="0" smtClean="0">
                <a:sym typeface="Tahoma"/>
              </a:rPr>
              <a:t>Terminology</a:t>
            </a:r>
            <a:endParaRPr lang="en-US" dirty="0"/>
          </a:p>
        </p:txBody>
      </p:sp>
      <p:sp>
        <p:nvSpPr>
          <p:cNvPr id="5" name="Content Placeholder 4"/>
          <p:cNvSpPr>
            <a:spLocks noGrp="1"/>
          </p:cNvSpPr>
          <p:nvPr>
            <p:ph sz="quarter" idx="13"/>
          </p:nvPr>
        </p:nvSpPr>
        <p:spPr/>
        <p:txBody>
          <a:bodyPr/>
          <a:lstStyle/>
          <a:p>
            <a:pPr lvl="0"/>
            <a:r>
              <a:rPr lang="en-US" b="1" i="1" dirty="0"/>
              <a:t>Database</a:t>
            </a:r>
            <a:r>
              <a:rPr lang="en-US" dirty="0">
                <a:sym typeface="Helvetica Neue"/>
              </a:rPr>
              <a:t>: Set of named Relations</a:t>
            </a:r>
            <a:endParaRPr lang="en-US" dirty="0"/>
          </a:p>
          <a:p>
            <a:pPr lvl="0"/>
            <a:r>
              <a:rPr lang="en-US" b="1" i="1" dirty="0"/>
              <a:t>Relation</a:t>
            </a:r>
            <a:r>
              <a:rPr lang="en-US" dirty="0">
                <a:sym typeface="Helvetica Neue"/>
              </a:rPr>
              <a:t> (Table):</a:t>
            </a:r>
            <a:endParaRPr lang="en-US" dirty="0"/>
          </a:p>
          <a:p>
            <a:pPr lvl="1"/>
            <a:r>
              <a:rPr lang="en-US" b="1" i="1" dirty="0"/>
              <a:t>Schema</a:t>
            </a:r>
            <a:r>
              <a:rPr lang="en-US" dirty="0">
                <a:sym typeface="Helvetica Neue"/>
              </a:rPr>
              <a:t>: description (“metadata”)</a:t>
            </a:r>
            <a:endParaRPr lang="en-US" dirty="0"/>
          </a:p>
          <a:p>
            <a:pPr lvl="1"/>
            <a:r>
              <a:rPr lang="en-US" b="1" i="1" dirty="0"/>
              <a:t>Instance</a:t>
            </a:r>
            <a:r>
              <a:rPr lang="en-US" dirty="0">
                <a:sym typeface="Helvetica Neue"/>
              </a:rPr>
              <a:t>: set of data satisfying the schema</a:t>
            </a:r>
            <a:endParaRPr lang="en-US" dirty="0"/>
          </a:p>
          <a:p>
            <a:pPr lvl="0"/>
            <a:r>
              <a:rPr lang="en-US" b="1" i="1" dirty="0"/>
              <a:t>Attribute</a:t>
            </a:r>
            <a:r>
              <a:rPr lang="en-US" dirty="0">
                <a:sym typeface="Helvetica Neue"/>
              </a:rPr>
              <a:t> (Column, Field)</a:t>
            </a:r>
            <a:endParaRPr lang="en-US" dirty="0"/>
          </a:p>
          <a:p>
            <a:pPr lvl="0"/>
            <a:r>
              <a:rPr lang="en-US" b="1" i="1" dirty="0"/>
              <a:t>Tuple</a:t>
            </a:r>
            <a:r>
              <a:rPr lang="en-US" dirty="0">
                <a:sym typeface="Helvetica Neue"/>
              </a:rPr>
              <a:t> (Record, Row)</a:t>
            </a:r>
            <a:endParaRPr lang="en-US" dirty="0"/>
          </a:p>
        </p:txBody>
      </p:sp>
      <p:graphicFrame>
        <p:nvGraphicFramePr>
          <p:cNvPr id="8" name="Shape 125" descr="A row from the students table" title="Row"/>
          <p:cNvGraphicFramePr/>
          <p:nvPr>
            <p:extLst>
              <p:ext uri="{D42A27DB-BD31-4B8C-83A1-F6EECF244321}">
                <p14:modId xmlns:p14="http://schemas.microsoft.com/office/powerpoint/2010/main" val="530490935"/>
              </p:ext>
            </p:extLst>
          </p:nvPr>
        </p:nvGraphicFramePr>
        <p:xfrm>
          <a:off x="508000" y="4999537"/>
          <a:ext cx="5743845" cy="669848"/>
        </p:xfrm>
        <a:graphic>
          <a:graphicData uri="http://schemas.openxmlformats.org/drawingml/2006/table">
            <a:tbl>
              <a:tblPr firstRow="1" bandRow="1">
                <a:noFill/>
              </a:tblPr>
              <a:tblGrid>
                <a:gridCol w="2161250">
                  <a:extLst>
                    <a:ext uri="{9D8B030D-6E8A-4147-A177-3AD203B41FA5}">
                      <a16:colId xmlns:a16="http://schemas.microsoft.com/office/drawing/2014/main" val="20000"/>
                    </a:ext>
                  </a:extLst>
                </a:gridCol>
                <a:gridCol w="1812661">
                  <a:extLst>
                    <a:ext uri="{9D8B030D-6E8A-4147-A177-3AD203B41FA5}">
                      <a16:colId xmlns:a16="http://schemas.microsoft.com/office/drawing/2014/main" val="20001"/>
                    </a:ext>
                  </a:extLst>
                </a:gridCol>
                <a:gridCol w="1769934">
                  <a:extLst>
                    <a:ext uri="{9D8B030D-6E8A-4147-A177-3AD203B41FA5}">
                      <a16:colId xmlns:a16="http://schemas.microsoft.com/office/drawing/2014/main" val="20002"/>
                    </a:ext>
                  </a:extLst>
                </a:gridCol>
              </a:tblGrid>
              <a:tr h="669848">
                <a:tc>
                  <a:txBody>
                    <a:bodyPr/>
                    <a:lstStyle/>
                    <a:p>
                      <a:pPr marL="0" marR="0" lvl="0" indent="0" algn="l" rtl="0">
                        <a:spcBef>
                          <a:spcPts val="0"/>
                        </a:spcBef>
                        <a:spcAft>
                          <a:spcPts val="0"/>
                        </a:spcAft>
                        <a:buNone/>
                      </a:pPr>
                      <a:r>
                        <a:rPr lang="en-US" sz="2800" b="0" dirty="0">
                          <a:solidFill>
                            <a:srgbClr val="000000"/>
                          </a:solidFill>
                        </a:rPr>
                        <a:t>543219876</a:t>
                      </a:r>
                      <a:endParaRPr sz="2800" b="0" dirty="0">
                        <a:solidFill>
                          <a:srgbClr val="000000"/>
                        </a:solidFill>
                      </a:endParaRPr>
                    </a:p>
                  </a:txBody>
                  <a:tcPr marL="212167" marR="212167" marT="106067" marB="106067">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solidFill>
                      <a:srgbClr val="C9DAF8"/>
                    </a:solidFill>
                  </a:tcPr>
                </a:tc>
                <a:tc>
                  <a:txBody>
                    <a:bodyPr/>
                    <a:lstStyle/>
                    <a:p>
                      <a:pPr marL="0" marR="0" lvl="0" indent="0" algn="l" rtl="0">
                        <a:spcBef>
                          <a:spcPts val="0"/>
                        </a:spcBef>
                        <a:spcAft>
                          <a:spcPts val="0"/>
                        </a:spcAft>
                        <a:buNone/>
                      </a:pPr>
                      <a:r>
                        <a:rPr lang="en-US" sz="2800" b="0" dirty="0" err="1">
                          <a:solidFill>
                            <a:srgbClr val="000000"/>
                          </a:solidFill>
                        </a:rPr>
                        <a:t>sara</a:t>
                      </a:r>
                      <a:endParaRPr sz="2800" b="0" dirty="0">
                        <a:solidFill>
                          <a:srgbClr val="000000"/>
                        </a:solidFill>
                      </a:endParaRPr>
                    </a:p>
                  </a:txBody>
                  <a:tcPr marL="212167" marR="212167" marT="106067" marB="106067">
                    <a:lnL w="12700" cap="flat" cmpd="sng">
                      <a:solidFill>
                        <a:srgbClr val="D8D8D8"/>
                      </a:solidFill>
                      <a:prstDash val="solid"/>
                      <a:round/>
                      <a:headEnd type="none" w="med" len="med"/>
                      <a:tailEnd type="none" w="med" len="med"/>
                    </a:lnL>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solidFill>
                      <a:srgbClr val="C9DAF8"/>
                    </a:solidFill>
                  </a:tcPr>
                </a:tc>
                <a:tc>
                  <a:txBody>
                    <a:bodyPr/>
                    <a:lstStyle/>
                    <a:p>
                      <a:pPr marL="0" marR="0" lvl="0" indent="0" algn="l" rtl="0">
                        <a:spcBef>
                          <a:spcPts val="0"/>
                        </a:spcBef>
                        <a:spcAft>
                          <a:spcPts val="0"/>
                        </a:spcAft>
                        <a:buNone/>
                      </a:pPr>
                      <a:r>
                        <a:rPr lang="en-US" sz="2800" b="0" dirty="0">
                          <a:solidFill>
                            <a:srgbClr val="000000"/>
                          </a:solidFill>
                        </a:rPr>
                        <a:t>manning</a:t>
                      </a:r>
                      <a:endParaRPr sz="2800" b="0" dirty="0">
                        <a:solidFill>
                          <a:srgbClr val="000000"/>
                        </a:solidFill>
                      </a:endParaRPr>
                    </a:p>
                  </a:txBody>
                  <a:tcPr marL="212167" marR="212167" marT="106067" marB="106067">
                    <a:lnL w="12700" cap="flat" cmpd="sng">
                      <a:solidFill>
                        <a:srgbClr val="D8D8D8"/>
                      </a:solidFill>
                      <a:prstDash val="solid"/>
                      <a:round/>
                      <a:headEnd type="none" w="med" len="med"/>
                      <a:tailEnd type="none" w="med" len="med"/>
                    </a:lnL>
                    <a:lnT w="12700" cap="flat" cmpd="sng">
                      <a:solidFill>
                        <a:srgbClr val="D8D8D8"/>
                      </a:solidFill>
                      <a:prstDash val="solid"/>
                      <a:round/>
                      <a:headEnd type="none" w="med" len="med"/>
                      <a:tailEnd type="none" w="med" len="med"/>
                    </a:lnT>
                    <a:solidFill>
                      <a:srgbClr val="C9DAF8"/>
                    </a:solidFill>
                  </a:tcPr>
                </a:tc>
                <a:extLst>
                  <a:ext uri="{0D108BD9-81ED-4DB2-BD59-A6C34878D82A}">
                    <a16:rowId xmlns:a16="http://schemas.microsoft.com/office/drawing/2014/main" val="10000"/>
                  </a:ext>
                </a:extLst>
              </a:tr>
            </a:tbl>
          </a:graphicData>
        </a:graphic>
      </p:graphicFrame>
      <p:grpSp>
        <p:nvGrpSpPr>
          <p:cNvPr id="6" name="Shape 95" descr="A large cylindrical database full of tables " title="Database"/>
          <p:cNvGrpSpPr/>
          <p:nvPr/>
        </p:nvGrpSpPr>
        <p:grpSpPr>
          <a:xfrm>
            <a:off x="6548879" y="4085085"/>
            <a:ext cx="5517137" cy="2498752"/>
            <a:chOff x="6011863" y="3911600"/>
            <a:chExt cx="3132137" cy="1727200"/>
          </a:xfrm>
        </p:grpSpPr>
        <p:pic>
          <p:nvPicPr>
            <p:cNvPr id="7" name="Shape 96" descr="skitched-3-4.jpg"/>
            <p:cNvPicPr preferRelativeResize="0"/>
            <p:nvPr/>
          </p:nvPicPr>
          <p:blipFill rotWithShape="1">
            <a:blip r:embed="rId3">
              <a:alphaModFix/>
            </a:blip>
            <a:srcRect/>
            <a:stretch/>
          </p:blipFill>
          <p:spPr>
            <a:xfrm>
              <a:off x="6011863" y="3911600"/>
              <a:ext cx="3132137" cy="1727200"/>
            </a:xfrm>
            <a:prstGeom prst="rect">
              <a:avLst/>
            </a:prstGeom>
            <a:noFill/>
            <a:ln>
              <a:noFill/>
            </a:ln>
          </p:spPr>
        </p:pic>
        <p:sp>
          <p:nvSpPr>
            <p:cNvPr id="9" name="Shape 97"/>
            <p:cNvSpPr/>
            <p:nvPr/>
          </p:nvSpPr>
          <p:spPr>
            <a:xfrm>
              <a:off x="6400800" y="4572000"/>
              <a:ext cx="2286000" cy="838200"/>
            </a:xfrm>
            <a:prstGeom prst="rect">
              <a:avLst/>
            </a:prstGeom>
            <a:solidFill>
              <a:srgbClr val="F7B210"/>
            </a:solidFill>
            <a:ln>
              <a:noFill/>
            </a:ln>
          </p:spPr>
          <p:txBody>
            <a:bodyPr spcFirstLastPara="1" wrap="square" lIns="121900" tIns="60933" rIns="121900" bIns="60933" anchor="t" anchorCtr="0">
              <a:noAutofit/>
            </a:bodyPr>
            <a:lstStyle/>
            <a:p>
              <a:pPr>
                <a:buClr>
                  <a:srgbClr val="CF0E30"/>
                </a:buClr>
                <a:buSzPts val="1200"/>
              </a:pPr>
              <a:endParaRPr sz="1600">
                <a:solidFill>
                  <a:srgbClr val="000000"/>
                </a:solidFill>
                <a:latin typeface="Arial"/>
                <a:ea typeface="Arial"/>
                <a:cs typeface="Arial"/>
                <a:sym typeface="Arial"/>
              </a:endParaRPr>
            </a:p>
          </p:txBody>
        </p:sp>
      </p:grpSp>
      <p:graphicFrame>
        <p:nvGraphicFramePr>
          <p:cNvPr id="10" name="Shape 98" title="Empty Table 2"/>
          <p:cNvGraphicFramePr/>
          <p:nvPr>
            <p:extLst>
              <p:ext uri="{D42A27DB-BD31-4B8C-83A1-F6EECF244321}">
                <p14:modId xmlns:p14="http://schemas.microsoft.com/office/powerpoint/2010/main" val="914245541"/>
              </p:ext>
            </p:extLst>
          </p:nvPr>
        </p:nvGraphicFramePr>
        <p:xfrm>
          <a:off x="7039083" y="5136080"/>
          <a:ext cx="878426" cy="985920"/>
        </p:xfrm>
        <a:graphic>
          <a:graphicData uri="http://schemas.openxmlformats.org/drawingml/2006/table">
            <a:tbl>
              <a:tblPr firstRow="1" bandRow="1">
                <a:noFill/>
              </a:tblPr>
              <a:tblGrid>
                <a:gridCol w="327297">
                  <a:extLst>
                    <a:ext uri="{9D8B030D-6E8A-4147-A177-3AD203B41FA5}">
                      <a16:colId xmlns:a16="http://schemas.microsoft.com/office/drawing/2014/main" val="20000"/>
                    </a:ext>
                  </a:extLst>
                </a:gridCol>
                <a:gridCol w="186826">
                  <a:extLst>
                    <a:ext uri="{9D8B030D-6E8A-4147-A177-3AD203B41FA5}">
                      <a16:colId xmlns:a16="http://schemas.microsoft.com/office/drawing/2014/main" val="20001"/>
                    </a:ext>
                  </a:extLst>
                </a:gridCol>
                <a:gridCol w="364303">
                  <a:extLst>
                    <a:ext uri="{9D8B030D-6E8A-4147-A177-3AD203B41FA5}">
                      <a16:colId xmlns:a16="http://schemas.microsoft.com/office/drawing/2014/main" val="20002"/>
                    </a:ext>
                  </a:extLst>
                </a:gridCol>
              </a:tblGrid>
              <a:tr h="220479">
                <a:tc>
                  <a:txBody>
                    <a:bodyPr/>
                    <a:lstStyle/>
                    <a:p>
                      <a:pPr marL="0" marR="0" lvl="0" indent="0" algn="l" rtl="0">
                        <a:spcBef>
                          <a:spcPts val="0"/>
                        </a:spcBef>
                        <a:spcAft>
                          <a:spcPts val="0"/>
                        </a:spcAft>
                        <a:buNone/>
                      </a:pPr>
                      <a:endParaRPr sz="1200"/>
                    </a:p>
                  </a:txBody>
                  <a:tcPr marL="63567" marR="63567" marT="31800" marB="31800">
                    <a:solidFill>
                      <a:srgbClr val="6D9EEB"/>
                    </a:solidFill>
                  </a:tcPr>
                </a:tc>
                <a:tc>
                  <a:txBody>
                    <a:bodyPr/>
                    <a:lstStyle/>
                    <a:p>
                      <a:pPr marL="0" marR="0" lvl="0" indent="0" algn="l" rtl="0">
                        <a:spcBef>
                          <a:spcPts val="0"/>
                        </a:spcBef>
                        <a:spcAft>
                          <a:spcPts val="0"/>
                        </a:spcAft>
                        <a:buNone/>
                      </a:pPr>
                      <a:endParaRPr sz="1200"/>
                    </a:p>
                  </a:txBody>
                  <a:tcPr marL="63567" marR="63567" marT="31800" marB="31800">
                    <a:solidFill>
                      <a:srgbClr val="6D9EEB"/>
                    </a:solidFill>
                  </a:tcPr>
                </a:tc>
                <a:tc>
                  <a:txBody>
                    <a:bodyPr/>
                    <a:lstStyle/>
                    <a:p>
                      <a:pPr marL="0" marR="0" lvl="0" indent="0" algn="l" rtl="0">
                        <a:spcBef>
                          <a:spcPts val="0"/>
                        </a:spcBef>
                        <a:spcAft>
                          <a:spcPts val="0"/>
                        </a:spcAft>
                        <a:buNone/>
                      </a:pPr>
                      <a:endParaRPr sz="1200"/>
                    </a:p>
                  </a:txBody>
                  <a:tcPr marL="63567" marR="63567" marT="31800" marB="31800">
                    <a:solidFill>
                      <a:srgbClr val="6D9EEB"/>
                    </a:solidFill>
                  </a:tcPr>
                </a:tc>
                <a:extLst>
                  <a:ext uri="{0D108BD9-81ED-4DB2-BD59-A6C34878D82A}">
                    <a16:rowId xmlns:a16="http://schemas.microsoft.com/office/drawing/2014/main" val="10000"/>
                  </a:ext>
                </a:extLst>
              </a:tr>
              <a:tr h="220479">
                <a:tc>
                  <a:txBody>
                    <a:bodyPr/>
                    <a:lstStyle/>
                    <a:p>
                      <a:pPr marL="0" marR="0" lvl="0" indent="0" algn="l" rtl="0">
                        <a:spcBef>
                          <a:spcPts val="0"/>
                        </a:spcBef>
                        <a:spcAft>
                          <a:spcPts val="0"/>
                        </a:spcAft>
                        <a:buNone/>
                      </a:pPr>
                      <a:endParaRPr sz="1200" dirty="0"/>
                    </a:p>
                  </a:txBody>
                  <a:tcPr marL="63567" marR="63567" marT="31800" marB="31800">
                    <a:solidFill>
                      <a:srgbClr val="C7CFFF"/>
                    </a:solidFill>
                  </a:tcPr>
                </a:tc>
                <a:tc>
                  <a:txBody>
                    <a:bodyPr/>
                    <a:lstStyle/>
                    <a:p>
                      <a:pPr marL="0" marR="0" lvl="0" indent="0" algn="l" rtl="0">
                        <a:spcBef>
                          <a:spcPts val="0"/>
                        </a:spcBef>
                        <a:spcAft>
                          <a:spcPts val="0"/>
                        </a:spcAft>
                        <a:buNone/>
                      </a:pPr>
                      <a:endParaRPr sz="1200" dirty="0"/>
                    </a:p>
                  </a:txBody>
                  <a:tcPr marL="63567" marR="63567" marT="31800" marB="31800">
                    <a:solidFill>
                      <a:srgbClr val="C7CFFF"/>
                    </a:solidFill>
                  </a:tcPr>
                </a:tc>
                <a:tc>
                  <a:txBody>
                    <a:bodyPr/>
                    <a:lstStyle/>
                    <a:p>
                      <a:pPr marL="0" marR="0" lvl="0" indent="0" algn="l" rtl="0">
                        <a:spcBef>
                          <a:spcPts val="0"/>
                        </a:spcBef>
                        <a:spcAft>
                          <a:spcPts val="0"/>
                        </a:spcAft>
                        <a:buNone/>
                      </a:pPr>
                      <a:endParaRPr sz="1200" dirty="0"/>
                    </a:p>
                  </a:txBody>
                  <a:tcPr marL="63567" marR="63567" marT="31800" marB="31800">
                    <a:solidFill>
                      <a:srgbClr val="C7CFFF"/>
                    </a:solidFill>
                  </a:tcPr>
                </a:tc>
                <a:extLst>
                  <a:ext uri="{0D108BD9-81ED-4DB2-BD59-A6C34878D82A}">
                    <a16:rowId xmlns:a16="http://schemas.microsoft.com/office/drawing/2014/main" val="10001"/>
                  </a:ext>
                </a:extLst>
              </a:tr>
              <a:tr h="220479">
                <a:tc>
                  <a:txBody>
                    <a:bodyPr/>
                    <a:lstStyle/>
                    <a:p>
                      <a:pPr marL="0" marR="0" lvl="0" indent="0" algn="l" rtl="0">
                        <a:spcBef>
                          <a:spcPts val="0"/>
                        </a:spcBef>
                        <a:spcAft>
                          <a:spcPts val="0"/>
                        </a:spcAft>
                        <a:buNone/>
                      </a:pPr>
                      <a:endParaRPr sz="1200" dirty="0"/>
                    </a:p>
                  </a:txBody>
                  <a:tcPr marL="63567" marR="63567" marT="31800" marB="31800">
                    <a:solidFill>
                      <a:srgbClr val="F1F1FC"/>
                    </a:solidFill>
                  </a:tcPr>
                </a:tc>
                <a:tc>
                  <a:txBody>
                    <a:bodyPr/>
                    <a:lstStyle/>
                    <a:p>
                      <a:pPr marL="0" marR="0" lvl="0" indent="0" algn="l" rtl="0">
                        <a:spcBef>
                          <a:spcPts val="0"/>
                        </a:spcBef>
                        <a:spcAft>
                          <a:spcPts val="0"/>
                        </a:spcAft>
                        <a:buNone/>
                      </a:pPr>
                      <a:endParaRPr sz="1200" dirty="0"/>
                    </a:p>
                  </a:txBody>
                  <a:tcPr marL="63567" marR="63567" marT="31800" marB="31800">
                    <a:solidFill>
                      <a:srgbClr val="F1F1FC"/>
                    </a:solidFill>
                  </a:tcPr>
                </a:tc>
                <a:tc>
                  <a:txBody>
                    <a:bodyPr/>
                    <a:lstStyle/>
                    <a:p>
                      <a:pPr marL="0" marR="0" lvl="0" indent="0" algn="l" rtl="0">
                        <a:spcBef>
                          <a:spcPts val="0"/>
                        </a:spcBef>
                        <a:spcAft>
                          <a:spcPts val="0"/>
                        </a:spcAft>
                        <a:buNone/>
                      </a:pPr>
                      <a:endParaRPr sz="1200" dirty="0"/>
                    </a:p>
                  </a:txBody>
                  <a:tcPr marL="63567" marR="63567" marT="31800" marB="31800">
                    <a:solidFill>
                      <a:srgbClr val="F1F1FC"/>
                    </a:solidFill>
                  </a:tcPr>
                </a:tc>
                <a:extLst>
                  <a:ext uri="{0D108BD9-81ED-4DB2-BD59-A6C34878D82A}">
                    <a16:rowId xmlns:a16="http://schemas.microsoft.com/office/drawing/2014/main" val="10002"/>
                  </a:ext>
                </a:extLst>
              </a:tr>
              <a:tr h="220479">
                <a:tc>
                  <a:txBody>
                    <a:bodyPr/>
                    <a:lstStyle/>
                    <a:p>
                      <a:pPr marL="0" marR="0" lvl="0" indent="0" algn="l" rtl="0">
                        <a:spcBef>
                          <a:spcPts val="0"/>
                        </a:spcBef>
                        <a:spcAft>
                          <a:spcPts val="0"/>
                        </a:spcAft>
                        <a:buNone/>
                      </a:pPr>
                      <a:endParaRPr sz="1200" dirty="0"/>
                    </a:p>
                  </a:txBody>
                  <a:tcPr marL="63567" marR="63567" marT="31800" marB="31800">
                    <a:solidFill>
                      <a:srgbClr val="C7CFFF"/>
                    </a:solidFill>
                  </a:tcPr>
                </a:tc>
                <a:tc>
                  <a:txBody>
                    <a:bodyPr/>
                    <a:lstStyle/>
                    <a:p>
                      <a:pPr marL="0" marR="0" lvl="0" indent="0" algn="l" rtl="0">
                        <a:spcBef>
                          <a:spcPts val="0"/>
                        </a:spcBef>
                        <a:spcAft>
                          <a:spcPts val="0"/>
                        </a:spcAft>
                        <a:buNone/>
                      </a:pPr>
                      <a:endParaRPr sz="1200"/>
                    </a:p>
                  </a:txBody>
                  <a:tcPr marL="63567" marR="63567" marT="31800" marB="31800">
                    <a:solidFill>
                      <a:srgbClr val="C7CFFF"/>
                    </a:solidFill>
                  </a:tcPr>
                </a:tc>
                <a:tc>
                  <a:txBody>
                    <a:bodyPr/>
                    <a:lstStyle/>
                    <a:p>
                      <a:pPr marL="0" marR="0" lvl="0" indent="0" algn="l" rtl="0">
                        <a:spcBef>
                          <a:spcPts val="0"/>
                        </a:spcBef>
                        <a:spcAft>
                          <a:spcPts val="0"/>
                        </a:spcAft>
                        <a:buNone/>
                      </a:pPr>
                      <a:endParaRPr sz="1200" dirty="0"/>
                    </a:p>
                  </a:txBody>
                  <a:tcPr marL="63567" marR="63567" marT="31800" marB="31800">
                    <a:solidFill>
                      <a:srgbClr val="C7CFFF"/>
                    </a:solidFill>
                  </a:tcPr>
                </a:tc>
                <a:extLst>
                  <a:ext uri="{0D108BD9-81ED-4DB2-BD59-A6C34878D82A}">
                    <a16:rowId xmlns:a16="http://schemas.microsoft.com/office/drawing/2014/main" val="10003"/>
                  </a:ext>
                </a:extLst>
              </a:tr>
            </a:tbl>
          </a:graphicData>
        </a:graphic>
      </p:graphicFrame>
      <p:graphicFrame>
        <p:nvGraphicFramePr>
          <p:cNvPr id="11" name="Shape 99" title="Empty Table 4"/>
          <p:cNvGraphicFramePr/>
          <p:nvPr>
            <p:extLst>
              <p:ext uri="{D42A27DB-BD31-4B8C-83A1-F6EECF244321}">
                <p14:modId xmlns:p14="http://schemas.microsoft.com/office/powerpoint/2010/main" val="3318448028"/>
              </p:ext>
            </p:extLst>
          </p:nvPr>
        </p:nvGraphicFramePr>
        <p:xfrm>
          <a:off x="10577143" y="5532405"/>
          <a:ext cx="1065855" cy="580856"/>
        </p:xfrm>
        <a:graphic>
          <a:graphicData uri="http://schemas.openxmlformats.org/drawingml/2006/table">
            <a:tbl>
              <a:tblPr firstRow="1" bandRow="1">
                <a:noFill/>
              </a:tblPr>
              <a:tblGrid>
                <a:gridCol w="355285">
                  <a:extLst>
                    <a:ext uri="{9D8B030D-6E8A-4147-A177-3AD203B41FA5}">
                      <a16:colId xmlns:a16="http://schemas.microsoft.com/office/drawing/2014/main" val="20000"/>
                    </a:ext>
                  </a:extLst>
                </a:gridCol>
                <a:gridCol w="355285">
                  <a:extLst>
                    <a:ext uri="{9D8B030D-6E8A-4147-A177-3AD203B41FA5}">
                      <a16:colId xmlns:a16="http://schemas.microsoft.com/office/drawing/2014/main" val="20001"/>
                    </a:ext>
                  </a:extLst>
                </a:gridCol>
                <a:gridCol w="355285">
                  <a:extLst>
                    <a:ext uri="{9D8B030D-6E8A-4147-A177-3AD203B41FA5}">
                      <a16:colId xmlns:a16="http://schemas.microsoft.com/office/drawing/2014/main" val="20002"/>
                    </a:ext>
                  </a:extLst>
                </a:gridCol>
              </a:tblGrid>
              <a:tr h="129895">
                <a:tc>
                  <a:txBody>
                    <a:bodyPr/>
                    <a:lstStyle/>
                    <a:p>
                      <a:pPr marL="0" marR="0" lvl="0" indent="0" algn="l" rtl="0">
                        <a:spcBef>
                          <a:spcPts val="0"/>
                        </a:spcBef>
                        <a:spcAft>
                          <a:spcPts val="0"/>
                        </a:spcAft>
                        <a:buNone/>
                      </a:pPr>
                      <a:endParaRPr sz="700" dirty="0"/>
                    </a:p>
                  </a:txBody>
                  <a:tcPr marL="38533" marR="38533" marT="19267" marB="19267">
                    <a:solidFill>
                      <a:srgbClr val="E06666"/>
                    </a:solidFill>
                  </a:tcPr>
                </a:tc>
                <a:tc>
                  <a:txBody>
                    <a:bodyPr/>
                    <a:lstStyle/>
                    <a:p>
                      <a:pPr marL="0" marR="0" lvl="0" indent="0" algn="l" rtl="0">
                        <a:spcBef>
                          <a:spcPts val="0"/>
                        </a:spcBef>
                        <a:spcAft>
                          <a:spcPts val="0"/>
                        </a:spcAft>
                        <a:buNone/>
                      </a:pPr>
                      <a:endParaRPr sz="700"/>
                    </a:p>
                  </a:txBody>
                  <a:tcPr marL="38533" marR="38533" marT="19267" marB="19267">
                    <a:solidFill>
                      <a:srgbClr val="E06666"/>
                    </a:solidFill>
                  </a:tcPr>
                </a:tc>
                <a:tc>
                  <a:txBody>
                    <a:bodyPr/>
                    <a:lstStyle/>
                    <a:p>
                      <a:pPr marL="0" marR="0" lvl="0" indent="0" algn="l" rtl="0">
                        <a:spcBef>
                          <a:spcPts val="0"/>
                        </a:spcBef>
                        <a:spcAft>
                          <a:spcPts val="0"/>
                        </a:spcAft>
                        <a:buNone/>
                      </a:pPr>
                      <a:endParaRPr sz="700"/>
                    </a:p>
                  </a:txBody>
                  <a:tcPr marL="38533" marR="38533" marT="19267" marB="19267">
                    <a:solidFill>
                      <a:srgbClr val="E06666"/>
                    </a:solidFill>
                  </a:tcPr>
                </a:tc>
                <a:extLst>
                  <a:ext uri="{0D108BD9-81ED-4DB2-BD59-A6C34878D82A}">
                    <a16:rowId xmlns:a16="http://schemas.microsoft.com/office/drawing/2014/main" val="10000"/>
                  </a:ext>
                </a:extLst>
              </a:tr>
              <a:tr h="129895">
                <a:tc>
                  <a:txBody>
                    <a:bodyPr/>
                    <a:lstStyle/>
                    <a:p>
                      <a:pPr marL="0" marR="0" lvl="0" indent="0" algn="l" rtl="0">
                        <a:spcBef>
                          <a:spcPts val="0"/>
                        </a:spcBef>
                        <a:spcAft>
                          <a:spcPts val="0"/>
                        </a:spcAft>
                        <a:buNone/>
                      </a:pPr>
                      <a:endParaRPr sz="700"/>
                    </a:p>
                  </a:txBody>
                  <a:tcPr marL="38533" marR="38533" marT="19267" marB="19267">
                    <a:solidFill>
                      <a:srgbClr val="F4CCCC"/>
                    </a:solidFill>
                  </a:tcPr>
                </a:tc>
                <a:tc>
                  <a:txBody>
                    <a:bodyPr/>
                    <a:lstStyle/>
                    <a:p>
                      <a:pPr marL="0" marR="0" lvl="0" indent="0" algn="l" rtl="0">
                        <a:spcBef>
                          <a:spcPts val="0"/>
                        </a:spcBef>
                        <a:spcAft>
                          <a:spcPts val="0"/>
                        </a:spcAft>
                        <a:buNone/>
                      </a:pPr>
                      <a:endParaRPr sz="700"/>
                    </a:p>
                  </a:txBody>
                  <a:tcPr marL="38533" marR="38533" marT="19267" marB="19267">
                    <a:solidFill>
                      <a:srgbClr val="F4CCCC"/>
                    </a:solidFill>
                  </a:tcPr>
                </a:tc>
                <a:tc>
                  <a:txBody>
                    <a:bodyPr/>
                    <a:lstStyle/>
                    <a:p>
                      <a:pPr marL="0" marR="0" lvl="0" indent="0" algn="l" rtl="0">
                        <a:spcBef>
                          <a:spcPts val="0"/>
                        </a:spcBef>
                        <a:spcAft>
                          <a:spcPts val="0"/>
                        </a:spcAft>
                        <a:buNone/>
                      </a:pPr>
                      <a:endParaRPr sz="700"/>
                    </a:p>
                  </a:txBody>
                  <a:tcPr marL="38533" marR="38533" marT="19267" marB="19267">
                    <a:solidFill>
                      <a:srgbClr val="F4CCCC"/>
                    </a:solidFill>
                  </a:tcPr>
                </a:tc>
                <a:extLst>
                  <a:ext uri="{0D108BD9-81ED-4DB2-BD59-A6C34878D82A}">
                    <a16:rowId xmlns:a16="http://schemas.microsoft.com/office/drawing/2014/main" val="10001"/>
                  </a:ext>
                </a:extLst>
              </a:tr>
              <a:tr h="129895">
                <a:tc>
                  <a:txBody>
                    <a:bodyPr/>
                    <a:lstStyle/>
                    <a:p>
                      <a:pPr marL="0" marR="0" lvl="0" indent="0" algn="l" rtl="0">
                        <a:spcBef>
                          <a:spcPts val="0"/>
                        </a:spcBef>
                        <a:spcAft>
                          <a:spcPts val="0"/>
                        </a:spcAft>
                        <a:buNone/>
                      </a:pPr>
                      <a:endParaRPr sz="700"/>
                    </a:p>
                  </a:txBody>
                  <a:tcPr marL="38533" marR="38533" marT="19267" marB="19267">
                    <a:solidFill>
                      <a:srgbClr val="FCE5CD"/>
                    </a:solidFill>
                  </a:tcPr>
                </a:tc>
                <a:tc>
                  <a:txBody>
                    <a:bodyPr/>
                    <a:lstStyle/>
                    <a:p>
                      <a:pPr marL="0" marR="0" lvl="0" indent="0" algn="l" rtl="0">
                        <a:spcBef>
                          <a:spcPts val="0"/>
                        </a:spcBef>
                        <a:spcAft>
                          <a:spcPts val="0"/>
                        </a:spcAft>
                        <a:buNone/>
                      </a:pPr>
                      <a:endParaRPr sz="700"/>
                    </a:p>
                  </a:txBody>
                  <a:tcPr marL="38533" marR="38533" marT="19267" marB="19267">
                    <a:solidFill>
                      <a:srgbClr val="FCE5CD"/>
                    </a:solidFill>
                  </a:tcPr>
                </a:tc>
                <a:tc>
                  <a:txBody>
                    <a:bodyPr/>
                    <a:lstStyle/>
                    <a:p>
                      <a:pPr marL="0" marR="0" lvl="0" indent="0" algn="l" rtl="0">
                        <a:spcBef>
                          <a:spcPts val="0"/>
                        </a:spcBef>
                        <a:spcAft>
                          <a:spcPts val="0"/>
                        </a:spcAft>
                        <a:buNone/>
                      </a:pPr>
                      <a:endParaRPr sz="700"/>
                    </a:p>
                  </a:txBody>
                  <a:tcPr marL="38533" marR="38533" marT="19267" marB="19267">
                    <a:solidFill>
                      <a:srgbClr val="FCE5CD"/>
                    </a:solidFill>
                  </a:tcPr>
                </a:tc>
                <a:extLst>
                  <a:ext uri="{0D108BD9-81ED-4DB2-BD59-A6C34878D82A}">
                    <a16:rowId xmlns:a16="http://schemas.microsoft.com/office/drawing/2014/main" val="10002"/>
                  </a:ext>
                </a:extLst>
              </a:tr>
              <a:tr h="129895">
                <a:tc>
                  <a:txBody>
                    <a:bodyPr/>
                    <a:lstStyle/>
                    <a:p>
                      <a:pPr marL="0" marR="0" lvl="0" indent="0" algn="l" rtl="0">
                        <a:spcBef>
                          <a:spcPts val="0"/>
                        </a:spcBef>
                        <a:spcAft>
                          <a:spcPts val="0"/>
                        </a:spcAft>
                        <a:buNone/>
                      </a:pPr>
                      <a:endParaRPr sz="700"/>
                    </a:p>
                  </a:txBody>
                  <a:tcPr marL="38533" marR="38533" marT="19267" marB="19267">
                    <a:solidFill>
                      <a:srgbClr val="F4CCCC"/>
                    </a:solidFill>
                  </a:tcPr>
                </a:tc>
                <a:tc>
                  <a:txBody>
                    <a:bodyPr/>
                    <a:lstStyle/>
                    <a:p>
                      <a:pPr marL="0" marR="0" lvl="0" indent="0" algn="l" rtl="0">
                        <a:spcBef>
                          <a:spcPts val="0"/>
                        </a:spcBef>
                        <a:spcAft>
                          <a:spcPts val="0"/>
                        </a:spcAft>
                        <a:buNone/>
                      </a:pPr>
                      <a:endParaRPr sz="700"/>
                    </a:p>
                  </a:txBody>
                  <a:tcPr marL="38533" marR="38533" marT="19267" marB="19267">
                    <a:solidFill>
                      <a:srgbClr val="F4CCCC"/>
                    </a:solidFill>
                  </a:tcPr>
                </a:tc>
                <a:tc>
                  <a:txBody>
                    <a:bodyPr/>
                    <a:lstStyle/>
                    <a:p>
                      <a:pPr marL="0" marR="0" lvl="0" indent="0" algn="l" rtl="0">
                        <a:spcBef>
                          <a:spcPts val="0"/>
                        </a:spcBef>
                        <a:spcAft>
                          <a:spcPts val="0"/>
                        </a:spcAft>
                        <a:buNone/>
                      </a:pPr>
                      <a:endParaRPr sz="700" dirty="0"/>
                    </a:p>
                  </a:txBody>
                  <a:tcPr marL="38533" marR="38533" marT="19267" marB="19267">
                    <a:solidFill>
                      <a:srgbClr val="F4CCCC"/>
                    </a:solidFill>
                  </a:tcPr>
                </a:tc>
                <a:extLst>
                  <a:ext uri="{0D108BD9-81ED-4DB2-BD59-A6C34878D82A}">
                    <a16:rowId xmlns:a16="http://schemas.microsoft.com/office/drawing/2014/main" val="10003"/>
                  </a:ext>
                </a:extLst>
              </a:tr>
            </a:tbl>
          </a:graphicData>
        </a:graphic>
      </p:graphicFrame>
      <p:graphicFrame>
        <p:nvGraphicFramePr>
          <p:cNvPr id="13" name="Shape 101" descr="Table including information about students sid, first name, last name" title="Students Table"/>
          <p:cNvGraphicFramePr/>
          <p:nvPr>
            <p:extLst>
              <p:ext uri="{D42A27DB-BD31-4B8C-83A1-F6EECF244321}">
                <p14:modId xmlns:p14="http://schemas.microsoft.com/office/powerpoint/2010/main" val="3787721330"/>
              </p:ext>
            </p:extLst>
          </p:nvPr>
        </p:nvGraphicFramePr>
        <p:xfrm>
          <a:off x="8194159" y="4494747"/>
          <a:ext cx="2106334" cy="1858172"/>
        </p:xfrm>
        <a:graphic>
          <a:graphicData uri="http://schemas.openxmlformats.org/drawingml/2006/table">
            <a:tbl>
              <a:tblPr firstRow="1">
                <a:noFill/>
              </a:tblPr>
              <a:tblGrid>
                <a:gridCol w="792558">
                  <a:extLst>
                    <a:ext uri="{9D8B030D-6E8A-4147-A177-3AD203B41FA5}">
                      <a16:colId xmlns:a16="http://schemas.microsoft.com/office/drawing/2014/main" val="20000"/>
                    </a:ext>
                  </a:extLst>
                </a:gridCol>
                <a:gridCol w="664728">
                  <a:extLst>
                    <a:ext uri="{9D8B030D-6E8A-4147-A177-3AD203B41FA5}">
                      <a16:colId xmlns:a16="http://schemas.microsoft.com/office/drawing/2014/main" val="20001"/>
                    </a:ext>
                  </a:extLst>
                </a:gridCol>
                <a:gridCol w="649048">
                  <a:extLst>
                    <a:ext uri="{9D8B030D-6E8A-4147-A177-3AD203B41FA5}">
                      <a16:colId xmlns:a16="http://schemas.microsoft.com/office/drawing/2014/main" val="20002"/>
                    </a:ext>
                  </a:extLst>
                </a:gridCol>
              </a:tblGrid>
              <a:tr h="464543">
                <a:tc>
                  <a:txBody>
                    <a:bodyPr/>
                    <a:lstStyle/>
                    <a:p>
                      <a:pPr marL="0" marR="0" lvl="0" indent="0" algn="l" rtl="0">
                        <a:spcBef>
                          <a:spcPts val="0"/>
                        </a:spcBef>
                        <a:spcAft>
                          <a:spcPts val="0"/>
                        </a:spcAft>
                        <a:buNone/>
                      </a:pPr>
                      <a:r>
                        <a:rPr lang="en-US" sz="1200">
                          <a:solidFill>
                            <a:srgbClr val="000000"/>
                          </a:solidFill>
                        </a:rPr>
                        <a:t>ssn </a:t>
                      </a:r>
                      <a:r>
                        <a:rPr lang="en-US" sz="1200" b="0">
                          <a:solidFill>
                            <a:srgbClr val="000000"/>
                          </a:solidFill>
                        </a:rPr>
                        <a:t>integer</a:t>
                      </a:r>
                      <a:endParaRPr sz="1200" b="0">
                        <a:solidFill>
                          <a:srgbClr val="000000"/>
                        </a:solidFill>
                      </a:endParaRPr>
                    </a:p>
                  </a:txBody>
                  <a:tcPr marL="63433" marR="63433" marT="31733" marB="31733">
                    <a:lnL w="28575" cap="flat" cmpd="sng">
                      <a:solidFill>
                        <a:srgbClr val="D8D8D8"/>
                      </a:solidFill>
                      <a:prstDash val="solid"/>
                      <a:round/>
                      <a:headEnd type="none" w="med" len="med"/>
                      <a:tailEnd type="none" w="med" len="med"/>
                    </a:lnL>
                    <a:lnR w="28575" cap="flat" cmpd="sng">
                      <a:solidFill>
                        <a:srgbClr val="D8D8D8"/>
                      </a:solidFill>
                      <a:prstDash val="solid"/>
                      <a:round/>
                      <a:headEnd type="none" w="med" len="med"/>
                      <a:tailEnd type="none" w="med" len="med"/>
                    </a:lnR>
                    <a:lnT w="28575" cap="flat" cmpd="sng">
                      <a:solidFill>
                        <a:srgbClr val="D8D8D8"/>
                      </a:solidFill>
                      <a:prstDash val="solid"/>
                      <a:round/>
                      <a:headEnd type="none" w="med" len="med"/>
                      <a:tailEnd type="none" w="med" len="med"/>
                    </a:lnT>
                    <a:lnB w="28575" cap="flat" cmpd="sng">
                      <a:solidFill>
                        <a:srgbClr val="D8D8D8"/>
                      </a:solidFill>
                      <a:prstDash val="solid"/>
                      <a:round/>
                      <a:headEnd type="none" w="med" len="med"/>
                      <a:tailEnd type="none" w="med" len="med"/>
                    </a:lnB>
                    <a:solidFill>
                      <a:srgbClr val="6D9EEB"/>
                    </a:solidFill>
                  </a:tcPr>
                </a:tc>
                <a:tc>
                  <a:txBody>
                    <a:bodyPr/>
                    <a:lstStyle/>
                    <a:p>
                      <a:pPr marL="0" marR="0" lvl="0" indent="0" algn="l" rtl="0">
                        <a:spcBef>
                          <a:spcPts val="0"/>
                        </a:spcBef>
                        <a:spcAft>
                          <a:spcPts val="0"/>
                        </a:spcAft>
                        <a:buNone/>
                      </a:pPr>
                      <a:r>
                        <a:rPr lang="en-US" sz="1200" dirty="0">
                          <a:solidFill>
                            <a:srgbClr val="000000"/>
                          </a:solidFill>
                        </a:rPr>
                        <a:t>first </a:t>
                      </a:r>
                      <a:r>
                        <a:rPr lang="en-US" sz="1200" b="0" dirty="0">
                          <a:solidFill>
                            <a:srgbClr val="000000"/>
                          </a:solidFill>
                        </a:rPr>
                        <a:t>text</a:t>
                      </a:r>
                      <a:endParaRPr sz="1200" b="0" dirty="0">
                        <a:solidFill>
                          <a:srgbClr val="000000"/>
                        </a:solidFill>
                      </a:endParaRPr>
                    </a:p>
                  </a:txBody>
                  <a:tcPr marL="63433" marR="63433" marT="31733" marB="31733">
                    <a:lnL w="28575" cap="flat" cmpd="sng">
                      <a:solidFill>
                        <a:srgbClr val="D8D8D8"/>
                      </a:solidFill>
                      <a:prstDash val="solid"/>
                      <a:round/>
                      <a:headEnd type="none" w="med" len="med"/>
                      <a:tailEnd type="none" w="med" len="med"/>
                    </a:lnL>
                    <a:lnR w="28575" cap="flat" cmpd="sng">
                      <a:solidFill>
                        <a:srgbClr val="D8D8D8"/>
                      </a:solidFill>
                      <a:prstDash val="solid"/>
                      <a:round/>
                      <a:headEnd type="none" w="med" len="med"/>
                      <a:tailEnd type="none" w="med" len="med"/>
                    </a:lnR>
                    <a:lnT w="28575" cap="flat" cmpd="sng">
                      <a:solidFill>
                        <a:srgbClr val="D8D8D8"/>
                      </a:solidFill>
                      <a:prstDash val="solid"/>
                      <a:round/>
                      <a:headEnd type="none" w="med" len="med"/>
                      <a:tailEnd type="none" w="med" len="med"/>
                    </a:lnT>
                    <a:lnB w="28575" cap="flat" cmpd="sng">
                      <a:solidFill>
                        <a:srgbClr val="D8D8D8"/>
                      </a:solidFill>
                      <a:prstDash val="solid"/>
                      <a:round/>
                      <a:headEnd type="none" w="med" len="med"/>
                      <a:tailEnd type="none" w="med" len="med"/>
                    </a:lnB>
                    <a:solidFill>
                      <a:srgbClr val="6D9EEB"/>
                    </a:solidFill>
                  </a:tcPr>
                </a:tc>
                <a:tc>
                  <a:txBody>
                    <a:bodyPr/>
                    <a:lstStyle/>
                    <a:p>
                      <a:pPr marL="0" marR="0" lvl="0" indent="0" algn="l" rtl="0">
                        <a:spcBef>
                          <a:spcPts val="0"/>
                        </a:spcBef>
                        <a:spcAft>
                          <a:spcPts val="0"/>
                        </a:spcAft>
                        <a:buNone/>
                      </a:pPr>
                      <a:r>
                        <a:rPr lang="en-US" sz="1200" dirty="0">
                          <a:solidFill>
                            <a:srgbClr val="000000"/>
                          </a:solidFill>
                        </a:rPr>
                        <a:t>last </a:t>
                      </a:r>
                      <a:r>
                        <a:rPr lang="en-US" sz="1200" b="0" dirty="0">
                          <a:solidFill>
                            <a:srgbClr val="000000"/>
                          </a:solidFill>
                        </a:rPr>
                        <a:t>text</a:t>
                      </a:r>
                      <a:endParaRPr sz="1200" b="0" dirty="0">
                        <a:solidFill>
                          <a:srgbClr val="000000"/>
                        </a:solidFill>
                      </a:endParaRPr>
                    </a:p>
                  </a:txBody>
                  <a:tcPr marL="63433" marR="63433" marT="31733" marB="31733">
                    <a:lnL w="28575" cap="flat" cmpd="sng">
                      <a:solidFill>
                        <a:srgbClr val="D8D8D8"/>
                      </a:solidFill>
                      <a:prstDash val="solid"/>
                      <a:round/>
                      <a:headEnd type="none" w="med" len="med"/>
                      <a:tailEnd type="none" w="med" len="med"/>
                    </a:lnL>
                    <a:lnR w="28575" cap="flat" cmpd="sng">
                      <a:solidFill>
                        <a:srgbClr val="D8D8D8"/>
                      </a:solidFill>
                      <a:prstDash val="solid"/>
                      <a:round/>
                      <a:headEnd type="none" w="med" len="med"/>
                      <a:tailEnd type="none" w="med" len="med"/>
                    </a:lnR>
                    <a:lnT w="28575" cap="flat" cmpd="sng">
                      <a:solidFill>
                        <a:srgbClr val="D8D8D8"/>
                      </a:solidFill>
                      <a:prstDash val="solid"/>
                      <a:round/>
                      <a:headEnd type="none" w="med" len="med"/>
                      <a:tailEnd type="none" w="med" len="med"/>
                    </a:lnT>
                    <a:lnB w="28575" cap="flat" cmpd="sng">
                      <a:solidFill>
                        <a:srgbClr val="D8D8D8"/>
                      </a:solidFill>
                      <a:prstDash val="solid"/>
                      <a:round/>
                      <a:headEnd type="none" w="med" len="med"/>
                      <a:tailEnd type="none" w="med" len="med"/>
                    </a:lnB>
                    <a:solidFill>
                      <a:srgbClr val="6D9EEB"/>
                    </a:solidFill>
                  </a:tcPr>
                </a:tc>
                <a:extLst>
                  <a:ext uri="{0D108BD9-81ED-4DB2-BD59-A6C34878D82A}">
                    <a16:rowId xmlns:a16="http://schemas.microsoft.com/office/drawing/2014/main" val="10000"/>
                  </a:ext>
                </a:extLst>
              </a:tr>
              <a:tr h="464543">
                <a:tc>
                  <a:txBody>
                    <a:bodyPr/>
                    <a:lstStyle/>
                    <a:p>
                      <a:pPr marL="0" marR="0" lvl="0" indent="0" algn="l" rtl="0">
                        <a:spcBef>
                          <a:spcPts val="0"/>
                        </a:spcBef>
                        <a:spcAft>
                          <a:spcPts val="0"/>
                        </a:spcAft>
                        <a:buNone/>
                      </a:pPr>
                      <a:r>
                        <a:rPr lang="en-US" sz="1200" dirty="0">
                          <a:solidFill>
                            <a:srgbClr val="000000"/>
                          </a:solidFill>
                        </a:rPr>
                        <a:t>123456789</a:t>
                      </a:r>
                      <a:endParaRPr sz="1200" dirty="0">
                        <a:solidFill>
                          <a:srgbClr val="000000"/>
                        </a:solidFill>
                      </a:endParaRPr>
                    </a:p>
                  </a:txBody>
                  <a:tcPr marL="63433" marR="63433" marT="31733" marB="31733">
                    <a:lnR w="12700" cap="flat" cmpd="sng">
                      <a:solidFill>
                        <a:srgbClr val="D8D8D8"/>
                      </a:solidFill>
                      <a:prstDash val="solid"/>
                      <a:round/>
                      <a:headEnd type="none" w="med" len="med"/>
                      <a:tailEnd type="none" w="med" len="med"/>
                    </a:lnR>
                    <a:lnT w="28575"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C7CFFF"/>
                    </a:solidFill>
                  </a:tcPr>
                </a:tc>
                <a:tc>
                  <a:txBody>
                    <a:bodyPr/>
                    <a:lstStyle/>
                    <a:p>
                      <a:pPr marL="0" marR="0" lvl="0" indent="0" algn="l" rtl="0">
                        <a:spcBef>
                          <a:spcPts val="0"/>
                        </a:spcBef>
                        <a:spcAft>
                          <a:spcPts val="0"/>
                        </a:spcAft>
                        <a:buNone/>
                      </a:pPr>
                      <a:r>
                        <a:rPr lang="en-US" sz="1200" dirty="0" err="1">
                          <a:solidFill>
                            <a:srgbClr val="000000"/>
                          </a:solidFill>
                        </a:rPr>
                        <a:t>wei</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R w="12700" cap="flat" cmpd="sng">
                      <a:solidFill>
                        <a:srgbClr val="D8D8D8"/>
                      </a:solidFill>
                      <a:prstDash val="solid"/>
                      <a:round/>
                      <a:headEnd type="none" w="med" len="med"/>
                      <a:tailEnd type="none" w="med" len="med"/>
                    </a:lnR>
                    <a:lnT w="28575"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C7CFFF"/>
                    </a:solidFill>
                  </a:tcPr>
                </a:tc>
                <a:tc>
                  <a:txBody>
                    <a:bodyPr/>
                    <a:lstStyle/>
                    <a:p>
                      <a:pPr marL="0" marR="0" lvl="0" indent="0" algn="l" rtl="0">
                        <a:spcBef>
                          <a:spcPts val="0"/>
                        </a:spcBef>
                        <a:spcAft>
                          <a:spcPts val="0"/>
                        </a:spcAft>
                        <a:buNone/>
                      </a:pPr>
                      <a:r>
                        <a:rPr lang="en-US" sz="1200" dirty="0">
                          <a:solidFill>
                            <a:srgbClr val="000000"/>
                          </a:solidFill>
                        </a:rPr>
                        <a:t>jones</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T w="28575"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C7CFFF"/>
                    </a:solidFill>
                  </a:tcPr>
                </a:tc>
                <a:extLst>
                  <a:ext uri="{0D108BD9-81ED-4DB2-BD59-A6C34878D82A}">
                    <a16:rowId xmlns:a16="http://schemas.microsoft.com/office/drawing/2014/main" val="10001"/>
                  </a:ext>
                </a:extLst>
              </a:tr>
              <a:tr h="464543">
                <a:tc>
                  <a:txBody>
                    <a:bodyPr/>
                    <a:lstStyle/>
                    <a:p>
                      <a:pPr marL="0" marR="0" lvl="0" indent="0" algn="l" rtl="0">
                        <a:spcBef>
                          <a:spcPts val="0"/>
                        </a:spcBef>
                        <a:spcAft>
                          <a:spcPts val="0"/>
                        </a:spcAft>
                        <a:buNone/>
                      </a:pPr>
                      <a:r>
                        <a:rPr lang="en-US" sz="1200" dirty="0">
                          <a:solidFill>
                            <a:srgbClr val="000000"/>
                          </a:solidFill>
                        </a:rPr>
                        <a:t>987654321</a:t>
                      </a:r>
                      <a:endParaRPr sz="1200" dirty="0">
                        <a:solidFill>
                          <a:srgbClr val="000000"/>
                        </a:solidFill>
                      </a:endParaRPr>
                    </a:p>
                  </a:txBody>
                  <a:tcPr marL="63433" marR="63433" marT="31733" marB="31733">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F1F1FC"/>
                    </a:solidFill>
                  </a:tcPr>
                </a:tc>
                <a:tc>
                  <a:txBody>
                    <a:bodyPr/>
                    <a:lstStyle/>
                    <a:p>
                      <a:pPr marL="0" marR="0" lvl="0" indent="0" algn="l" rtl="0">
                        <a:spcBef>
                          <a:spcPts val="0"/>
                        </a:spcBef>
                        <a:spcAft>
                          <a:spcPts val="0"/>
                        </a:spcAft>
                        <a:buNone/>
                      </a:pPr>
                      <a:r>
                        <a:rPr lang="en-US" sz="1200" dirty="0" err="1">
                          <a:solidFill>
                            <a:srgbClr val="000000"/>
                          </a:solidFill>
                        </a:rPr>
                        <a:t>apurva</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F1F1FC"/>
                    </a:solidFill>
                  </a:tcPr>
                </a:tc>
                <a:tc>
                  <a:txBody>
                    <a:bodyPr/>
                    <a:lstStyle/>
                    <a:p>
                      <a:pPr marL="0" marR="0" lvl="0" indent="0" algn="l" rtl="0">
                        <a:spcBef>
                          <a:spcPts val="0"/>
                        </a:spcBef>
                        <a:spcAft>
                          <a:spcPts val="0"/>
                        </a:spcAft>
                        <a:buNone/>
                      </a:pPr>
                      <a:r>
                        <a:rPr lang="en-US" sz="1200" dirty="0">
                          <a:solidFill>
                            <a:srgbClr val="000000"/>
                          </a:solidFill>
                        </a:rPr>
                        <a:t>lee</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T w="12700" cap="flat" cmpd="sng">
                      <a:solidFill>
                        <a:srgbClr val="D8D8D8"/>
                      </a:solidFill>
                      <a:prstDash val="solid"/>
                      <a:round/>
                      <a:headEnd type="none" w="med" len="med"/>
                      <a:tailEnd type="none" w="med" len="med"/>
                    </a:lnT>
                    <a:lnB w="12700" cap="flat" cmpd="sng">
                      <a:solidFill>
                        <a:srgbClr val="D8D8D8"/>
                      </a:solidFill>
                      <a:prstDash val="solid"/>
                      <a:round/>
                      <a:headEnd type="none" w="med" len="med"/>
                      <a:tailEnd type="none" w="med" len="med"/>
                    </a:lnB>
                    <a:solidFill>
                      <a:srgbClr val="F1F1FC"/>
                    </a:solidFill>
                  </a:tcPr>
                </a:tc>
                <a:extLst>
                  <a:ext uri="{0D108BD9-81ED-4DB2-BD59-A6C34878D82A}">
                    <a16:rowId xmlns:a16="http://schemas.microsoft.com/office/drawing/2014/main" val="10002"/>
                  </a:ext>
                </a:extLst>
              </a:tr>
              <a:tr h="464543">
                <a:tc>
                  <a:txBody>
                    <a:bodyPr/>
                    <a:lstStyle/>
                    <a:p>
                      <a:pPr marL="0" marR="0" lvl="0" indent="0" algn="l" rtl="0">
                        <a:spcBef>
                          <a:spcPts val="0"/>
                        </a:spcBef>
                        <a:spcAft>
                          <a:spcPts val="0"/>
                        </a:spcAft>
                        <a:buNone/>
                      </a:pPr>
                      <a:r>
                        <a:rPr lang="en-US" sz="1200" dirty="0">
                          <a:solidFill>
                            <a:srgbClr val="000000"/>
                          </a:solidFill>
                        </a:rPr>
                        <a:t>543219876</a:t>
                      </a:r>
                      <a:endParaRPr sz="1200" dirty="0">
                        <a:solidFill>
                          <a:srgbClr val="000000"/>
                        </a:solidFill>
                      </a:endParaRPr>
                    </a:p>
                  </a:txBody>
                  <a:tcPr marL="63433" marR="63433" marT="31733" marB="31733">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solidFill>
                      <a:srgbClr val="C7CFFF"/>
                    </a:solidFill>
                  </a:tcPr>
                </a:tc>
                <a:tc>
                  <a:txBody>
                    <a:bodyPr/>
                    <a:lstStyle/>
                    <a:p>
                      <a:pPr marL="0" marR="0" lvl="0" indent="0" algn="l" rtl="0">
                        <a:spcBef>
                          <a:spcPts val="0"/>
                        </a:spcBef>
                        <a:spcAft>
                          <a:spcPts val="0"/>
                        </a:spcAft>
                        <a:buNone/>
                      </a:pPr>
                      <a:r>
                        <a:rPr lang="en-US" sz="1200" dirty="0" err="1">
                          <a:solidFill>
                            <a:srgbClr val="000000"/>
                          </a:solidFill>
                        </a:rPr>
                        <a:t>sara</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R w="12700" cap="flat" cmpd="sng">
                      <a:solidFill>
                        <a:srgbClr val="D8D8D8"/>
                      </a:solidFill>
                      <a:prstDash val="solid"/>
                      <a:round/>
                      <a:headEnd type="none" w="med" len="med"/>
                      <a:tailEnd type="none" w="med" len="med"/>
                    </a:lnR>
                    <a:lnT w="12700" cap="flat" cmpd="sng">
                      <a:solidFill>
                        <a:srgbClr val="D8D8D8"/>
                      </a:solidFill>
                      <a:prstDash val="solid"/>
                      <a:round/>
                      <a:headEnd type="none" w="med" len="med"/>
                      <a:tailEnd type="none" w="med" len="med"/>
                    </a:lnT>
                    <a:solidFill>
                      <a:srgbClr val="C7CFFF"/>
                    </a:solidFill>
                  </a:tcPr>
                </a:tc>
                <a:tc>
                  <a:txBody>
                    <a:bodyPr/>
                    <a:lstStyle/>
                    <a:p>
                      <a:pPr marL="0" marR="0" lvl="0" indent="0" algn="l" rtl="0">
                        <a:spcBef>
                          <a:spcPts val="0"/>
                        </a:spcBef>
                        <a:spcAft>
                          <a:spcPts val="0"/>
                        </a:spcAft>
                        <a:buNone/>
                      </a:pPr>
                      <a:r>
                        <a:rPr lang="en-US" sz="1200" dirty="0">
                          <a:solidFill>
                            <a:srgbClr val="000000"/>
                          </a:solidFill>
                        </a:rPr>
                        <a:t>manning</a:t>
                      </a:r>
                      <a:endParaRPr sz="1200" dirty="0">
                        <a:solidFill>
                          <a:srgbClr val="000000"/>
                        </a:solidFill>
                      </a:endParaRPr>
                    </a:p>
                  </a:txBody>
                  <a:tcPr marL="63433" marR="63433" marT="31733" marB="31733">
                    <a:lnL w="12700" cap="flat" cmpd="sng">
                      <a:solidFill>
                        <a:srgbClr val="D8D8D8"/>
                      </a:solidFill>
                      <a:prstDash val="solid"/>
                      <a:round/>
                      <a:headEnd type="none" w="med" len="med"/>
                      <a:tailEnd type="none" w="med" len="med"/>
                    </a:lnL>
                    <a:lnT w="12700" cap="flat" cmpd="sng">
                      <a:solidFill>
                        <a:srgbClr val="D8D8D8"/>
                      </a:solidFill>
                      <a:prstDash val="solid"/>
                      <a:round/>
                      <a:headEnd type="none" w="med" len="med"/>
                      <a:tailEnd type="none" w="med" len="med"/>
                    </a:lnT>
                    <a:solidFill>
                      <a:srgbClr val="C7C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66691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74" y="2729052"/>
            <a:ext cx="7661304" cy="1325563"/>
          </a:xfrm>
        </p:spPr>
        <p:txBody>
          <a:bodyPr>
            <a:normAutofit/>
          </a:bodyPr>
          <a:lstStyle/>
          <a:p>
            <a:r>
              <a:rPr lang="en-US" altLang="zh-CN" sz="5400" b="1" dirty="0" smtClean="0"/>
              <a:t>5. Relational </a:t>
            </a:r>
            <a:r>
              <a:rPr lang="en-US" altLang="zh-CN" sz="5400" b="1" dirty="0"/>
              <a:t>Algebra</a:t>
            </a:r>
            <a:endParaRPr lang="en-US" sz="3600" b="1" dirty="0"/>
          </a:p>
        </p:txBody>
      </p:sp>
      <p:grpSp>
        <p:nvGrpSpPr>
          <p:cNvPr id="22" name="Group 21" descr="Large system under SQL client that contains databases " title="DBMS"/>
          <p:cNvGrpSpPr/>
          <p:nvPr/>
        </p:nvGrpSpPr>
        <p:grpSpPr>
          <a:xfrm>
            <a:off x="9379670" y="3344406"/>
            <a:ext cx="2686050" cy="3394153"/>
            <a:chOff x="3304624" y="1625956"/>
            <a:chExt cx="2686050" cy="3394153"/>
          </a:xfrm>
        </p:grpSpPr>
        <p:sp>
          <p:nvSpPr>
            <p:cNvPr id="23" name="Rectangle 22" descr="Large system under SQL client that contains databases " title="DBMS"/>
            <p:cNvSpPr/>
            <p:nvPr/>
          </p:nvSpPr>
          <p:spPr bwMode="auto">
            <a:xfrm>
              <a:off x="3304624" y="1625956"/>
              <a:ext cx="2686050" cy="3394153"/>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System</a:t>
              </a:r>
            </a:p>
          </p:txBody>
        </p:sp>
        <p:sp>
          <p:nvSpPr>
            <p:cNvPr id="24" name="Can 23" descr="A database lies inside the DBMS" title="Database"/>
            <p:cNvSpPr/>
            <p:nvPr/>
          </p:nvSpPr>
          <p:spPr bwMode="auto">
            <a:xfrm>
              <a:off x="3666545" y="4242328"/>
              <a:ext cx="1742140" cy="777781"/>
            </a:xfrm>
            <a:prstGeom prst="can">
              <a:avLst>
                <a:gd name="adj" fmla="val 41129"/>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Database</a:t>
              </a:r>
            </a:p>
          </p:txBody>
        </p:sp>
      </p:grpSp>
      <p:sp>
        <p:nvSpPr>
          <p:cNvPr id="25" name="Rectangle 24" descr="Query Parsing and Optimization is the top layer of a DBMS" title="Query Parsing"/>
          <p:cNvSpPr/>
          <p:nvPr/>
        </p:nvSpPr>
        <p:spPr bwMode="auto">
          <a:xfrm>
            <a:off x="9511229" y="3586117"/>
            <a:ext cx="2430685" cy="479795"/>
          </a:xfrm>
          <a:prstGeom prst="rect">
            <a:avLst/>
          </a:prstGeom>
          <a:gradFill rotWithShape="1">
            <a:gsLst>
              <a:gs pos="0">
                <a:srgbClr val="15405B">
                  <a:shade val="51000"/>
                  <a:satMod val="130000"/>
                </a:srgbClr>
              </a:gs>
              <a:gs pos="80000">
                <a:srgbClr val="15405B">
                  <a:shade val="93000"/>
                  <a:satMod val="130000"/>
                </a:srgbClr>
              </a:gs>
              <a:gs pos="100000">
                <a:srgbClr val="15405B">
                  <a:shade val="94000"/>
                  <a:satMod val="135000"/>
                </a:srgbClr>
              </a:gs>
            </a:gsLst>
            <a:lin ang="16200000" scaled="0"/>
          </a:gradFill>
          <a:ln w="9525" cap="flat" cmpd="sng" algn="ctr">
            <a:solidFill>
              <a:srgbClr val="15405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Query Parsing</a:t>
            </a:r>
            <a:br>
              <a:rPr lang="en-US" sz="1350" kern="0" dirty="0">
                <a:solidFill>
                  <a:prstClr val="white"/>
                </a:solidFill>
                <a:latin typeface="Helvetica Neue" charset="0"/>
                <a:ea typeface="Helvetica Neue" charset="0"/>
                <a:cs typeface="Helvetica Neue" charset="0"/>
              </a:rPr>
            </a:br>
            <a:r>
              <a:rPr lang="en-US" sz="1350" kern="0" dirty="0">
                <a:solidFill>
                  <a:prstClr val="white"/>
                </a:solidFill>
                <a:latin typeface="Helvetica Neue" charset="0"/>
                <a:ea typeface="Helvetica Neue" charset="0"/>
                <a:cs typeface="Helvetica Neue" charset="0"/>
              </a:rPr>
              <a:t>&amp; Optimization</a:t>
            </a:r>
          </a:p>
        </p:txBody>
      </p:sp>
      <p:sp>
        <p:nvSpPr>
          <p:cNvPr id="26" name="Rectangle 25" descr="Relational Operators are the next level of the DBMs below parsing and optimization" title="Relational Operators"/>
          <p:cNvSpPr/>
          <p:nvPr/>
        </p:nvSpPr>
        <p:spPr bwMode="auto">
          <a:xfrm>
            <a:off x="9511229" y="4078446"/>
            <a:ext cx="2430685"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Relational Operators</a:t>
            </a:r>
          </a:p>
        </p:txBody>
      </p:sp>
      <p:sp>
        <p:nvSpPr>
          <p:cNvPr id="27" name="Rectangle 26" descr="Files and index management are the next level in the DBMS below Relational Operators" title="Files and Index Management"/>
          <p:cNvSpPr/>
          <p:nvPr/>
        </p:nvSpPr>
        <p:spPr bwMode="auto">
          <a:xfrm>
            <a:off x="9507353" y="4573200"/>
            <a:ext cx="2430685" cy="468283"/>
          </a:xfrm>
          <a:prstGeom prst="rect">
            <a:avLst/>
          </a:prstGeom>
          <a:gradFill rotWithShape="1">
            <a:gsLst>
              <a:gs pos="0">
                <a:srgbClr val="74B5DE">
                  <a:shade val="51000"/>
                  <a:satMod val="130000"/>
                </a:srgbClr>
              </a:gs>
              <a:gs pos="80000">
                <a:srgbClr val="74B5DE">
                  <a:shade val="93000"/>
                  <a:satMod val="130000"/>
                </a:srgbClr>
              </a:gs>
              <a:gs pos="100000">
                <a:srgbClr val="74B5DE">
                  <a:shade val="94000"/>
                  <a:satMod val="135000"/>
                </a:srgbClr>
              </a:gs>
            </a:gsLst>
            <a:lin ang="16200000" scaled="0"/>
          </a:gradFill>
          <a:ln w="9525" cap="flat" cmpd="sng" algn="ctr">
            <a:solidFill>
              <a:srgbClr val="74B5DE">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Files and Index Management</a:t>
            </a:r>
          </a:p>
        </p:txBody>
      </p:sp>
      <p:sp>
        <p:nvSpPr>
          <p:cNvPr id="28" name="Rectangle 27" descr="Buffer Management is the next layer below Files and index mangement in a DBMS" title="Buffer Management"/>
          <p:cNvSpPr/>
          <p:nvPr/>
        </p:nvSpPr>
        <p:spPr bwMode="auto">
          <a:xfrm>
            <a:off x="9507353" y="5044899"/>
            <a:ext cx="2430685" cy="459331"/>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Buffer Management</a:t>
            </a:r>
          </a:p>
        </p:txBody>
      </p:sp>
      <p:sp>
        <p:nvSpPr>
          <p:cNvPr id="29" name="Rectangle 28" descr="Disk space management is the lowest level of a DBMS" title="Disk Space Management"/>
          <p:cNvSpPr/>
          <p:nvPr/>
        </p:nvSpPr>
        <p:spPr bwMode="auto">
          <a:xfrm>
            <a:off x="9511229" y="5504230"/>
            <a:ext cx="2430685" cy="459331"/>
          </a:xfrm>
          <a:prstGeom prst="rect">
            <a:avLst/>
          </a:prstGeom>
          <a:solidFill>
            <a:srgbClr val="A2D7F8"/>
          </a:solidFill>
          <a:ln w="9525" cap="flat" cmpd="sng" algn="ctr">
            <a:solidFill>
              <a:srgbClr val="0070C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latin typeface="Helvetica Neue" charset="0"/>
                <a:ea typeface="Helvetica Neue" charset="0"/>
                <a:cs typeface="Helvetica Neue" charset="0"/>
              </a:rPr>
              <a:t>Disk Space Management</a:t>
            </a:r>
          </a:p>
        </p:txBody>
      </p:sp>
      <p:sp>
        <p:nvSpPr>
          <p:cNvPr id="30" name="Rectangle 29" descr="The SQL Client lies on top of the database Management System" title="SQL Client"/>
          <p:cNvSpPr/>
          <p:nvPr/>
        </p:nvSpPr>
        <p:spPr bwMode="auto">
          <a:xfrm>
            <a:off x="9507353" y="2967930"/>
            <a:ext cx="2430685" cy="514065"/>
          </a:xfrm>
          <a:prstGeom prst="rect">
            <a:avLst/>
          </a:prstGeom>
          <a:gradFill rotWithShape="1">
            <a:gsLst>
              <a:gs pos="0">
                <a:srgbClr val="2980B9">
                  <a:shade val="51000"/>
                  <a:satMod val="130000"/>
                </a:srgbClr>
              </a:gs>
              <a:gs pos="80000">
                <a:srgbClr val="2980B9">
                  <a:shade val="93000"/>
                  <a:satMod val="130000"/>
                </a:srgbClr>
              </a:gs>
              <a:gs pos="100000">
                <a:srgbClr val="2980B9">
                  <a:shade val="94000"/>
                  <a:satMod val="135000"/>
                </a:srgbClr>
              </a:gs>
            </a:gsLst>
            <a:lin ang="16200000" scaled="0"/>
          </a:gradFill>
          <a:ln w="9525" cap="flat" cmpd="sng" algn="ctr">
            <a:solidFill>
              <a:srgbClr val="2980B9">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SQL Client</a:t>
            </a:r>
            <a:endParaRPr lang="en-US" sz="1350" kern="0" dirty="0">
              <a:solidFill>
                <a:srgbClr val="000000"/>
              </a:solidFill>
              <a:latin typeface="Helvetica Neue" charset="0"/>
              <a:ea typeface="Helvetica Neue" charset="0"/>
              <a:cs typeface="Helvetica Neue" charset="0"/>
            </a:endParaRPr>
          </a:p>
        </p:txBody>
      </p:sp>
      <p:grpSp>
        <p:nvGrpSpPr>
          <p:cNvPr id="31" name="Group 30" descr="You have completed learning about the SQL Client, Files and Index Management, and Disk Space Management. We will now start learning about buffer management" title="Check in"/>
          <p:cNvGrpSpPr/>
          <p:nvPr/>
        </p:nvGrpSpPr>
        <p:grpSpPr>
          <a:xfrm>
            <a:off x="7483682" y="3040296"/>
            <a:ext cx="1775956" cy="2878265"/>
            <a:chOff x="847212" y="1192643"/>
            <a:chExt cx="1775956" cy="2878265"/>
          </a:xfrm>
        </p:grpSpPr>
        <p:sp>
          <p:nvSpPr>
            <p:cNvPr id="32" name="TextBox 31">
              <a:extLst>
                <a:ext uri="{FF2B5EF4-FFF2-40B4-BE49-F238E27FC236}">
                  <a16:creationId xmlns:a16="http://schemas.microsoft.com/office/drawing/2014/main" id="{D59BBEAF-942E-4FCD-8ABB-A37F4C0FA843}"/>
                </a:ext>
              </a:extLst>
            </p:cNvPr>
            <p:cNvSpPr txBox="1"/>
            <p:nvPr/>
          </p:nvSpPr>
          <p:spPr>
            <a:xfrm>
              <a:off x="1657351" y="2400300"/>
              <a:ext cx="184731" cy="300082"/>
            </a:xfrm>
            <a:prstGeom prst="rect">
              <a:avLst/>
            </a:prstGeom>
            <a:noFill/>
          </p:spPr>
          <p:txBody>
            <a:bodyPr wrap="none" rtlCol="0">
              <a:spAutoFit/>
            </a:bodyPr>
            <a:lstStyle/>
            <a:p>
              <a:endParaRPr lang="en-US" sz="1350" dirty="0">
                <a:latin typeface="Helvetica Neue"/>
              </a:endParaRPr>
            </a:p>
          </p:txBody>
        </p:sp>
        <p:sp>
          <p:nvSpPr>
            <p:cNvPr id="33" name="Left Arrow 32" descr="We will start to learn about Disk Space Management now" title="You are here"/>
            <p:cNvSpPr/>
            <p:nvPr/>
          </p:nvSpPr>
          <p:spPr>
            <a:xfrm flipH="1">
              <a:off x="2323316" y="3713637"/>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4" name="Left Arrow 33" descr="You have completed learning about the SQL Client" title="Completed"/>
            <p:cNvSpPr/>
            <p:nvPr/>
          </p:nvSpPr>
          <p:spPr>
            <a:xfrm flipH="1">
              <a:off x="2303718" y="2348027"/>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5" name="Left Arrow 34" descr="Soon we will visit Files and Index Management" title="We'll Visit"/>
            <p:cNvSpPr/>
            <p:nvPr/>
          </p:nvSpPr>
          <p:spPr>
            <a:xfrm flipH="1">
              <a:off x="2303718" y="2851082"/>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6" name="Left Arrow 35" descr="We will start to learn about Disk Space Management now" title="You are here"/>
            <p:cNvSpPr/>
            <p:nvPr/>
          </p:nvSpPr>
          <p:spPr>
            <a:xfrm flipH="1">
              <a:off x="2323316" y="1246567"/>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7" name="TextBox 36"/>
            <p:cNvSpPr txBox="1"/>
            <p:nvPr/>
          </p:nvSpPr>
          <p:spPr>
            <a:xfrm>
              <a:off x="952780" y="1192643"/>
              <a:ext cx="1215141" cy="369332"/>
            </a:xfrm>
            <a:prstGeom prst="rect">
              <a:avLst/>
            </a:prstGeom>
            <a:noFill/>
          </p:spPr>
          <p:txBody>
            <a:bodyPr wrap="none" rtlCol="0">
              <a:spAutoFit/>
            </a:bodyPr>
            <a:lstStyle/>
            <a:p>
              <a:r>
                <a:rPr lang="en-US" dirty="0"/>
                <a:t>Completed</a:t>
              </a:r>
            </a:p>
          </p:txBody>
        </p:sp>
        <p:sp>
          <p:nvSpPr>
            <p:cNvPr id="38" name="TextBox 37"/>
            <p:cNvSpPr txBox="1"/>
            <p:nvPr/>
          </p:nvSpPr>
          <p:spPr>
            <a:xfrm>
              <a:off x="856647" y="2775022"/>
              <a:ext cx="1215141" cy="369332"/>
            </a:xfrm>
            <a:prstGeom prst="rect">
              <a:avLst/>
            </a:prstGeom>
            <a:noFill/>
          </p:spPr>
          <p:txBody>
            <a:bodyPr wrap="none" rtlCol="0">
              <a:spAutoFit/>
            </a:bodyPr>
            <a:lstStyle/>
            <a:p>
              <a:r>
                <a:rPr lang="en-US"/>
                <a:t>Completed</a:t>
              </a:r>
            </a:p>
          </p:txBody>
        </p:sp>
        <p:sp>
          <p:nvSpPr>
            <p:cNvPr id="39" name="TextBox 38"/>
            <p:cNvSpPr txBox="1"/>
            <p:nvPr/>
          </p:nvSpPr>
          <p:spPr>
            <a:xfrm>
              <a:off x="850674" y="3701576"/>
              <a:ext cx="1215141" cy="369332"/>
            </a:xfrm>
            <a:prstGeom prst="rect">
              <a:avLst/>
            </a:prstGeom>
            <a:noFill/>
          </p:spPr>
          <p:txBody>
            <a:bodyPr wrap="none" rtlCol="0">
              <a:spAutoFit/>
            </a:bodyPr>
            <a:lstStyle/>
            <a:p>
              <a:r>
                <a:rPr lang="en-US"/>
                <a:t>Completed</a:t>
              </a:r>
            </a:p>
          </p:txBody>
        </p:sp>
        <p:sp>
          <p:nvSpPr>
            <p:cNvPr id="40" name="TextBox 39"/>
            <p:cNvSpPr txBox="1"/>
            <p:nvPr/>
          </p:nvSpPr>
          <p:spPr>
            <a:xfrm>
              <a:off x="847212" y="2328988"/>
              <a:ext cx="1437573" cy="369332"/>
            </a:xfrm>
            <a:prstGeom prst="rect">
              <a:avLst/>
            </a:prstGeom>
            <a:noFill/>
          </p:spPr>
          <p:txBody>
            <a:bodyPr wrap="none" rtlCol="0">
              <a:spAutoFit/>
            </a:bodyPr>
            <a:lstStyle/>
            <a:p>
              <a:r>
                <a:rPr lang="en-US" dirty="0"/>
                <a:t>You are here!</a:t>
              </a:r>
            </a:p>
          </p:txBody>
        </p:sp>
      </p:grpSp>
      <p:sp>
        <p:nvSpPr>
          <p:cNvPr id="41" name="Left Arrow 40" descr="Soon we will visit Files and Index Management" title="We'll Visit"/>
          <p:cNvSpPr/>
          <p:nvPr/>
        </p:nvSpPr>
        <p:spPr>
          <a:xfrm flipH="1">
            <a:off x="8940188" y="5129511"/>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42" name="TextBox 41"/>
          <p:cNvSpPr txBox="1"/>
          <p:nvPr/>
        </p:nvSpPr>
        <p:spPr>
          <a:xfrm>
            <a:off x="7493117" y="5053451"/>
            <a:ext cx="1215141" cy="369332"/>
          </a:xfrm>
          <a:prstGeom prst="rect">
            <a:avLst/>
          </a:prstGeom>
          <a:noFill/>
        </p:spPr>
        <p:txBody>
          <a:bodyPr wrap="none" rtlCol="0">
            <a:spAutoFit/>
          </a:bodyPr>
          <a:lstStyle/>
          <a:p>
            <a:r>
              <a:rPr lang="en-US" dirty="0"/>
              <a:t>Completed</a:t>
            </a:r>
          </a:p>
        </p:txBody>
      </p:sp>
      <p:sp>
        <p:nvSpPr>
          <p:cNvPr id="3" name="Slide Number Placeholder 2"/>
          <p:cNvSpPr>
            <a:spLocks noGrp="1"/>
          </p:cNvSpPr>
          <p:nvPr>
            <p:ph type="sldNum" sz="quarter" idx="12"/>
          </p:nvPr>
        </p:nvSpPr>
        <p:spPr/>
        <p:txBody>
          <a:bodyPr/>
          <a:lstStyle/>
          <a:p>
            <a:fld id="{459F6482-13E3-48AA-9F28-7362888D1E43}" type="slidenum">
              <a:rPr lang="en-US" smtClean="0"/>
              <a:t>40</a:t>
            </a:fld>
            <a:endParaRPr lang="en-US"/>
          </a:p>
        </p:txBody>
      </p:sp>
    </p:spTree>
    <p:extLst>
      <p:ext uri="{BB962C8B-B14F-4D97-AF65-F5344CB8AC3E}">
        <p14:creationId xmlns:p14="http://schemas.microsoft.com/office/powerpoint/2010/main" val="18295854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 </a:t>
            </a:r>
            <a:r>
              <a:rPr lang="en-US" dirty="0" smtClean="0"/>
              <a:t>SQL vs Relational Algebra</a:t>
            </a:r>
            <a:endParaRPr lang="en-US" dirty="0"/>
          </a:p>
        </p:txBody>
      </p:sp>
      <p:grpSp>
        <p:nvGrpSpPr>
          <p:cNvPr id="10" name="Group 9" descr="SELECT S.name&#10;FROM Reserves R, Sailors S&#10;WHERE R.sid = S.sid&#10;AND R.bid = 100 &#10;AND S.rating &gt; 5&#10;" title="SQL Query"/>
          <p:cNvGrpSpPr/>
          <p:nvPr/>
        </p:nvGrpSpPr>
        <p:grpSpPr>
          <a:xfrm>
            <a:off x="1726629" y="1439450"/>
            <a:ext cx="2154757" cy="1526339"/>
            <a:chOff x="468896" y="1158914"/>
            <a:chExt cx="2154757" cy="1526338"/>
          </a:xfrm>
        </p:grpSpPr>
        <p:sp>
          <p:nvSpPr>
            <p:cNvPr id="7" name="TextBox 6"/>
            <p:cNvSpPr txBox="1"/>
            <p:nvPr/>
          </p:nvSpPr>
          <p:spPr>
            <a:xfrm>
              <a:off x="468896" y="1515702"/>
              <a:ext cx="2154757" cy="116955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sz="1400" b="1" dirty="0"/>
                <a:t>SELECT</a:t>
              </a:r>
              <a:r>
                <a:rPr lang="en-US" sz="1400" dirty="0"/>
                <a:t> </a:t>
              </a:r>
              <a:r>
                <a:rPr lang="en-US" sz="1400" dirty="0" err="1"/>
                <a:t>S.name</a:t>
              </a:r>
              <a:endParaRPr lang="en-US" sz="1400" dirty="0"/>
            </a:p>
            <a:p>
              <a:r>
                <a:rPr lang="en-US" sz="1400" b="1" dirty="0"/>
                <a:t>FROM</a:t>
              </a:r>
              <a:r>
                <a:rPr lang="en-US" sz="1400" dirty="0"/>
                <a:t> Reserves R, Sailors S</a:t>
              </a:r>
            </a:p>
            <a:p>
              <a:r>
                <a:rPr lang="en-US" sz="1400" b="1" dirty="0"/>
                <a:t>WHERE</a:t>
              </a:r>
              <a:r>
                <a:rPr lang="en-US" sz="1400" dirty="0"/>
                <a:t> </a:t>
              </a:r>
              <a:r>
                <a:rPr lang="en-US" sz="1400" dirty="0" err="1"/>
                <a:t>R.sid</a:t>
              </a:r>
              <a:r>
                <a:rPr lang="en-US" sz="1400" dirty="0"/>
                <a:t> = </a:t>
              </a:r>
              <a:r>
                <a:rPr lang="en-US" sz="1400" dirty="0" err="1"/>
                <a:t>S.sid</a:t>
              </a:r>
              <a:endParaRPr lang="en-US" sz="1400" dirty="0"/>
            </a:p>
            <a:p>
              <a:r>
                <a:rPr lang="en-US" sz="1400" b="1" dirty="0"/>
                <a:t>AND</a:t>
              </a:r>
              <a:r>
                <a:rPr lang="en-US" sz="1400" dirty="0"/>
                <a:t> </a:t>
              </a:r>
              <a:r>
                <a:rPr lang="en-US" sz="1400" dirty="0" err="1"/>
                <a:t>R.bid</a:t>
              </a:r>
              <a:r>
                <a:rPr lang="en-US" sz="1400" dirty="0"/>
                <a:t> = 100 </a:t>
              </a:r>
            </a:p>
            <a:p>
              <a:r>
                <a:rPr lang="en-US" sz="1400" b="1" dirty="0"/>
                <a:t>AND</a:t>
              </a:r>
              <a:r>
                <a:rPr lang="en-US" sz="1400" dirty="0"/>
                <a:t> </a:t>
              </a:r>
              <a:r>
                <a:rPr lang="en-US" sz="1400" dirty="0" err="1"/>
                <a:t>S.rating</a:t>
              </a:r>
              <a:r>
                <a:rPr lang="en-US" sz="1400" dirty="0"/>
                <a:t> &gt; 5</a:t>
              </a:r>
            </a:p>
          </p:txBody>
        </p:sp>
        <p:sp>
          <p:nvSpPr>
            <p:cNvPr id="9" name="TextBox 8"/>
            <p:cNvSpPr txBox="1"/>
            <p:nvPr/>
          </p:nvSpPr>
          <p:spPr>
            <a:xfrm>
              <a:off x="468896" y="1158914"/>
              <a:ext cx="1174873" cy="369332"/>
            </a:xfrm>
            <a:prstGeom prst="rect">
              <a:avLst/>
            </a:prstGeom>
            <a:noFill/>
          </p:spPr>
          <p:txBody>
            <a:bodyPr wrap="none" rtlCol="0">
              <a:spAutoFit/>
            </a:bodyPr>
            <a:lstStyle/>
            <a:p>
              <a:r>
                <a:rPr lang="en-US"/>
                <a:t>SQL Query</a:t>
              </a:r>
            </a:p>
          </p:txBody>
        </p:sp>
      </p:grpSp>
      <p:grpSp>
        <p:nvGrpSpPr>
          <p:cNvPr id="3" name="Group 2" descr="Converts SQL query into relational algebra. 𝜋S.name(𝜎bid=100⋀rating&gt;5(Reserves ⋈R.sid=S.sid Sailors))&#10;" title="Query Parser"/>
          <p:cNvGrpSpPr/>
          <p:nvPr/>
        </p:nvGrpSpPr>
        <p:grpSpPr>
          <a:xfrm>
            <a:off x="4568889" y="1397001"/>
            <a:ext cx="5430800" cy="1561260"/>
            <a:chOff x="3346174" y="1238703"/>
            <a:chExt cx="5430800" cy="1561259"/>
          </a:xfrm>
        </p:grpSpPr>
        <p:sp>
          <p:nvSpPr>
            <p:cNvPr id="8" name="Right Arrow 7"/>
            <p:cNvSpPr/>
            <p:nvPr/>
          </p:nvSpPr>
          <p:spPr bwMode="auto">
            <a:xfrm>
              <a:off x="3346174" y="1527320"/>
              <a:ext cx="2087217" cy="1146313"/>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chemeClr val="bg1"/>
                  </a:solidFill>
                  <a:latin typeface="Helvetica Neue" charset="0"/>
                </a:rPr>
                <a:t>Query Parser</a:t>
              </a:r>
              <a:br>
                <a:rPr lang="en-US" sz="1400" dirty="0">
                  <a:solidFill>
                    <a:schemeClr val="bg1"/>
                  </a:solidFill>
                  <a:latin typeface="Helvetica Neue" charset="0"/>
                </a:rPr>
              </a:br>
              <a:r>
                <a:rPr lang="en-US" sz="1400" dirty="0">
                  <a:solidFill>
                    <a:schemeClr val="bg1"/>
                  </a:solidFill>
                  <a:latin typeface="Helvetica Neue" charset="0"/>
                </a:rPr>
                <a:t>&amp; Optimizer</a:t>
              </a:r>
            </a:p>
          </p:txBody>
        </p:sp>
        <p:grpSp>
          <p:nvGrpSpPr>
            <p:cNvPr id="13" name="Group 12"/>
            <p:cNvGrpSpPr/>
            <p:nvPr/>
          </p:nvGrpSpPr>
          <p:grpSpPr>
            <a:xfrm>
              <a:off x="5701019" y="1238703"/>
              <a:ext cx="3075955" cy="1561259"/>
              <a:chOff x="5714272" y="1424054"/>
              <a:chExt cx="3075955" cy="1561259"/>
            </a:xfrm>
          </p:grpSpPr>
          <p:sp>
            <p:nvSpPr>
              <p:cNvPr id="11" name="TextBox 10"/>
              <p:cNvSpPr txBox="1"/>
              <p:nvPr/>
            </p:nvSpPr>
            <p:spPr>
              <a:xfrm>
                <a:off x="5747406" y="1810643"/>
                <a:ext cx="3042821" cy="117467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tIns="0" bIns="182880" rtlCol="0" anchor="ctr">
                <a:noAutofit/>
              </a:bodyPr>
              <a:lstStyle/>
              <a:p>
                <a:r>
                  <a:rPr lang="en-US" sz="2400" dirty="0">
                    <a:solidFill>
                      <a:srgbClr val="FF0000"/>
                    </a:solidFill>
                  </a:rPr>
                  <a:t>𝜋</a:t>
                </a:r>
                <a:r>
                  <a:rPr lang="en-US" baseline="-25000" dirty="0" err="1"/>
                  <a:t>S.name</a:t>
                </a:r>
                <a:r>
                  <a:rPr lang="en-US" dirty="0"/>
                  <a:t>(</a:t>
                </a:r>
                <a:r>
                  <a:rPr lang="en-US" sz="2400" dirty="0">
                    <a:solidFill>
                      <a:srgbClr val="FF0000"/>
                    </a:solidFill>
                  </a:rPr>
                  <a:t>𝜎</a:t>
                </a:r>
                <a:r>
                  <a:rPr lang="en-US" baseline="-25000" dirty="0"/>
                  <a:t>bid=100⋀rating&gt;5</a:t>
                </a:r>
                <a:r>
                  <a:rPr lang="en-US" dirty="0"/>
                  <a:t>( </a:t>
                </a:r>
              </a:p>
              <a:p>
                <a:r>
                  <a:rPr lang="en-US" sz="1400" dirty="0"/>
                  <a:t>       Reserves</a:t>
                </a:r>
                <a:r>
                  <a:rPr lang="en-US" dirty="0"/>
                  <a:t> </a:t>
                </a:r>
                <a:r>
                  <a:rPr lang="en-US" sz="2800" dirty="0">
                    <a:solidFill>
                      <a:srgbClr val="FF0000"/>
                    </a:solidFill>
                  </a:rPr>
                  <a:t>⋈</a:t>
                </a:r>
                <a:r>
                  <a:rPr lang="en-US" baseline="-25000" dirty="0" err="1"/>
                  <a:t>R.sid</a:t>
                </a:r>
                <a:r>
                  <a:rPr lang="en-US" baseline="-25000" dirty="0"/>
                  <a:t>=</a:t>
                </a:r>
                <a:r>
                  <a:rPr lang="en-US" baseline="-25000" dirty="0" err="1"/>
                  <a:t>S.sid</a:t>
                </a:r>
                <a:r>
                  <a:rPr lang="en-US" baseline="-25000" dirty="0"/>
                  <a:t> </a:t>
                </a:r>
                <a:r>
                  <a:rPr lang="en-US" sz="1400" dirty="0"/>
                  <a:t>Sailors</a:t>
                </a:r>
                <a:r>
                  <a:rPr lang="en-US" dirty="0"/>
                  <a:t>))</a:t>
                </a:r>
              </a:p>
            </p:txBody>
          </p:sp>
          <p:sp>
            <p:nvSpPr>
              <p:cNvPr id="12" name="TextBox 11"/>
              <p:cNvSpPr txBox="1"/>
              <p:nvPr/>
            </p:nvSpPr>
            <p:spPr>
              <a:xfrm>
                <a:off x="5714272" y="1424054"/>
                <a:ext cx="2823170" cy="369332"/>
              </a:xfrm>
              <a:prstGeom prst="rect">
                <a:avLst/>
              </a:prstGeom>
              <a:noFill/>
            </p:spPr>
            <p:txBody>
              <a:bodyPr wrap="square" rtlCol="0">
                <a:spAutoFit/>
              </a:bodyPr>
              <a:lstStyle/>
              <a:p>
                <a:r>
                  <a:rPr lang="en-US" dirty="0"/>
                  <a:t>Relational Algebra</a:t>
                </a:r>
              </a:p>
            </p:txBody>
          </p:sp>
        </p:grpSp>
      </p:grpSp>
      <p:grpSp>
        <p:nvGrpSpPr>
          <p:cNvPr id="4" name="Group 3" descr="Relational algebra is translated into a logical query plan which has a tree structure. Sailors and reserves are joined on sid. Then tuples are filtered out using 𝜎bid=100⋀rating&gt;5 fimally the desired fields are projected using 𝜋S.name&#10;&#10;" title="Logical Query Plan"/>
          <p:cNvGrpSpPr/>
          <p:nvPr/>
        </p:nvGrpSpPr>
        <p:grpSpPr>
          <a:xfrm>
            <a:off x="1504012" y="3174504"/>
            <a:ext cx="5103008" cy="3132842"/>
            <a:chOff x="252403" y="3016207"/>
            <a:chExt cx="5103009" cy="3132842"/>
          </a:xfrm>
        </p:grpSpPr>
        <p:grpSp>
          <p:nvGrpSpPr>
            <p:cNvPr id="14" name="Group 13"/>
            <p:cNvGrpSpPr/>
            <p:nvPr/>
          </p:nvGrpSpPr>
          <p:grpSpPr>
            <a:xfrm>
              <a:off x="252403" y="3541483"/>
              <a:ext cx="2682426" cy="2607566"/>
              <a:chOff x="2494568" y="3623360"/>
              <a:chExt cx="2682425" cy="2607566"/>
            </a:xfrm>
          </p:grpSpPr>
          <p:grpSp>
            <p:nvGrpSpPr>
              <p:cNvPr id="15" name="Group 14"/>
              <p:cNvGrpSpPr/>
              <p:nvPr/>
            </p:nvGrpSpPr>
            <p:grpSpPr>
              <a:xfrm>
                <a:off x="2681368" y="3808025"/>
                <a:ext cx="2495625" cy="2422901"/>
                <a:chOff x="3074820" y="4073750"/>
                <a:chExt cx="2495625" cy="2422901"/>
              </a:xfrm>
            </p:grpSpPr>
            <p:sp>
              <p:nvSpPr>
                <p:cNvPr id="17" name="Rectangle 16"/>
                <p:cNvSpPr/>
                <p:nvPr/>
              </p:nvSpPr>
              <p:spPr>
                <a:xfrm>
                  <a:off x="3901669" y="4073750"/>
                  <a:ext cx="851515" cy="400110"/>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rgbClr val="FF0000"/>
                      </a:solidFill>
                      <a:ea typeface=""/>
                      <a:cs typeface=""/>
                    </a:rPr>
                    <a:t>𝜋</a:t>
                  </a:r>
                  <a:r>
                    <a:rPr lang="en-US" sz="2000" kern="0" baseline="-25000" dirty="0" err="1">
                      <a:ea typeface=""/>
                      <a:cs typeface=""/>
                    </a:rPr>
                    <a:t>S.name</a:t>
                  </a:r>
                  <a:endParaRPr lang="en-US" sz="2000" kern="0" dirty="0">
                    <a:ea typeface=""/>
                    <a:cs typeface=""/>
                  </a:endParaRPr>
                </a:p>
              </p:txBody>
            </p:sp>
            <p:sp>
              <p:nvSpPr>
                <p:cNvPr id="18" name="Rectangle 17"/>
                <p:cNvSpPr/>
                <p:nvPr/>
              </p:nvSpPr>
              <p:spPr>
                <a:xfrm>
                  <a:off x="3274895" y="4717237"/>
                  <a:ext cx="2002471" cy="400110"/>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rgbClr val="FF0000"/>
                      </a:solidFill>
                      <a:ea typeface=""/>
                      <a:cs typeface=""/>
                    </a:rPr>
                    <a:t>𝜎</a:t>
                  </a:r>
                  <a:r>
                    <a:rPr lang="en-US" sz="2000" kern="0" baseline="-25000" dirty="0" err="1">
                      <a:ea typeface=""/>
                      <a:cs typeface=""/>
                    </a:rPr>
                    <a:t>R.bid</a:t>
                  </a:r>
                  <a:r>
                    <a:rPr lang="en-US" sz="2000" kern="0" baseline="-25000" dirty="0">
                      <a:ea typeface=""/>
                      <a:cs typeface=""/>
                    </a:rPr>
                    <a:t>=100 ⋀ </a:t>
                  </a:r>
                  <a:r>
                    <a:rPr lang="en-US" sz="2000" kern="0" baseline="-25000" dirty="0" err="1">
                      <a:ea typeface=""/>
                      <a:cs typeface=""/>
                    </a:rPr>
                    <a:t>S.rating</a:t>
                  </a:r>
                  <a:r>
                    <a:rPr lang="en-US" sz="2000" kern="0" baseline="-25000" dirty="0">
                      <a:ea typeface=""/>
                      <a:cs typeface=""/>
                    </a:rPr>
                    <a:t> &gt; 5</a:t>
                  </a:r>
                  <a:endParaRPr lang="en-US" sz="2000" kern="0" dirty="0">
                    <a:ea typeface=""/>
                    <a:cs typeface=""/>
                  </a:endParaRPr>
                </a:p>
              </p:txBody>
            </p:sp>
            <p:sp>
              <p:nvSpPr>
                <p:cNvPr id="19" name="Rectangle 18"/>
                <p:cNvSpPr/>
                <p:nvPr/>
              </p:nvSpPr>
              <p:spPr>
                <a:xfrm>
                  <a:off x="3734957" y="5360722"/>
                  <a:ext cx="1258678" cy="584775"/>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3200" kern="0" dirty="0">
                      <a:solidFill>
                        <a:srgbClr val="FF0000"/>
                      </a:solidFill>
                      <a:ea typeface=""/>
                      <a:cs typeface=""/>
                    </a:rPr>
                    <a:t>⋈</a:t>
                  </a:r>
                  <a:r>
                    <a:rPr lang="en-US" sz="2000" kern="0" baseline="-25000" dirty="0" err="1">
                      <a:ea typeface=""/>
                      <a:cs typeface=""/>
                    </a:rPr>
                    <a:t>R.sid</a:t>
                  </a:r>
                  <a:r>
                    <a:rPr lang="en-US" sz="2000" kern="0" baseline="-25000" dirty="0">
                      <a:ea typeface=""/>
                      <a:cs typeface=""/>
                    </a:rPr>
                    <a:t>=</a:t>
                  </a:r>
                  <a:r>
                    <a:rPr lang="en-US" sz="2000" kern="0" baseline="-25000" dirty="0" err="1">
                      <a:ea typeface=""/>
                      <a:cs typeface=""/>
                    </a:rPr>
                    <a:t>S.sid</a:t>
                  </a:r>
                  <a:endParaRPr lang="en-US" sz="2000" kern="0" baseline="-25000" dirty="0">
                    <a:ea typeface=""/>
                    <a:cs typeface=""/>
                  </a:endParaRPr>
                </a:p>
              </p:txBody>
            </p:sp>
            <p:grpSp>
              <p:nvGrpSpPr>
                <p:cNvPr id="20" name="Group 19"/>
                <p:cNvGrpSpPr/>
                <p:nvPr/>
              </p:nvGrpSpPr>
              <p:grpSpPr>
                <a:xfrm>
                  <a:off x="3074820" y="6188874"/>
                  <a:ext cx="2495625" cy="307777"/>
                  <a:chOff x="3074502" y="6016637"/>
                  <a:chExt cx="2495625" cy="307777"/>
                </a:xfrm>
              </p:grpSpPr>
              <p:sp>
                <p:nvSpPr>
                  <p:cNvPr id="25" name="TextBox 24"/>
                  <p:cNvSpPr txBox="1"/>
                  <p:nvPr/>
                </p:nvSpPr>
                <p:spPr>
                  <a:xfrm>
                    <a:off x="3074502" y="6016637"/>
                    <a:ext cx="833883" cy="307777"/>
                  </a:xfrm>
                  <a:prstGeom prst="rect">
                    <a:avLst/>
                  </a:prstGeom>
                  <a:noFill/>
                </p:spPr>
                <p:txBody>
                  <a:bodyPr wrap="none" rtlCol="0">
                    <a:spAutoFit/>
                  </a:bodyPr>
                  <a:lstStyle/>
                  <a:p>
                    <a:r>
                      <a:rPr lang="en-US" sz="1400" dirty="0"/>
                      <a:t>Reserves</a:t>
                    </a:r>
                  </a:p>
                </p:txBody>
              </p:sp>
              <p:sp>
                <p:nvSpPr>
                  <p:cNvPr id="26" name="TextBox 25"/>
                  <p:cNvSpPr txBox="1"/>
                  <p:nvPr/>
                </p:nvSpPr>
                <p:spPr>
                  <a:xfrm>
                    <a:off x="4909240" y="6016637"/>
                    <a:ext cx="660887" cy="307777"/>
                  </a:xfrm>
                  <a:prstGeom prst="rect">
                    <a:avLst/>
                  </a:prstGeom>
                  <a:noFill/>
                </p:spPr>
                <p:txBody>
                  <a:bodyPr wrap="none" rtlCol="0">
                    <a:spAutoFit/>
                  </a:bodyPr>
                  <a:lstStyle/>
                  <a:p>
                    <a:r>
                      <a:rPr lang="en-US" sz="1400" dirty="0"/>
                      <a:t>Sailors</a:t>
                    </a:r>
                  </a:p>
                </p:txBody>
              </p:sp>
            </p:grpSp>
            <p:cxnSp>
              <p:nvCxnSpPr>
                <p:cNvPr id="21" name="Straight Arrow Connector 20"/>
                <p:cNvCxnSpPr>
                  <a:stCxn id="25" idx="0"/>
                </p:cNvCxnSpPr>
                <p:nvPr/>
              </p:nvCxnSpPr>
              <p:spPr bwMode="auto">
                <a:xfrm flipV="1">
                  <a:off x="3523875" y="5945498"/>
                  <a:ext cx="840421" cy="243376"/>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22" name="Straight Arrow Connector 21"/>
                <p:cNvCxnSpPr/>
                <p:nvPr/>
              </p:nvCxnSpPr>
              <p:spPr bwMode="auto">
                <a:xfrm flipH="1" flipV="1">
                  <a:off x="4364296" y="5945497"/>
                  <a:ext cx="911709" cy="243377"/>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23" name="Straight Arrow Connector 22"/>
                <p:cNvCxnSpPr/>
                <p:nvPr/>
              </p:nvCxnSpPr>
              <p:spPr bwMode="auto">
                <a:xfrm flipV="1">
                  <a:off x="4364296" y="5117346"/>
                  <a:ext cx="1" cy="435315"/>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24" name="Straight Arrow Connector 23"/>
                <p:cNvCxnSpPr>
                  <a:endCxn id="17" idx="2"/>
                </p:cNvCxnSpPr>
                <p:nvPr/>
              </p:nvCxnSpPr>
              <p:spPr bwMode="auto">
                <a:xfrm flipH="1" flipV="1">
                  <a:off x="4358205" y="4504637"/>
                  <a:ext cx="6092" cy="351073"/>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sp>
            <p:nvSpPr>
              <p:cNvPr id="16" name="TextBox 15"/>
              <p:cNvSpPr txBox="1"/>
              <p:nvPr/>
            </p:nvSpPr>
            <p:spPr>
              <a:xfrm>
                <a:off x="2494568" y="3623360"/>
                <a:ext cx="1720086" cy="307777"/>
              </a:xfrm>
              <a:prstGeom prst="rect">
                <a:avLst/>
              </a:prstGeom>
              <a:noFill/>
            </p:spPr>
            <p:txBody>
              <a:bodyPr wrap="none" rtlCol="0">
                <a:spAutoFit/>
              </a:bodyPr>
              <a:lstStyle/>
              <a:p>
                <a:r>
                  <a:rPr lang="en-US" sz="1400" b="1" dirty="0"/>
                  <a:t>(Logical) Query Plan:</a:t>
                </a:r>
              </a:p>
            </p:txBody>
          </p:sp>
        </p:grpSp>
        <p:sp>
          <p:nvSpPr>
            <p:cNvPr id="29" name="Left Arrow 28"/>
            <p:cNvSpPr/>
            <p:nvPr/>
          </p:nvSpPr>
          <p:spPr bwMode="auto">
            <a:xfrm rot="20418873">
              <a:off x="2903313" y="3016207"/>
              <a:ext cx="2452099" cy="405464"/>
            </a:xfrm>
            <a:prstGeom prst="lef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chemeClr val="bg1"/>
                  </a:solidFill>
                </a:rPr>
                <a:t>Equivalent to</a:t>
              </a:r>
              <a:r>
                <a:rPr lang="mr-IN" sz="1400" dirty="0">
                  <a:solidFill>
                    <a:schemeClr val="bg1"/>
                  </a:solidFill>
                </a:rPr>
                <a:t>…</a:t>
              </a:r>
              <a:endParaRPr lang="en-US" sz="1400" dirty="0">
                <a:solidFill>
                  <a:schemeClr val="bg1"/>
                </a:solidFill>
              </a:endParaRPr>
            </a:p>
          </p:txBody>
        </p:sp>
      </p:grpSp>
      <p:sp>
        <p:nvSpPr>
          <p:cNvPr id="60" name="Rounded Rectangle 59" descr="Selection for s.rating&gt;5 happens on the fly" title="On the fly Select"/>
          <p:cNvSpPr/>
          <p:nvPr/>
        </p:nvSpPr>
        <p:spPr bwMode="auto">
          <a:xfrm>
            <a:off x="8714505" y="4246076"/>
            <a:ext cx="1642001" cy="50588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600" dirty="0">
                <a:solidFill>
                  <a:schemeClr val="bg1"/>
                </a:solidFill>
                <a:latin typeface="Helvetica Neue" charset="0"/>
              </a:rPr>
              <a:t>Select Iterator</a:t>
            </a:r>
          </a:p>
        </p:txBody>
      </p:sp>
      <p:grpSp>
        <p:nvGrpSpPr>
          <p:cNvPr id="53" name="Group 52" descr="Turns the relational algebra into an optimized query plane. Ex: leaves of the tree are r.bid = 100 and Sailors. Their parent is a join on R.sid = S.sid. That nodes parent is select s.rating &gt; 5. The parent of that node is projection of S.name" title="Query Optimizer">
            <a:extLst>
              <a:ext uri="{FF2B5EF4-FFF2-40B4-BE49-F238E27FC236}">
                <a16:creationId xmlns:a16="http://schemas.microsoft.com/office/drawing/2014/main" id="{EFB82132-964F-3D48-9057-4A4BB23633F5}"/>
              </a:ext>
            </a:extLst>
          </p:cNvPr>
          <p:cNvGrpSpPr/>
          <p:nvPr/>
        </p:nvGrpSpPr>
        <p:grpSpPr>
          <a:xfrm>
            <a:off x="4478604" y="3475915"/>
            <a:ext cx="6166957" cy="3206111"/>
            <a:chOff x="2373374" y="2530736"/>
            <a:chExt cx="4625218" cy="2404583"/>
          </a:xfrm>
        </p:grpSpPr>
        <p:grpSp>
          <p:nvGrpSpPr>
            <p:cNvPr id="54" name="Group 53" descr="The query optimizer finds the best plan possible. Reserves is first filtered for tuples where R.bid = 100 then it is joined with Sailors. The join is then filtered for having s.ratings&gt;5. Finally the desired rows are projected" title="Query Optimizer">
              <a:extLst>
                <a:ext uri="{FF2B5EF4-FFF2-40B4-BE49-F238E27FC236}">
                  <a16:creationId xmlns:a16="http://schemas.microsoft.com/office/drawing/2014/main" id="{9D02EAAA-3A7A-5D4A-92CA-5A9B1BD8E720}"/>
                </a:ext>
              </a:extLst>
            </p:cNvPr>
            <p:cNvGrpSpPr/>
            <p:nvPr/>
          </p:nvGrpSpPr>
          <p:grpSpPr>
            <a:xfrm>
              <a:off x="2373374" y="2535737"/>
              <a:ext cx="3267846" cy="2321133"/>
              <a:chOff x="3263803" y="3321343"/>
              <a:chExt cx="4357127" cy="3094845"/>
            </a:xfrm>
          </p:grpSpPr>
          <p:sp>
            <p:nvSpPr>
              <p:cNvPr id="67" name="Right Arrow 66">
                <a:extLst>
                  <a:ext uri="{FF2B5EF4-FFF2-40B4-BE49-F238E27FC236}">
                    <a16:creationId xmlns:a16="http://schemas.microsoft.com/office/drawing/2014/main" id="{0C0D0C67-5CCF-4840-8C79-83147C4A13DA}"/>
                  </a:ext>
                </a:extLst>
              </p:cNvPr>
              <p:cNvSpPr/>
              <p:nvPr/>
            </p:nvSpPr>
            <p:spPr bwMode="auto">
              <a:xfrm>
                <a:off x="3263803" y="3988104"/>
                <a:ext cx="2164189" cy="121695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chemeClr val="bg1"/>
                    </a:solidFill>
                    <a:latin typeface="Helvetica Neue" charset="0"/>
                  </a:rPr>
                  <a:t>But actually will produce</a:t>
                </a:r>
                <a:r>
                  <a:rPr lang="mr-IN" sz="1400" dirty="0">
                    <a:solidFill>
                      <a:schemeClr val="bg1"/>
                    </a:solidFill>
                    <a:latin typeface="Helvetica Neue" charset="0"/>
                  </a:rPr>
                  <a:t>…</a:t>
                </a:r>
                <a:endParaRPr lang="en-US" sz="1400" dirty="0">
                  <a:solidFill>
                    <a:schemeClr val="bg1"/>
                  </a:solidFill>
                  <a:latin typeface="Helvetica Neue" charset="0"/>
                </a:endParaRPr>
              </a:p>
            </p:txBody>
          </p:sp>
          <p:grpSp>
            <p:nvGrpSpPr>
              <p:cNvPr id="72" name="Group 71">
                <a:extLst>
                  <a:ext uri="{FF2B5EF4-FFF2-40B4-BE49-F238E27FC236}">
                    <a16:creationId xmlns:a16="http://schemas.microsoft.com/office/drawing/2014/main" id="{4819D715-C9C3-EE49-9F34-D8AD92EE8FB7}"/>
                  </a:ext>
                </a:extLst>
              </p:cNvPr>
              <p:cNvGrpSpPr/>
              <p:nvPr/>
            </p:nvGrpSpPr>
            <p:grpSpPr>
              <a:xfrm>
                <a:off x="4984630" y="3321343"/>
                <a:ext cx="2636300" cy="3094845"/>
                <a:chOff x="4984630" y="3321343"/>
                <a:chExt cx="2636300" cy="3094845"/>
              </a:xfrm>
            </p:grpSpPr>
            <p:grpSp>
              <p:nvGrpSpPr>
                <p:cNvPr id="73" name="Group 72">
                  <a:extLst>
                    <a:ext uri="{FF2B5EF4-FFF2-40B4-BE49-F238E27FC236}">
                      <a16:creationId xmlns:a16="http://schemas.microsoft.com/office/drawing/2014/main" id="{E7AC1557-37D5-9E4C-9C66-F9D401246550}"/>
                    </a:ext>
                  </a:extLst>
                </p:cNvPr>
                <p:cNvGrpSpPr/>
                <p:nvPr/>
              </p:nvGrpSpPr>
              <p:grpSpPr>
                <a:xfrm>
                  <a:off x="5560497" y="3654743"/>
                  <a:ext cx="2060433" cy="2761445"/>
                  <a:chOff x="5560497" y="3654743"/>
                  <a:chExt cx="2060433" cy="2761445"/>
                </a:xfrm>
              </p:grpSpPr>
              <p:sp>
                <p:nvSpPr>
                  <p:cNvPr id="75" name="Rectangle 74">
                    <a:extLst>
                      <a:ext uri="{FF2B5EF4-FFF2-40B4-BE49-F238E27FC236}">
                        <a16:creationId xmlns:a16="http://schemas.microsoft.com/office/drawing/2014/main" id="{216FDE1C-9773-3248-A549-1E69F7BC0B97}"/>
                      </a:ext>
                    </a:extLst>
                  </p:cNvPr>
                  <p:cNvSpPr/>
                  <p:nvPr/>
                </p:nvSpPr>
                <p:spPr>
                  <a:xfrm>
                    <a:off x="6091122" y="4549642"/>
                    <a:ext cx="1258678" cy="584775"/>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3200" kern="0" dirty="0">
                        <a:solidFill>
                          <a:srgbClr val="FF0000"/>
                        </a:solidFill>
                        <a:ea typeface=""/>
                        <a:cs typeface=""/>
                      </a:rPr>
                      <a:t>⋈</a:t>
                    </a:r>
                    <a:r>
                      <a:rPr lang="en-US" sz="2000" kern="0" baseline="-25000" dirty="0" err="1">
                        <a:ea typeface=""/>
                        <a:cs typeface=""/>
                      </a:rPr>
                      <a:t>R.sid</a:t>
                    </a:r>
                    <a:r>
                      <a:rPr lang="en-US" sz="2000" kern="0" baseline="-25000" dirty="0">
                        <a:ea typeface=""/>
                        <a:cs typeface=""/>
                      </a:rPr>
                      <a:t>=</a:t>
                    </a:r>
                    <a:r>
                      <a:rPr lang="en-US" sz="2000" kern="0" baseline="-25000" dirty="0" err="1">
                        <a:ea typeface=""/>
                        <a:cs typeface=""/>
                      </a:rPr>
                      <a:t>S.sid</a:t>
                    </a:r>
                    <a:endParaRPr lang="en-US" sz="2000" kern="0" baseline="-25000" dirty="0">
                      <a:ea typeface=""/>
                      <a:cs typeface=""/>
                    </a:endParaRPr>
                  </a:p>
                </p:txBody>
              </p:sp>
              <p:cxnSp>
                <p:nvCxnSpPr>
                  <p:cNvPr id="76" name="Straight Arrow Connector 75">
                    <a:extLst>
                      <a:ext uri="{FF2B5EF4-FFF2-40B4-BE49-F238E27FC236}">
                        <a16:creationId xmlns:a16="http://schemas.microsoft.com/office/drawing/2014/main" id="{8481A335-CCCB-424F-A143-9D8C30AF2043}"/>
                      </a:ext>
                    </a:extLst>
                  </p:cNvPr>
                  <p:cNvCxnSpPr>
                    <a:endCxn id="75" idx="2"/>
                  </p:cNvCxnSpPr>
                  <p:nvPr/>
                </p:nvCxnSpPr>
                <p:spPr bwMode="auto">
                  <a:xfrm flipV="1">
                    <a:off x="6185563" y="5165195"/>
                    <a:ext cx="496746" cy="415584"/>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cxnSp>
                <p:nvCxnSpPr>
                  <p:cNvPr id="77" name="Straight Arrow Connector 76">
                    <a:extLst>
                      <a:ext uri="{FF2B5EF4-FFF2-40B4-BE49-F238E27FC236}">
                        <a16:creationId xmlns:a16="http://schemas.microsoft.com/office/drawing/2014/main" id="{C113BDC5-0E24-FD4B-A46D-3C1856368FFA}"/>
                      </a:ext>
                    </a:extLst>
                  </p:cNvPr>
                  <p:cNvCxnSpPr>
                    <a:endCxn id="75" idx="2"/>
                  </p:cNvCxnSpPr>
                  <p:nvPr/>
                </p:nvCxnSpPr>
                <p:spPr bwMode="auto">
                  <a:xfrm flipH="1" flipV="1">
                    <a:off x="6682310" y="5165195"/>
                    <a:ext cx="620869" cy="371059"/>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nvGrpSpPr>
                  <p:cNvPr id="78" name="Group 77">
                    <a:extLst>
                      <a:ext uri="{FF2B5EF4-FFF2-40B4-BE49-F238E27FC236}">
                        <a16:creationId xmlns:a16="http://schemas.microsoft.com/office/drawing/2014/main" id="{3B6D7290-8DF9-3D4F-8344-1033A22AFA03}"/>
                      </a:ext>
                    </a:extLst>
                  </p:cNvPr>
                  <p:cNvGrpSpPr/>
                  <p:nvPr/>
                </p:nvGrpSpPr>
                <p:grpSpPr>
                  <a:xfrm>
                    <a:off x="6257834" y="3654743"/>
                    <a:ext cx="851515" cy="700192"/>
                    <a:chOff x="5391662" y="3774653"/>
                    <a:chExt cx="851515" cy="700192"/>
                  </a:xfrm>
                </p:grpSpPr>
                <p:sp>
                  <p:nvSpPr>
                    <p:cNvPr id="87" name="Rectangle 86">
                      <a:extLst>
                        <a:ext uri="{FF2B5EF4-FFF2-40B4-BE49-F238E27FC236}">
                          <a16:creationId xmlns:a16="http://schemas.microsoft.com/office/drawing/2014/main" id="{86E50016-2EF5-8E4B-A266-4890C4B50C0C}"/>
                        </a:ext>
                      </a:extLst>
                    </p:cNvPr>
                    <p:cNvSpPr/>
                    <p:nvPr/>
                  </p:nvSpPr>
                  <p:spPr>
                    <a:xfrm>
                      <a:off x="5391662" y="3774653"/>
                      <a:ext cx="851515" cy="400110"/>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rgbClr val="FF0000"/>
                          </a:solidFill>
                          <a:ea typeface=""/>
                          <a:cs typeface=""/>
                        </a:rPr>
                        <a:t>𝜋</a:t>
                      </a:r>
                      <a:r>
                        <a:rPr lang="en-US" sz="2000" kern="0" baseline="-25000" dirty="0" err="1">
                          <a:ea typeface=""/>
                          <a:cs typeface=""/>
                        </a:rPr>
                        <a:t>S.name</a:t>
                      </a:r>
                      <a:endParaRPr lang="en-US" sz="2000" kern="0" dirty="0">
                        <a:ea typeface=""/>
                        <a:cs typeface=""/>
                      </a:endParaRPr>
                    </a:p>
                  </p:txBody>
                </p:sp>
                <p:cxnSp>
                  <p:nvCxnSpPr>
                    <p:cNvPr id="88" name="Straight Arrow Connector 87">
                      <a:extLst>
                        <a:ext uri="{FF2B5EF4-FFF2-40B4-BE49-F238E27FC236}">
                          <a16:creationId xmlns:a16="http://schemas.microsoft.com/office/drawing/2014/main" id="{62F56E6C-455B-4C46-8BAD-2236F71AFBF9}"/>
                        </a:ext>
                      </a:extLst>
                    </p:cNvPr>
                    <p:cNvCxnSpPr/>
                    <p:nvPr/>
                  </p:nvCxnSpPr>
                  <p:spPr bwMode="auto">
                    <a:xfrm flipV="1">
                      <a:off x="5854289" y="4231859"/>
                      <a:ext cx="0" cy="242986"/>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grpSp>
                <p:nvGrpSpPr>
                  <p:cNvPr id="79" name="Group 78">
                    <a:extLst>
                      <a:ext uri="{FF2B5EF4-FFF2-40B4-BE49-F238E27FC236}">
                        <a16:creationId xmlns:a16="http://schemas.microsoft.com/office/drawing/2014/main" id="{FC8FA52B-BA1A-7C4F-8421-8CEF091B53BC}"/>
                      </a:ext>
                    </a:extLst>
                  </p:cNvPr>
                  <p:cNvGrpSpPr/>
                  <p:nvPr/>
                </p:nvGrpSpPr>
                <p:grpSpPr>
                  <a:xfrm>
                    <a:off x="5560497" y="5441988"/>
                    <a:ext cx="1034257" cy="974200"/>
                    <a:chOff x="5297250" y="5364388"/>
                    <a:chExt cx="1034257" cy="974200"/>
                  </a:xfrm>
                </p:grpSpPr>
                <p:sp>
                  <p:nvSpPr>
                    <p:cNvPr id="84" name="Rectangle 83">
                      <a:extLst>
                        <a:ext uri="{FF2B5EF4-FFF2-40B4-BE49-F238E27FC236}">
                          <a16:creationId xmlns:a16="http://schemas.microsoft.com/office/drawing/2014/main" id="{A87F47E5-4ED1-FA48-A759-47C545494089}"/>
                        </a:ext>
                      </a:extLst>
                    </p:cNvPr>
                    <p:cNvSpPr/>
                    <p:nvPr/>
                  </p:nvSpPr>
                  <p:spPr>
                    <a:xfrm>
                      <a:off x="5297250" y="5364388"/>
                      <a:ext cx="1034257" cy="400110"/>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rgbClr val="FF0000"/>
                          </a:solidFill>
                          <a:ea typeface=""/>
                          <a:cs typeface=""/>
                        </a:rPr>
                        <a:t>𝜎</a:t>
                      </a:r>
                      <a:r>
                        <a:rPr lang="en-US" sz="2000" kern="0" baseline="-25000" dirty="0" err="1">
                          <a:ea typeface=""/>
                          <a:cs typeface=""/>
                        </a:rPr>
                        <a:t>R.bid</a:t>
                      </a:r>
                      <a:r>
                        <a:rPr lang="en-US" sz="2000" kern="0" baseline="-25000" dirty="0">
                          <a:ea typeface=""/>
                          <a:cs typeface=""/>
                        </a:rPr>
                        <a:t>=100</a:t>
                      </a:r>
                      <a:endParaRPr lang="en-US" sz="2000" kern="0" dirty="0">
                        <a:ea typeface=""/>
                        <a:cs typeface=""/>
                      </a:endParaRPr>
                    </a:p>
                  </p:txBody>
                </p:sp>
                <p:sp>
                  <p:nvSpPr>
                    <p:cNvPr id="85" name="TextBox 84">
                      <a:extLst>
                        <a:ext uri="{FF2B5EF4-FFF2-40B4-BE49-F238E27FC236}">
                          <a16:creationId xmlns:a16="http://schemas.microsoft.com/office/drawing/2014/main" id="{AE7EAE6B-048D-9840-A3B5-1B2F50D47B2B}"/>
                        </a:ext>
                      </a:extLst>
                    </p:cNvPr>
                    <p:cNvSpPr txBox="1"/>
                    <p:nvPr/>
                  </p:nvSpPr>
                  <p:spPr>
                    <a:xfrm>
                      <a:off x="5385417" y="6030811"/>
                      <a:ext cx="833883" cy="307777"/>
                    </a:xfrm>
                    <a:prstGeom prst="rect">
                      <a:avLst/>
                    </a:prstGeom>
                    <a:noFill/>
                  </p:spPr>
                  <p:txBody>
                    <a:bodyPr wrap="none" rtlCol="0">
                      <a:spAutoFit/>
                    </a:bodyPr>
                    <a:lstStyle/>
                    <a:p>
                      <a:r>
                        <a:rPr lang="en-US" sz="1400" dirty="0"/>
                        <a:t>Reserves</a:t>
                      </a:r>
                    </a:p>
                  </p:txBody>
                </p:sp>
                <p:cxnSp>
                  <p:nvCxnSpPr>
                    <p:cNvPr id="86" name="Straight Arrow Connector 85">
                      <a:extLst>
                        <a:ext uri="{FF2B5EF4-FFF2-40B4-BE49-F238E27FC236}">
                          <a16:creationId xmlns:a16="http://schemas.microsoft.com/office/drawing/2014/main" id="{28607C67-D0CB-3345-BC6C-4EFBC1A09517}"/>
                        </a:ext>
                      </a:extLst>
                    </p:cNvPr>
                    <p:cNvCxnSpPr/>
                    <p:nvPr/>
                  </p:nvCxnSpPr>
                  <p:spPr bwMode="auto">
                    <a:xfrm flipV="1">
                      <a:off x="5856057" y="5790120"/>
                      <a:ext cx="0" cy="281329"/>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sp>
                <p:nvSpPr>
                  <p:cNvPr id="80" name="TextBox 79">
                    <a:extLst>
                      <a:ext uri="{FF2B5EF4-FFF2-40B4-BE49-F238E27FC236}">
                        <a16:creationId xmlns:a16="http://schemas.microsoft.com/office/drawing/2014/main" id="{C396C00C-B502-0B4C-B5E1-C53CE7C7E0E6}"/>
                      </a:ext>
                    </a:extLst>
                  </p:cNvPr>
                  <p:cNvSpPr txBox="1"/>
                  <p:nvPr/>
                </p:nvSpPr>
                <p:spPr>
                  <a:xfrm>
                    <a:off x="6960043" y="5529018"/>
                    <a:ext cx="660887" cy="307777"/>
                  </a:xfrm>
                  <a:prstGeom prst="rect">
                    <a:avLst/>
                  </a:prstGeom>
                  <a:noFill/>
                </p:spPr>
                <p:txBody>
                  <a:bodyPr wrap="none" rtlCol="0">
                    <a:spAutoFit/>
                  </a:bodyPr>
                  <a:lstStyle/>
                  <a:p>
                    <a:r>
                      <a:rPr lang="en-US" sz="1400" dirty="0"/>
                      <a:t>Sailors</a:t>
                    </a:r>
                  </a:p>
                </p:txBody>
              </p:sp>
              <p:grpSp>
                <p:nvGrpSpPr>
                  <p:cNvPr id="81" name="Group 80">
                    <a:extLst>
                      <a:ext uri="{FF2B5EF4-FFF2-40B4-BE49-F238E27FC236}">
                        <a16:creationId xmlns:a16="http://schemas.microsoft.com/office/drawing/2014/main" id="{26A3E531-B179-244F-B2E6-2956169A33B3}"/>
                      </a:ext>
                    </a:extLst>
                  </p:cNvPr>
                  <p:cNvGrpSpPr/>
                  <p:nvPr/>
                </p:nvGrpSpPr>
                <p:grpSpPr>
                  <a:xfrm>
                    <a:off x="6160852" y="4214051"/>
                    <a:ext cx="1035861" cy="675785"/>
                    <a:chOff x="5982999" y="5124204"/>
                    <a:chExt cx="1035861" cy="675785"/>
                  </a:xfrm>
                </p:grpSpPr>
                <p:sp>
                  <p:nvSpPr>
                    <p:cNvPr id="82" name="Rectangle 81">
                      <a:extLst>
                        <a:ext uri="{FF2B5EF4-FFF2-40B4-BE49-F238E27FC236}">
                          <a16:creationId xmlns:a16="http://schemas.microsoft.com/office/drawing/2014/main" id="{714D90EA-8DD7-F84B-81B9-206DE785637D}"/>
                        </a:ext>
                      </a:extLst>
                    </p:cNvPr>
                    <p:cNvSpPr/>
                    <p:nvPr/>
                  </p:nvSpPr>
                  <p:spPr>
                    <a:xfrm>
                      <a:off x="5982999" y="5124204"/>
                      <a:ext cx="1035861" cy="400110"/>
                    </a:xfrm>
                    <a:prstGeom prst="rect">
                      <a:avLst/>
                    </a:prstGeom>
                  </p:spPr>
                  <p:txBody>
                    <a:bodyPr wrap="none">
                      <a:spAutoFit/>
                    </a:bodyPr>
                    <a:lstStyle/>
                    <a:p>
                      <a:pPr defTabSz="914377">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pPr>
                      <a:r>
                        <a:rPr lang="en-US" sz="2000" kern="0" dirty="0">
                          <a:solidFill>
                            <a:srgbClr val="FF0000"/>
                          </a:solidFill>
                          <a:ea typeface=""/>
                          <a:cs typeface=""/>
                        </a:rPr>
                        <a:t>𝜎</a:t>
                      </a:r>
                      <a:r>
                        <a:rPr lang="en-US" sz="2000" kern="0" baseline="-25000" dirty="0" err="1">
                          <a:ea typeface=""/>
                          <a:cs typeface=""/>
                        </a:rPr>
                        <a:t>S.rating</a:t>
                      </a:r>
                      <a:r>
                        <a:rPr lang="en-US" sz="2000" kern="0" baseline="-25000" dirty="0">
                          <a:ea typeface=""/>
                          <a:cs typeface=""/>
                        </a:rPr>
                        <a:t>&gt;5</a:t>
                      </a:r>
                      <a:endParaRPr lang="en-US" sz="2000" kern="0" dirty="0">
                        <a:ea typeface=""/>
                        <a:cs typeface=""/>
                      </a:endParaRPr>
                    </a:p>
                  </p:txBody>
                </p:sp>
                <p:cxnSp>
                  <p:nvCxnSpPr>
                    <p:cNvPr id="83" name="Straight Arrow Connector 82">
                      <a:extLst>
                        <a:ext uri="{FF2B5EF4-FFF2-40B4-BE49-F238E27FC236}">
                          <a16:creationId xmlns:a16="http://schemas.microsoft.com/office/drawing/2014/main" id="{1112913B-3472-F24F-B861-C4EDE74EA2AE}"/>
                        </a:ext>
                      </a:extLst>
                    </p:cNvPr>
                    <p:cNvCxnSpPr/>
                    <p:nvPr/>
                  </p:nvCxnSpPr>
                  <p:spPr bwMode="auto">
                    <a:xfrm flipV="1">
                      <a:off x="6541806" y="5549937"/>
                      <a:ext cx="0" cy="250052"/>
                    </a:xfrm>
                    <a:prstGeom prst="straightConnector1">
                      <a:avLst/>
                    </a:prstGeom>
                    <a:solidFill>
                      <a:srgbClr val="3366FF"/>
                    </a:solidFill>
                    <a:ln w="12700" cap="flat" cmpd="sng" algn="ctr">
                      <a:solidFill>
                        <a:srgbClr val="000000"/>
                      </a:solidFill>
                      <a:prstDash val="solid"/>
                      <a:round/>
                      <a:headEnd type="none" w="med" len="med"/>
                      <a:tailEnd type="triangle"/>
                    </a:ln>
                    <a:effectLst/>
                  </p:spPr>
                </p:cxnSp>
              </p:grpSp>
            </p:grpSp>
            <p:sp>
              <p:nvSpPr>
                <p:cNvPr id="74" name="TextBox 73">
                  <a:extLst>
                    <a:ext uri="{FF2B5EF4-FFF2-40B4-BE49-F238E27FC236}">
                      <a16:creationId xmlns:a16="http://schemas.microsoft.com/office/drawing/2014/main" id="{39DFC10B-A89F-0043-B531-59FB90E69B31}"/>
                    </a:ext>
                  </a:extLst>
                </p:cNvPr>
                <p:cNvSpPr txBox="1"/>
                <p:nvPr/>
              </p:nvSpPr>
              <p:spPr>
                <a:xfrm>
                  <a:off x="4984630" y="3321343"/>
                  <a:ext cx="2618922" cy="307777"/>
                </a:xfrm>
                <a:prstGeom prst="rect">
                  <a:avLst/>
                </a:prstGeom>
                <a:noFill/>
              </p:spPr>
              <p:txBody>
                <a:bodyPr wrap="none" rtlCol="0">
                  <a:spAutoFit/>
                </a:bodyPr>
                <a:lstStyle/>
                <a:p>
                  <a:r>
                    <a:rPr lang="en-US" sz="1400" b="1"/>
                    <a:t>Optimized (Physical) </a:t>
                  </a:r>
                  <a:r>
                    <a:rPr lang="en-US" sz="1400" b="1" dirty="0"/>
                    <a:t>Query Plan:</a:t>
                  </a:r>
                </a:p>
              </p:txBody>
            </p:sp>
          </p:grpSp>
        </p:grpSp>
        <p:sp>
          <p:nvSpPr>
            <p:cNvPr id="55" name="Rounded Rectangle 54" descr="Projection fo S.name happens on the fly" title="On the fly projection">
              <a:extLst>
                <a:ext uri="{FF2B5EF4-FFF2-40B4-BE49-F238E27FC236}">
                  <a16:creationId xmlns:a16="http://schemas.microsoft.com/office/drawing/2014/main" id="{6E4F0630-3D18-784D-B377-23AFBA37764E}"/>
                </a:ext>
              </a:extLst>
            </p:cNvPr>
            <p:cNvSpPr/>
            <p:nvPr/>
          </p:nvSpPr>
          <p:spPr bwMode="auto">
            <a:xfrm>
              <a:off x="5687690" y="2530736"/>
              <a:ext cx="1310902" cy="309067"/>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600" dirty="0">
                  <a:solidFill>
                    <a:schemeClr val="bg1"/>
                  </a:solidFill>
                </a:rPr>
                <a:t>Project Iterator</a:t>
              </a:r>
              <a:endParaRPr lang="en-US" sz="1600" dirty="0">
                <a:solidFill>
                  <a:schemeClr val="bg1"/>
                </a:solidFill>
                <a:latin typeface="Helvetica Neue" charset="0"/>
              </a:endParaRPr>
            </a:p>
          </p:txBody>
        </p:sp>
        <p:sp>
          <p:nvSpPr>
            <p:cNvPr id="56" name="Rounded Rectangle 55" descr="The join of sailors and reserves happens with an indexed nested loop join" title="Join">
              <a:extLst>
                <a:ext uri="{FF2B5EF4-FFF2-40B4-BE49-F238E27FC236}">
                  <a16:creationId xmlns:a16="http://schemas.microsoft.com/office/drawing/2014/main" id="{A894AC9B-C592-7548-826B-AC49972E481C}"/>
                </a:ext>
              </a:extLst>
            </p:cNvPr>
            <p:cNvSpPr/>
            <p:nvPr/>
          </p:nvSpPr>
          <p:spPr bwMode="auto">
            <a:xfrm>
              <a:off x="5550299" y="3635888"/>
              <a:ext cx="1100419" cy="350498"/>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Indexed Nested Loop Join Iterator</a:t>
              </a:r>
            </a:p>
          </p:txBody>
        </p:sp>
        <p:sp>
          <p:nvSpPr>
            <p:cNvPr id="57" name="Rounded Rectangle 56" descr="Sailors is scanned in using a heap scan" title="Sailors">
              <a:extLst>
                <a:ext uri="{FF2B5EF4-FFF2-40B4-BE49-F238E27FC236}">
                  <a16:creationId xmlns:a16="http://schemas.microsoft.com/office/drawing/2014/main" id="{6BAE74BA-B1A4-D04B-A592-6194EB413149}"/>
                </a:ext>
              </a:extLst>
            </p:cNvPr>
            <p:cNvSpPr/>
            <p:nvPr/>
          </p:nvSpPr>
          <p:spPr bwMode="auto">
            <a:xfrm>
              <a:off x="5717913" y="4129453"/>
              <a:ext cx="808566" cy="350498"/>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Heap Scan Iterator</a:t>
              </a:r>
            </a:p>
          </p:txBody>
        </p:sp>
        <p:grpSp>
          <p:nvGrpSpPr>
            <p:cNvPr id="58" name="Group 57" descr="Reserves is scanned using an Index scan to find reserves where R.bid = 100" title="Index Scan">
              <a:extLst>
                <a:ext uri="{FF2B5EF4-FFF2-40B4-BE49-F238E27FC236}">
                  <a16:creationId xmlns:a16="http://schemas.microsoft.com/office/drawing/2014/main" id="{340DF9BA-5715-D444-8528-D48D45538534}"/>
                </a:ext>
              </a:extLst>
            </p:cNvPr>
            <p:cNvGrpSpPr/>
            <p:nvPr/>
          </p:nvGrpSpPr>
          <p:grpSpPr>
            <a:xfrm>
              <a:off x="2678001" y="3969065"/>
              <a:ext cx="1341212" cy="966254"/>
              <a:chOff x="4345666" y="5279869"/>
              <a:chExt cx="1255428" cy="960478"/>
            </a:xfrm>
          </p:grpSpPr>
          <p:sp>
            <p:nvSpPr>
              <p:cNvPr id="63" name="Rounded Rectangle 62">
                <a:extLst>
                  <a:ext uri="{FF2B5EF4-FFF2-40B4-BE49-F238E27FC236}">
                    <a16:creationId xmlns:a16="http://schemas.microsoft.com/office/drawing/2014/main" id="{5ADC45B5-39DF-814B-9700-563B80C07834}"/>
                  </a:ext>
                </a:extLst>
              </p:cNvPr>
              <p:cNvSpPr/>
              <p:nvPr/>
            </p:nvSpPr>
            <p:spPr bwMode="auto">
              <a:xfrm>
                <a:off x="4372849" y="5569708"/>
                <a:ext cx="1228245" cy="670639"/>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B+-Tree</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dirty="0">
                    <a:solidFill>
                      <a:schemeClr val="bg1"/>
                    </a:solidFill>
                    <a:latin typeface="Helvetica Neue" charset="0"/>
                  </a:rPr>
                  <a:t>Indexed Scan Iterator</a:t>
                </a:r>
                <a:endParaRPr lang="en-US" sz="1200" dirty="0">
                  <a:solidFill>
                    <a:schemeClr val="bg1"/>
                  </a:solidFill>
                  <a:latin typeface="Helvetica Neue" charset="0"/>
                </a:endParaRPr>
              </a:p>
            </p:txBody>
          </p:sp>
          <p:sp>
            <p:nvSpPr>
              <p:cNvPr id="64" name="TextBox 63">
                <a:extLst>
                  <a:ext uri="{FF2B5EF4-FFF2-40B4-BE49-F238E27FC236}">
                    <a16:creationId xmlns:a16="http://schemas.microsoft.com/office/drawing/2014/main" id="{840E2EEA-D15D-3F4A-BB65-7C60ACF58DC2}"/>
                  </a:ext>
                </a:extLst>
              </p:cNvPr>
              <p:cNvSpPr txBox="1"/>
              <p:nvPr/>
            </p:nvSpPr>
            <p:spPr>
              <a:xfrm>
                <a:off x="4345666" y="5279869"/>
                <a:ext cx="1139446" cy="275343"/>
              </a:xfrm>
              <a:prstGeom prst="rect">
                <a:avLst/>
              </a:prstGeom>
              <a:noFill/>
            </p:spPr>
            <p:txBody>
              <a:bodyPr wrap="none" rtlCol="0">
                <a:spAutoFit/>
              </a:bodyPr>
              <a:lstStyle/>
              <a:p>
                <a:r>
                  <a:rPr lang="en-US" dirty="0">
                    <a:solidFill>
                      <a:schemeClr val="accent2"/>
                    </a:solidFill>
                  </a:rPr>
                  <a:t>Operator Code </a:t>
                </a:r>
              </a:p>
            </p:txBody>
          </p:sp>
        </p:grpSp>
      </p:grpSp>
      <p:sp>
        <p:nvSpPr>
          <p:cNvPr id="59" name="Rectangle 58" descr="The diagram from the last slide is blurred with a partially opque box over it" title="Blur">
            <a:extLst>
              <a:ext uri="{FF2B5EF4-FFF2-40B4-BE49-F238E27FC236}">
                <a16:creationId xmlns:a16="http://schemas.microsoft.com/office/drawing/2014/main" id="{79B4BE88-0039-3A48-AB8E-6ACCCB419816}"/>
              </a:ext>
            </a:extLst>
          </p:cNvPr>
          <p:cNvSpPr/>
          <p:nvPr/>
        </p:nvSpPr>
        <p:spPr bwMode="auto">
          <a:xfrm>
            <a:off x="1575476" y="1456179"/>
            <a:ext cx="8493499" cy="5385924"/>
          </a:xfrm>
          <a:prstGeom prst="rect">
            <a:avLst/>
          </a:prstGeom>
          <a:solidFill>
            <a:schemeClr val="bg1">
              <a:alpha val="6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61" name="TextBox 60" descr="𝜋S.name(𝜎bid=100⋀rating&gt;5( &#10;       Reserves ⋈R.sid=S.sid Sailors))&#10;" title="Relational Algebra">
            <a:extLst>
              <a:ext uri="{FF2B5EF4-FFF2-40B4-BE49-F238E27FC236}">
                <a16:creationId xmlns:a16="http://schemas.microsoft.com/office/drawing/2014/main" id="{D82AB63C-397E-7E41-AB31-4A3DD4620C8A}"/>
              </a:ext>
            </a:extLst>
          </p:cNvPr>
          <p:cNvSpPr txBox="1"/>
          <p:nvPr/>
        </p:nvSpPr>
        <p:spPr>
          <a:xfrm>
            <a:off x="6956868" y="1783590"/>
            <a:ext cx="3042821" cy="1174671"/>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tIns="0" bIns="182880" rtlCol="0" anchor="ctr">
            <a:noAutofit/>
          </a:bodyPr>
          <a:lstStyle/>
          <a:p>
            <a:r>
              <a:rPr lang="en-US" sz="2400" dirty="0">
                <a:solidFill>
                  <a:srgbClr val="FF0000"/>
                </a:solidFill>
              </a:rPr>
              <a:t>𝜋</a:t>
            </a:r>
            <a:r>
              <a:rPr lang="en-US" baseline="-25000" dirty="0" err="1"/>
              <a:t>S.name</a:t>
            </a:r>
            <a:r>
              <a:rPr lang="en-US" dirty="0"/>
              <a:t>(</a:t>
            </a:r>
            <a:r>
              <a:rPr lang="en-US" sz="2400" dirty="0">
                <a:solidFill>
                  <a:srgbClr val="FF0000"/>
                </a:solidFill>
              </a:rPr>
              <a:t>𝜎</a:t>
            </a:r>
            <a:r>
              <a:rPr lang="en-US" baseline="-25000" dirty="0"/>
              <a:t>bid=100⋀rating&gt;5</a:t>
            </a:r>
            <a:r>
              <a:rPr lang="en-US" dirty="0"/>
              <a:t>( </a:t>
            </a:r>
          </a:p>
          <a:p>
            <a:r>
              <a:rPr lang="en-US" sz="1400" dirty="0"/>
              <a:t>       Reserves</a:t>
            </a:r>
            <a:r>
              <a:rPr lang="en-US" dirty="0"/>
              <a:t> </a:t>
            </a:r>
            <a:r>
              <a:rPr lang="en-US" sz="2800" dirty="0">
                <a:solidFill>
                  <a:srgbClr val="FF0000"/>
                </a:solidFill>
              </a:rPr>
              <a:t>⋈</a:t>
            </a:r>
            <a:r>
              <a:rPr lang="en-US" baseline="-25000" dirty="0" err="1"/>
              <a:t>R.sid</a:t>
            </a:r>
            <a:r>
              <a:rPr lang="en-US" baseline="-25000" dirty="0"/>
              <a:t>=</a:t>
            </a:r>
            <a:r>
              <a:rPr lang="en-US" baseline="-25000" dirty="0" err="1"/>
              <a:t>S.sid</a:t>
            </a:r>
            <a:r>
              <a:rPr lang="en-US" baseline="-25000" dirty="0"/>
              <a:t> </a:t>
            </a:r>
            <a:r>
              <a:rPr lang="en-US" sz="1400" dirty="0"/>
              <a:t>Sailors</a:t>
            </a:r>
            <a:r>
              <a:rPr lang="en-US" dirty="0"/>
              <a:t>))</a:t>
            </a:r>
          </a:p>
        </p:txBody>
      </p:sp>
      <p:grpSp>
        <p:nvGrpSpPr>
          <p:cNvPr id="62" name="Group 61" descr="SELECT S.name&#10;FROM Reserves R, Sailors S&#10;WHERE R.sid = S.sid&#10;AND R.bid = 100 &#10;AND S.rating &gt; 5&#10;" title="SQL Query">
            <a:extLst>
              <a:ext uri="{FF2B5EF4-FFF2-40B4-BE49-F238E27FC236}">
                <a16:creationId xmlns:a16="http://schemas.microsoft.com/office/drawing/2014/main" id="{F396814A-7AA0-2441-AD5C-FB88E80976CB}"/>
              </a:ext>
            </a:extLst>
          </p:cNvPr>
          <p:cNvGrpSpPr/>
          <p:nvPr/>
        </p:nvGrpSpPr>
        <p:grpSpPr>
          <a:xfrm>
            <a:off x="1726629" y="1439450"/>
            <a:ext cx="2154757" cy="1526339"/>
            <a:chOff x="468896" y="1158914"/>
            <a:chExt cx="2154757" cy="1526338"/>
          </a:xfrm>
        </p:grpSpPr>
        <p:sp>
          <p:nvSpPr>
            <p:cNvPr id="65" name="TextBox 64">
              <a:extLst>
                <a:ext uri="{FF2B5EF4-FFF2-40B4-BE49-F238E27FC236}">
                  <a16:creationId xmlns:a16="http://schemas.microsoft.com/office/drawing/2014/main" id="{23F2FC1B-2D4D-F645-8CE9-C9ACE12038D5}"/>
                </a:ext>
              </a:extLst>
            </p:cNvPr>
            <p:cNvSpPr txBox="1"/>
            <p:nvPr/>
          </p:nvSpPr>
          <p:spPr>
            <a:xfrm>
              <a:off x="468896" y="1515702"/>
              <a:ext cx="2154757" cy="116955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sz="1400" b="1" dirty="0"/>
                <a:t>SELECT</a:t>
              </a:r>
              <a:r>
                <a:rPr lang="en-US" sz="1400" dirty="0"/>
                <a:t> </a:t>
              </a:r>
              <a:r>
                <a:rPr lang="en-US" sz="1400" dirty="0" err="1"/>
                <a:t>S.name</a:t>
              </a:r>
              <a:endParaRPr lang="en-US" sz="1400" dirty="0"/>
            </a:p>
            <a:p>
              <a:r>
                <a:rPr lang="en-US" sz="1400" b="1" dirty="0"/>
                <a:t>FROM</a:t>
              </a:r>
              <a:r>
                <a:rPr lang="en-US" sz="1400" dirty="0"/>
                <a:t> Reserves R, Sailors S</a:t>
              </a:r>
            </a:p>
            <a:p>
              <a:r>
                <a:rPr lang="en-US" sz="1400" b="1" dirty="0"/>
                <a:t>WHERE</a:t>
              </a:r>
              <a:r>
                <a:rPr lang="en-US" sz="1400" dirty="0"/>
                <a:t> </a:t>
              </a:r>
              <a:r>
                <a:rPr lang="en-US" sz="1400" dirty="0" err="1"/>
                <a:t>R.sid</a:t>
              </a:r>
              <a:r>
                <a:rPr lang="en-US" sz="1400" dirty="0"/>
                <a:t> = </a:t>
              </a:r>
              <a:r>
                <a:rPr lang="en-US" sz="1400" dirty="0" err="1"/>
                <a:t>S.sid</a:t>
              </a:r>
              <a:endParaRPr lang="en-US" sz="1400" dirty="0"/>
            </a:p>
            <a:p>
              <a:r>
                <a:rPr lang="en-US" sz="1400" b="1" dirty="0"/>
                <a:t>AND</a:t>
              </a:r>
              <a:r>
                <a:rPr lang="en-US" sz="1400" dirty="0"/>
                <a:t> </a:t>
              </a:r>
              <a:r>
                <a:rPr lang="en-US" sz="1400" dirty="0" err="1"/>
                <a:t>R.bid</a:t>
              </a:r>
              <a:r>
                <a:rPr lang="en-US" sz="1400" dirty="0"/>
                <a:t> = 100 </a:t>
              </a:r>
            </a:p>
            <a:p>
              <a:r>
                <a:rPr lang="en-US" sz="1400" b="1" dirty="0"/>
                <a:t>AND</a:t>
              </a:r>
              <a:r>
                <a:rPr lang="en-US" sz="1400" dirty="0"/>
                <a:t> </a:t>
              </a:r>
              <a:r>
                <a:rPr lang="en-US" sz="1400" dirty="0" err="1"/>
                <a:t>S.rating</a:t>
              </a:r>
              <a:r>
                <a:rPr lang="en-US" sz="1400" dirty="0"/>
                <a:t> &gt; 5</a:t>
              </a:r>
            </a:p>
          </p:txBody>
        </p:sp>
        <p:sp>
          <p:nvSpPr>
            <p:cNvPr id="66" name="TextBox 65">
              <a:extLst>
                <a:ext uri="{FF2B5EF4-FFF2-40B4-BE49-F238E27FC236}">
                  <a16:creationId xmlns:a16="http://schemas.microsoft.com/office/drawing/2014/main" id="{381CF809-40E6-944F-9EC5-07E9CB0D8CEA}"/>
                </a:ext>
              </a:extLst>
            </p:cNvPr>
            <p:cNvSpPr txBox="1"/>
            <p:nvPr/>
          </p:nvSpPr>
          <p:spPr>
            <a:xfrm>
              <a:off x="468896" y="1158914"/>
              <a:ext cx="1174873" cy="369332"/>
            </a:xfrm>
            <a:prstGeom prst="rect">
              <a:avLst/>
            </a:prstGeom>
            <a:noFill/>
          </p:spPr>
          <p:txBody>
            <a:bodyPr wrap="none" rtlCol="0">
              <a:spAutoFit/>
            </a:bodyPr>
            <a:lstStyle/>
            <a:p>
              <a:r>
                <a:rPr lang="en-US"/>
                <a:t>SQL Query</a:t>
              </a:r>
            </a:p>
          </p:txBody>
        </p:sp>
      </p:grpSp>
      <p:grpSp>
        <p:nvGrpSpPr>
          <p:cNvPr id="68" name="Group 67" descr="Operational description of computation" title="Relational Algebra">
            <a:extLst>
              <a:ext uri="{FF2B5EF4-FFF2-40B4-BE49-F238E27FC236}">
                <a16:creationId xmlns:a16="http://schemas.microsoft.com/office/drawing/2014/main" id="{B6FED54C-1975-5A4A-943C-096342166CA7}"/>
              </a:ext>
            </a:extLst>
          </p:cNvPr>
          <p:cNvGrpSpPr/>
          <p:nvPr/>
        </p:nvGrpSpPr>
        <p:grpSpPr>
          <a:xfrm>
            <a:off x="4995091" y="3627604"/>
            <a:ext cx="5186639" cy="1815547"/>
            <a:chOff x="3585339" y="3982060"/>
            <a:chExt cx="5186638" cy="1815547"/>
          </a:xfrm>
        </p:grpSpPr>
        <p:sp>
          <p:nvSpPr>
            <p:cNvPr id="69" name="Rectangle 68">
              <a:extLst>
                <a:ext uri="{FF2B5EF4-FFF2-40B4-BE49-F238E27FC236}">
                  <a16:creationId xmlns:a16="http://schemas.microsoft.com/office/drawing/2014/main" id="{AFD412C1-733F-3B42-BEE7-FC7590E1E6CA}"/>
                </a:ext>
              </a:extLst>
            </p:cNvPr>
            <p:cNvSpPr/>
            <p:nvPr/>
          </p:nvSpPr>
          <p:spPr bwMode="auto">
            <a:xfrm>
              <a:off x="4597544" y="3982060"/>
              <a:ext cx="4174433" cy="1815547"/>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1200"/>
                </a:spcBef>
              </a:pPr>
              <a:r>
                <a:rPr lang="en-US" sz="3200" dirty="0"/>
                <a:t>Relational Algebra</a:t>
              </a:r>
            </a:p>
            <a:p>
              <a:pPr algn="ctr">
                <a:spcBef>
                  <a:spcPts val="1200"/>
                </a:spcBef>
              </a:pPr>
              <a:r>
                <a:rPr lang="en-US" sz="2000" b="1" dirty="0"/>
                <a:t>Operational</a:t>
              </a:r>
              <a:r>
                <a:rPr lang="en-US" sz="2000" dirty="0"/>
                <a:t> description of </a:t>
              </a:r>
              <a:br>
                <a:rPr lang="en-US" sz="2000" dirty="0"/>
              </a:br>
              <a:r>
                <a:rPr lang="en-US" sz="2000" dirty="0"/>
                <a:t>a computation.</a:t>
              </a:r>
            </a:p>
          </p:txBody>
        </p:sp>
        <p:sp>
          <p:nvSpPr>
            <p:cNvPr id="70" name="Right Arrow 69">
              <a:extLst>
                <a:ext uri="{FF2B5EF4-FFF2-40B4-BE49-F238E27FC236}">
                  <a16:creationId xmlns:a16="http://schemas.microsoft.com/office/drawing/2014/main" id="{F27481A5-8F38-BD4A-8B49-32A0799188C6}"/>
                </a:ext>
              </a:extLst>
            </p:cNvPr>
            <p:cNvSpPr/>
            <p:nvPr/>
          </p:nvSpPr>
          <p:spPr bwMode="auto">
            <a:xfrm>
              <a:off x="3585339" y="4631415"/>
              <a:ext cx="675861" cy="516835"/>
            </a:xfrm>
            <a:prstGeom prst="righ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dirty="0">
                <a:solidFill>
                  <a:srgbClr val="000000"/>
                </a:solidFill>
                <a:latin typeface="Helvetica Neue" charset="0"/>
              </a:endParaRPr>
            </a:p>
          </p:txBody>
        </p:sp>
      </p:grpSp>
      <p:sp>
        <p:nvSpPr>
          <p:cNvPr id="71" name="TextBox 70" descr="Systems execute relational algebra query plan.&#10;" title="Relational Algebra subheading">
            <a:extLst>
              <a:ext uri="{FF2B5EF4-FFF2-40B4-BE49-F238E27FC236}">
                <a16:creationId xmlns:a16="http://schemas.microsoft.com/office/drawing/2014/main" id="{821C0B5C-ACB8-DA47-9139-34136B59D0C5}"/>
              </a:ext>
            </a:extLst>
          </p:cNvPr>
          <p:cNvSpPr txBox="1"/>
          <p:nvPr/>
        </p:nvSpPr>
        <p:spPr>
          <a:xfrm>
            <a:off x="5906960" y="5749545"/>
            <a:ext cx="4197115"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a:t>Systems execute relational algebra query plan.</a:t>
            </a:r>
          </a:p>
        </p:txBody>
      </p:sp>
      <p:sp>
        <p:nvSpPr>
          <p:cNvPr id="89" name="Rectangle 88" descr="SQL&#10;A declarative expression of the query result&#10;" title="SQL">
            <a:extLst>
              <a:ext uri="{FF2B5EF4-FFF2-40B4-BE49-F238E27FC236}">
                <a16:creationId xmlns:a16="http://schemas.microsoft.com/office/drawing/2014/main" id="{6B498018-307C-FB49-810C-DB7A59342388}"/>
              </a:ext>
            </a:extLst>
          </p:cNvPr>
          <p:cNvSpPr/>
          <p:nvPr/>
        </p:nvSpPr>
        <p:spPr bwMode="auto">
          <a:xfrm>
            <a:off x="1791680" y="3658124"/>
            <a:ext cx="2751964" cy="1815547"/>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1200"/>
              </a:spcBef>
            </a:pPr>
            <a:r>
              <a:rPr lang="en-US" sz="3200" dirty="0"/>
              <a:t>SQL</a:t>
            </a:r>
          </a:p>
          <a:p>
            <a:pPr algn="ctr">
              <a:spcBef>
                <a:spcPts val="1200"/>
              </a:spcBef>
            </a:pPr>
            <a:r>
              <a:rPr lang="en-US" sz="2000" dirty="0"/>
              <a:t>A </a:t>
            </a:r>
            <a:r>
              <a:rPr lang="en-US" sz="2000" b="1" dirty="0"/>
              <a:t>declarative</a:t>
            </a:r>
            <a:r>
              <a:rPr lang="en-US" sz="2000" dirty="0"/>
              <a:t> expression of the query result</a:t>
            </a:r>
          </a:p>
        </p:txBody>
      </p:sp>
      <p:sp>
        <p:nvSpPr>
          <p:cNvPr id="90" name="TextBox 89"/>
          <p:cNvSpPr txBox="1"/>
          <p:nvPr/>
        </p:nvSpPr>
        <p:spPr>
          <a:xfrm>
            <a:off x="6920923" y="1388829"/>
            <a:ext cx="2823169" cy="369332"/>
          </a:xfrm>
          <a:prstGeom prst="rect">
            <a:avLst/>
          </a:prstGeom>
          <a:noFill/>
        </p:spPr>
        <p:txBody>
          <a:bodyPr wrap="square" rtlCol="0">
            <a:spAutoFit/>
          </a:bodyPr>
          <a:lstStyle/>
          <a:p>
            <a:r>
              <a:rPr lang="en-US" dirty="0"/>
              <a:t>Relational Algebra</a:t>
            </a:r>
          </a:p>
        </p:txBody>
      </p:sp>
      <p:sp>
        <p:nvSpPr>
          <p:cNvPr id="5" name="Slide Number Placeholder 4"/>
          <p:cNvSpPr>
            <a:spLocks noGrp="1"/>
          </p:cNvSpPr>
          <p:nvPr>
            <p:ph type="sldNum" sz="quarter" idx="12"/>
          </p:nvPr>
        </p:nvSpPr>
        <p:spPr/>
        <p:txBody>
          <a:bodyPr/>
          <a:lstStyle/>
          <a:p>
            <a:fld id="{459F6482-13E3-48AA-9F28-7362888D1E43}" type="slidenum">
              <a:rPr lang="en-US" smtClean="0"/>
              <a:t>41</a:t>
            </a:fld>
            <a:endParaRPr lang="en-US"/>
          </a:p>
        </p:txBody>
      </p:sp>
    </p:spTree>
    <p:extLst>
      <p:ext uri="{BB962C8B-B14F-4D97-AF65-F5344CB8AC3E}">
        <p14:creationId xmlns:p14="http://schemas.microsoft.com/office/powerpoint/2010/main" val="1574937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4"/>
          <p:cNvSpPr>
            <a:spLocks noGrp="1" noChangeArrowheads="1"/>
          </p:cNvSpPr>
          <p:nvPr>
            <p:ph type="title"/>
          </p:nvPr>
        </p:nvSpPr>
        <p:spPr/>
        <p:txBody>
          <a:bodyPr/>
          <a:lstStyle/>
          <a:p>
            <a:r>
              <a:rPr lang="en-US"/>
              <a:t>Relational Algebra Preliminaries</a:t>
            </a:r>
            <a:endParaRPr lang="en-US" dirty="0"/>
          </a:p>
        </p:txBody>
      </p:sp>
      <p:sp>
        <p:nvSpPr>
          <p:cNvPr id="33798" name="Rectangle 5"/>
          <p:cNvSpPr>
            <a:spLocks noGrp="1" noChangeArrowheads="1"/>
          </p:cNvSpPr>
          <p:nvPr>
            <p:ph idx="1"/>
          </p:nvPr>
        </p:nvSpPr>
        <p:spPr/>
        <p:txBody>
          <a:bodyPr>
            <a:normAutofit/>
          </a:bodyPr>
          <a:lstStyle/>
          <a:p>
            <a:r>
              <a:rPr lang="en-US" dirty="0"/>
              <a:t>Algebra of operators on </a:t>
            </a:r>
            <a:r>
              <a:rPr lang="en-US" dirty="0" smtClean="0"/>
              <a:t>relation </a:t>
            </a:r>
            <a:r>
              <a:rPr lang="en-US" dirty="0"/>
              <a:t>instances</a:t>
            </a:r>
          </a:p>
          <a:p>
            <a:pPr>
              <a:spcAft>
                <a:spcPts val="2667"/>
              </a:spcAft>
            </a:pPr>
            <a:r>
              <a:rPr lang="en-US" sz="3733" dirty="0"/>
              <a:t>𝜋</a:t>
            </a:r>
            <a:r>
              <a:rPr lang="en-US" baseline="-25000" dirty="0" err="1"/>
              <a:t>S.name</a:t>
            </a:r>
            <a:r>
              <a:rPr lang="en-US" dirty="0"/>
              <a:t>(</a:t>
            </a:r>
            <a:r>
              <a:rPr lang="en-US" sz="3733" dirty="0"/>
              <a:t>𝜎</a:t>
            </a:r>
            <a:r>
              <a:rPr lang="en-US" baseline="-25000" dirty="0" err="1"/>
              <a:t>R.bid</a:t>
            </a:r>
            <a:r>
              <a:rPr lang="en-US" baseline="-25000" dirty="0"/>
              <a:t>=100 ⋀ </a:t>
            </a:r>
            <a:r>
              <a:rPr lang="en-US" baseline="-25000" dirty="0" err="1"/>
              <a:t>S.rating</a:t>
            </a:r>
            <a:r>
              <a:rPr lang="en-US" baseline="-25000" dirty="0"/>
              <a:t>&gt;5</a:t>
            </a:r>
            <a:r>
              <a:rPr lang="en-US" dirty="0"/>
              <a:t>(R </a:t>
            </a:r>
            <a:r>
              <a:rPr lang="en-US" sz="4267" dirty="0"/>
              <a:t>⋈</a:t>
            </a:r>
            <a:r>
              <a:rPr lang="en-US" baseline="-25000" dirty="0" err="1"/>
              <a:t>R.sid</a:t>
            </a:r>
            <a:r>
              <a:rPr lang="en-US" baseline="-25000" dirty="0"/>
              <a:t>=</a:t>
            </a:r>
            <a:r>
              <a:rPr lang="en-US" baseline="-25000" dirty="0" err="1"/>
              <a:t>S.sid</a:t>
            </a:r>
            <a:r>
              <a:rPr lang="en-US" baseline="-25000" dirty="0"/>
              <a:t> </a:t>
            </a:r>
            <a:r>
              <a:rPr lang="en-US" dirty="0"/>
              <a:t>S))</a:t>
            </a:r>
          </a:p>
          <a:p>
            <a:pPr lvl="1"/>
            <a:r>
              <a:rPr lang="en-US" dirty="0"/>
              <a:t>Closed: result is also a </a:t>
            </a:r>
            <a:r>
              <a:rPr lang="en-US" dirty="0" smtClean="0"/>
              <a:t>relation </a:t>
            </a:r>
            <a:r>
              <a:rPr lang="en-US" dirty="0"/>
              <a:t>instance</a:t>
            </a:r>
          </a:p>
          <a:p>
            <a:pPr lvl="2"/>
            <a:r>
              <a:rPr lang="en-US" dirty="0"/>
              <a:t>Enables rich composition!</a:t>
            </a:r>
          </a:p>
          <a:p>
            <a:pPr lvl="1"/>
            <a:r>
              <a:rPr lang="en-US" dirty="0"/>
              <a:t>Typed: input schema determines output</a:t>
            </a:r>
          </a:p>
          <a:p>
            <a:pPr lvl="2"/>
            <a:r>
              <a:rPr lang="en-US" dirty="0"/>
              <a:t>Can statically check whether queries are legal</a:t>
            </a:r>
            <a:r>
              <a:rPr lang="en-US" dirty="0" smtClean="0"/>
              <a:t>.</a:t>
            </a:r>
          </a:p>
          <a:p>
            <a:pPr lvl="1"/>
            <a:r>
              <a:rPr lang="en-US" dirty="0"/>
              <a:t>Pure relational algebra has set semantics</a:t>
            </a:r>
          </a:p>
          <a:p>
            <a:pPr lvl="2"/>
            <a:r>
              <a:rPr lang="en-US" dirty="0"/>
              <a:t>No duplicate tuples in a relation instance</a:t>
            </a:r>
          </a:p>
          <a:p>
            <a:pPr lvl="2"/>
            <a:r>
              <a:rPr lang="en-US" dirty="0"/>
              <a:t>vs. SQL, which has multiset (bag) semantics</a:t>
            </a:r>
          </a:p>
          <a:p>
            <a:pPr lvl="2"/>
            <a:endParaRPr lang="en-US" dirty="0"/>
          </a:p>
        </p:txBody>
      </p:sp>
      <p:sp>
        <p:nvSpPr>
          <p:cNvPr id="2" name="Slide Number Placeholder 1"/>
          <p:cNvSpPr>
            <a:spLocks noGrp="1"/>
          </p:cNvSpPr>
          <p:nvPr>
            <p:ph type="sldNum" sz="quarter" idx="12"/>
          </p:nvPr>
        </p:nvSpPr>
        <p:spPr/>
        <p:txBody>
          <a:bodyPr/>
          <a:lstStyle/>
          <a:p>
            <a:fld id="{459F6482-13E3-48AA-9F28-7362888D1E43}" type="slidenum">
              <a:rPr lang="en-US" smtClean="0"/>
              <a:t>42</a:t>
            </a:fld>
            <a:endParaRPr lang="en-US"/>
          </a:p>
        </p:txBody>
      </p:sp>
    </p:spTree>
    <p:extLst>
      <p:ext uri="{BB962C8B-B14F-4D97-AF65-F5344CB8AC3E}">
        <p14:creationId xmlns:p14="http://schemas.microsoft.com/office/powerpoint/2010/main" val="3312627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8">
                                            <p:txEl>
                                              <p:pRg st="2" end="2"/>
                                            </p:txEl>
                                          </p:spTgt>
                                        </p:tgtEl>
                                        <p:attrNameLst>
                                          <p:attrName>style.visibility</p:attrName>
                                        </p:attrNameLst>
                                      </p:cBhvr>
                                      <p:to>
                                        <p:strVal val="visible"/>
                                      </p:to>
                                    </p:set>
                                    <p:animEffect transition="in" filter="fade">
                                      <p:cBhvr>
                                        <p:cTn id="7" dur="500"/>
                                        <p:tgtEl>
                                          <p:spTgt spid="33798">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798">
                                            <p:txEl>
                                              <p:pRg st="3" end="3"/>
                                            </p:txEl>
                                          </p:spTgt>
                                        </p:tgtEl>
                                        <p:attrNameLst>
                                          <p:attrName>style.visibility</p:attrName>
                                        </p:attrNameLst>
                                      </p:cBhvr>
                                      <p:to>
                                        <p:strVal val="visible"/>
                                      </p:to>
                                    </p:set>
                                    <p:animEffect transition="in" filter="fade">
                                      <p:cBhvr>
                                        <p:cTn id="10" dur="500"/>
                                        <p:tgtEl>
                                          <p:spTgt spid="3379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798">
                                            <p:txEl>
                                              <p:pRg st="4" end="4"/>
                                            </p:txEl>
                                          </p:spTgt>
                                        </p:tgtEl>
                                        <p:attrNameLst>
                                          <p:attrName>style.visibility</p:attrName>
                                        </p:attrNameLst>
                                      </p:cBhvr>
                                      <p:to>
                                        <p:strVal val="visible"/>
                                      </p:to>
                                    </p:set>
                                    <p:animEffect transition="in" filter="fade">
                                      <p:cBhvr>
                                        <p:cTn id="15" dur="500"/>
                                        <p:tgtEl>
                                          <p:spTgt spid="33798">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798">
                                            <p:txEl>
                                              <p:pRg st="5" end="5"/>
                                            </p:txEl>
                                          </p:spTgt>
                                        </p:tgtEl>
                                        <p:attrNameLst>
                                          <p:attrName>style.visibility</p:attrName>
                                        </p:attrNameLst>
                                      </p:cBhvr>
                                      <p:to>
                                        <p:strVal val="visible"/>
                                      </p:to>
                                    </p:set>
                                    <p:animEffect transition="in" filter="fade">
                                      <p:cBhvr>
                                        <p:cTn id="18" dur="500"/>
                                        <p:tgtEl>
                                          <p:spTgt spid="337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Grp="1" noChangeArrowheads="1"/>
          </p:cNvSpPr>
          <p:nvPr>
            <p:ph type="title"/>
          </p:nvPr>
        </p:nvSpPr>
        <p:spPr/>
        <p:txBody>
          <a:bodyPr/>
          <a:lstStyle/>
          <a:p>
            <a:r>
              <a:rPr lang="en-US" dirty="0"/>
              <a:t>Relational Algebra </a:t>
            </a:r>
            <a:r>
              <a:rPr lang="en-US" dirty="0" smtClean="0"/>
              <a:t>Operators</a:t>
            </a:r>
            <a:endParaRPr lang="en-US" dirty="0"/>
          </a:p>
        </p:txBody>
      </p:sp>
      <p:sp>
        <p:nvSpPr>
          <p:cNvPr id="35846" name="Rectangle 5"/>
          <p:cNvSpPr>
            <a:spLocks noGrp="1" noChangeArrowheads="1"/>
          </p:cNvSpPr>
          <p:nvPr>
            <p:ph idx="1"/>
          </p:nvPr>
        </p:nvSpPr>
        <p:spPr/>
        <p:txBody>
          <a:bodyPr>
            <a:normAutofit fontScale="92500" lnSpcReduction="10000"/>
          </a:bodyPr>
          <a:lstStyle/>
          <a:p>
            <a:r>
              <a:rPr lang="en-US" u="sng" dirty="0"/>
              <a:t>Unary Operators</a:t>
            </a:r>
            <a:r>
              <a:rPr lang="en-US" dirty="0"/>
              <a:t>: on </a:t>
            </a:r>
            <a:r>
              <a:rPr lang="en-US" b="1" dirty="0"/>
              <a:t>single relation</a:t>
            </a:r>
          </a:p>
          <a:p>
            <a:pPr lvl="1"/>
            <a:r>
              <a:rPr lang="en-US" b="1" dirty="0"/>
              <a:t>Projection</a:t>
            </a:r>
            <a:r>
              <a:rPr lang="en-US" dirty="0"/>
              <a:t>  (</a:t>
            </a:r>
            <a:r>
              <a:rPr lang="en-US" b="1" i="1" dirty="0">
                <a:latin typeface="Symbol" charset="2"/>
                <a:cs typeface="Symbol" charset="2"/>
              </a:rPr>
              <a:t>p</a:t>
            </a:r>
            <a:r>
              <a:rPr lang="en-US" dirty="0"/>
              <a:t> ):  Retains only desired columns (vertical)</a:t>
            </a:r>
          </a:p>
          <a:p>
            <a:pPr lvl="1"/>
            <a:r>
              <a:rPr lang="en-US" b="1" dirty="0"/>
              <a:t>Selection</a:t>
            </a:r>
            <a:r>
              <a:rPr lang="en-US" dirty="0"/>
              <a:t>  (</a:t>
            </a:r>
            <a:r>
              <a:rPr lang="en-US" b="1" i="1" dirty="0" smtClean="0">
                <a:latin typeface="Symbol" charset="2"/>
                <a:cs typeface="Symbol" charset="2"/>
              </a:rPr>
              <a:t>s </a:t>
            </a:r>
            <a:r>
              <a:rPr lang="en-US" dirty="0" smtClean="0"/>
              <a:t>): </a:t>
            </a:r>
            <a:r>
              <a:rPr lang="en-US" dirty="0"/>
              <a:t>Selects a subset of rows (horizontal)</a:t>
            </a:r>
          </a:p>
          <a:p>
            <a:pPr lvl="1"/>
            <a:r>
              <a:rPr lang="en-US" b="1" dirty="0"/>
              <a:t>Renaming</a:t>
            </a:r>
            <a:r>
              <a:rPr lang="en-US" dirty="0"/>
              <a:t> </a:t>
            </a:r>
            <a:r>
              <a:rPr lang="en-US" dirty="0" smtClean="0"/>
              <a:t>( </a:t>
            </a:r>
            <a:r>
              <a:rPr lang="en-US" b="1" dirty="0" smtClean="0"/>
              <a:t>𝜌</a:t>
            </a:r>
            <a:r>
              <a:rPr lang="en-US" dirty="0" smtClean="0"/>
              <a:t> </a:t>
            </a:r>
            <a:r>
              <a:rPr lang="en-US" dirty="0"/>
              <a:t>):  Rename </a:t>
            </a:r>
            <a:r>
              <a:rPr lang="en-US" dirty="0" smtClean="0"/>
              <a:t>attributes </a:t>
            </a:r>
            <a:r>
              <a:rPr lang="en-US" dirty="0"/>
              <a:t>and relations</a:t>
            </a:r>
            <a:r>
              <a:rPr lang="en-US" dirty="0" smtClean="0"/>
              <a:t>.</a:t>
            </a:r>
          </a:p>
          <a:p>
            <a:r>
              <a:rPr lang="en-US" u="sng" dirty="0"/>
              <a:t>Binary Operators</a:t>
            </a:r>
            <a:r>
              <a:rPr lang="en-US" dirty="0"/>
              <a:t>: on </a:t>
            </a:r>
            <a:r>
              <a:rPr lang="en-US" b="1" dirty="0"/>
              <a:t>pairs of relations</a:t>
            </a:r>
          </a:p>
          <a:p>
            <a:pPr lvl="1"/>
            <a:r>
              <a:rPr lang="en-US" b="1" dirty="0"/>
              <a:t>Union</a:t>
            </a:r>
            <a:r>
              <a:rPr lang="en-US" dirty="0"/>
              <a:t>  ( </a:t>
            </a:r>
            <a:r>
              <a:rPr lang="en-US" dirty="0">
                <a:sym typeface="Symbol" charset="0"/>
              </a:rPr>
              <a:t> </a:t>
            </a:r>
            <a:r>
              <a:rPr lang="en-US" dirty="0"/>
              <a:t>):  Tuples in r1 or in r2.</a:t>
            </a:r>
          </a:p>
          <a:p>
            <a:pPr lvl="1"/>
            <a:r>
              <a:rPr lang="en-US" b="1" dirty="0"/>
              <a:t>Set-difference</a:t>
            </a:r>
            <a:r>
              <a:rPr lang="en-US" dirty="0"/>
              <a:t>  ( — ): Tuples in r1, but not in r2.</a:t>
            </a:r>
          </a:p>
          <a:p>
            <a:pPr lvl="1"/>
            <a:r>
              <a:rPr lang="en-US" b="1" dirty="0"/>
              <a:t>Cross-product </a:t>
            </a:r>
            <a:r>
              <a:rPr lang="en-US" dirty="0"/>
              <a:t> ( </a:t>
            </a:r>
            <a:r>
              <a:rPr lang="en-US" dirty="0">
                <a:sym typeface="Symbol" charset="0"/>
              </a:rPr>
              <a:t> </a:t>
            </a:r>
            <a:r>
              <a:rPr lang="en-US" dirty="0"/>
              <a:t>): Allows us to combine two relations.</a:t>
            </a:r>
          </a:p>
          <a:p>
            <a:r>
              <a:rPr lang="en-US" u="sng" dirty="0"/>
              <a:t>Compound Operators</a:t>
            </a:r>
            <a:r>
              <a:rPr lang="en-US" dirty="0"/>
              <a:t>: common “</a:t>
            </a:r>
            <a:r>
              <a:rPr lang="en-US" i="1" dirty="0"/>
              <a:t>macros</a:t>
            </a:r>
            <a:r>
              <a:rPr lang="en-US" dirty="0"/>
              <a:t>” for the above</a:t>
            </a:r>
          </a:p>
          <a:p>
            <a:pPr lvl="1"/>
            <a:r>
              <a:rPr lang="en-US" b="1" dirty="0"/>
              <a:t>Intersection</a:t>
            </a:r>
            <a:r>
              <a:rPr lang="en-US" dirty="0"/>
              <a:t> ( </a:t>
            </a:r>
            <a:r>
              <a:rPr lang="en-US" dirty="0">
                <a:sym typeface="Symbol" charset="0"/>
              </a:rPr>
              <a:t>∩ </a:t>
            </a:r>
            <a:r>
              <a:rPr lang="en-US" dirty="0"/>
              <a:t>):  Tuples in r1 and in r2.</a:t>
            </a:r>
          </a:p>
          <a:p>
            <a:pPr lvl="1"/>
            <a:r>
              <a:rPr lang="en-US" b="1" dirty="0"/>
              <a:t>Joins</a:t>
            </a:r>
            <a:r>
              <a:rPr lang="en-US" dirty="0"/>
              <a:t> ( </a:t>
            </a:r>
            <a:r>
              <a:rPr lang="en-US" sz="2800" dirty="0"/>
              <a:t>⋈</a:t>
            </a:r>
            <a:r>
              <a:rPr lang="en-US" baseline="-25000" dirty="0"/>
              <a:t>𝜃</a:t>
            </a:r>
            <a:r>
              <a:rPr lang="en-US" dirty="0"/>
              <a:t> ,  </a:t>
            </a:r>
            <a:r>
              <a:rPr lang="en-US" sz="2800" dirty="0"/>
              <a:t>⋈</a:t>
            </a:r>
            <a:r>
              <a:rPr lang="en-US" dirty="0"/>
              <a:t> ): Combine relations that satisfy </a:t>
            </a:r>
            <a:r>
              <a:rPr lang="en-US" dirty="0" smtClean="0"/>
              <a:t>predicates</a:t>
            </a:r>
          </a:p>
          <a:p>
            <a:pPr lvl="1"/>
            <a:endParaRPr lang="en-US" dirty="0" smtClean="0"/>
          </a:p>
          <a:p>
            <a:endParaRPr lang="en-US" dirty="0"/>
          </a:p>
          <a:p>
            <a:endParaRPr lang="en-US" dirty="0"/>
          </a:p>
        </p:txBody>
      </p:sp>
      <p:sp>
        <p:nvSpPr>
          <p:cNvPr id="2" name="Slide Number Placeholder 1"/>
          <p:cNvSpPr>
            <a:spLocks noGrp="1"/>
          </p:cNvSpPr>
          <p:nvPr>
            <p:ph type="sldNum" sz="quarter" idx="12"/>
          </p:nvPr>
        </p:nvSpPr>
        <p:spPr/>
        <p:txBody>
          <a:bodyPr/>
          <a:lstStyle/>
          <a:p>
            <a:fld id="{459F6482-13E3-48AA-9F28-7362888D1E43}" type="slidenum">
              <a:rPr lang="en-US" smtClean="0"/>
              <a:t>43</a:t>
            </a:fld>
            <a:endParaRPr lang="en-US"/>
          </a:p>
        </p:txBody>
      </p:sp>
    </p:spTree>
    <p:extLst>
      <p:ext uri="{BB962C8B-B14F-4D97-AF65-F5344CB8AC3E}">
        <p14:creationId xmlns:p14="http://schemas.microsoft.com/office/powerpoint/2010/main" val="1737817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6">
                                            <p:txEl>
                                              <p:pRg st="0" end="0"/>
                                            </p:txEl>
                                          </p:spTgt>
                                        </p:tgtEl>
                                        <p:attrNameLst>
                                          <p:attrName>style.visibility</p:attrName>
                                        </p:attrNameLst>
                                      </p:cBhvr>
                                      <p:to>
                                        <p:strVal val="visible"/>
                                      </p:to>
                                    </p:set>
                                    <p:animEffect transition="in" filter="fade">
                                      <p:cBhvr>
                                        <p:cTn id="7" dur="500"/>
                                        <p:tgtEl>
                                          <p:spTgt spid="3584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846">
                                            <p:txEl>
                                              <p:pRg st="1" end="1"/>
                                            </p:txEl>
                                          </p:spTgt>
                                        </p:tgtEl>
                                        <p:attrNameLst>
                                          <p:attrName>style.visibility</p:attrName>
                                        </p:attrNameLst>
                                      </p:cBhvr>
                                      <p:to>
                                        <p:strVal val="visible"/>
                                      </p:to>
                                    </p:set>
                                    <p:animEffect transition="in" filter="fade">
                                      <p:cBhvr>
                                        <p:cTn id="10" dur="500"/>
                                        <p:tgtEl>
                                          <p:spTgt spid="3584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846">
                                            <p:txEl>
                                              <p:pRg st="2" end="2"/>
                                            </p:txEl>
                                          </p:spTgt>
                                        </p:tgtEl>
                                        <p:attrNameLst>
                                          <p:attrName>style.visibility</p:attrName>
                                        </p:attrNameLst>
                                      </p:cBhvr>
                                      <p:to>
                                        <p:strVal val="visible"/>
                                      </p:to>
                                    </p:set>
                                    <p:animEffect transition="in" filter="fade">
                                      <p:cBhvr>
                                        <p:cTn id="13" dur="500"/>
                                        <p:tgtEl>
                                          <p:spTgt spid="3584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846">
                                            <p:txEl>
                                              <p:pRg st="3" end="3"/>
                                            </p:txEl>
                                          </p:spTgt>
                                        </p:tgtEl>
                                        <p:attrNameLst>
                                          <p:attrName>style.visibility</p:attrName>
                                        </p:attrNameLst>
                                      </p:cBhvr>
                                      <p:to>
                                        <p:strVal val="visible"/>
                                      </p:to>
                                    </p:set>
                                    <p:animEffect transition="in" filter="fade">
                                      <p:cBhvr>
                                        <p:cTn id="16" dur="500"/>
                                        <p:tgtEl>
                                          <p:spTgt spid="3584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846">
                                            <p:txEl>
                                              <p:pRg st="4" end="4"/>
                                            </p:txEl>
                                          </p:spTgt>
                                        </p:tgtEl>
                                        <p:attrNameLst>
                                          <p:attrName>style.visibility</p:attrName>
                                        </p:attrNameLst>
                                      </p:cBhvr>
                                      <p:to>
                                        <p:strVal val="visible"/>
                                      </p:to>
                                    </p:set>
                                    <p:animEffect transition="in" filter="fade">
                                      <p:cBhvr>
                                        <p:cTn id="21" dur="500"/>
                                        <p:tgtEl>
                                          <p:spTgt spid="3584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846">
                                            <p:txEl>
                                              <p:pRg st="5" end="5"/>
                                            </p:txEl>
                                          </p:spTgt>
                                        </p:tgtEl>
                                        <p:attrNameLst>
                                          <p:attrName>style.visibility</p:attrName>
                                        </p:attrNameLst>
                                      </p:cBhvr>
                                      <p:to>
                                        <p:strVal val="visible"/>
                                      </p:to>
                                    </p:set>
                                    <p:animEffect transition="in" filter="fade">
                                      <p:cBhvr>
                                        <p:cTn id="24" dur="500"/>
                                        <p:tgtEl>
                                          <p:spTgt spid="3584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846">
                                            <p:txEl>
                                              <p:pRg st="6" end="6"/>
                                            </p:txEl>
                                          </p:spTgt>
                                        </p:tgtEl>
                                        <p:attrNameLst>
                                          <p:attrName>style.visibility</p:attrName>
                                        </p:attrNameLst>
                                      </p:cBhvr>
                                      <p:to>
                                        <p:strVal val="visible"/>
                                      </p:to>
                                    </p:set>
                                    <p:animEffect transition="in" filter="fade">
                                      <p:cBhvr>
                                        <p:cTn id="27" dur="500"/>
                                        <p:tgtEl>
                                          <p:spTgt spid="3584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846">
                                            <p:txEl>
                                              <p:pRg st="7" end="7"/>
                                            </p:txEl>
                                          </p:spTgt>
                                        </p:tgtEl>
                                        <p:attrNameLst>
                                          <p:attrName>style.visibility</p:attrName>
                                        </p:attrNameLst>
                                      </p:cBhvr>
                                      <p:to>
                                        <p:strVal val="visible"/>
                                      </p:to>
                                    </p:set>
                                    <p:animEffect transition="in" filter="fade">
                                      <p:cBhvr>
                                        <p:cTn id="30" dur="500"/>
                                        <p:tgtEl>
                                          <p:spTgt spid="35846">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846">
                                            <p:txEl>
                                              <p:pRg st="8" end="8"/>
                                            </p:txEl>
                                          </p:spTgt>
                                        </p:tgtEl>
                                        <p:attrNameLst>
                                          <p:attrName>style.visibility</p:attrName>
                                        </p:attrNameLst>
                                      </p:cBhvr>
                                      <p:to>
                                        <p:strVal val="visible"/>
                                      </p:to>
                                    </p:set>
                                    <p:animEffect transition="in" filter="fade">
                                      <p:cBhvr>
                                        <p:cTn id="35" dur="500"/>
                                        <p:tgtEl>
                                          <p:spTgt spid="3584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846">
                                            <p:txEl>
                                              <p:pRg st="9" end="9"/>
                                            </p:txEl>
                                          </p:spTgt>
                                        </p:tgtEl>
                                        <p:attrNameLst>
                                          <p:attrName>style.visibility</p:attrName>
                                        </p:attrNameLst>
                                      </p:cBhvr>
                                      <p:to>
                                        <p:strVal val="visible"/>
                                      </p:to>
                                    </p:set>
                                    <p:animEffect transition="in" filter="fade">
                                      <p:cBhvr>
                                        <p:cTn id="38" dur="500"/>
                                        <p:tgtEl>
                                          <p:spTgt spid="3584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846">
                                            <p:txEl>
                                              <p:pRg st="10" end="10"/>
                                            </p:txEl>
                                          </p:spTgt>
                                        </p:tgtEl>
                                        <p:attrNameLst>
                                          <p:attrName>style.visibility</p:attrName>
                                        </p:attrNameLst>
                                      </p:cBhvr>
                                      <p:to>
                                        <p:strVal val="visible"/>
                                      </p:to>
                                    </p:set>
                                    <p:animEffect transition="in" filter="fade">
                                      <p:cBhvr>
                                        <p:cTn id="41" dur="500"/>
                                        <p:tgtEl>
                                          <p:spTgt spid="3584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76" y="2749404"/>
            <a:ext cx="7661304" cy="1325563"/>
          </a:xfrm>
        </p:spPr>
        <p:txBody>
          <a:bodyPr>
            <a:normAutofit/>
          </a:bodyPr>
          <a:lstStyle/>
          <a:p>
            <a:r>
              <a:rPr lang="en-US" altLang="zh-CN" sz="5400" b="1" dirty="0" smtClean="0"/>
              <a:t>6. Sorting and Hashing</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44</a:t>
            </a:fld>
            <a:endParaRPr lang="en-US"/>
          </a:p>
        </p:txBody>
      </p:sp>
    </p:spTree>
    <p:extLst>
      <p:ext uri="{BB962C8B-B14F-4D97-AF65-F5344CB8AC3E}">
        <p14:creationId xmlns:p14="http://schemas.microsoft.com/office/powerpoint/2010/main" val="32276361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82425"/>
            <a:ext cx="5553173" cy="4298622"/>
          </a:xfrm>
        </p:spPr>
        <p:txBody>
          <a:bodyPr>
            <a:normAutofit/>
          </a:bodyPr>
          <a:lstStyle/>
          <a:p>
            <a:pPr marL="0" indent="0">
              <a:buNone/>
            </a:pPr>
            <a:r>
              <a:rPr lang="en-US" dirty="0" smtClean="0"/>
              <a:t>Sort ?</a:t>
            </a:r>
          </a:p>
          <a:p>
            <a:r>
              <a:rPr lang="en-US" sz="2000" dirty="0" smtClean="0"/>
              <a:t>“</a:t>
            </a:r>
            <a:r>
              <a:rPr lang="en-US" sz="2000" dirty="0"/>
              <a:t>Rendezvous”</a:t>
            </a:r>
          </a:p>
          <a:p>
            <a:pPr lvl="1"/>
            <a:r>
              <a:rPr lang="en-US" sz="1800" dirty="0"/>
              <a:t>Eliminating duplicates (DISTINCT)</a:t>
            </a:r>
          </a:p>
          <a:p>
            <a:pPr lvl="1"/>
            <a:r>
              <a:rPr lang="en-US" sz="1800" dirty="0"/>
              <a:t>Grouping for summarization (GROUP BY)</a:t>
            </a:r>
          </a:p>
          <a:p>
            <a:pPr lvl="1"/>
            <a:r>
              <a:rPr lang="en-US" sz="1800" dirty="0"/>
              <a:t>Upcoming sort-merge join algorithm</a:t>
            </a:r>
          </a:p>
          <a:p>
            <a:r>
              <a:rPr lang="en-US" sz="2000" dirty="0"/>
              <a:t>Ordering</a:t>
            </a:r>
          </a:p>
          <a:p>
            <a:pPr lvl="1"/>
            <a:r>
              <a:rPr lang="en-US" sz="1800" dirty="0"/>
              <a:t>Sometimes, output must be ordered (ORDER BY)</a:t>
            </a:r>
          </a:p>
          <a:p>
            <a:pPr lvl="2"/>
            <a:r>
              <a:rPr lang="en-US" sz="1600" dirty="0"/>
              <a:t>e.g., return results ranked in decreasing order of relevance</a:t>
            </a:r>
          </a:p>
          <a:p>
            <a:pPr lvl="1"/>
            <a:r>
              <a:rPr lang="en-US" sz="1800" dirty="0"/>
              <a:t>First step in bulk-loading tree indexes</a:t>
            </a:r>
          </a:p>
          <a:p>
            <a:r>
              <a:rPr lang="en-US" sz="2000" dirty="0"/>
              <a:t>Problem: sort 100GB of data with 1GB of RAM.</a:t>
            </a:r>
          </a:p>
          <a:p>
            <a:pPr lvl="1"/>
            <a:r>
              <a:rPr lang="en-US" sz="1800" dirty="0"/>
              <a:t>why not virtual memory?</a:t>
            </a:r>
          </a:p>
        </p:txBody>
      </p:sp>
      <p:sp>
        <p:nvSpPr>
          <p:cNvPr id="4" name="Rectangle 3"/>
          <p:cNvSpPr/>
          <p:nvPr/>
        </p:nvSpPr>
        <p:spPr>
          <a:xfrm>
            <a:off x="5848545" y="5183833"/>
            <a:ext cx="5916106" cy="1323439"/>
          </a:xfrm>
          <a:prstGeom prst="rect">
            <a:avLst/>
          </a:prstGeom>
          <a:solidFill>
            <a:schemeClr val="accent4">
              <a:lumMod val="20000"/>
              <a:lumOff val="80000"/>
            </a:schemeClr>
          </a:solidFill>
        </p:spPr>
        <p:txBody>
          <a:bodyPr wrap="square">
            <a:spAutoFit/>
          </a:bodyPr>
          <a:lstStyle/>
          <a:p>
            <a:r>
              <a:rPr lang="en-US" sz="2000" dirty="0"/>
              <a:t>Out-of-Core Algorithms</a:t>
            </a:r>
            <a:endParaRPr lang="en-US" sz="2000" dirty="0" smtClean="0"/>
          </a:p>
          <a:p>
            <a:pPr marL="285750" indent="-285750">
              <a:buFont typeface="Arial" panose="020B0604020202020204" pitchFamily="34" charset="0"/>
              <a:buChar char="•"/>
            </a:pPr>
            <a:r>
              <a:rPr lang="en-US" sz="2000" dirty="0" smtClean="0"/>
              <a:t>Two </a:t>
            </a:r>
            <a:r>
              <a:rPr lang="en-US" sz="2000" dirty="0"/>
              <a:t>themes</a:t>
            </a:r>
          </a:p>
          <a:p>
            <a:pPr marL="800100" lvl="1" indent="-342900">
              <a:buFont typeface="+mj-lt"/>
              <a:buAutoNum type="arabicPeriod"/>
            </a:pPr>
            <a:r>
              <a:rPr lang="en-US" sz="2000" dirty="0"/>
              <a:t>Single-pass streaming data through RAM</a:t>
            </a:r>
          </a:p>
          <a:p>
            <a:pPr marL="800100" lvl="1" indent="-342900">
              <a:buFont typeface="+mj-lt"/>
              <a:buAutoNum type="arabicPeriod"/>
            </a:pPr>
            <a:r>
              <a:rPr lang="en-US" sz="2000" dirty="0"/>
              <a:t>Divide (into RAM-sized chunks) and Conquer</a:t>
            </a:r>
          </a:p>
        </p:txBody>
      </p:sp>
      <p:sp>
        <p:nvSpPr>
          <p:cNvPr id="6" name="Rectangle 3"/>
          <p:cNvSpPr txBox="1">
            <a:spLocks noChangeArrowheads="1"/>
          </p:cNvSpPr>
          <p:nvPr/>
        </p:nvSpPr>
        <p:spPr>
          <a:xfrm>
            <a:off x="6563412" y="782425"/>
            <a:ext cx="4765249" cy="34596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Hash?</a:t>
            </a:r>
          </a:p>
          <a:p>
            <a:pPr>
              <a:lnSpc>
                <a:spcPct val="110000"/>
              </a:lnSpc>
            </a:pPr>
            <a:r>
              <a:rPr lang="en-US" sz="2200" dirty="0"/>
              <a:t>Idea:</a:t>
            </a:r>
          </a:p>
          <a:p>
            <a:pPr lvl="1">
              <a:lnSpc>
                <a:spcPct val="110000"/>
              </a:lnSpc>
            </a:pPr>
            <a:r>
              <a:rPr lang="en-US" sz="2200" dirty="0"/>
              <a:t>Many times we don’t require order </a:t>
            </a:r>
          </a:p>
          <a:p>
            <a:pPr lvl="1">
              <a:lnSpc>
                <a:spcPct val="110000"/>
              </a:lnSpc>
            </a:pPr>
            <a:r>
              <a:rPr lang="en-US" sz="2200" dirty="0"/>
              <a:t>E.g.: removing duplicates</a:t>
            </a:r>
          </a:p>
          <a:p>
            <a:pPr lvl="1">
              <a:lnSpc>
                <a:spcPct val="110000"/>
              </a:lnSpc>
            </a:pPr>
            <a:r>
              <a:rPr lang="en-US" sz="2200" dirty="0"/>
              <a:t>E.g.: forming groups</a:t>
            </a:r>
          </a:p>
          <a:p>
            <a:pPr>
              <a:lnSpc>
                <a:spcPct val="110000"/>
              </a:lnSpc>
            </a:pPr>
            <a:r>
              <a:rPr lang="en-US" sz="2200" dirty="0"/>
              <a:t>Often just need to rendezvous matches</a:t>
            </a:r>
          </a:p>
          <a:p>
            <a:pPr>
              <a:lnSpc>
                <a:spcPct val="110000"/>
              </a:lnSpc>
            </a:pPr>
            <a:r>
              <a:rPr lang="en-US" sz="2200" dirty="0"/>
              <a:t>Hashing does this</a:t>
            </a:r>
          </a:p>
          <a:p>
            <a:pPr lvl="1">
              <a:lnSpc>
                <a:spcPct val="110000"/>
              </a:lnSpc>
            </a:pPr>
            <a:r>
              <a:rPr lang="en-US" sz="2200" dirty="0"/>
              <a:t>But how to do it out-of-core??</a:t>
            </a:r>
          </a:p>
        </p:txBody>
      </p:sp>
      <p:sp>
        <p:nvSpPr>
          <p:cNvPr id="2" name="Slide Number Placeholder 1"/>
          <p:cNvSpPr>
            <a:spLocks noGrp="1"/>
          </p:cNvSpPr>
          <p:nvPr>
            <p:ph type="sldNum" sz="quarter" idx="12"/>
          </p:nvPr>
        </p:nvSpPr>
        <p:spPr/>
        <p:txBody>
          <a:bodyPr/>
          <a:lstStyle/>
          <a:p>
            <a:fld id="{459F6482-13E3-48AA-9F28-7362888D1E43}" type="slidenum">
              <a:rPr lang="en-US" smtClean="0"/>
              <a:t>45</a:t>
            </a:fld>
            <a:endParaRPr lang="en-US"/>
          </a:p>
        </p:txBody>
      </p:sp>
    </p:spTree>
    <p:extLst>
      <p:ext uri="{BB962C8B-B14F-4D97-AF65-F5344CB8AC3E}">
        <p14:creationId xmlns:p14="http://schemas.microsoft.com/office/powerpoint/2010/main" val="17774704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smtClean="0"/>
              <a:t>Single-pass Streaming -- Double Buffering</a:t>
            </a:r>
            <a:endParaRPr lang="en-US" dirty="0"/>
          </a:p>
        </p:txBody>
      </p:sp>
      <p:sp>
        <p:nvSpPr>
          <p:cNvPr id="22" name="Content Placeholder 21"/>
          <p:cNvSpPr>
            <a:spLocks noGrp="1"/>
          </p:cNvSpPr>
          <p:nvPr>
            <p:ph idx="1"/>
          </p:nvPr>
        </p:nvSpPr>
        <p:spPr/>
        <p:txBody>
          <a:bodyPr/>
          <a:lstStyle/>
          <a:p>
            <a:r>
              <a:rPr lang="en-US" b="1" dirty="0"/>
              <a:t>Main thread </a:t>
            </a:r>
            <a:r>
              <a:rPr lang="en-US" dirty="0"/>
              <a:t>runs f(x) on one pair I/O </a:t>
            </a:r>
            <a:r>
              <a:rPr lang="en-US" dirty="0" err="1"/>
              <a:t>bufs</a:t>
            </a:r>
            <a:endParaRPr lang="en-US" dirty="0"/>
          </a:p>
          <a:p>
            <a:r>
              <a:rPr lang="en-US" dirty="0"/>
              <a:t>2nd </a:t>
            </a:r>
            <a:r>
              <a:rPr lang="en-US" b="1" dirty="0"/>
              <a:t>I/O thread </a:t>
            </a:r>
            <a:r>
              <a:rPr lang="en-US" dirty="0"/>
              <a:t>drains/fills unused I/O </a:t>
            </a:r>
            <a:r>
              <a:rPr lang="en-US" dirty="0" err="1"/>
              <a:t>bufs</a:t>
            </a:r>
            <a:r>
              <a:rPr lang="en-US" dirty="0"/>
              <a:t> in parallel</a:t>
            </a:r>
          </a:p>
          <a:p>
            <a:pPr lvl="1"/>
            <a:r>
              <a:rPr lang="en-US" dirty="0"/>
              <a:t>Why is parallelism available?</a:t>
            </a:r>
          </a:p>
          <a:p>
            <a:pPr lvl="1"/>
            <a:r>
              <a:rPr lang="en-US" dirty="0"/>
              <a:t>Theme: I/O handling usually deserves its own thread</a:t>
            </a:r>
          </a:p>
          <a:p>
            <a:r>
              <a:rPr lang="en-US" dirty="0"/>
              <a:t>Main thread ready for a new </a:t>
            </a:r>
            <a:r>
              <a:rPr lang="en-US" dirty="0" err="1"/>
              <a:t>buf</a:t>
            </a:r>
            <a:r>
              <a:rPr lang="en-US" dirty="0"/>
              <a:t>? Swap!</a:t>
            </a:r>
          </a:p>
        </p:txBody>
      </p:sp>
      <p:sp>
        <p:nvSpPr>
          <p:cNvPr id="4" name="Rectangle 12"/>
          <p:cNvSpPr>
            <a:spLocks noChangeArrowheads="1"/>
          </p:cNvSpPr>
          <p:nvPr/>
        </p:nvSpPr>
        <p:spPr bwMode="auto">
          <a:xfrm>
            <a:off x="2564391" y="4672035"/>
            <a:ext cx="3733800" cy="1839912"/>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en-US">
              <a:latin typeface="Helvetica Neue"/>
            </a:endParaRPr>
          </a:p>
        </p:txBody>
      </p:sp>
      <p:sp>
        <p:nvSpPr>
          <p:cNvPr id="5" name="Rectangle 13"/>
          <p:cNvSpPr>
            <a:spLocks noChangeArrowheads="1"/>
          </p:cNvSpPr>
          <p:nvPr/>
        </p:nvSpPr>
        <p:spPr bwMode="auto">
          <a:xfrm>
            <a:off x="2792991" y="528163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endParaRPr lang="en-US">
              <a:latin typeface="Helvetica Neue"/>
            </a:endParaRPr>
          </a:p>
        </p:txBody>
      </p:sp>
      <p:sp>
        <p:nvSpPr>
          <p:cNvPr id="6" name="Rectangle 14"/>
          <p:cNvSpPr>
            <a:spLocks noChangeArrowheads="1"/>
          </p:cNvSpPr>
          <p:nvPr/>
        </p:nvSpPr>
        <p:spPr bwMode="auto">
          <a:xfrm>
            <a:off x="5383791" y="5281635"/>
            <a:ext cx="762000" cy="3048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endParaRPr lang="en-US">
              <a:latin typeface="Helvetica Neue"/>
            </a:endParaRPr>
          </a:p>
        </p:txBody>
      </p:sp>
      <p:sp>
        <p:nvSpPr>
          <p:cNvPr id="8" name="Text Box 16"/>
          <p:cNvSpPr txBox="1">
            <a:spLocks noChangeArrowheads="1"/>
          </p:cNvSpPr>
          <p:nvPr/>
        </p:nvSpPr>
        <p:spPr bwMode="auto">
          <a:xfrm>
            <a:off x="5364741" y="6030936"/>
            <a:ext cx="869149" cy="461665"/>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a:latin typeface="Helvetica Neue"/>
              </a:rPr>
              <a:t>RAM</a:t>
            </a:r>
          </a:p>
        </p:txBody>
      </p:sp>
      <p:sp>
        <p:nvSpPr>
          <p:cNvPr id="9" name="Text Box 17"/>
          <p:cNvSpPr txBox="1">
            <a:spLocks noChangeArrowheads="1"/>
          </p:cNvSpPr>
          <p:nvPr/>
        </p:nvSpPr>
        <p:spPr bwMode="auto">
          <a:xfrm>
            <a:off x="2795415" y="4722835"/>
            <a:ext cx="831766" cy="584775"/>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600">
                <a:solidFill>
                  <a:schemeClr val="accent1"/>
                </a:solidFill>
                <a:latin typeface="Helvetica Neue"/>
              </a:rPr>
              <a:t>Input</a:t>
            </a:r>
          </a:p>
          <a:p>
            <a:pPr algn="ctr"/>
            <a:r>
              <a:rPr lang="en-US" sz="1600">
                <a:solidFill>
                  <a:schemeClr val="accent1"/>
                </a:solidFill>
                <a:latin typeface="Helvetica Neue"/>
              </a:rPr>
              <a:t>Buffers</a:t>
            </a:r>
          </a:p>
        </p:txBody>
      </p:sp>
      <p:sp>
        <p:nvSpPr>
          <p:cNvPr id="10" name="Text Box 18"/>
          <p:cNvSpPr txBox="1">
            <a:spLocks noChangeArrowheads="1"/>
          </p:cNvSpPr>
          <p:nvPr/>
        </p:nvSpPr>
        <p:spPr bwMode="auto">
          <a:xfrm>
            <a:off x="5395741" y="4722835"/>
            <a:ext cx="831766" cy="584775"/>
          </a:xfrm>
          <a:prstGeom prst="rect">
            <a:avLst/>
          </a:prstGeom>
          <a:noFill/>
          <a:ln w="12700">
            <a:noFill/>
            <a:miter lim="800000"/>
            <a:headEnd type="none" w="sm" len="sm"/>
            <a:tailEnd type="none" w="sm" len="sm"/>
          </a:ln>
        </p:spPr>
        <p:txBody>
          <a:bodyPr wrap="none">
            <a:prstTxWarp prst="textNoShape">
              <a:avLst/>
            </a:prstTxWarp>
            <a:spAutoFit/>
          </a:bodyPr>
          <a:lstStyle/>
          <a:p>
            <a:pPr algn="ctr"/>
            <a:r>
              <a:rPr lang="en-US" sz="1600">
                <a:solidFill>
                  <a:schemeClr val="accent1"/>
                </a:solidFill>
                <a:latin typeface="Helvetica Neue"/>
              </a:rPr>
              <a:t>Output</a:t>
            </a:r>
          </a:p>
          <a:p>
            <a:pPr algn="ctr"/>
            <a:r>
              <a:rPr lang="en-US" sz="1600">
                <a:solidFill>
                  <a:schemeClr val="accent1"/>
                </a:solidFill>
                <a:latin typeface="Helvetica Neue"/>
              </a:rPr>
              <a:t>Buffers</a:t>
            </a:r>
          </a:p>
        </p:txBody>
      </p:sp>
      <p:sp>
        <p:nvSpPr>
          <p:cNvPr id="7" name="Text Box 15"/>
          <p:cNvSpPr txBox="1">
            <a:spLocks noChangeArrowheads="1"/>
          </p:cNvSpPr>
          <p:nvPr/>
        </p:nvSpPr>
        <p:spPr bwMode="auto">
          <a:xfrm>
            <a:off x="3917311" y="4992502"/>
            <a:ext cx="998991" cy="769441"/>
          </a:xfrm>
          <a:prstGeom prst="rect">
            <a:avLst/>
          </a:prstGeom>
          <a:noFill/>
          <a:ln w="12700">
            <a:solidFill>
              <a:schemeClr val="folHlink"/>
            </a:solidFill>
            <a:miter lim="800000"/>
            <a:headEnd type="none" w="sm" len="sm"/>
            <a:tailEnd type="none" w="sm" len="sm"/>
          </a:ln>
        </p:spPr>
        <p:txBody>
          <a:bodyPr wrap="none">
            <a:prstTxWarp prst="textNoShape">
              <a:avLst/>
            </a:prstTxWarp>
            <a:spAutoFit/>
          </a:bodyPr>
          <a:lstStyle/>
          <a:p>
            <a:pPr algn="ctr"/>
            <a:r>
              <a:rPr lang="en-US" sz="4400" i="1">
                <a:solidFill>
                  <a:schemeClr val="accent1"/>
                </a:solidFill>
                <a:latin typeface="Helvetica Neue"/>
              </a:rPr>
              <a:t>f(x)</a:t>
            </a:r>
          </a:p>
        </p:txBody>
      </p:sp>
      <p:cxnSp>
        <p:nvCxnSpPr>
          <p:cNvPr id="12" name="AutoShape 20"/>
          <p:cNvCxnSpPr>
            <a:cxnSpLocks noChangeShapeType="1"/>
            <a:stCxn id="5" idx="3"/>
            <a:endCxn id="7" idx="0"/>
          </p:cNvCxnSpPr>
          <p:nvPr/>
        </p:nvCxnSpPr>
        <p:spPr bwMode="auto">
          <a:xfrm flipV="1">
            <a:off x="3534156" y="4992501"/>
            <a:ext cx="882651" cy="457200"/>
          </a:xfrm>
          <a:prstGeom prst="curvedConnector4">
            <a:avLst>
              <a:gd name="adj1" fmla="val 22383"/>
              <a:gd name="adj2" fmla="val 166667"/>
            </a:avLst>
          </a:prstGeom>
          <a:noFill/>
          <a:ln w="28575">
            <a:solidFill>
              <a:schemeClr val="accent1"/>
            </a:solidFill>
            <a:round/>
            <a:headEnd type="none" w="sm" len="sm"/>
            <a:tailEnd type="triangle" w="lg" len="med"/>
          </a:ln>
        </p:spPr>
      </p:cxnSp>
      <p:cxnSp>
        <p:nvCxnSpPr>
          <p:cNvPr id="13" name="AutoShape 21"/>
          <p:cNvCxnSpPr>
            <a:cxnSpLocks noChangeShapeType="1"/>
            <a:stCxn id="7" idx="2"/>
            <a:endCxn id="6" idx="1"/>
          </p:cNvCxnSpPr>
          <p:nvPr/>
        </p:nvCxnSpPr>
        <p:spPr bwMode="auto">
          <a:xfrm rot="5400000" flipH="1" flipV="1">
            <a:off x="4718372" y="5148136"/>
            <a:ext cx="343019" cy="946149"/>
          </a:xfrm>
          <a:prstGeom prst="curvedConnector4">
            <a:avLst>
              <a:gd name="adj1" fmla="val -88858"/>
              <a:gd name="adj2" fmla="val 75764"/>
            </a:avLst>
          </a:prstGeom>
          <a:noFill/>
          <a:ln w="28575">
            <a:solidFill>
              <a:schemeClr val="accent1"/>
            </a:solidFill>
            <a:round/>
            <a:headEnd type="none" w="sm" len="sm"/>
            <a:tailEnd type="triangle" w="lg" len="med"/>
          </a:ln>
        </p:spPr>
      </p:cxnSp>
      <p:sp>
        <p:nvSpPr>
          <p:cNvPr id="15" name="Text Box 23"/>
          <p:cNvSpPr txBox="1">
            <a:spLocks noChangeArrowheads="1"/>
          </p:cNvSpPr>
          <p:nvPr/>
        </p:nvSpPr>
        <p:spPr bwMode="auto">
          <a:xfrm>
            <a:off x="7441191" y="5129236"/>
            <a:ext cx="1026243" cy="338554"/>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latin typeface="Helvetica Neue"/>
              </a:rPr>
              <a:t>OUTPUT</a:t>
            </a:r>
          </a:p>
        </p:txBody>
      </p:sp>
      <p:sp>
        <p:nvSpPr>
          <p:cNvPr id="16" name="Text Box 24"/>
          <p:cNvSpPr txBox="1">
            <a:spLocks noChangeArrowheads="1"/>
          </p:cNvSpPr>
          <p:nvPr/>
        </p:nvSpPr>
        <p:spPr bwMode="auto">
          <a:xfrm>
            <a:off x="583193" y="5053036"/>
            <a:ext cx="798617" cy="338554"/>
          </a:xfrm>
          <a:prstGeom prst="rect">
            <a:avLst/>
          </a:prstGeom>
          <a:noFill/>
          <a:ln w="12700">
            <a:noFill/>
            <a:miter lim="800000"/>
            <a:headEnd type="none" w="sm" len="sm"/>
            <a:tailEnd type="none" w="sm" len="sm"/>
          </a:ln>
        </p:spPr>
        <p:txBody>
          <a:bodyPr wrap="none">
            <a:prstTxWarp prst="textNoShape">
              <a:avLst/>
            </a:prstTxWarp>
            <a:spAutoFit/>
          </a:bodyPr>
          <a:lstStyle/>
          <a:p>
            <a:r>
              <a:rPr lang="en-US" sz="1600">
                <a:solidFill>
                  <a:schemeClr val="bg1"/>
                </a:solidFill>
                <a:latin typeface="Helvetica Neue"/>
              </a:rPr>
              <a:t>INPUT</a:t>
            </a:r>
          </a:p>
        </p:txBody>
      </p:sp>
      <p:pic>
        <p:nvPicPr>
          <p:cNvPr id="17" name="Picture 5"/>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00" y="4648200"/>
            <a:ext cx="1752027" cy="966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5717" y="4758276"/>
            <a:ext cx="1752027" cy="966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13"/>
          <p:cNvSpPr>
            <a:spLocks noChangeArrowheads="1"/>
          </p:cNvSpPr>
          <p:nvPr/>
        </p:nvSpPr>
        <p:spPr bwMode="auto">
          <a:xfrm>
            <a:off x="2818391" y="5688035"/>
            <a:ext cx="762000" cy="304800"/>
          </a:xfrm>
          <a:prstGeom prst="rect">
            <a:avLst/>
          </a:prstGeom>
          <a:solidFill>
            <a:srgbClr val="800000"/>
          </a:solidFill>
          <a:ln w="12700">
            <a:solidFill>
              <a:schemeClr val="tx1"/>
            </a:solidFill>
            <a:miter lim="800000"/>
            <a:headEnd type="none" w="sm" len="sm"/>
            <a:tailEnd type="none" w="sm" len="sm"/>
          </a:ln>
        </p:spPr>
        <p:txBody>
          <a:bodyPr wrap="none" anchor="ctr">
            <a:prstTxWarp prst="textNoShape">
              <a:avLst/>
            </a:prstTxWarp>
          </a:bodyPr>
          <a:lstStyle/>
          <a:p>
            <a:endParaRPr lang="en-US">
              <a:solidFill>
                <a:srgbClr val="800000"/>
              </a:solidFill>
              <a:latin typeface="Helvetica Neue"/>
            </a:endParaRPr>
          </a:p>
        </p:txBody>
      </p:sp>
      <p:sp>
        <p:nvSpPr>
          <p:cNvPr id="21" name="Rectangle 14"/>
          <p:cNvSpPr>
            <a:spLocks noChangeArrowheads="1"/>
          </p:cNvSpPr>
          <p:nvPr/>
        </p:nvSpPr>
        <p:spPr bwMode="auto">
          <a:xfrm>
            <a:off x="5377441" y="5672160"/>
            <a:ext cx="762000" cy="304800"/>
          </a:xfrm>
          <a:prstGeom prst="rect">
            <a:avLst/>
          </a:prstGeom>
          <a:solidFill>
            <a:srgbClr val="800000"/>
          </a:solidFill>
          <a:ln w="12700">
            <a:solidFill>
              <a:schemeClr val="tx1"/>
            </a:solidFill>
            <a:miter lim="800000"/>
            <a:headEnd type="none" w="sm" len="sm"/>
            <a:tailEnd type="none" w="sm" len="sm"/>
          </a:ln>
        </p:spPr>
        <p:txBody>
          <a:bodyPr wrap="none" anchor="ctr">
            <a:prstTxWarp prst="textNoShape">
              <a:avLst/>
            </a:prstTxWarp>
          </a:bodyPr>
          <a:lstStyle/>
          <a:p>
            <a:endParaRPr lang="en-US">
              <a:solidFill>
                <a:srgbClr val="800000"/>
              </a:solidFill>
              <a:latin typeface="Helvetica Neue"/>
            </a:endParaRPr>
          </a:p>
        </p:txBody>
      </p:sp>
      <p:cxnSp>
        <p:nvCxnSpPr>
          <p:cNvPr id="23" name="AutoShape 19"/>
          <p:cNvCxnSpPr>
            <a:cxnSpLocks noChangeShapeType="1"/>
            <a:stCxn id="17" idx="3"/>
            <a:endCxn id="20" idx="1"/>
          </p:cNvCxnSpPr>
          <p:nvPr/>
        </p:nvCxnSpPr>
        <p:spPr bwMode="auto">
          <a:xfrm>
            <a:off x="1853627" y="5131274"/>
            <a:ext cx="964764" cy="709161"/>
          </a:xfrm>
          <a:prstGeom prst="curvedConnector3">
            <a:avLst>
              <a:gd name="adj1" fmla="val 50000"/>
            </a:avLst>
          </a:prstGeom>
          <a:noFill/>
          <a:ln w="34925">
            <a:solidFill>
              <a:srgbClr val="71010C"/>
            </a:solidFill>
            <a:round/>
            <a:headEnd type="none" w="sm" len="sm"/>
            <a:tailEnd type="triangle" w="sm" len="sm"/>
          </a:ln>
        </p:spPr>
      </p:cxnSp>
      <p:cxnSp>
        <p:nvCxnSpPr>
          <p:cNvPr id="26" name="AutoShape 22"/>
          <p:cNvCxnSpPr>
            <a:cxnSpLocks noChangeShapeType="1"/>
            <a:stCxn id="21" idx="3"/>
            <a:endCxn id="18" idx="1"/>
          </p:cNvCxnSpPr>
          <p:nvPr/>
        </p:nvCxnSpPr>
        <p:spPr bwMode="auto">
          <a:xfrm flipV="1">
            <a:off x="6139442" y="5241349"/>
            <a:ext cx="646276" cy="583211"/>
          </a:xfrm>
          <a:prstGeom prst="curvedConnector3">
            <a:avLst>
              <a:gd name="adj1" fmla="val 50000"/>
            </a:avLst>
          </a:prstGeom>
          <a:noFill/>
          <a:ln w="34925">
            <a:solidFill>
              <a:srgbClr val="71010C"/>
            </a:solidFill>
            <a:round/>
            <a:headEnd type="none" w="sm" len="sm"/>
            <a:tailEnd type="triangle" w="sm" len="sm"/>
          </a:ln>
        </p:spPr>
      </p:cxnSp>
      <p:sp>
        <p:nvSpPr>
          <p:cNvPr id="24" name="Text Box 15"/>
          <p:cNvSpPr txBox="1">
            <a:spLocks noChangeArrowheads="1"/>
          </p:cNvSpPr>
          <p:nvPr/>
        </p:nvSpPr>
        <p:spPr bwMode="auto">
          <a:xfrm>
            <a:off x="3935991" y="6030936"/>
            <a:ext cx="1003300" cy="461665"/>
          </a:xfrm>
          <a:prstGeom prst="rect">
            <a:avLst/>
          </a:prstGeom>
          <a:noFill/>
          <a:ln w="12700">
            <a:solidFill>
              <a:schemeClr val="folHlink"/>
            </a:solidFill>
            <a:miter lim="800000"/>
            <a:headEnd type="none" w="sm" len="sm"/>
            <a:tailEnd type="none" w="sm" len="sm"/>
          </a:ln>
        </p:spPr>
        <p:txBody>
          <a:bodyPr wrap="square">
            <a:prstTxWarp prst="textNoShape">
              <a:avLst/>
            </a:prstTxWarp>
            <a:spAutoFit/>
          </a:bodyPr>
          <a:lstStyle/>
          <a:p>
            <a:pPr algn="ctr"/>
            <a:r>
              <a:rPr lang="en-US" sz="2400" i="1">
                <a:solidFill>
                  <a:srgbClr val="71010C"/>
                </a:solidFill>
                <a:latin typeface="Helvetica Neue"/>
              </a:rPr>
              <a:t>I/O</a:t>
            </a:r>
          </a:p>
        </p:txBody>
      </p:sp>
      <p:cxnSp>
        <p:nvCxnSpPr>
          <p:cNvPr id="25" name="Elbow Connector 24"/>
          <p:cNvCxnSpPr>
            <a:stCxn id="24" idx="1"/>
            <a:endCxn id="17" idx="3"/>
          </p:cNvCxnSpPr>
          <p:nvPr/>
        </p:nvCxnSpPr>
        <p:spPr bwMode="auto">
          <a:xfrm rot="10800000">
            <a:off x="1853629" y="5131273"/>
            <a:ext cx="2082364" cy="1145883"/>
          </a:xfrm>
          <a:prstGeom prst="bentConnector3">
            <a:avLst>
              <a:gd name="adj1" fmla="val 100315"/>
            </a:avLst>
          </a:prstGeom>
          <a:solidFill>
            <a:srgbClr val="3366FF"/>
          </a:solidFill>
          <a:ln w="19050" cap="flat" cmpd="sng" algn="ctr">
            <a:solidFill>
              <a:srgbClr val="71010C"/>
            </a:solidFill>
            <a:prstDash val="solid"/>
            <a:round/>
            <a:headEnd type="none"/>
            <a:tailEnd type="triangle" w="lg" len="lg"/>
          </a:ln>
          <a:effectLst/>
        </p:spPr>
      </p:cxnSp>
      <p:cxnSp>
        <p:nvCxnSpPr>
          <p:cNvPr id="29" name="Elbow Connector 28"/>
          <p:cNvCxnSpPr>
            <a:stCxn id="24" idx="3"/>
            <a:endCxn id="18" idx="1"/>
          </p:cNvCxnSpPr>
          <p:nvPr/>
        </p:nvCxnSpPr>
        <p:spPr bwMode="auto">
          <a:xfrm flipV="1">
            <a:off x="4939291" y="5241350"/>
            <a:ext cx="1846427" cy="1035807"/>
          </a:xfrm>
          <a:prstGeom prst="bentConnector3">
            <a:avLst>
              <a:gd name="adj1" fmla="val 99523"/>
            </a:avLst>
          </a:prstGeom>
          <a:solidFill>
            <a:srgbClr val="3366FF"/>
          </a:solidFill>
          <a:ln w="19050" cap="flat" cmpd="sng" algn="ctr">
            <a:solidFill>
              <a:srgbClr val="71010C"/>
            </a:solidFill>
            <a:prstDash val="solid"/>
            <a:round/>
            <a:headEnd type="none"/>
            <a:tailEnd type="triangle" w="lg" len="lg"/>
          </a:ln>
          <a:effectLst/>
        </p:spPr>
      </p:cxnSp>
      <p:sp>
        <p:nvSpPr>
          <p:cNvPr id="3" name="Slide Number Placeholder 2"/>
          <p:cNvSpPr>
            <a:spLocks noGrp="1"/>
          </p:cNvSpPr>
          <p:nvPr>
            <p:ph type="sldNum" sz="quarter" idx="12"/>
          </p:nvPr>
        </p:nvSpPr>
        <p:spPr/>
        <p:txBody>
          <a:bodyPr/>
          <a:lstStyle/>
          <a:p>
            <a:fld id="{459F6482-13E3-48AA-9F28-7362888D1E43}" type="slidenum">
              <a:rPr lang="en-US" smtClean="0"/>
              <a:t>46</a:t>
            </a:fld>
            <a:endParaRPr lang="en-US"/>
          </a:p>
        </p:txBody>
      </p:sp>
    </p:spTree>
    <p:extLst>
      <p:ext uri="{BB962C8B-B14F-4D97-AF65-F5344CB8AC3E}">
        <p14:creationId xmlns:p14="http://schemas.microsoft.com/office/powerpoint/2010/main" val="1875214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4"/>
          <p:cNvSpPr>
            <a:spLocks noGrp="1" noChangeArrowheads="1"/>
          </p:cNvSpPr>
          <p:nvPr>
            <p:ph type="title"/>
          </p:nvPr>
        </p:nvSpPr>
        <p:spPr/>
        <p:txBody>
          <a:bodyPr/>
          <a:lstStyle/>
          <a:p>
            <a:r>
              <a:rPr lang="en-US" dirty="0"/>
              <a:t>General External Merge Sort</a:t>
            </a:r>
          </a:p>
        </p:txBody>
      </p:sp>
      <p:sp>
        <p:nvSpPr>
          <p:cNvPr id="26630" name="Rectangle 5"/>
          <p:cNvSpPr>
            <a:spLocks noGrp="1" noChangeArrowheads="1"/>
          </p:cNvSpPr>
          <p:nvPr>
            <p:ph idx="1"/>
          </p:nvPr>
        </p:nvSpPr>
        <p:spPr>
          <a:xfrm>
            <a:off x="609600" y="1295400"/>
            <a:ext cx="10972800" cy="4525963"/>
          </a:xfrm>
        </p:spPr>
        <p:txBody>
          <a:bodyPr>
            <a:normAutofit/>
          </a:bodyPr>
          <a:lstStyle/>
          <a:p>
            <a:r>
              <a:rPr lang="en-US" sz="2133" dirty="0"/>
              <a:t>More than 3 buffer pages.  How can we utilize them?</a:t>
            </a:r>
          </a:p>
          <a:p>
            <a:pPr lvl="1"/>
            <a:r>
              <a:rPr lang="en-US" sz="2133" dirty="0"/>
              <a:t>Big batches in pass 0, many streams in merge passes</a:t>
            </a:r>
          </a:p>
          <a:p>
            <a:pPr>
              <a:spcBef>
                <a:spcPts val="2667"/>
              </a:spcBef>
            </a:pPr>
            <a:r>
              <a:rPr lang="en-US" sz="2133" dirty="0"/>
              <a:t>To sort a file with N pages using B buffer pages:</a:t>
            </a:r>
          </a:p>
          <a:p>
            <a:pPr lvl="1"/>
            <a:r>
              <a:rPr lang="en-US" sz="2133" dirty="0"/>
              <a:t>Pass 0: use B buffer pages. Produce              sorted runs of B pages each. </a:t>
            </a:r>
          </a:p>
          <a:p>
            <a:pPr lvl="1"/>
            <a:r>
              <a:rPr lang="en-US" sz="2133" dirty="0" smtClean="0"/>
              <a:t>Pass 1, 2, …,  etc.: merge B-1 runs at a time. </a:t>
            </a:r>
            <a:endParaRPr lang="en-US" sz="2133" dirty="0"/>
          </a:p>
        </p:txBody>
      </p:sp>
      <p:graphicFrame>
        <p:nvGraphicFramePr>
          <p:cNvPr id="26626" name="Object 2">
            <a:hlinkClick r:id="" action="ppaction://ole?verb=0"/>
          </p:cNvPr>
          <p:cNvGraphicFramePr>
            <a:graphicFrameLocks/>
          </p:cNvGraphicFramePr>
          <p:nvPr>
            <p:extLst>
              <p:ext uri="{D42A27DB-BD31-4B8C-83A1-F6EECF244321}">
                <p14:modId xmlns:p14="http://schemas.microsoft.com/office/powerpoint/2010/main" val="1509477493"/>
              </p:ext>
            </p:extLst>
          </p:nvPr>
        </p:nvGraphicFramePr>
        <p:xfrm>
          <a:off x="5243661" y="2653563"/>
          <a:ext cx="882865" cy="453363"/>
        </p:xfrm>
        <a:graphic>
          <a:graphicData uri="http://schemas.openxmlformats.org/presentationml/2006/ole">
            <mc:AlternateContent xmlns:mc="http://schemas.openxmlformats.org/markup-compatibility/2006">
              <mc:Choice xmlns:v="urn:schemas-microsoft-com:vml" Requires="v">
                <p:oleObj spid="_x0000_s1211" name="Equation" r:id="rId4" imgW="469900" imgH="241300" progId="Equation.3">
                  <p:embed/>
                </p:oleObj>
              </mc:Choice>
              <mc:Fallback>
                <p:oleObj name="Equation" r:id="rId4" imgW="469900" imgH="241300" progId="Equation.3">
                  <p:embed/>
                  <p:pic>
                    <p:nvPicPr>
                      <p:cNvPr id="26626" name="Object 2">
                        <a:hlinkClick r:id="" action="ppaction://ole?verb=0"/>
                      </p:cNvPr>
                      <p:cNvPicPr>
                        <a:picLocks noChangeArrowheads="1"/>
                      </p:cNvPicPr>
                      <p:nvPr/>
                    </p:nvPicPr>
                    <p:blipFill>
                      <a:blip r:embed="rId5"/>
                      <a:srcRect/>
                      <a:stretch>
                        <a:fillRect/>
                      </a:stretch>
                    </p:blipFill>
                    <p:spPr bwMode="auto">
                      <a:xfrm>
                        <a:off x="5243661" y="2653563"/>
                        <a:ext cx="882865" cy="453363"/>
                      </a:xfrm>
                      <a:prstGeom prst="rect">
                        <a:avLst/>
                      </a:prstGeom>
                      <a:noFill/>
                      <a:ln>
                        <a:noFill/>
                      </a:ln>
                      <a:effectLst/>
                    </p:spPr>
                  </p:pic>
                </p:oleObj>
              </mc:Fallback>
            </mc:AlternateContent>
          </a:graphicData>
        </a:graphic>
      </p:graphicFrame>
      <p:grpSp>
        <p:nvGrpSpPr>
          <p:cNvPr id="27" name="Group 28" descr="Merge B-1 runs at a time" title="Pass 1..."/>
          <p:cNvGrpSpPr>
            <a:grpSpLocks/>
          </p:cNvGrpSpPr>
          <p:nvPr/>
        </p:nvGrpSpPr>
        <p:grpSpPr bwMode="auto">
          <a:xfrm flipH="1">
            <a:off x="4821255" y="4438100"/>
            <a:ext cx="2227263" cy="1644651"/>
            <a:chOff x="1847850" y="2890838"/>
            <a:chExt cx="2227263" cy="1644650"/>
          </a:xfrm>
        </p:grpSpPr>
        <p:sp>
          <p:nvSpPr>
            <p:cNvPr id="28" name="Rectangle 6"/>
            <p:cNvSpPr>
              <a:spLocks noChangeArrowheads="1"/>
            </p:cNvSpPr>
            <p:nvPr/>
          </p:nvSpPr>
          <p:spPr bwMode="auto">
            <a:xfrm>
              <a:off x="1847850" y="2890838"/>
              <a:ext cx="1677988" cy="1644650"/>
            </a:xfrm>
            <a:prstGeom prst="rect">
              <a:avLst/>
            </a:prstGeom>
            <a:solidFill>
              <a:srgbClr val="D9D9D9"/>
            </a:solidFill>
            <a:ln w="12700">
              <a:solidFill>
                <a:schemeClr val="tx1"/>
              </a:solidFill>
              <a:miter lim="800000"/>
              <a:headEnd type="none" w="sm" len="sm"/>
              <a:tailEnd type="none" w="sm" len="sm"/>
            </a:ln>
          </p:spPr>
          <p:txBody>
            <a:bodyPr wrap="none" anchor="ctr"/>
            <a:lstStyle/>
            <a:p>
              <a:endParaRPr lang="en-US" sz="1400">
                <a:latin typeface="Helvetica Neue"/>
              </a:endParaRPr>
            </a:p>
          </p:txBody>
        </p:sp>
        <p:sp>
          <p:nvSpPr>
            <p:cNvPr id="29" name="Rectangle 8"/>
            <p:cNvSpPr>
              <a:spLocks noChangeArrowheads="1"/>
            </p:cNvSpPr>
            <p:nvPr/>
          </p:nvSpPr>
          <p:spPr bwMode="auto">
            <a:xfrm>
              <a:off x="2027238" y="3570288"/>
              <a:ext cx="306387" cy="28416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1400">
                <a:latin typeface="Helvetica Neue"/>
              </a:endParaRPr>
            </a:p>
          </p:txBody>
        </p:sp>
        <p:sp>
          <p:nvSpPr>
            <p:cNvPr id="30" name="Rectangle 9"/>
            <p:cNvSpPr>
              <a:spLocks noChangeArrowheads="1"/>
            </p:cNvSpPr>
            <p:nvPr/>
          </p:nvSpPr>
          <p:spPr bwMode="auto">
            <a:xfrm>
              <a:off x="2962275" y="3111500"/>
              <a:ext cx="306388" cy="284163"/>
            </a:xfrm>
            <a:prstGeom prst="rect">
              <a:avLst/>
            </a:prstGeom>
            <a:solidFill>
              <a:srgbClr val="800000"/>
            </a:solidFill>
            <a:ln w="12700">
              <a:solidFill>
                <a:schemeClr val="tx1"/>
              </a:solidFill>
              <a:miter lim="800000"/>
              <a:headEnd type="none" w="sm" len="sm"/>
              <a:tailEnd type="none" w="sm" len="sm"/>
            </a:ln>
          </p:spPr>
          <p:txBody>
            <a:bodyPr wrap="none" anchor="ctr"/>
            <a:lstStyle/>
            <a:p>
              <a:pPr algn="ctr"/>
              <a:r>
                <a:rPr lang="en-US" sz="1400">
                  <a:solidFill>
                    <a:srgbClr val="FFFFFF"/>
                  </a:solidFill>
                  <a:latin typeface="Helvetica Neue"/>
                </a:rPr>
                <a:t>1</a:t>
              </a:r>
            </a:p>
          </p:txBody>
        </p:sp>
        <p:sp>
          <p:nvSpPr>
            <p:cNvPr id="31" name="Rectangle 10"/>
            <p:cNvSpPr>
              <a:spLocks noChangeArrowheads="1"/>
            </p:cNvSpPr>
            <p:nvPr/>
          </p:nvSpPr>
          <p:spPr bwMode="auto">
            <a:xfrm>
              <a:off x="2955925" y="3557588"/>
              <a:ext cx="306388" cy="284162"/>
            </a:xfrm>
            <a:prstGeom prst="rect">
              <a:avLst/>
            </a:prstGeom>
            <a:solidFill>
              <a:srgbClr val="800000"/>
            </a:solidFill>
            <a:ln w="12700">
              <a:solidFill>
                <a:schemeClr val="tx1"/>
              </a:solidFill>
              <a:miter lim="800000"/>
              <a:headEnd type="none" w="sm" len="sm"/>
              <a:tailEnd type="none" w="sm" len="sm"/>
            </a:ln>
          </p:spPr>
          <p:txBody>
            <a:bodyPr wrap="none" anchor="ctr"/>
            <a:lstStyle/>
            <a:p>
              <a:pPr algn="ctr"/>
              <a:r>
                <a:rPr lang="en-US" sz="1400">
                  <a:solidFill>
                    <a:srgbClr val="FFFFFF"/>
                  </a:solidFill>
                  <a:latin typeface="Helvetica Neue"/>
                </a:rPr>
                <a:t>...</a:t>
              </a:r>
            </a:p>
          </p:txBody>
        </p:sp>
        <p:sp>
          <p:nvSpPr>
            <p:cNvPr id="32" name="Rectangle 11"/>
            <p:cNvSpPr>
              <a:spLocks noChangeArrowheads="1"/>
            </p:cNvSpPr>
            <p:nvPr/>
          </p:nvSpPr>
          <p:spPr bwMode="auto">
            <a:xfrm>
              <a:off x="2960688" y="4027488"/>
              <a:ext cx="306387" cy="284162"/>
            </a:xfrm>
            <a:prstGeom prst="rect">
              <a:avLst/>
            </a:prstGeom>
            <a:solidFill>
              <a:srgbClr val="800000"/>
            </a:solidFill>
            <a:ln w="12700">
              <a:solidFill>
                <a:schemeClr val="tx1"/>
              </a:solidFill>
              <a:miter lim="800000"/>
              <a:headEnd type="none" w="sm" len="sm"/>
              <a:tailEnd type="none" w="sm" len="sm"/>
            </a:ln>
          </p:spPr>
          <p:txBody>
            <a:bodyPr wrap="none" anchor="ctr"/>
            <a:lstStyle/>
            <a:p>
              <a:pPr algn="ctr"/>
              <a:r>
                <a:rPr lang="en-US" sz="1400">
                  <a:solidFill>
                    <a:srgbClr val="FFFFFF"/>
                  </a:solidFill>
                  <a:latin typeface="Helvetica Neue"/>
                </a:rPr>
                <a:t>B-1</a:t>
              </a:r>
            </a:p>
          </p:txBody>
        </p:sp>
        <p:sp>
          <p:nvSpPr>
            <p:cNvPr id="33" name="Line 14"/>
            <p:cNvSpPr>
              <a:spLocks noChangeShapeType="1"/>
            </p:cNvSpPr>
            <p:nvPr/>
          </p:nvSpPr>
          <p:spPr bwMode="auto">
            <a:xfrm flipH="1" flipV="1">
              <a:off x="2336800" y="3705225"/>
              <a:ext cx="646113" cy="111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sp>
          <p:nvSpPr>
            <p:cNvPr id="34" name="Line 15"/>
            <p:cNvSpPr>
              <a:spLocks noChangeShapeType="1"/>
            </p:cNvSpPr>
            <p:nvPr/>
          </p:nvSpPr>
          <p:spPr bwMode="auto">
            <a:xfrm flipH="1">
              <a:off x="2330450" y="3257550"/>
              <a:ext cx="612775" cy="4429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sp>
          <p:nvSpPr>
            <p:cNvPr id="35" name="Line 16"/>
            <p:cNvSpPr>
              <a:spLocks noChangeShapeType="1"/>
            </p:cNvSpPr>
            <p:nvPr/>
          </p:nvSpPr>
          <p:spPr bwMode="auto">
            <a:xfrm flipH="1" flipV="1">
              <a:off x="2335213" y="3705225"/>
              <a:ext cx="623887" cy="431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sp>
          <p:nvSpPr>
            <p:cNvPr id="36" name="Line 21"/>
            <p:cNvSpPr>
              <a:spLocks noChangeShapeType="1"/>
            </p:cNvSpPr>
            <p:nvPr/>
          </p:nvSpPr>
          <p:spPr bwMode="auto">
            <a:xfrm>
              <a:off x="3270250" y="3259138"/>
              <a:ext cx="804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sp>
          <p:nvSpPr>
            <p:cNvPr id="37" name="Line 22"/>
            <p:cNvSpPr>
              <a:spLocks noChangeShapeType="1"/>
            </p:cNvSpPr>
            <p:nvPr/>
          </p:nvSpPr>
          <p:spPr bwMode="auto">
            <a:xfrm>
              <a:off x="3263900" y="3706813"/>
              <a:ext cx="804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sp>
          <p:nvSpPr>
            <p:cNvPr id="38" name="Line 23"/>
            <p:cNvSpPr>
              <a:spLocks noChangeShapeType="1"/>
            </p:cNvSpPr>
            <p:nvPr/>
          </p:nvSpPr>
          <p:spPr bwMode="auto">
            <a:xfrm>
              <a:off x="3268663" y="4187825"/>
              <a:ext cx="80486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1400">
                <a:latin typeface="Helvetica Neue"/>
              </a:endParaRPr>
            </a:p>
          </p:txBody>
        </p:sp>
      </p:grpSp>
      <p:sp>
        <p:nvSpPr>
          <p:cNvPr id="39" name="AutoShape 2" descr="The dmbs from which the data comes from" title="Input DBMS"/>
          <p:cNvSpPr>
            <a:spLocks noChangeArrowheads="1"/>
          </p:cNvSpPr>
          <p:nvPr/>
        </p:nvSpPr>
        <p:spPr bwMode="auto">
          <a:xfrm>
            <a:off x="385995" y="4658763"/>
            <a:ext cx="877656" cy="1558125"/>
          </a:xfrm>
          <a:prstGeom prst="can">
            <a:avLst>
              <a:gd name="adj" fmla="val 46041"/>
            </a:avLst>
          </a:prstGeom>
          <a:solidFill>
            <a:srgbClr val="F0A80E"/>
          </a:solidFill>
          <a:ln w="12700">
            <a:solidFill>
              <a:schemeClr val="tx1"/>
            </a:solidFill>
            <a:round/>
            <a:headEnd type="none" w="sm" len="sm"/>
            <a:tailEnd type="none" w="sm" len="sm"/>
          </a:ln>
        </p:spPr>
        <p:txBody>
          <a:bodyPr wrap="none" anchor="ctr"/>
          <a:lstStyle/>
          <a:p>
            <a:endParaRPr lang="en-US">
              <a:latin typeface="Helvetica Neue"/>
            </a:endParaRPr>
          </a:p>
        </p:txBody>
      </p:sp>
      <p:sp>
        <p:nvSpPr>
          <p:cNvPr id="41" name="AutoShape 5" descr="Results of Pass 0 are streamed into a buffer" title="Results of Pass 0"/>
          <p:cNvSpPr>
            <a:spLocks noChangeArrowheads="1"/>
          </p:cNvSpPr>
          <p:nvPr/>
        </p:nvSpPr>
        <p:spPr bwMode="auto">
          <a:xfrm>
            <a:off x="3749675" y="3937239"/>
            <a:ext cx="1212851" cy="2233613"/>
          </a:xfrm>
          <a:prstGeom prst="can">
            <a:avLst>
              <a:gd name="adj" fmla="val 46041"/>
            </a:avLst>
          </a:prstGeom>
          <a:solidFill>
            <a:schemeClr val="accent1"/>
          </a:solidFill>
          <a:ln w="12700">
            <a:solidFill>
              <a:schemeClr val="tx1"/>
            </a:solidFill>
            <a:round/>
            <a:headEnd type="none" w="sm" len="sm"/>
            <a:tailEnd type="none" w="sm" len="sm"/>
          </a:ln>
        </p:spPr>
        <p:txBody>
          <a:bodyPr wrap="none" anchor="ctr"/>
          <a:lstStyle/>
          <a:p>
            <a:endParaRPr lang="en-US">
              <a:latin typeface="Helvetica Neue"/>
            </a:endParaRPr>
          </a:p>
        </p:txBody>
      </p:sp>
      <p:grpSp>
        <p:nvGrpSpPr>
          <p:cNvPr id="42" name="Group 27" descr="Pass 0: Conquer. The pages are sorted in ceil(N/B) sorted runs on length B. " title="Pass 0"/>
          <p:cNvGrpSpPr>
            <a:grpSpLocks/>
          </p:cNvGrpSpPr>
          <p:nvPr/>
        </p:nvGrpSpPr>
        <p:grpSpPr bwMode="auto">
          <a:xfrm>
            <a:off x="1624244" y="4408332"/>
            <a:ext cx="1677987" cy="1644651"/>
            <a:chOff x="5481638" y="2919413"/>
            <a:chExt cx="1677987" cy="1644650"/>
          </a:xfrm>
        </p:grpSpPr>
        <p:sp>
          <p:nvSpPr>
            <p:cNvPr id="43" name="Rectangle 7"/>
            <p:cNvSpPr>
              <a:spLocks noChangeArrowheads="1"/>
            </p:cNvSpPr>
            <p:nvPr/>
          </p:nvSpPr>
          <p:spPr bwMode="auto">
            <a:xfrm>
              <a:off x="5481638" y="2919413"/>
              <a:ext cx="1677987" cy="1644650"/>
            </a:xfrm>
            <a:prstGeom prst="rect">
              <a:avLst/>
            </a:prstGeom>
            <a:solidFill>
              <a:srgbClr val="D9D9D9"/>
            </a:solidFill>
            <a:ln w="12700">
              <a:solidFill>
                <a:schemeClr val="tx1"/>
              </a:solidFill>
              <a:miter lim="800000"/>
              <a:headEnd type="none" w="sm" len="sm"/>
              <a:tailEnd type="none" w="sm" len="sm"/>
            </a:ln>
          </p:spPr>
          <p:txBody>
            <a:bodyPr wrap="none" anchor="ctr"/>
            <a:lstStyle/>
            <a:p>
              <a:endParaRPr lang="en-US">
                <a:latin typeface="Helvetica Neue"/>
              </a:endParaRPr>
            </a:p>
          </p:txBody>
        </p:sp>
        <p:sp>
          <p:nvSpPr>
            <p:cNvPr id="44" name="Rectangle 12"/>
            <p:cNvSpPr>
              <a:spLocks noChangeArrowheads="1"/>
            </p:cNvSpPr>
            <p:nvPr/>
          </p:nvSpPr>
          <p:spPr bwMode="auto">
            <a:xfrm>
              <a:off x="5664200" y="3090863"/>
              <a:ext cx="1350963" cy="1281112"/>
            </a:xfrm>
            <a:prstGeom prst="rect">
              <a:avLst/>
            </a:prstGeom>
            <a:solidFill>
              <a:srgbClr val="800000"/>
            </a:solidFill>
            <a:ln w="12700">
              <a:solidFill>
                <a:schemeClr val="tx1"/>
              </a:solidFill>
              <a:miter lim="800000"/>
              <a:headEnd type="none" w="sm" len="sm"/>
              <a:tailEnd type="none" w="sm" len="sm"/>
            </a:ln>
          </p:spPr>
          <p:txBody>
            <a:bodyPr wrap="none" anchor="ctr"/>
            <a:lstStyle/>
            <a:p>
              <a:pPr algn="ctr"/>
              <a:r>
                <a:rPr lang="en-US" sz="2800">
                  <a:solidFill>
                    <a:schemeClr val="bg1"/>
                  </a:solidFill>
                  <a:latin typeface="Helvetica Neue"/>
                </a:rPr>
                <a:t>B</a:t>
              </a:r>
            </a:p>
          </p:txBody>
        </p:sp>
      </p:grpSp>
      <p:sp>
        <p:nvSpPr>
          <p:cNvPr id="45" name="Line 13" descr="Line connect DBSM to pass 0" title="Line "/>
          <p:cNvSpPr>
            <a:spLocks noChangeShapeType="1"/>
          </p:cNvSpPr>
          <p:nvPr/>
        </p:nvSpPr>
        <p:spPr bwMode="auto">
          <a:xfrm>
            <a:off x="911226" y="5210413"/>
            <a:ext cx="9525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46" name="Line 17" descr="Connecting pass N to the final sorted runs" title="Line 2"/>
          <p:cNvSpPr>
            <a:spLocks noChangeShapeType="1"/>
          </p:cNvSpPr>
          <p:nvPr/>
        </p:nvSpPr>
        <p:spPr bwMode="auto">
          <a:xfrm flipH="1">
            <a:off x="6853239" y="5267563"/>
            <a:ext cx="74771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47" name="Rectangle 18" descr="Results of Pass 0 are streamed into a buffer" title="Results of Pass 0"/>
          <p:cNvSpPr>
            <a:spLocks noChangeArrowheads="1"/>
          </p:cNvSpPr>
          <p:nvPr/>
        </p:nvSpPr>
        <p:spPr bwMode="auto">
          <a:xfrm>
            <a:off x="3917951" y="4605576"/>
            <a:ext cx="839788" cy="284163"/>
          </a:xfrm>
          <a:prstGeom prst="rect">
            <a:avLst/>
          </a:prstGeom>
          <a:solidFill>
            <a:schemeClr val="accent5">
              <a:lumMod val="25000"/>
            </a:schemeClr>
          </a:solidFill>
          <a:ln w="12700">
            <a:solidFill>
              <a:schemeClr val="tx1"/>
            </a:solidFill>
            <a:miter lim="800000"/>
            <a:headEnd type="none" w="sm" len="sm"/>
            <a:tailEnd type="none" w="sm" len="sm"/>
          </a:ln>
        </p:spPr>
        <p:txBody>
          <a:bodyPr wrap="none" anchor="ctr"/>
          <a:lstStyle/>
          <a:p>
            <a:pPr algn="ctr"/>
            <a:r>
              <a:rPr lang="en-US" sz="1400">
                <a:solidFill>
                  <a:srgbClr val="FFFFFF"/>
                </a:solidFill>
                <a:latin typeface="Helvetica Neue"/>
              </a:rPr>
              <a:t>1</a:t>
            </a:r>
          </a:p>
        </p:txBody>
      </p:sp>
      <p:sp>
        <p:nvSpPr>
          <p:cNvPr id="48" name="Rectangle 19" descr="Results of Pass 0 are streamed into a buffer" title="Results of Pass 0"/>
          <p:cNvSpPr>
            <a:spLocks noChangeArrowheads="1"/>
          </p:cNvSpPr>
          <p:nvPr/>
        </p:nvSpPr>
        <p:spPr bwMode="auto">
          <a:xfrm>
            <a:off x="3914777" y="5058013"/>
            <a:ext cx="839788" cy="284163"/>
          </a:xfrm>
          <a:prstGeom prst="rect">
            <a:avLst/>
          </a:prstGeom>
          <a:solidFill>
            <a:schemeClr val="accent5">
              <a:lumMod val="25000"/>
            </a:schemeClr>
          </a:solidFill>
          <a:ln w="12700">
            <a:solidFill>
              <a:schemeClr val="tx1"/>
            </a:solidFill>
            <a:miter lim="800000"/>
            <a:headEnd type="none" w="sm" len="sm"/>
            <a:tailEnd type="none" w="sm" len="sm"/>
          </a:ln>
        </p:spPr>
        <p:txBody>
          <a:bodyPr wrap="none" anchor="ctr"/>
          <a:lstStyle/>
          <a:p>
            <a:pPr algn="ctr"/>
            <a:r>
              <a:rPr lang="en-US" sz="1600">
                <a:solidFill>
                  <a:srgbClr val="FFFFFF"/>
                </a:solidFill>
                <a:latin typeface="Helvetica Neue"/>
              </a:rPr>
              <a:t>...</a:t>
            </a:r>
          </a:p>
        </p:txBody>
      </p:sp>
      <p:sp>
        <p:nvSpPr>
          <p:cNvPr id="49" name="Rectangle 20" descr="Results of Pass 0 are streamed into a buffer" title="Results of Pass 0"/>
          <p:cNvSpPr>
            <a:spLocks noChangeArrowheads="1"/>
          </p:cNvSpPr>
          <p:nvPr/>
        </p:nvSpPr>
        <p:spPr bwMode="auto">
          <a:xfrm>
            <a:off x="3911601" y="5764404"/>
            <a:ext cx="839788" cy="284163"/>
          </a:xfrm>
          <a:prstGeom prst="rect">
            <a:avLst/>
          </a:prstGeom>
          <a:solidFill>
            <a:schemeClr val="accent5">
              <a:lumMod val="25000"/>
            </a:schemeClr>
          </a:solidFill>
          <a:ln w="12700">
            <a:solidFill>
              <a:schemeClr val="tx1"/>
            </a:solidFill>
            <a:miter lim="800000"/>
            <a:headEnd type="none" w="sm" len="sm"/>
            <a:tailEnd type="none" w="sm" len="sm"/>
          </a:ln>
        </p:spPr>
        <p:txBody>
          <a:bodyPr wrap="none" anchor="ctr"/>
          <a:lstStyle/>
          <a:p>
            <a:pPr algn="ctr"/>
            <a:r>
              <a:rPr lang="en-US" sz="1400">
                <a:solidFill>
                  <a:srgbClr val="FFFFFF"/>
                </a:solidFill>
                <a:latin typeface="Helvetica Neue"/>
              </a:rPr>
              <a:t>⌈N/B⌉</a:t>
            </a:r>
          </a:p>
        </p:txBody>
      </p:sp>
      <p:sp>
        <p:nvSpPr>
          <p:cNvPr id="65" name="Line 13" descr="Pass 0: Conquer. The pages are sorted in ceil(N/B) sorted runs on length B. " title="Pass 0"/>
          <p:cNvSpPr>
            <a:spLocks noChangeShapeType="1"/>
          </p:cNvSpPr>
          <p:nvPr/>
        </p:nvSpPr>
        <p:spPr bwMode="auto">
          <a:xfrm flipV="1">
            <a:off x="3101975" y="5207239"/>
            <a:ext cx="704851" cy="31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67" name="TextBox 66" descr="Pass 0: Conquer. The pages are sorted in ceil(N/B) sorted runs on length B. " title="Pass 0"/>
          <p:cNvSpPr txBox="1"/>
          <p:nvPr/>
        </p:nvSpPr>
        <p:spPr>
          <a:xfrm>
            <a:off x="1624244" y="6090824"/>
            <a:ext cx="1367682" cy="461665"/>
          </a:xfrm>
          <a:prstGeom prst="rect">
            <a:avLst/>
          </a:prstGeom>
          <a:noFill/>
        </p:spPr>
        <p:txBody>
          <a:bodyPr wrap="none" rtlCol="0">
            <a:spAutoFit/>
          </a:bodyPr>
          <a:lstStyle/>
          <a:p>
            <a:r>
              <a:rPr lang="en-US" sz="2400">
                <a:latin typeface="Helvetica Neue"/>
              </a:rPr>
              <a:t>Conquer</a:t>
            </a:r>
          </a:p>
        </p:txBody>
      </p:sp>
      <p:sp>
        <p:nvSpPr>
          <p:cNvPr id="72" name="TextBox 71" descr="Merge B-1 runs at a time" title="Pass 1..."/>
          <p:cNvSpPr txBox="1"/>
          <p:nvPr/>
        </p:nvSpPr>
        <p:spPr>
          <a:xfrm>
            <a:off x="5622581" y="6090824"/>
            <a:ext cx="1058303" cy="461665"/>
          </a:xfrm>
          <a:prstGeom prst="rect">
            <a:avLst/>
          </a:prstGeom>
          <a:noFill/>
        </p:spPr>
        <p:txBody>
          <a:bodyPr wrap="none" rtlCol="0">
            <a:spAutoFit/>
          </a:bodyPr>
          <a:lstStyle/>
          <a:p>
            <a:r>
              <a:rPr lang="en-US" sz="2400">
                <a:latin typeface="Helvetica Neue"/>
              </a:rPr>
              <a:t>Merge</a:t>
            </a:r>
          </a:p>
        </p:txBody>
      </p:sp>
      <p:sp>
        <p:nvSpPr>
          <p:cNvPr id="73" name="TextBox 72" descr="Results of Pass 0 are streamed into a buffer" title="Results of Pass 0"/>
          <p:cNvSpPr txBox="1"/>
          <p:nvPr/>
        </p:nvSpPr>
        <p:spPr>
          <a:xfrm>
            <a:off x="2846357" y="6278603"/>
            <a:ext cx="3116494" cy="523220"/>
          </a:xfrm>
          <a:prstGeom prst="rect">
            <a:avLst/>
          </a:prstGeom>
          <a:noFill/>
        </p:spPr>
        <p:txBody>
          <a:bodyPr wrap="none" rtlCol="0">
            <a:spAutoFit/>
          </a:bodyPr>
          <a:lstStyle/>
          <a:p>
            <a:pPr algn="ctr"/>
            <a:r>
              <a:rPr lang="en-US" sz="1400" dirty="0">
                <a:latin typeface="Helvetica Neue"/>
              </a:rPr>
              <a:t>Sorted Runs</a:t>
            </a:r>
            <a:br>
              <a:rPr lang="en-US" sz="1400" dirty="0">
                <a:latin typeface="Helvetica Neue"/>
              </a:rPr>
            </a:br>
            <a:r>
              <a:rPr lang="en-US" sz="1400" dirty="0">
                <a:latin typeface="Helvetica Neue"/>
              </a:rPr>
              <a:t>length B (last run’s length is variable)</a:t>
            </a:r>
          </a:p>
        </p:txBody>
      </p:sp>
      <p:sp>
        <p:nvSpPr>
          <p:cNvPr id="77" name="TextBox 76" descr="Sorted runs length B(B-1)" title="Final output"/>
          <p:cNvSpPr txBox="1"/>
          <p:nvPr/>
        </p:nvSpPr>
        <p:spPr>
          <a:xfrm>
            <a:off x="6268731" y="6278603"/>
            <a:ext cx="3573351" cy="523220"/>
          </a:xfrm>
          <a:prstGeom prst="rect">
            <a:avLst/>
          </a:prstGeom>
          <a:noFill/>
        </p:spPr>
        <p:txBody>
          <a:bodyPr wrap="none" rtlCol="0">
            <a:spAutoFit/>
          </a:bodyPr>
          <a:lstStyle/>
          <a:p>
            <a:pPr algn="ctr"/>
            <a:r>
              <a:rPr lang="en-US" sz="1400" dirty="0">
                <a:latin typeface="Helvetica Neue"/>
              </a:rPr>
              <a:t>Sorted Runs</a:t>
            </a:r>
          </a:p>
          <a:p>
            <a:pPr algn="ctr"/>
            <a:r>
              <a:rPr lang="en-US" sz="1400" dirty="0">
                <a:latin typeface="Helvetica Neue"/>
              </a:rPr>
              <a:t>Length B(B-1) (last run’s length is variable)</a:t>
            </a:r>
          </a:p>
        </p:txBody>
      </p:sp>
      <p:sp>
        <p:nvSpPr>
          <p:cNvPr id="50" name="TextBox 49" descr="Pass 0: Conquer. The pages are sorted in ceil(N/B) sorted runs on length B. " title="Pass 0"/>
          <p:cNvSpPr txBox="1"/>
          <p:nvPr/>
        </p:nvSpPr>
        <p:spPr>
          <a:xfrm>
            <a:off x="1859021" y="3943850"/>
            <a:ext cx="1125629" cy="461665"/>
          </a:xfrm>
          <a:prstGeom prst="rect">
            <a:avLst/>
          </a:prstGeom>
          <a:noFill/>
        </p:spPr>
        <p:txBody>
          <a:bodyPr wrap="none" rtlCol="0">
            <a:spAutoFit/>
          </a:bodyPr>
          <a:lstStyle/>
          <a:p>
            <a:r>
              <a:rPr lang="en-US" sz="2400">
                <a:latin typeface="Helvetica Neue"/>
              </a:rPr>
              <a:t>Pass 0</a:t>
            </a:r>
          </a:p>
        </p:txBody>
      </p:sp>
      <p:sp>
        <p:nvSpPr>
          <p:cNvPr id="51" name="TextBox 50" descr="Merge B-1 runs at a time" title="Pass 1..."/>
          <p:cNvSpPr txBox="1"/>
          <p:nvPr/>
        </p:nvSpPr>
        <p:spPr>
          <a:xfrm>
            <a:off x="5480404" y="3943850"/>
            <a:ext cx="1603324" cy="461665"/>
          </a:xfrm>
          <a:prstGeom prst="rect">
            <a:avLst/>
          </a:prstGeom>
          <a:noFill/>
        </p:spPr>
        <p:txBody>
          <a:bodyPr wrap="none" rtlCol="0">
            <a:spAutoFit/>
          </a:bodyPr>
          <a:lstStyle/>
          <a:p>
            <a:r>
              <a:rPr lang="en-US" sz="2400">
                <a:latin typeface="Helvetica Neue"/>
              </a:rPr>
              <a:t>Pass 1, </a:t>
            </a:r>
            <a:r>
              <a:rPr lang="mr-IN" sz="2400">
                <a:latin typeface="Helvetica Neue"/>
              </a:rPr>
              <a:t>…</a:t>
            </a:r>
            <a:endParaRPr lang="en-US" sz="2400">
              <a:latin typeface="Helvetica Neue"/>
            </a:endParaRPr>
          </a:p>
        </p:txBody>
      </p:sp>
      <p:sp>
        <p:nvSpPr>
          <p:cNvPr id="52" name="AutoShape 2" descr="Sorted runs length B(B-1)" title="Final output"/>
          <p:cNvSpPr>
            <a:spLocks noChangeArrowheads="1"/>
          </p:cNvSpPr>
          <p:nvPr/>
        </p:nvSpPr>
        <p:spPr bwMode="auto">
          <a:xfrm>
            <a:off x="7650180" y="4563114"/>
            <a:ext cx="877656" cy="1558125"/>
          </a:xfrm>
          <a:prstGeom prst="can">
            <a:avLst>
              <a:gd name="adj" fmla="val 46041"/>
            </a:avLst>
          </a:prstGeom>
          <a:solidFill>
            <a:srgbClr val="F0A80E"/>
          </a:solidFill>
          <a:ln w="12700">
            <a:solidFill>
              <a:schemeClr val="tx1"/>
            </a:solidFill>
            <a:round/>
            <a:headEnd type="none" w="sm" len="sm"/>
            <a:tailEnd type="none" w="sm" len="sm"/>
          </a:ln>
        </p:spPr>
        <p:txBody>
          <a:bodyPr wrap="none" anchor="ctr"/>
          <a:lstStyle/>
          <a:p>
            <a:endParaRPr lang="en-US">
              <a:latin typeface="Helvetica Neue"/>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1494080" y="5879040"/>
              <a:ext cx="480" cy="480"/>
            </p14:xfrm>
          </p:contentPart>
        </mc:Choice>
        <mc:Fallback xmlns="">
          <p:pic>
            <p:nvPicPr>
              <p:cNvPr id="2" name="Ink 1"/>
              <p:cNvPicPr/>
              <p:nvPr/>
            </p:nvPicPr>
            <p:blipFill>
              <a:blip r:embed="rId7"/>
              <a:stretch>
                <a:fillRect/>
              </a:stretch>
            </p:blipFill>
            <p:spPr>
              <a:xfrm>
                <a:off x="11481600" y="5866560"/>
                <a:ext cx="25440" cy="25440"/>
              </a:xfrm>
              <a:prstGeom prst="rect">
                <a:avLst/>
              </a:prstGeom>
            </p:spPr>
          </p:pic>
        </mc:Fallback>
      </mc:AlternateContent>
      <p:sp>
        <p:nvSpPr>
          <p:cNvPr id="3" name="Rectangle 2"/>
          <p:cNvSpPr/>
          <p:nvPr/>
        </p:nvSpPr>
        <p:spPr>
          <a:xfrm>
            <a:off x="8057053" y="3278972"/>
            <a:ext cx="3972791" cy="954107"/>
          </a:xfrm>
          <a:prstGeom prst="rect">
            <a:avLst/>
          </a:prstGeom>
          <a:solidFill>
            <a:schemeClr val="accent4">
              <a:lumMod val="20000"/>
              <a:lumOff val="80000"/>
            </a:schemeClr>
          </a:solidFill>
        </p:spPr>
        <p:txBody>
          <a:bodyPr wrap="square">
            <a:spAutoFit/>
          </a:bodyPr>
          <a:lstStyle/>
          <a:p>
            <a:r>
              <a:rPr lang="en-US" sz="2000" dirty="0" smtClean="0"/>
              <a:t>Cost</a:t>
            </a:r>
          </a:p>
          <a:p>
            <a:pPr marL="285750" indent="-285750">
              <a:buFont typeface="Arial" panose="020B0604020202020204" pitchFamily="34" charset="0"/>
              <a:buChar char="•"/>
            </a:pPr>
            <a:r>
              <a:rPr lang="en-US" dirty="0" smtClean="0"/>
              <a:t>Number </a:t>
            </a:r>
            <a:r>
              <a:rPr lang="en-US" dirty="0"/>
              <a:t>of passes:</a:t>
            </a:r>
          </a:p>
          <a:p>
            <a:pPr marL="285750" indent="-285750">
              <a:buFont typeface="Arial" panose="020B0604020202020204" pitchFamily="34" charset="0"/>
              <a:buChar char="•"/>
            </a:pPr>
            <a:r>
              <a:rPr lang="en-US" dirty="0"/>
              <a:t>Cost = 2N * (# of passes)</a:t>
            </a:r>
          </a:p>
        </p:txBody>
      </p:sp>
      <p:graphicFrame>
        <p:nvGraphicFramePr>
          <p:cNvPr id="40" name="Object 2">
            <a:hlinkClick r:id="" action="ppaction://ole?verb=0"/>
          </p:cNvPr>
          <p:cNvGraphicFramePr>
            <a:graphicFrameLocks/>
          </p:cNvGraphicFramePr>
          <p:nvPr>
            <p:extLst>
              <p:ext uri="{D42A27DB-BD31-4B8C-83A1-F6EECF244321}">
                <p14:modId xmlns:p14="http://schemas.microsoft.com/office/powerpoint/2010/main" val="846946952"/>
              </p:ext>
            </p:extLst>
          </p:nvPr>
        </p:nvGraphicFramePr>
        <p:xfrm>
          <a:off x="10248794" y="3616770"/>
          <a:ext cx="2571750" cy="530145"/>
        </p:xfrm>
        <a:graphic>
          <a:graphicData uri="http://schemas.openxmlformats.org/presentationml/2006/ole">
            <mc:AlternateContent xmlns:mc="http://schemas.openxmlformats.org/markup-compatibility/2006">
              <mc:Choice xmlns:v="urn:schemas-microsoft-com:vml" Requires="v">
                <p:oleObj spid="_x0000_s1212" name="Microsoft Equation 3.0" r:id="rId8" imgW="4500563" imgH="930275" progId="Equation.3">
                  <p:embed/>
                </p:oleObj>
              </mc:Choice>
              <mc:Fallback>
                <p:oleObj name="Microsoft Equation 3.0" r:id="rId8" imgW="4500563" imgH="930275" progId="Equation.3">
                  <p:embed/>
                  <p:pic>
                    <p:nvPicPr>
                      <p:cNvPr id="28674" name="Object 2">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8794" y="3616770"/>
                        <a:ext cx="2571750" cy="530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8695898" y="4484713"/>
            <a:ext cx="3333946" cy="923330"/>
          </a:xfrm>
          <a:prstGeom prst="rect">
            <a:avLst/>
          </a:prstGeom>
          <a:solidFill>
            <a:schemeClr val="accent4">
              <a:lumMod val="20000"/>
              <a:lumOff val="80000"/>
            </a:schemeClr>
          </a:solidFill>
        </p:spPr>
        <p:txBody>
          <a:bodyPr wrap="square">
            <a:spAutoFit/>
          </a:bodyPr>
          <a:lstStyle/>
          <a:p>
            <a:r>
              <a:rPr lang="en-US" dirty="0"/>
              <a:t>How big of a table can we sort in two passes?</a:t>
            </a:r>
          </a:p>
          <a:p>
            <a:pPr marL="285750" indent="-285750">
              <a:buFont typeface="Arial" panose="020B0604020202020204" pitchFamily="34" charset="0"/>
              <a:buChar char="•"/>
            </a:pPr>
            <a:r>
              <a:rPr lang="en-US" dirty="0" smtClean="0"/>
              <a:t>Answer</a:t>
            </a:r>
            <a:r>
              <a:rPr lang="en-US" dirty="0"/>
              <a:t>: B(B-1).</a:t>
            </a:r>
          </a:p>
        </p:txBody>
      </p:sp>
      <p:sp>
        <p:nvSpPr>
          <p:cNvPr id="5" name="Slide Number Placeholder 4"/>
          <p:cNvSpPr>
            <a:spLocks noGrp="1"/>
          </p:cNvSpPr>
          <p:nvPr>
            <p:ph type="sldNum" sz="quarter" idx="12"/>
          </p:nvPr>
        </p:nvSpPr>
        <p:spPr/>
        <p:txBody>
          <a:bodyPr/>
          <a:lstStyle/>
          <a:p>
            <a:fld id="{459F6482-13E3-48AA-9F28-7362888D1E43}" type="slidenum">
              <a:rPr lang="en-US" smtClean="0"/>
              <a:t>47</a:t>
            </a:fld>
            <a:endParaRPr lang="en-US"/>
          </a:p>
        </p:txBody>
      </p:sp>
    </p:spTree>
    <p:extLst>
      <p:ext uri="{BB962C8B-B14F-4D97-AF65-F5344CB8AC3E}">
        <p14:creationId xmlns:p14="http://schemas.microsoft.com/office/powerpoint/2010/main" val="355609920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3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Two Phases of Hash</a:t>
            </a:r>
            <a:endParaRPr lang="en-US" dirty="0"/>
          </a:p>
        </p:txBody>
      </p:sp>
      <p:sp>
        <p:nvSpPr>
          <p:cNvPr id="51203" name="Rectangle 3"/>
          <p:cNvSpPr>
            <a:spLocks noGrp="1" noChangeArrowheads="1"/>
          </p:cNvSpPr>
          <p:nvPr>
            <p:ph idx="1"/>
          </p:nvPr>
        </p:nvSpPr>
        <p:spPr/>
        <p:txBody>
          <a:bodyPr/>
          <a:lstStyle/>
          <a:p>
            <a:r>
              <a:rPr lang="en-US" dirty="0"/>
              <a:t>Partition:</a:t>
            </a:r>
            <a:br>
              <a:rPr lang="en-US" dirty="0"/>
            </a:br>
            <a:r>
              <a:rPr lang="en-US" dirty="0"/>
              <a:t>(Divide)</a:t>
            </a:r>
          </a:p>
        </p:txBody>
      </p:sp>
      <p:grpSp>
        <p:nvGrpSpPr>
          <p:cNvPr id="104" name="Group 103" descr="Original relation goes into an input buffer. Hash function h_p is applied and the data is sent to B-1 output buffers" title="Divide Phae"/>
          <p:cNvGrpSpPr/>
          <p:nvPr/>
        </p:nvGrpSpPr>
        <p:grpSpPr>
          <a:xfrm>
            <a:off x="990486" y="2673629"/>
            <a:ext cx="4514276" cy="2406788"/>
            <a:chOff x="3394868" y="34515"/>
            <a:chExt cx="5724587" cy="3169900"/>
          </a:xfrm>
        </p:grpSpPr>
        <p:sp>
          <p:nvSpPr>
            <p:cNvPr id="105" name="Rectangle 104"/>
            <p:cNvSpPr/>
            <p:nvPr/>
          </p:nvSpPr>
          <p:spPr bwMode="auto">
            <a:xfrm>
              <a:off x="7527878" y="137695"/>
              <a:ext cx="1499455" cy="1132163"/>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a:endParaRPr>
            </a:p>
          </p:txBody>
        </p:sp>
        <p:sp>
          <p:nvSpPr>
            <p:cNvPr id="106" name="AutoShape 2"/>
            <p:cNvSpPr>
              <a:spLocks noChangeArrowheads="1"/>
            </p:cNvSpPr>
            <p:nvPr/>
          </p:nvSpPr>
          <p:spPr bwMode="auto">
            <a:xfrm>
              <a:off x="7498482" y="1025902"/>
              <a:ext cx="1038226" cy="1853824"/>
            </a:xfrm>
            <a:prstGeom prst="can">
              <a:avLst>
                <a:gd name="adj" fmla="val 15460"/>
              </a:avLst>
            </a:prstGeom>
            <a:solidFill>
              <a:schemeClr val="accent1"/>
            </a:solidFill>
            <a:ln w="12700">
              <a:solidFill>
                <a:schemeClr val="tx1"/>
              </a:solidFill>
              <a:round/>
              <a:headEnd type="none" w="sm" len="sm"/>
              <a:tailEnd type="none" w="sm" len="sm"/>
            </a:ln>
          </p:spPr>
          <p:txBody>
            <a:bodyPr wrap="none" anchor="ctr"/>
            <a:lstStyle/>
            <a:p>
              <a:endParaRPr lang="en-US" sz="900">
                <a:latin typeface="Helvetica Neue"/>
              </a:endParaRPr>
            </a:p>
          </p:txBody>
        </p:sp>
        <p:sp>
          <p:nvSpPr>
            <p:cNvPr id="107" name="AutoShape 2"/>
            <p:cNvSpPr>
              <a:spLocks noChangeArrowheads="1"/>
            </p:cNvSpPr>
            <p:nvPr/>
          </p:nvSpPr>
          <p:spPr bwMode="auto">
            <a:xfrm>
              <a:off x="3394868" y="1016486"/>
              <a:ext cx="1038226" cy="1853824"/>
            </a:xfrm>
            <a:prstGeom prst="can">
              <a:avLst>
                <a:gd name="adj" fmla="val 15460"/>
              </a:avLst>
            </a:prstGeom>
            <a:solidFill>
              <a:srgbClr val="F0A80E"/>
            </a:solidFill>
            <a:ln w="12700">
              <a:solidFill>
                <a:schemeClr val="tx1"/>
              </a:solidFill>
              <a:round/>
              <a:headEnd type="none" w="sm" len="sm"/>
              <a:tailEnd type="none" w="sm" len="sm"/>
            </a:ln>
          </p:spPr>
          <p:txBody>
            <a:bodyPr wrap="none" anchor="ctr"/>
            <a:lstStyle/>
            <a:p>
              <a:endParaRPr lang="en-US" sz="900">
                <a:latin typeface="Helvetica Neue"/>
              </a:endParaRPr>
            </a:p>
          </p:txBody>
        </p:sp>
        <p:sp>
          <p:nvSpPr>
            <p:cNvPr id="108" name="Rectangle 107"/>
            <p:cNvSpPr/>
            <p:nvPr/>
          </p:nvSpPr>
          <p:spPr bwMode="auto">
            <a:xfrm>
              <a:off x="7794624" y="34515"/>
              <a:ext cx="1324831" cy="845931"/>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a:endParaRPr>
            </a:p>
          </p:txBody>
        </p:sp>
        <p:sp>
          <p:nvSpPr>
            <p:cNvPr id="109" name="Rectangle 63"/>
            <p:cNvSpPr>
              <a:spLocks noChangeArrowheads="1"/>
            </p:cNvSpPr>
            <p:nvPr/>
          </p:nvSpPr>
          <p:spPr bwMode="auto">
            <a:xfrm>
              <a:off x="3435351" y="328615"/>
              <a:ext cx="1113964" cy="689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dirty="0" smtClean="0">
                  <a:solidFill>
                    <a:schemeClr val="bg2">
                      <a:lumMod val="10000"/>
                    </a:schemeClr>
                  </a:solidFill>
                  <a:latin typeface="Times New Roman" charset="0"/>
                </a:rPr>
                <a:t>Original </a:t>
              </a:r>
            </a:p>
            <a:p>
              <a:r>
                <a:rPr lang="en-US" sz="1400" b="1" dirty="0" smtClean="0">
                  <a:solidFill>
                    <a:schemeClr val="bg2">
                      <a:lumMod val="10000"/>
                    </a:schemeClr>
                  </a:solidFill>
                  <a:latin typeface="Times New Roman" charset="0"/>
                </a:rPr>
                <a:t>Relation</a:t>
              </a:r>
              <a:endParaRPr lang="en-US" sz="1400" b="1" dirty="0">
                <a:solidFill>
                  <a:schemeClr val="bg2">
                    <a:lumMod val="10000"/>
                  </a:schemeClr>
                </a:solidFill>
                <a:latin typeface="Times New Roman" charset="0"/>
              </a:endParaRPr>
            </a:p>
          </p:txBody>
        </p:sp>
        <p:sp>
          <p:nvSpPr>
            <p:cNvPr id="110" name="Rectangle 64"/>
            <p:cNvSpPr>
              <a:spLocks noChangeArrowheads="1"/>
            </p:cNvSpPr>
            <p:nvPr/>
          </p:nvSpPr>
          <p:spPr bwMode="auto">
            <a:xfrm>
              <a:off x="6216651" y="631826"/>
              <a:ext cx="934551" cy="30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a:solidFill>
                    <a:schemeClr val="bg2">
                      <a:lumMod val="10000"/>
                    </a:schemeClr>
                  </a:solidFill>
                  <a:latin typeface="Times New Roman" charset="0"/>
                </a:rPr>
                <a:t>OUTPUT</a:t>
              </a:r>
            </a:p>
          </p:txBody>
        </p:sp>
        <p:sp>
          <p:nvSpPr>
            <p:cNvPr id="111" name="Freeform 67"/>
            <p:cNvSpPr>
              <a:spLocks/>
            </p:cNvSpPr>
            <p:nvPr/>
          </p:nvSpPr>
          <p:spPr bwMode="auto">
            <a:xfrm>
              <a:off x="4495800" y="609601"/>
              <a:ext cx="2671763" cy="2289175"/>
            </a:xfrm>
            <a:custGeom>
              <a:avLst/>
              <a:gdLst>
                <a:gd name="T0" fmla="*/ 0 w 1683"/>
                <a:gd name="T1" fmla="*/ 1441 h 1442"/>
                <a:gd name="T2" fmla="*/ 0 w 1683"/>
                <a:gd name="T3" fmla="*/ 0 h 1442"/>
                <a:gd name="T4" fmla="*/ 1682 w 1683"/>
                <a:gd name="T5" fmla="*/ 0 h 1442"/>
                <a:gd name="T6" fmla="*/ 1682 w 1683"/>
                <a:gd name="T7" fmla="*/ 1441 h 1442"/>
                <a:gd name="T8" fmla="*/ 0 w 1683"/>
                <a:gd name="T9" fmla="*/ 1441 h 1442"/>
                <a:gd name="T10" fmla="*/ 0 60000 65536"/>
                <a:gd name="T11" fmla="*/ 0 60000 65536"/>
                <a:gd name="T12" fmla="*/ 0 60000 65536"/>
                <a:gd name="T13" fmla="*/ 0 60000 65536"/>
                <a:gd name="T14" fmla="*/ 0 60000 65536"/>
                <a:gd name="T15" fmla="*/ 0 w 1683"/>
                <a:gd name="T16" fmla="*/ 0 h 1442"/>
                <a:gd name="T17" fmla="*/ 1683 w 1683"/>
                <a:gd name="T18" fmla="*/ 1442 h 1442"/>
              </a:gdLst>
              <a:ahLst/>
              <a:cxnLst>
                <a:cxn ang="T10">
                  <a:pos x="T0" y="T1"/>
                </a:cxn>
                <a:cxn ang="T11">
                  <a:pos x="T2" y="T3"/>
                </a:cxn>
                <a:cxn ang="T12">
                  <a:pos x="T4" y="T5"/>
                </a:cxn>
                <a:cxn ang="T13">
                  <a:pos x="T6" y="T7"/>
                </a:cxn>
                <a:cxn ang="T14">
                  <a:pos x="T8" y="T9"/>
                </a:cxn>
              </a:cxnLst>
              <a:rect l="T15" t="T16" r="T17" b="T18"/>
              <a:pathLst>
                <a:path w="1683" h="1442">
                  <a:moveTo>
                    <a:pt x="0" y="1441"/>
                  </a:moveTo>
                  <a:lnTo>
                    <a:pt x="0" y="0"/>
                  </a:lnTo>
                  <a:lnTo>
                    <a:pt x="1682" y="0"/>
                  </a:lnTo>
                  <a:lnTo>
                    <a:pt x="1682" y="1441"/>
                  </a:lnTo>
                  <a:lnTo>
                    <a:pt x="0" y="144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sp>
          <p:nvSpPr>
            <p:cNvPr id="112" name="Freeform 68"/>
            <p:cNvSpPr>
              <a:spLocks/>
            </p:cNvSpPr>
            <p:nvPr/>
          </p:nvSpPr>
          <p:spPr bwMode="auto">
            <a:xfrm>
              <a:off x="4848225" y="1928813"/>
              <a:ext cx="334963" cy="269875"/>
            </a:xfrm>
            <a:custGeom>
              <a:avLst/>
              <a:gdLst>
                <a:gd name="T0" fmla="*/ 0 w 211"/>
                <a:gd name="T1" fmla="*/ 169 h 170"/>
                <a:gd name="T2" fmla="*/ 0 w 211"/>
                <a:gd name="T3" fmla="*/ 0 h 170"/>
                <a:gd name="T4" fmla="*/ 210 w 211"/>
                <a:gd name="T5" fmla="*/ 0 h 170"/>
                <a:gd name="T6" fmla="*/ 210 w 211"/>
                <a:gd name="T7" fmla="*/ 169 h 170"/>
                <a:gd name="T8" fmla="*/ 0 w 211"/>
                <a:gd name="T9" fmla="*/ 169 h 170"/>
                <a:gd name="T10" fmla="*/ 0 60000 65536"/>
                <a:gd name="T11" fmla="*/ 0 60000 65536"/>
                <a:gd name="T12" fmla="*/ 0 60000 65536"/>
                <a:gd name="T13" fmla="*/ 0 60000 65536"/>
                <a:gd name="T14" fmla="*/ 0 60000 65536"/>
                <a:gd name="T15" fmla="*/ 0 w 211"/>
                <a:gd name="T16" fmla="*/ 0 h 170"/>
                <a:gd name="T17" fmla="*/ 211 w 211"/>
                <a:gd name="T18" fmla="*/ 170 h 170"/>
              </a:gdLst>
              <a:ahLst/>
              <a:cxnLst>
                <a:cxn ang="T10">
                  <a:pos x="T0" y="T1"/>
                </a:cxn>
                <a:cxn ang="T11">
                  <a:pos x="T2" y="T3"/>
                </a:cxn>
                <a:cxn ang="T12">
                  <a:pos x="T4" y="T5"/>
                </a:cxn>
                <a:cxn ang="T13">
                  <a:pos x="T6" y="T7"/>
                </a:cxn>
                <a:cxn ang="T14">
                  <a:pos x="T8" y="T9"/>
                </a:cxn>
              </a:cxnLst>
              <a:rect l="T15" t="T16" r="T17" b="T18"/>
              <a:pathLst>
                <a:path w="211" h="170">
                  <a:moveTo>
                    <a:pt x="0" y="169"/>
                  </a:moveTo>
                  <a:lnTo>
                    <a:pt x="0" y="0"/>
                  </a:lnTo>
                  <a:lnTo>
                    <a:pt x="210" y="0"/>
                  </a:lnTo>
                  <a:lnTo>
                    <a:pt x="210"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a:latin typeface="Helvetica Neue"/>
              </a:endParaRPr>
            </a:p>
          </p:txBody>
        </p:sp>
        <p:grpSp>
          <p:nvGrpSpPr>
            <p:cNvPr id="113" name="Group 69"/>
            <p:cNvGrpSpPr>
              <a:grpSpLocks/>
            </p:cNvGrpSpPr>
            <p:nvPr/>
          </p:nvGrpSpPr>
          <p:grpSpPr bwMode="auto">
            <a:xfrm>
              <a:off x="6600825" y="2120901"/>
              <a:ext cx="334963" cy="90488"/>
              <a:chOff x="4158" y="1336"/>
              <a:chExt cx="211" cy="57"/>
            </a:xfrm>
          </p:grpSpPr>
          <p:sp>
            <p:nvSpPr>
              <p:cNvPr id="145" name="Freeform 70"/>
              <p:cNvSpPr>
                <a:spLocks/>
              </p:cNvSpPr>
              <p:nvPr/>
            </p:nvSpPr>
            <p:spPr bwMode="auto">
              <a:xfrm>
                <a:off x="4158"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sp>
            <p:nvSpPr>
              <p:cNvPr id="146" name="Freeform 71"/>
              <p:cNvSpPr>
                <a:spLocks/>
              </p:cNvSpPr>
              <p:nvPr/>
            </p:nvSpPr>
            <p:spPr bwMode="auto">
              <a:xfrm>
                <a:off x="4249" y="1336"/>
                <a:ext cx="27" cy="40"/>
              </a:xfrm>
              <a:custGeom>
                <a:avLst/>
                <a:gdLst>
                  <a:gd name="T0" fmla="*/ 26 w 27"/>
                  <a:gd name="T1" fmla="*/ 19 h 40"/>
                  <a:gd name="T2" fmla="*/ 13 w 27"/>
                  <a:gd name="T3" fmla="*/ 0 h 40"/>
                  <a:gd name="T4" fmla="*/ 0 w 27"/>
                  <a:gd name="T5" fmla="*/ 19 h 40"/>
                  <a:gd name="T6" fmla="*/ 13 w 27"/>
                  <a:gd name="T7" fmla="*/ 39 h 40"/>
                  <a:gd name="T8" fmla="*/ 26 w 27"/>
                  <a:gd name="T9" fmla="*/ 19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19"/>
                    </a:moveTo>
                    <a:lnTo>
                      <a:pt x="13" y="0"/>
                    </a:lnTo>
                    <a:lnTo>
                      <a:pt x="0" y="19"/>
                    </a:lnTo>
                    <a:lnTo>
                      <a:pt x="13" y="39"/>
                    </a:lnTo>
                    <a:lnTo>
                      <a:pt x="26" y="1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sp>
            <p:nvSpPr>
              <p:cNvPr id="147" name="Freeform 72"/>
              <p:cNvSpPr>
                <a:spLocks/>
              </p:cNvSpPr>
              <p:nvPr/>
            </p:nvSpPr>
            <p:spPr bwMode="auto">
              <a:xfrm>
                <a:off x="4347" y="1336"/>
                <a:ext cx="22" cy="57"/>
              </a:xfrm>
              <a:custGeom>
                <a:avLst/>
                <a:gdLst>
                  <a:gd name="T0" fmla="*/ 21 w 22"/>
                  <a:gd name="T1" fmla="*/ 27 h 57"/>
                  <a:gd name="T2" fmla="*/ 11 w 22"/>
                  <a:gd name="T3" fmla="*/ 0 h 57"/>
                  <a:gd name="T4" fmla="*/ 0 w 22"/>
                  <a:gd name="T5" fmla="*/ 27 h 57"/>
                  <a:gd name="T6" fmla="*/ 11 w 22"/>
                  <a:gd name="T7" fmla="*/ 56 h 57"/>
                  <a:gd name="T8" fmla="*/ 21 w 22"/>
                  <a:gd name="T9" fmla="*/ 27 h 57"/>
                  <a:gd name="T10" fmla="*/ 0 60000 65536"/>
                  <a:gd name="T11" fmla="*/ 0 60000 65536"/>
                  <a:gd name="T12" fmla="*/ 0 60000 65536"/>
                  <a:gd name="T13" fmla="*/ 0 60000 65536"/>
                  <a:gd name="T14" fmla="*/ 0 60000 65536"/>
                  <a:gd name="T15" fmla="*/ 0 w 22"/>
                  <a:gd name="T16" fmla="*/ 0 h 57"/>
                  <a:gd name="T17" fmla="*/ 22 w 22"/>
                  <a:gd name="T18" fmla="*/ 57 h 57"/>
                </a:gdLst>
                <a:ahLst/>
                <a:cxnLst>
                  <a:cxn ang="T10">
                    <a:pos x="T0" y="T1"/>
                  </a:cxn>
                  <a:cxn ang="T11">
                    <a:pos x="T2" y="T3"/>
                  </a:cxn>
                  <a:cxn ang="T12">
                    <a:pos x="T4" y="T5"/>
                  </a:cxn>
                  <a:cxn ang="T13">
                    <a:pos x="T6" y="T7"/>
                  </a:cxn>
                  <a:cxn ang="T14">
                    <a:pos x="T8" y="T9"/>
                  </a:cxn>
                </a:cxnLst>
                <a:rect l="T15" t="T16" r="T17" b="T18"/>
                <a:pathLst>
                  <a:path w="22" h="57">
                    <a:moveTo>
                      <a:pt x="21" y="27"/>
                    </a:moveTo>
                    <a:lnTo>
                      <a:pt x="11" y="0"/>
                    </a:lnTo>
                    <a:lnTo>
                      <a:pt x="0" y="27"/>
                    </a:lnTo>
                    <a:lnTo>
                      <a:pt x="11" y="56"/>
                    </a:lnTo>
                    <a:lnTo>
                      <a:pt x="21" y="2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grpSp>
        <p:sp>
          <p:nvSpPr>
            <p:cNvPr id="114" name="Rectangle 79"/>
            <p:cNvSpPr>
              <a:spLocks noChangeArrowheads="1"/>
            </p:cNvSpPr>
            <p:nvPr/>
          </p:nvSpPr>
          <p:spPr bwMode="auto">
            <a:xfrm>
              <a:off x="6588125" y="1444626"/>
              <a:ext cx="275717" cy="30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a:solidFill>
                    <a:schemeClr val="bg2">
                      <a:lumMod val="10000"/>
                    </a:schemeClr>
                  </a:solidFill>
                  <a:latin typeface="Times New Roman" charset="0"/>
                </a:rPr>
                <a:t>2</a:t>
              </a:r>
            </a:p>
          </p:txBody>
        </p:sp>
        <p:sp>
          <p:nvSpPr>
            <p:cNvPr id="115" name="Freeform 81"/>
            <p:cNvSpPr>
              <a:spLocks/>
            </p:cNvSpPr>
            <p:nvPr/>
          </p:nvSpPr>
          <p:spPr bwMode="auto">
            <a:xfrm>
              <a:off x="6553200" y="2514601"/>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71010C"/>
            </a:solidFill>
            <a:ln w="12700" cap="rnd">
              <a:solidFill>
                <a:srgbClr val="000000"/>
              </a:solidFill>
              <a:round/>
              <a:headEnd type="none" w="sm" len="sm"/>
              <a:tailEnd type="none" w="sm" len="sm"/>
            </a:ln>
          </p:spPr>
          <p:txBody>
            <a:bodyPr/>
            <a:lstStyle/>
            <a:p>
              <a:endParaRPr lang="en-US">
                <a:latin typeface="Helvetica Neue"/>
              </a:endParaRPr>
            </a:p>
          </p:txBody>
        </p:sp>
        <p:sp>
          <p:nvSpPr>
            <p:cNvPr id="116" name="Rectangle 82"/>
            <p:cNvSpPr>
              <a:spLocks noChangeArrowheads="1"/>
            </p:cNvSpPr>
            <p:nvPr/>
          </p:nvSpPr>
          <p:spPr bwMode="auto">
            <a:xfrm>
              <a:off x="4614863" y="1514476"/>
              <a:ext cx="745397" cy="30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a:solidFill>
                    <a:schemeClr val="bg2">
                      <a:lumMod val="10000"/>
                    </a:schemeClr>
                  </a:solidFill>
                  <a:latin typeface="Times New Roman" charset="0"/>
                </a:rPr>
                <a:t>INPUT</a:t>
              </a:r>
            </a:p>
          </p:txBody>
        </p:sp>
        <p:sp>
          <p:nvSpPr>
            <p:cNvPr id="117" name="Rectangle 83"/>
            <p:cNvSpPr>
              <a:spLocks noChangeArrowheads="1"/>
            </p:cNvSpPr>
            <p:nvPr/>
          </p:nvSpPr>
          <p:spPr bwMode="auto">
            <a:xfrm>
              <a:off x="6588125" y="896938"/>
              <a:ext cx="275717" cy="308421"/>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a:solidFill>
                    <a:schemeClr val="bg2">
                      <a:lumMod val="10000"/>
                    </a:schemeClr>
                  </a:solidFill>
                  <a:latin typeface="Times New Roman" charset="0"/>
                </a:rPr>
                <a:t>1</a:t>
              </a:r>
            </a:p>
          </p:txBody>
        </p:sp>
        <p:sp>
          <p:nvSpPr>
            <p:cNvPr id="118" name="Rectangle 84"/>
            <p:cNvSpPr>
              <a:spLocks noChangeArrowheads="1"/>
            </p:cNvSpPr>
            <p:nvPr/>
          </p:nvSpPr>
          <p:spPr bwMode="auto">
            <a:xfrm>
              <a:off x="5185562" y="1760538"/>
              <a:ext cx="822340" cy="723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algn="ctr"/>
              <a:r>
                <a:rPr lang="en-US" sz="1400" b="1">
                  <a:solidFill>
                    <a:schemeClr val="bg2">
                      <a:lumMod val="10000"/>
                    </a:schemeClr>
                  </a:solidFill>
                  <a:latin typeface="Times New Roman" charset="0"/>
                </a:rPr>
                <a:t>hash</a:t>
              </a:r>
            </a:p>
            <a:p>
              <a:pPr algn="ctr">
                <a:lnSpc>
                  <a:spcPct val="50000"/>
                </a:lnSpc>
              </a:pPr>
              <a:r>
                <a:rPr lang="en-US" sz="1400" b="1">
                  <a:solidFill>
                    <a:schemeClr val="bg2">
                      <a:lumMod val="10000"/>
                    </a:schemeClr>
                  </a:solidFill>
                  <a:latin typeface="Times New Roman" charset="0"/>
                </a:rPr>
                <a:t>function</a:t>
              </a:r>
            </a:p>
            <a:p>
              <a:pPr algn="ctr"/>
              <a:r>
                <a:rPr lang="en-US" sz="2000" b="1" err="1">
                  <a:solidFill>
                    <a:schemeClr val="bg2">
                      <a:lumMod val="10000"/>
                    </a:schemeClr>
                  </a:solidFill>
                  <a:latin typeface="Times New Roman" charset="0"/>
                </a:rPr>
                <a:t>h</a:t>
              </a:r>
              <a:r>
                <a:rPr lang="en-US" sz="2000" b="1" baseline="-25000" err="1">
                  <a:solidFill>
                    <a:schemeClr val="bg2">
                      <a:lumMod val="10000"/>
                    </a:schemeClr>
                  </a:solidFill>
                  <a:latin typeface="Times New Roman" charset="0"/>
                </a:rPr>
                <a:t>p</a:t>
              </a:r>
              <a:endParaRPr lang="en-US" sz="2000" b="1">
                <a:solidFill>
                  <a:schemeClr val="bg2">
                    <a:lumMod val="10000"/>
                  </a:schemeClr>
                </a:solidFill>
                <a:latin typeface="Times New Roman" charset="0"/>
              </a:endParaRPr>
            </a:p>
          </p:txBody>
        </p:sp>
        <p:sp>
          <p:nvSpPr>
            <p:cNvPr id="119" name="Rectangle 85"/>
            <p:cNvSpPr>
              <a:spLocks noChangeArrowheads="1"/>
            </p:cNvSpPr>
            <p:nvPr/>
          </p:nvSpPr>
          <p:spPr bwMode="auto">
            <a:xfrm>
              <a:off x="6492875" y="2230438"/>
              <a:ext cx="455253" cy="30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a:solidFill>
                    <a:schemeClr val="bg2">
                      <a:lumMod val="10000"/>
                    </a:schemeClr>
                  </a:solidFill>
                  <a:latin typeface="Times New Roman" charset="0"/>
                </a:rPr>
                <a:t>B-1</a:t>
              </a:r>
            </a:p>
          </p:txBody>
        </p:sp>
        <p:sp>
          <p:nvSpPr>
            <p:cNvPr id="120" name="Rectangle 86"/>
            <p:cNvSpPr>
              <a:spLocks noChangeArrowheads="1"/>
            </p:cNvSpPr>
            <p:nvPr/>
          </p:nvSpPr>
          <p:spPr bwMode="auto">
            <a:xfrm>
              <a:off x="7434309" y="519477"/>
              <a:ext cx="1195275" cy="406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b="1" dirty="0">
                  <a:solidFill>
                    <a:schemeClr val="bg2">
                      <a:lumMod val="10000"/>
                    </a:schemeClr>
                  </a:solidFill>
                  <a:latin typeface="Times New Roman" charset="0"/>
                </a:rPr>
                <a:t>Partitions</a:t>
              </a:r>
            </a:p>
          </p:txBody>
        </p:sp>
        <p:sp>
          <p:nvSpPr>
            <p:cNvPr id="121" name="Rectangle 87"/>
            <p:cNvSpPr>
              <a:spLocks noChangeArrowheads="1"/>
            </p:cNvSpPr>
            <p:nvPr/>
          </p:nvSpPr>
          <p:spPr bwMode="auto">
            <a:xfrm>
              <a:off x="8610600" y="1231902"/>
              <a:ext cx="301365" cy="369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b="1">
                  <a:solidFill>
                    <a:schemeClr val="bg2">
                      <a:lumMod val="10000"/>
                    </a:schemeClr>
                  </a:solidFill>
                  <a:latin typeface="Times New Roman" charset="0"/>
                </a:rPr>
                <a:t>1</a:t>
              </a:r>
            </a:p>
          </p:txBody>
        </p:sp>
        <p:sp>
          <p:nvSpPr>
            <p:cNvPr id="122" name="Rectangle 88"/>
            <p:cNvSpPr>
              <a:spLocks noChangeArrowheads="1"/>
            </p:cNvSpPr>
            <p:nvPr/>
          </p:nvSpPr>
          <p:spPr bwMode="auto">
            <a:xfrm>
              <a:off x="8601075" y="1655763"/>
              <a:ext cx="301365" cy="369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b="1">
                  <a:solidFill>
                    <a:schemeClr val="bg2">
                      <a:lumMod val="10000"/>
                    </a:schemeClr>
                  </a:solidFill>
                  <a:latin typeface="Times New Roman" charset="0"/>
                </a:rPr>
                <a:t>2</a:t>
              </a:r>
            </a:p>
          </p:txBody>
        </p:sp>
        <p:sp>
          <p:nvSpPr>
            <p:cNvPr id="123" name="Rectangle 89"/>
            <p:cNvSpPr>
              <a:spLocks noChangeArrowheads="1"/>
            </p:cNvSpPr>
            <p:nvPr/>
          </p:nvSpPr>
          <p:spPr bwMode="auto">
            <a:xfrm>
              <a:off x="8569325" y="2447926"/>
              <a:ext cx="532197" cy="369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b="1">
                  <a:solidFill>
                    <a:schemeClr val="bg2">
                      <a:lumMod val="10000"/>
                    </a:schemeClr>
                  </a:solidFill>
                  <a:latin typeface="Times New Roman" charset="0"/>
                </a:rPr>
                <a:t>B-1</a:t>
              </a:r>
            </a:p>
          </p:txBody>
        </p:sp>
        <p:sp>
          <p:nvSpPr>
            <p:cNvPr id="124" name="Rectangle 95"/>
            <p:cNvSpPr>
              <a:spLocks noChangeArrowheads="1"/>
            </p:cNvSpPr>
            <p:nvPr/>
          </p:nvSpPr>
          <p:spPr bwMode="auto">
            <a:xfrm>
              <a:off x="3816350" y="1225551"/>
              <a:ext cx="292100" cy="292100"/>
            </a:xfrm>
            <a:prstGeom prst="rect">
              <a:avLst/>
            </a:prstGeom>
            <a:solidFill>
              <a:srgbClr val="71010C"/>
            </a:solidFill>
            <a:ln w="12700">
              <a:solidFill>
                <a:schemeClr val="tx2"/>
              </a:solidFill>
              <a:miter lim="800000"/>
              <a:headEnd/>
              <a:tailEnd/>
            </a:ln>
          </p:spPr>
          <p:txBody>
            <a:bodyPr wrap="none" anchor="ctr"/>
            <a:lstStyle/>
            <a:p>
              <a:endParaRPr lang="en-US">
                <a:latin typeface="Helvetica Neue"/>
              </a:endParaRPr>
            </a:p>
          </p:txBody>
        </p:sp>
        <p:sp>
          <p:nvSpPr>
            <p:cNvPr id="125" name="Rectangle 96"/>
            <p:cNvSpPr>
              <a:spLocks noChangeArrowheads="1"/>
            </p:cNvSpPr>
            <p:nvPr/>
          </p:nvSpPr>
          <p:spPr bwMode="auto">
            <a:xfrm>
              <a:off x="3816350" y="1682751"/>
              <a:ext cx="292100" cy="292100"/>
            </a:xfrm>
            <a:prstGeom prst="rect">
              <a:avLst/>
            </a:prstGeom>
            <a:solidFill>
              <a:srgbClr val="71010C"/>
            </a:solidFill>
            <a:ln w="12700">
              <a:solidFill>
                <a:schemeClr val="tx2"/>
              </a:solidFill>
              <a:miter lim="800000"/>
              <a:headEnd/>
              <a:tailEnd/>
            </a:ln>
          </p:spPr>
          <p:txBody>
            <a:bodyPr wrap="none" anchor="ctr"/>
            <a:lstStyle/>
            <a:p>
              <a:endParaRPr lang="en-US">
                <a:latin typeface="Helvetica Neue"/>
              </a:endParaRPr>
            </a:p>
          </p:txBody>
        </p:sp>
        <p:sp>
          <p:nvSpPr>
            <p:cNvPr id="126" name="Rectangle 97"/>
            <p:cNvSpPr>
              <a:spLocks noChangeArrowheads="1"/>
            </p:cNvSpPr>
            <p:nvPr/>
          </p:nvSpPr>
          <p:spPr bwMode="auto">
            <a:xfrm>
              <a:off x="3816350" y="2444751"/>
              <a:ext cx="292100" cy="292100"/>
            </a:xfrm>
            <a:prstGeom prst="rect">
              <a:avLst/>
            </a:prstGeom>
            <a:solidFill>
              <a:srgbClr val="71010C"/>
            </a:solidFill>
            <a:ln w="12700">
              <a:solidFill>
                <a:schemeClr val="tx2"/>
              </a:solidFill>
              <a:miter lim="800000"/>
              <a:headEnd/>
              <a:tailEnd/>
            </a:ln>
          </p:spPr>
          <p:txBody>
            <a:bodyPr wrap="none" anchor="ctr"/>
            <a:lstStyle/>
            <a:p>
              <a:endParaRPr lang="en-US">
                <a:latin typeface="Helvetica Neue"/>
              </a:endParaRPr>
            </a:p>
          </p:txBody>
        </p:sp>
        <p:sp>
          <p:nvSpPr>
            <p:cNvPr id="127" name="Rectangle 98"/>
            <p:cNvSpPr>
              <a:spLocks noChangeArrowheads="1"/>
            </p:cNvSpPr>
            <p:nvPr/>
          </p:nvSpPr>
          <p:spPr bwMode="auto">
            <a:xfrm>
              <a:off x="3638551" y="1876426"/>
              <a:ext cx="755015" cy="585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3200" b="1">
                  <a:solidFill>
                    <a:schemeClr val="tx2"/>
                  </a:solidFill>
                  <a:latin typeface="Helvetica Neue"/>
                </a:rPr>
                <a:t>. . .</a:t>
              </a:r>
            </a:p>
          </p:txBody>
        </p:sp>
        <p:sp>
          <p:nvSpPr>
            <p:cNvPr id="128" name="Line 104"/>
            <p:cNvSpPr>
              <a:spLocks noChangeShapeType="1"/>
            </p:cNvSpPr>
            <p:nvPr/>
          </p:nvSpPr>
          <p:spPr bwMode="auto">
            <a:xfrm>
              <a:off x="4421188" y="2057401"/>
              <a:ext cx="37941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29" name="Line 105"/>
            <p:cNvSpPr>
              <a:spLocks noChangeShapeType="1"/>
            </p:cNvSpPr>
            <p:nvPr/>
          </p:nvSpPr>
          <p:spPr bwMode="auto">
            <a:xfrm flipV="1">
              <a:off x="6021388" y="1449388"/>
              <a:ext cx="531813" cy="608013"/>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0" name="Line 106"/>
            <p:cNvSpPr>
              <a:spLocks noChangeShapeType="1"/>
            </p:cNvSpPr>
            <p:nvPr/>
          </p:nvSpPr>
          <p:spPr bwMode="auto">
            <a:xfrm flipV="1">
              <a:off x="6021388" y="1906588"/>
              <a:ext cx="531813" cy="150813"/>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1" name="Line 107"/>
            <p:cNvSpPr>
              <a:spLocks noChangeShapeType="1"/>
            </p:cNvSpPr>
            <p:nvPr/>
          </p:nvSpPr>
          <p:spPr bwMode="auto">
            <a:xfrm>
              <a:off x="6021388" y="2058988"/>
              <a:ext cx="531813" cy="608013"/>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2" name="Line 108"/>
            <p:cNvSpPr>
              <a:spLocks noChangeShapeType="1"/>
            </p:cNvSpPr>
            <p:nvPr/>
          </p:nvSpPr>
          <p:spPr bwMode="auto">
            <a:xfrm>
              <a:off x="7011988" y="1371601"/>
              <a:ext cx="60801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3" name="Line 109"/>
            <p:cNvSpPr>
              <a:spLocks noChangeShapeType="1"/>
            </p:cNvSpPr>
            <p:nvPr/>
          </p:nvSpPr>
          <p:spPr bwMode="auto">
            <a:xfrm>
              <a:off x="7011988" y="1828801"/>
              <a:ext cx="60801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4" name="Line 110"/>
            <p:cNvSpPr>
              <a:spLocks noChangeShapeType="1"/>
            </p:cNvSpPr>
            <p:nvPr/>
          </p:nvSpPr>
          <p:spPr bwMode="auto">
            <a:xfrm>
              <a:off x="7011988" y="2667001"/>
              <a:ext cx="608013"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latin typeface="Helvetica Neue"/>
              </a:endParaRPr>
            </a:p>
          </p:txBody>
        </p:sp>
        <p:sp>
          <p:nvSpPr>
            <p:cNvPr id="135" name="Freeform 111"/>
            <p:cNvSpPr>
              <a:spLocks/>
            </p:cNvSpPr>
            <p:nvPr/>
          </p:nvSpPr>
          <p:spPr bwMode="auto">
            <a:xfrm>
              <a:off x="6553200" y="1676401"/>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71010C"/>
            </a:solidFill>
            <a:ln w="12700" cap="rnd">
              <a:solidFill>
                <a:srgbClr val="000000"/>
              </a:solidFill>
              <a:round/>
              <a:headEnd type="none" w="sm" len="sm"/>
              <a:tailEnd type="none" w="sm" len="sm"/>
            </a:ln>
          </p:spPr>
          <p:txBody>
            <a:bodyPr/>
            <a:lstStyle/>
            <a:p>
              <a:endParaRPr lang="en-US">
                <a:latin typeface="Helvetica Neue"/>
              </a:endParaRPr>
            </a:p>
          </p:txBody>
        </p:sp>
        <p:sp>
          <p:nvSpPr>
            <p:cNvPr id="136" name="Freeform 112"/>
            <p:cNvSpPr>
              <a:spLocks/>
            </p:cNvSpPr>
            <p:nvPr/>
          </p:nvSpPr>
          <p:spPr bwMode="auto">
            <a:xfrm>
              <a:off x="6553200" y="1143001"/>
              <a:ext cx="422275" cy="287338"/>
            </a:xfrm>
            <a:custGeom>
              <a:avLst/>
              <a:gdLst>
                <a:gd name="T0" fmla="*/ 0 w 266"/>
                <a:gd name="T1" fmla="*/ 180 h 181"/>
                <a:gd name="T2" fmla="*/ 0 w 266"/>
                <a:gd name="T3" fmla="*/ 0 h 181"/>
                <a:gd name="T4" fmla="*/ 265 w 266"/>
                <a:gd name="T5" fmla="*/ 0 h 181"/>
                <a:gd name="T6" fmla="*/ 265 w 266"/>
                <a:gd name="T7" fmla="*/ 180 h 181"/>
                <a:gd name="T8" fmla="*/ 0 w 266"/>
                <a:gd name="T9" fmla="*/ 180 h 181"/>
                <a:gd name="T10" fmla="*/ 0 60000 65536"/>
                <a:gd name="T11" fmla="*/ 0 60000 65536"/>
                <a:gd name="T12" fmla="*/ 0 60000 65536"/>
                <a:gd name="T13" fmla="*/ 0 60000 65536"/>
                <a:gd name="T14" fmla="*/ 0 60000 65536"/>
                <a:gd name="T15" fmla="*/ 0 w 266"/>
                <a:gd name="T16" fmla="*/ 0 h 181"/>
                <a:gd name="T17" fmla="*/ 266 w 266"/>
                <a:gd name="T18" fmla="*/ 181 h 181"/>
              </a:gdLst>
              <a:ahLst/>
              <a:cxnLst>
                <a:cxn ang="T10">
                  <a:pos x="T0" y="T1"/>
                </a:cxn>
                <a:cxn ang="T11">
                  <a:pos x="T2" y="T3"/>
                </a:cxn>
                <a:cxn ang="T12">
                  <a:pos x="T4" y="T5"/>
                </a:cxn>
                <a:cxn ang="T13">
                  <a:pos x="T6" y="T7"/>
                </a:cxn>
                <a:cxn ang="T14">
                  <a:pos x="T8" y="T9"/>
                </a:cxn>
              </a:cxnLst>
              <a:rect l="T15" t="T16" r="T17" b="T18"/>
              <a:pathLst>
                <a:path w="266" h="181">
                  <a:moveTo>
                    <a:pt x="0" y="180"/>
                  </a:moveTo>
                  <a:lnTo>
                    <a:pt x="0" y="0"/>
                  </a:lnTo>
                  <a:lnTo>
                    <a:pt x="265" y="0"/>
                  </a:lnTo>
                  <a:lnTo>
                    <a:pt x="265" y="180"/>
                  </a:lnTo>
                  <a:lnTo>
                    <a:pt x="0" y="180"/>
                  </a:lnTo>
                </a:path>
              </a:pathLst>
            </a:custGeom>
            <a:solidFill>
              <a:srgbClr val="71010C"/>
            </a:solidFill>
            <a:ln w="12700" cap="rnd">
              <a:solidFill>
                <a:schemeClr val="tx2"/>
              </a:solidFill>
              <a:round/>
              <a:headEnd type="none" w="sm" len="sm"/>
              <a:tailEnd type="none" w="sm" len="sm"/>
            </a:ln>
          </p:spPr>
          <p:txBody>
            <a:bodyPr/>
            <a:lstStyle/>
            <a:p>
              <a:endParaRPr lang="en-US">
                <a:latin typeface="Helvetica Neue"/>
              </a:endParaRPr>
            </a:p>
          </p:txBody>
        </p:sp>
        <p:sp>
          <p:nvSpPr>
            <p:cNvPr id="137" name="Rectangle 20"/>
            <p:cNvSpPr>
              <a:spLocks noChangeArrowheads="1"/>
            </p:cNvSpPr>
            <p:nvPr/>
          </p:nvSpPr>
          <p:spPr bwMode="auto">
            <a:xfrm>
              <a:off x="7623970" y="1242721"/>
              <a:ext cx="532606" cy="298099"/>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a:latin typeface="Helvetica Neue"/>
              </a:endParaRPr>
            </a:p>
          </p:txBody>
        </p:sp>
        <p:sp>
          <p:nvSpPr>
            <p:cNvPr id="138" name="Rectangle 60"/>
            <p:cNvSpPr>
              <a:spLocks noChangeArrowheads="1"/>
            </p:cNvSpPr>
            <p:nvPr/>
          </p:nvSpPr>
          <p:spPr bwMode="auto">
            <a:xfrm>
              <a:off x="4752079" y="2895994"/>
              <a:ext cx="2032544" cy="30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r>
                <a:rPr lang="en-US" sz="1400">
                  <a:solidFill>
                    <a:srgbClr val="C00000"/>
                  </a:solidFill>
                  <a:latin typeface="Helvetica Neue" charset="0"/>
                  <a:ea typeface="Helvetica Neue" charset="0"/>
                  <a:cs typeface="Helvetica Neue" charset="0"/>
                </a:rPr>
                <a:t>B main memory buffers</a:t>
              </a:r>
            </a:p>
          </p:txBody>
        </p:sp>
        <p:sp>
          <p:nvSpPr>
            <p:cNvPr id="139" name="Rectangle 20"/>
            <p:cNvSpPr>
              <a:spLocks noChangeArrowheads="1"/>
            </p:cNvSpPr>
            <p:nvPr/>
          </p:nvSpPr>
          <p:spPr bwMode="auto">
            <a:xfrm>
              <a:off x="7623970" y="1686344"/>
              <a:ext cx="839788" cy="284163"/>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a:latin typeface="Helvetica Neue"/>
              </a:endParaRPr>
            </a:p>
          </p:txBody>
        </p:sp>
        <p:sp>
          <p:nvSpPr>
            <p:cNvPr id="140" name="Rectangle 20"/>
            <p:cNvSpPr>
              <a:spLocks noChangeArrowheads="1"/>
            </p:cNvSpPr>
            <p:nvPr/>
          </p:nvSpPr>
          <p:spPr bwMode="auto">
            <a:xfrm>
              <a:off x="7639050" y="2499374"/>
              <a:ext cx="311870" cy="302565"/>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a:latin typeface="Helvetica Neue"/>
              </a:endParaRPr>
            </a:p>
          </p:txBody>
        </p:sp>
        <p:grpSp>
          <p:nvGrpSpPr>
            <p:cNvPr id="141" name="Group 140"/>
            <p:cNvGrpSpPr/>
            <p:nvPr/>
          </p:nvGrpSpPr>
          <p:grpSpPr>
            <a:xfrm>
              <a:off x="7809060" y="2179639"/>
              <a:ext cx="341313" cy="63500"/>
              <a:chOff x="3794993" y="5534819"/>
              <a:chExt cx="341313" cy="63500"/>
            </a:xfrm>
          </p:grpSpPr>
          <p:sp>
            <p:nvSpPr>
              <p:cNvPr id="142" name="Freeform 65"/>
              <p:cNvSpPr>
                <a:spLocks/>
              </p:cNvSpPr>
              <p:nvPr/>
            </p:nvSpPr>
            <p:spPr bwMode="auto">
              <a:xfrm>
                <a:off x="3937868" y="5534819"/>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sp>
            <p:nvSpPr>
              <p:cNvPr id="143" name="Freeform 66"/>
              <p:cNvSpPr>
                <a:spLocks/>
              </p:cNvSpPr>
              <p:nvPr/>
            </p:nvSpPr>
            <p:spPr bwMode="auto">
              <a:xfrm>
                <a:off x="4093443" y="5534819"/>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sp>
            <p:nvSpPr>
              <p:cNvPr id="144" name="Freeform 77"/>
              <p:cNvSpPr>
                <a:spLocks/>
              </p:cNvSpPr>
              <p:nvPr/>
            </p:nvSpPr>
            <p:spPr bwMode="auto">
              <a:xfrm>
                <a:off x="3794993" y="5534819"/>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latin typeface="Helvetica Neue"/>
                </a:endParaRPr>
              </a:p>
            </p:txBody>
          </p:sp>
        </p:gr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889600" y="5476320"/>
              <a:ext cx="480" cy="480"/>
            </p14:xfrm>
          </p:contentPart>
        </mc:Choice>
        <mc:Fallback xmlns="">
          <p:pic>
            <p:nvPicPr>
              <p:cNvPr id="2" name="Ink 1"/>
              <p:cNvPicPr/>
              <p:nvPr/>
            </p:nvPicPr>
            <p:blipFill>
              <a:blip r:embed="rId4"/>
              <a:stretch>
                <a:fillRect/>
              </a:stretch>
            </p:blipFill>
            <p:spPr>
              <a:xfrm>
                <a:off x="11877120" y="5463840"/>
                <a:ext cx="25440" cy="25440"/>
              </a:xfrm>
              <a:prstGeom prst="rect">
                <a:avLst/>
              </a:prstGeom>
            </p:spPr>
          </p:pic>
        </mc:Fallback>
      </mc:AlternateContent>
      <p:sp>
        <p:nvSpPr>
          <p:cNvPr id="49" name="AutoShape 2" title="Conquer"/>
          <p:cNvSpPr>
            <a:spLocks noChangeArrowheads="1"/>
          </p:cNvSpPr>
          <p:nvPr/>
        </p:nvSpPr>
        <p:spPr bwMode="auto">
          <a:xfrm>
            <a:off x="9955859" y="3351536"/>
            <a:ext cx="778670" cy="1390368"/>
          </a:xfrm>
          <a:prstGeom prst="can">
            <a:avLst>
              <a:gd name="adj" fmla="val 15460"/>
            </a:avLst>
          </a:prstGeom>
          <a:solidFill>
            <a:srgbClr val="F0A80E"/>
          </a:solidFill>
          <a:ln w="12700">
            <a:solidFill>
              <a:schemeClr val="tx1"/>
            </a:solidFill>
            <a:round/>
            <a:headEnd type="none" w="sm" len="sm"/>
            <a:tailEnd type="none" w="sm" len="sm"/>
          </a:ln>
        </p:spPr>
        <p:txBody>
          <a:bodyPr wrap="none" anchor="ctr"/>
          <a:lstStyle/>
          <a:p>
            <a:endParaRPr lang="en-US" sz="675">
              <a:latin typeface="Helvetica Neue"/>
            </a:endParaRPr>
          </a:p>
        </p:txBody>
      </p:sp>
      <p:sp>
        <p:nvSpPr>
          <p:cNvPr id="50" name="AutoShape 2" descr="Apply hash function h_r to the B-1 paritions. There are B main memory buffers. Fully partitioned data is streamed to the output relation" title="Conquer"/>
          <p:cNvSpPr>
            <a:spLocks noChangeArrowheads="1"/>
          </p:cNvSpPr>
          <p:nvPr/>
        </p:nvSpPr>
        <p:spPr bwMode="auto">
          <a:xfrm>
            <a:off x="6729265" y="3387991"/>
            <a:ext cx="778670" cy="1390368"/>
          </a:xfrm>
          <a:prstGeom prst="can">
            <a:avLst>
              <a:gd name="adj" fmla="val 15460"/>
            </a:avLst>
          </a:prstGeom>
          <a:solidFill>
            <a:schemeClr val="accent1"/>
          </a:solidFill>
          <a:ln w="12700">
            <a:solidFill>
              <a:schemeClr val="tx1"/>
            </a:solidFill>
            <a:round/>
            <a:headEnd type="none" w="sm" len="sm"/>
            <a:tailEnd type="none" w="sm" len="sm"/>
          </a:ln>
        </p:spPr>
        <p:txBody>
          <a:bodyPr wrap="none" anchor="ctr"/>
          <a:lstStyle/>
          <a:p>
            <a:endParaRPr lang="en-US" sz="675">
              <a:latin typeface="Helvetica Neue"/>
            </a:endParaRPr>
          </a:p>
        </p:txBody>
      </p:sp>
      <p:grpSp>
        <p:nvGrpSpPr>
          <p:cNvPr id="51" name="Group 50" title="Conquer"/>
          <p:cNvGrpSpPr/>
          <p:nvPr/>
        </p:nvGrpSpPr>
        <p:grpSpPr>
          <a:xfrm>
            <a:off x="6998998" y="4273534"/>
            <a:ext cx="255985" cy="47625"/>
            <a:chOff x="3794993" y="5534819"/>
            <a:chExt cx="341313" cy="63500"/>
          </a:xfrm>
        </p:grpSpPr>
        <p:sp>
          <p:nvSpPr>
            <p:cNvPr id="52" name="Freeform 65"/>
            <p:cNvSpPr>
              <a:spLocks/>
            </p:cNvSpPr>
            <p:nvPr/>
          </p:nvSpPr>
          <p:spPr bwMode="auto">
            <a:xfrm>
              <a:off x="3937868" y="5534819"/>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53" name="Freeform 66"/>
            <p:cNvSpPr>
              <a:spLocks/>
            </p:cNvSpPr>
            <p:nvPr/>
          </p:nvSpPr>
          <p:spPr bwMode="auto">
            <a:xfrm>
              <a:off x="4093443" y="5534819"/>
              <a:ext cx="42863" cy="63500"/>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54" name="Freeform 77"/>
            <p:cNvSpPr>
              <a:spLocks/>
            </p:cNvSpPr>
            <p:nvPr/>
          </p:nvSpPr>
          <p:spPr bwMode="auto">
            <a:xfrm>
              <a:off x="3794993" y="5534819"/>
              <a:ext cx="42863" cy="63500"/>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grpSp>
      <p:sp>
        <p:nvSpPr>
          <p:cNvPr id="55" name="Rectangle 3"/>
          <p:cNvSpPr txBox="1">
            <a:spLocks noChangeArrowheads="1"/>
          </p:cNvSpPr>
          <p:nvPr/>
        </p:nvSpPr>
        <p:spPr>
          <a:xfrm>
            <a:off x="6442537" y="1825625"/>
            <a:ext cx="8229600" cy="3394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Rehash:</a:t>
            </a:r>
            <a:br>
              <a:rPr lang="en-US" smtClean="0"/>
            </a:br>
            <a:r>
              <a:rPr lang="en-US" smtClean="0"/>
              <a:t>(Conquer)</a:t>
            </a:r>
            <a:endParaRPr lang="en-US" dirty="0"/>
          </a:p>
        </p:txBody>
      </p:sp>
      <p:sp>
        <p:nvSpPr>
          <p:cNvPr id="56" name="Rectangle 4" title="Conquer"/>
          <p:cNvSpPr>
            <a:spLocks noChangeArrowheads="1"/>
          </p:cNvSpPr>
          <p:nvPr/>
        </p:nvSpPr>
        <p:spPr bwMode="auto">
          <a:xfrm>
            <a:off x="6495903" y="4808720"/>
            <a:ext cx="21717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350">
              <a:latin typeface="Helvetica Neue"/>
            </a:endParaRPr>
          </a:p>
        </p:txBody>
      </p:sp>
      <p:sp>
        <p:nvSpPr>
          <p:cNvPr id="57" name="Rectangle 7" title="Conquer"/>
          <p:cNvSpPr>
            <a:spLocks noChangeArrowheads="1"/>
          </p:cNvSpPr>
          <p:nvPr/>
        </p:nvSpPr>
        <p:spPr bwMode="auto">
          <a:xfrm>
            <a:off x="6667353" y="2990636"/>
            <a:ext cx="87043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p>
            <a:r>
              <a:rPr lang="en-US" sz="1350" b="1">
                <a:solidFill>
                  <a:schemeClr val="bg2">
                    <a:lumMod val="10000"/>
                  </a:schemeClr>
                </a:solidFill>
                <a:latin typeface="Times New Roman" charset="0"/>
              </a:rPr>
              <a:t>Partitions</a:t>
            </a:r>
          </a:p>
        </p:txBody>
      </p:sp>
      <p:sp>
        <p:nvSpPr>
          <p:cNvPr id="58" name="Rectangle 9" title="Conquer"/>
          <p:cNvSpPr>
            <a:spLocks noChangeArrowheads="1"/>
          </p:cNvSpPr>
          <p:nvPr/>
        </p:nvSpPr>
        <p:spPr bwMode="auto">
          <a:xfrm>
            <a:off x="8058501" y="3128749"/>
            <a:ext cx="1698029" cy="439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p>
            <a:pPr algn="ctr"/>
            <a:r>
              <a:rPr lang="en-US" sz="1200" b="1" dirty="0">
                <a:solidFill>
                  <a:schemeClr val="bg2">
                    <a:lumMod val="10000"/>
                  </a:schemeClr>
                </a:solidFill>
                <a:latin typeface="Times New Roman" charset="0"/>
              </a:rPr>
              <a:t>Hash table for partition</a:t>
            </a:r>
          </a:p>
          <a:p>
            <a:pPr algn="ctr"/>
            <a:r>
              <a:rPr lang="en-US" sz="1200" b="1" dirty="0" err="1">
                <a:solidFill>
                  <a:schemeClr val="bg2">
                    <a:lumMod val="10000"/>
                  </a:schemeClr>
                </a:solidFill>
                <a:latin typeface="Times New Roman" charset="0"/>
              </a:rPr>
              <a:t>R</a:t>
            </a:r>
            <a:r>
              <a:rPr lang="en-US" sz="1200" b="1" baseline="-25000" dirty="0" err="1">
                <a:solidFill>
                  <a:schemeClr val="bg2">
                    <a:lumMod val="10000"/>
                  </a:schemeClr>
                </a:solidFill>
                <a:latin typeface="Times New Roman" charset="0"/>
              </a:rPr>
              <a:t>i</a:t>
            </a:r>
            <a:r>
              <a:rPr lang="en-US" sz="1200" b="1" dirty="0">
                <a:solidFill>
                  <a:schemeClr val="bg2">
                    <a:lumMod val="10000"/>
                  </a:schemeClr>
                </a:solidFill>
                <a:latin typeface="Times New Roman" charset="0"/>
              </a:rPr>
              <a:t> (k &lt;= B  pages)</a:t>
            </a:r>
          </a:p>
        </p:txBody>
      </p:sp>
      <p:sp>
        <p:nvSpPr>
          <p:cNvPr id="59" name="Freeform 20" title="Conquer"/>
          <p:cNvSpPr>
            <a:spLocks/>
          </p:cNvSpPr>
          <p:nvPr/>
        </p:nvSpPr>
        <p:spPr bwMode="auto">
          <a:xfrm>
            <a:off x="8243740" y="3665720"/>
            <a:ext cx="1284685" cy="914400"/>
          </a:xfrm>
          <a:custGeom>
            <a:avLst/>
            <a:gdLst>
              <a:gd name="T0" fmla="*/ 0 w 144"/>
              <a:gd name="T1" fmla="*/ 155 h 156"/>
              <a:gd name="T2" fmla="*/ 0 w 144"/>
              <a:gd name="T3" fmla="*/ 0 h 156"/>
              <a:gd name="T4" fmla="*/ 143 w 144"/>
              <a:gd name="T5" fmla="*/ 0 h 156"/>
              <a:gd name="T6" fmla="*/ 143 w 144"/>
              <a:gd name="T7" fmla="*/ 155 h 156"/>
              <a:gd name="T8" fmla="*/ 0 w 144"/>
              <a:gd name="T9" fmla="*/ 155 h 156"/>
              <a:gd name="T10" fmla="*/ 0 60000 65536"/>
              <a:gd name="T11" fmla="*/ 0 60000 65536"/>
              <a:gd name="T12" fmla="*/ 0 60000 65536"/>
              <a:gd name="T13" fmla="*/ 0 60000 65536"/>
              <a:gd name="T14" fmla="*/ 0 60000 65536"/>
              <a:gd name="T15" fmla="*/ 0 w 144"/>
              <a:gd name="T16" fmla="*/ 0 h 156"/>
              <a:gd name="T17" fmla="*/ 144 w 144"/>
              <a:gd name="T18" fmla="*/ 156 h 156"/>
            </a:gdLst>
            <a:ahLst/>
            <a:cxnLst>
              <a:cxn ang="T10">
                <a:pos x="T0" y="T1"/>
              </a:cxn>
              <a:cxn ang="T11">
                <a:pos x="T2" y="T3"/>
              </a:cxn>
              <a:cxn ang="T12">
                <a:pos x="T4" y="T5"/>
              </a:cxn>
              <a:cxn ang="T13">
                <a:pos x="T6" y="T7"/>
              </a:cxn>
              <a:cxn ang="T14">
                <a:pos x="T8" y="T9"/>
              </a:cxn>
            </a:cxnLst>
            <a:rect l="T15" t="T16" r="T17" b="T18"/>
            <a:pathLst>
              <a:path w="144" h="156">
                <a:moveTo>
                  <a:pt x="0" y="155"/>
                </a:moveTo>
                <a:lnTo>
                  <a:pt x="0" y="0"/>
                </a:lnTo>
                <a:lnTo>
                  <a:pt x="143" y="0"/>
                </a:lnTo>
                <a:lnTo>
                  <a:pt x="143" y="155"/>
                </a:lnTo>
                <a:lnTo>
                  <a:pt x="0" y="155"/>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60" name="Freeform 28" title="Conquer"/>
          <p:cNvSpPr>
            <a:spLocks/>
          </p:cNvSpPr>
          <p:nvPr/>
        </p:nvSpPr>
        <p:spPr bwMode="auto">
          <a:xfrm>
            <a:off x="7994901" y="3094220"/>
            <a:ext cx="1816894" cy="1658541"/>
          </a:xfrm>
          <a:custGeom>
            <a:avLst/>
            <a:gdLst>
              <a:gd name="T0" fmla="*/ 0 w 1526"/>
              <a:gd name="T1" fmla="*/ 2147483647 h 1393"/>
              <a:gd name="T2" fmla="*/ 0 w 1526"/>
              <a:gd name="T3" fmla="*/ 0 h 1393"/>
              <a:gd name="T4" fmla="*/ 2147483647 w 1526"/>
              <a:gd name="T5" fmla="*/ 0 h 1393"/>
              <a:gd name="T6" fmla="*/ 2147483647 w 1526"/>
              <a:gd name="T7" fmla="*/ 2147483647 h 1393"/>
              <a:gd name="T8" fmla="*/ 0 w 1526"/>
              <a:gd name="T9" fmla="*/ 2147483647 h 1393"/>
              <a:gd name="T10" fmla="*/ 0 60000 65536"/>
              <a:gd name="T11" fmla="*/ 0 60000 65536"/>
              <a:gd name="T12" fmla="*/ 0 60000 65536"/>
              <a:gd name="T13" fmla="*/ 0 60000 65536"/>
              <a:gd name="T14" fmla="*/ 0 60000 65536"/>
              <a:gd name="T15" fmla="*/ 0 w 1526"/>
              <a:gd name="T16" fmla="*/ 0 h 1393"/>
              <a:gd name="T17" fmla="*/ 1526 w 1526"/>
              <a:gd name="T18" fmla="*/ 1393 h 1393"/>
            </a:gdLst>
            <a:ahLst/>
            <a:cxnLst>
              <a:cxn ang="T10">
                <a:pos x="T0" y="T1"/>
              </a:cxn>
              <a:cxn ang="T11">
                <a:pos x="T2" y="T3"/>
              </a:cxn>
              <a:cxn ang="T12">
                <a:pos x="T4" y="T5"/>
              </a:cxn>
              <a:cxn ang="T13">
                <a:pos x="T6" y="T7"/>
              </a:cxn>
              <a:cxn ang="T14">
                <a:pos x="T8" y="T9"/>
              </a:cxn>
            </a:cxnLst>
            <a:rect l="T15" t="T16" r="T17" b="T18"/>
            <a:pathLst>
              <a:path w="1526" h="1393">
                <a:moveTo>
                  <a:pt x="0" y="1392"/>
                </a:moveTo>
                <a:lnTo>
                  <a:pt x="0" y="0"/>
                </a:lnTo>
                <a:lnTo>
                  <a:pt x="1525" y="0"/>
                </a:lnTo>
                <a:lnTo>
                  <a:pt x="1525" y="1392"/>
                </a:lnTo>
                <a:lnTo>
                  <a:pt x="0" y="139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61" name="Line 55" title="Conquer"/>
          <p:cNvSpPr>
            <a:spLocks noChangeShapeType="1"/>
          </p:cNvSpPr>
          <p:nvPr/>
        </p:nvSpPr>
        <p:spPr bwMode="auto">
          <a:xfrm>
            <a:off x="7360948" y="3656195"/>
            <a:ext cx="849455" cy="238125"/>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latin typeface="Helvetica Neue"/>
            </a:endParaRPr>
          </a:p>
        </p:txBody>
      </p:sp>
      <p:sp>
        <p:nvSpPr>
          <p:cNvPr id="62" name="Freeform 65" title="Conquer"/>
          <p:cNvSpPr>
            <a:spLocks/>
          </p:cNvSpPr>
          <p:nvPr/>
        </p:nvSpPr>
        <p:spPr bwMode="auto">
          <a:xfrm>
            <a:off x="10346386" y="4240164"/>
            <a:ext cx="32147" cy="47625"/>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63" name="Freeform 66" title="Conquer"/>
          <p:cNvSpPr>
            <a:spLocks/>
          </p:cNvSpPr>
          <p:nvPr/>
        </p:nvSpPr>
        <p:spPr bwMode="auto">
          <a:xfrm>
            <a:off x="10463067" y="4240164"/>
            <a:ext cx="32147" cy="47625"/>
          </a:xfrm>
          <a:custGeom>
            <a:avLst/>
            <a:gdLst>
              <a:gd name="T0" fmla="*/ 26 w 27"/>
              <a:gd name="T1" fmla="*/ 20 h 40"/>
              <a:gd name="T2" fmla="*/ 14 w 27"/>
              <a:gd name="T3" fmla="*/ 0 h 40"/>
              <a:gd name="T4" fmla="*/ 0 w 27"/>
              <a:gd name="T5" fmla="*/ 20 h 40"/>
              <a:gd name="T6" fmla="*/ 14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4" y="0"/>
                </a:lnTo>
                <a:lnTo>
                  <a:pt x="0" y="20"/>
                </a:lnTo>
                <a:lnTo>
                  <a:pt x="14"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64" name="Freeform 73" title="Conquer"/>
          <p:cNvSpPr>
            <a:spLocks/>
          </p:cNvSpPr>
          <p:nvPr/>
        </p:nvSpPr>
        <p:spPr bwMode="auto">
          <a:xfrm>
            <a:off x="10052301" y="3526980"/>
            <a:ext cx="188119" cy="202406"/>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65" name="Freeform 74" title="Conquer"/>
          <p:cNvSpPr>
            <a:spLocks/>
          </p:cNvSpPr>
          <p:nvPr/>
        </p:nvSpPr>
        <p:spPr bwMode="auto">
          <a:xfrm>
            <a:off x="10270185" y="3526980"/>
            <a:ext cx="186929" cy="202406"/>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66" name="Freeform 75" title="Conquer"/>
          <p:cNvSpPr>
            <a:spLocks/>
          </p:cNvSpPr>
          <p:nvPr/>
        </p:nvSpPr>
        <p:spPr bwMode="auto">
          <a:xfrm>
            <a:off x="10052301" y="3877023"/>
            <a:ext cx="188119" cy="202406"/>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67" name="Freeform 76" title="Conquer"/>
          <p:cNvSpPr>
            <a:spLocks/>
          </p:cNvSpPr>
          <p:nvPr/>
        </p:nvSpPr>
        <p:spPr bwMode="auto">
          <a:xfrm>
            <a:off x="10277329" y="3877023"/>
            <a:ext cx="186929" cy="202406"/>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68" name="Freeform 77" title="Conquer"/>
          <p:cNvSpPr>
            <a:spLocks/>
          </p:cNvSpPr>
          <p:nvPr/>
        </p:nvSpPr>
        <p:spPr bwMode="auto">
          <a:xfrm>
            <a:off x="10239229" y="4240164"/>
            <a:ext cx="32147" cy="47625"/>
          </a:xfrm>
          <a:custGeom>
            <a:avLst/>
            <a:gdLst>
              <a:gd name="T0" fmla="*/ 26 w 27"/>
              <a:gd name="T1" fmla="*/ 20 h 40"/>
              <a:gd name="T2" fmla="*/ 13 w 27"/>
              <a:gd name="T3" fmla="*/ 0 h 40"/>
              <a:gd name="T4" fmla="*/ 0 w 27"/>
              <a:gd name="T5" fmla="*/ 20 h 40"/>
              <a:gd name="T6" fmla="*/ 13 w 27"/>
              <a:gd name="T7" fmla="*/ 39 h 40"/>
              <a:gd name="T8" fmla="*/ 26 w 27"/>
              <a:gd name="T9" fmla="*/ 20 h 40"/>
              <a:gd name="T10" fmla="*/ 0 60000 65536"/>
              <a:gd name="T11" fmla="*/ 0 60000 65536"/>
              <a:gd name="T12" fmla="*/ 0 60000 65536"/>
              <a:gd name="T13" fmla="*/ 0 60000 65536"/>
              <a:gd name="T14" fmla="*/ 0 60000 65536"/>
              <a:gd name="T15" fmla="*/ 0 w 27"/>
              <a:gd name="T16" fmla="*/ 0 h 40"/>
              <a:gd name="T17" fmla="*/ 27 w 27"/>
              <a:gd name="T18" fmla="*/ 40 h 40"/>
            </a:gdLst>
            <a:ahLst/>
            <a:cxnLst>
              <a:cxn ang="T10">
                <a:pos x="T0" y="T1"/>
              </a:cxn>
              <a:cxn ang="T11">
                <a:pos x="T2" y="T3"/>
              </a:cxn>
              <a:cxn ang="T12">
                <a:pos x="T4" y="T5"/>
              </a:cxn>
              <a:cxn ang="T13">
                <a:pos x="T6" y="T7"/>
              </a:cxn>
              <a:cxn ang="T14">
                <a:pos x="T8" y="T9"/>
              </a:cxn>
            </a:cxnLst>
            <a:rect l="T15" t="T16" r="T17" b="T18"/>
            <a:pathLst>
              <a:path w="27" h="40">
                <a:moveTo>
                  <a:pt x="26" y="20"/>
                </a:moveTo>
                <a:lnTo>
                  <a:pt x="13" y="0"/>
                </a:lnTo>
                <a:lnTo>
                  <a:pt x="0" y="20"/>
                </a:lnTo>
                <a:lnTo>
                  <a:pt x="13" y="39"/>
                </a:lnTo>
                <a:lnTo>
                  <a:pt x="26" y="2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sz="1350">
              <a:latin typeface="Helvetica Neue"/>
            </a:endParaRPr>
          </a:p>
        </p:txBody>
      </p:sp>
      <p:sp>
        <p:nvSpPr>
          <p:cNvPr id="69" name="Freeform 78" title="Conquer"/>
          <p:cNvSpPr>
            <a:spLocks/>
          </p:cNvSpPr>
          <p:nvPr/>
        </p:nvSpPr>
        <p:spPr bwMode="auto">
          <a:xfrm>
            <a:off x="10502357" y="3877023"/>
            <a:ext cx="186929" cy="202406"/>
          </a:xfrm>
          <a:custGeom>
            <a:avLst/>
            <a:gdLst>
              <a:gd name="T0" fmla="*/ 0 w 157"/>
              <a:gd name="T1" fmla="*/ 169 h 170"/>
              <a:gd name="T2" fmla="*/ 0 w 157"/>
              <a:gd name="T3" fmla="*/ 0 h 170"/>
              <a:gd name="T4" fmla="*/ 156 w 157"/>
              <a:gd name="T5" fmla="*/ 0 h 170"/>
              <a:gd name="T6" fmla="*/ 156 w 157"/>
              <a:gd name="T7" fmla="*/ 169 h 170"/>
              <a:gd name="T8" fmla="*/ 0 w 157"/>
              <a:gd name="T9" fmla="*/ 169 h 170"/>
              <a:gd name="T10" fmla="*/ 0 60000 65536"/>
              <a:gd name="T11" fmla="*/ 0 60000 65536"/>
              <a:gd name="T12" fmla="*/ 0 60000 65536"/>
              <a:gd name="T13" fmla="*/ 0 60000 65536"/>
              <a:gd name="T14" fmla="*/ 0 60000 65536"/>
              <a:gd name="T15" fmla="*/ 0 w 157"/>
              <a:gd name="T16" fmla="*/ 0 h 170"/>
              <a:gd name="T17" fmla="*/ 157 w 157"/>
              <a:gd name="T18" fmla="*/ 170 h 170"/>
            </a:gdLst>
            <a:ahLst/>
            <a:cxnLst>
              <a:cxn ang="T10">
                <a:pos x="T0" y="T1"/>
              </a:cxn>
              <a:cxn ang="T11">
                <a:pos x="T2" y="T3"/>
              </a:cxn>
              <a:cxn ang="T12">
                <a:pos x="T4" y="T5"/>
              </a:cxn>
              <a:cxn ang="T13">
                <a:pos x="T6" y="T7"/>
              </a:cxn>
              <a:cxn ang="T14">
                <a:pos x="T8" y="T9"/>
              </a:cxn>
            </a:cxnLst>
            <a:rect l="T15" t="T16" r="T17" b="T18"/>
            <a:pathLst>
              <a:path w="157" h="170">
                <a:moveTo>
                  <a:pt x="0" y="169"/>
                </a:moveTo>
                <a:lnTo>
                  <a:pt x="0" y="0"/>
                </a:lnTo>
                <a:lnTo>
                  <a:pt x="156" y="0"/>
                </a:lnTo>
                <a:lnTo>
                  <a:pt x="156"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70" name="Freeform 80" title="Conquer"/>
          <p:cNvSpPr>
            <a:spLocks/>
          </p:cNvSpPr>
          <p:nvPr/>
        </p:nvSpPr>
        <p:spPr bwMode="auto">
          <a:xfrm>
            <a:off x="10052301" y="4503292"/>
            <a:ext cx="188119" cy="202406"/>
          </a:xfrm>
          <a:custGeom>
            <a:avLst/>
            <a:gdLst>
              <a:gd name="T0" fmla="*/ 0 w 158"/>
              <a:gd name="T1" fmla="*/ 169 h 170"/>
              <a:gd name="T2" fmla="*/ 0 w 158"/>
              <a:gd name="T3" fmla="*/ 0 h 170"/>
              <a:gd name="T4" fmla="*/ 157 w 158"/>
              <a:gd name="T5" fmla="*/ 0 h 170"/>
              <a:gd name="T6" fmla="*/ 157 w 158"/>
              <a:gd name="T7" fmla="*/ 169 h 170"/>
              <a:gd name="T8" fmla="*/ 0 w 158"/>
              <a:gd name="T9" fmla="*/ 169 h 170"/>
              <a:gd name="T10" fmla="*/ 0 60000 65536"/>
              <a:gd name="T11" fmla="*/ 0 60000 65536"/>
              <a:gd name="T12" fmla="*/ 0 60000 65536"/>
              <a:gd name="T13" fmla="*/ 0 60000 65536"/>
              <a:gd name="T14" fmla="*/ 0 60000 65536"/>
              <a:gd name="T15" fmla="*/ 0 w 158"/>
              <a:gd name="T16" fmla="*/ 0 h 170"/>
              <a:gd name="T17" fmla="*/ 158 w 158"/>
              <a:gd name="T18" fmla="*/ 170 h 170"/>
            </a:gdLst>
            <a:ahLst/>
            <a:cxnLst>
              <a:cxn ang="T10">
                <a:pos x="T0" y="T1"/>
              </a:cxn>
              <a:cxn ang="T11">
                <a:pos x="T2" y="T3"/>
              </a:cxn>
              <a:cxn ang="T12">
                <a:pos x="T4" y="T5"/>
              </a:cxn>
              <a:cxn ang="T13">
                <a:pos x="T6" y="T7"/>
              </a:cxn>
              <a:cxn ang="T14">
                <a:pos x="T8" y="T9"/>
              </a:cxn>
            </a:cxnLst>
            <a:rect l="T15" t="T16" r="T17" b="T18"/>
            <a:pathLst>
              <a:path w="158" h="170">
                <a:moveTo>
                  <a:pt x="0" y="169"/>
                </a:moveTo>
                <a:lnTo>
                  <a:pt x="0" y="0"/>
                </a:lnTo>
                <a:lnTo>
                  <a:pt x="157" y="0"/>
                </a:lnTo>
                <a:lnTo>
                  <a:pt x="157" y="169"/>
                </a:lnTo>
                <a:lnTo>
                  <a:pt x="0" y="169"/>
                </a:lnTo>
              </a:path>
            </a:pathLst>
          </a:custGeom>
          <a:solidFill>
            <a:srgbClr val="71010C"/>
          </a:solidFill>
          <a:ln w="12700" cap="rnd">
            <a:solidFill>
              <a:srgbClr val="000000"/>
            </a:solidFill>
            <a:round/>
            <a:headEnd type="none" w="sm" len="sm"/>
            <a:tailEnd type="none" w="sm" len="sm"/>
          </a:ln>
        </p:spPr>
        <p:txBody>
          <a:bodyPr/>
          <a:lstStyle/>
          <a:p>
            <a:endParaRPr lang="en-US" sz="1350">
              <a:latin typeface="Helvetica Neue"/>
            </a:endParaRPr>
          </a:p>
        </p:txBody>
      </p:sp>
      <p:sp>
        <p:nvSpPr>
          <p:cNvPr id="71" name="Rectangle 63" title="Conquer"/>
          <p:cNvSpPr>
            <a:spLocks noChangeArrowheads="1"/>
          </p:cNvSpPr>
          <p:nvPr/>
        </p:nvSpPr>
        <p:spPr bwMode="auto">
          <a:xfrm>
            <a:off x="9986221" y="2835631"/>
            <a:ext cx="764632" cy="485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p>
            <a:r>
              <a:rPr lang="en-US" sz="1350" b="1">
                <a:solidFill>
                  <a:schemeClr val="bg2">
                    <a:lumMod val="10000"/>
                  </a:schemeClr>
                </a:solidFill>
                <a:latin typeface="Times New Roman" charset="0"/>
              </a:rPr>
              <a:t>Output</a:t>
            </a:r>
          </a:p>
          <a:p>
            <a:r>
              <a:rPr lang="en-US" sz="1350" b="1">
                <a:solidFill>
                  <a:schemeClr val="bg2">
                    <a:lumMod val="10000"/>
                  </a:schemeClr>
                </a:solidFill>
                <a:latin typeface="Times New Roman" charset="0"/>
              </a:rPr>
              <a:t>Relation</a:t>
            </a:r>
          </a:p>
        </p:txBody>
      </p:sp>
      <p:sp>
        <p:nvSpPr>
          <p:cNvPr id="72" name="Line 55" title="Conquer"/>
          <p:cNvSpPr>
            <a:spLocks noChangeShapeType="1"/>
          </p:cNvSpPr>
          <p:nvPr/>
        </p:nvSpPr>
        <p:spPr bwMode="auto">
          <a:xfrm flipV="1">
            <a:off x="9516154" y="3732396"/>
            <a:ext cx="530193" cy="380404"/>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latin typeface="Helvetica Neue"/>
            </a:endParaRPr>
          </a:p>
        </p:txBody>
      </p:sp>
      <p:sp>
        <p:nvSpPr>
          <p:cNvPr id="73" name="Rectangle 60" title="Conquer"/>
          <p:cNvSpPr>
            <a:spLocks noChangeArrowheads="1"/>
          </p:cNvSpPr>
          <p:nvPr/>
        </p:nvSpPr>
        <p:spPr bwMode="auto">
          <a:xfrm>
            <a:off x="8097259" y="4789650"/>
            <a:ext cx="1548501" cy="231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p>
            <a:r>
              <a:rPr lang="en-US" sz="1050">
                <a:solidFill>
                  <a:srgbClr val="C00000"/>
                </a:solidFill>
                <a:latin typeface="Helvetica Neue" charset="0"/>
                <a:ea typeface="Helvetica Neue" charset="0"/>
                <a:cs typeface="Helvetica Neue" charset="0"/>
              </a:rPr>
              <a:t>B main memory buffers</a:t>
            </a:r>
          </a:p>
        </p:txBody>
      </p:sp>
      <p:sp>
        <p:nvSpPr>
          <p:cNvPr id="74" name="TextBox 73" title="Conquer"/>
          <p:cNvSpPr txBox="1"/>
          <p:nvPr/>
        </p:nvSpPr>
        <p:spPr>
          <a:xfrm>
            <a:off x="6461587" y="4831715"/>
            <a:ext cx="1289135" cy="369332"/>
          </a:xfrm>
          <a:prstGeom prst="rect">
            <a:avLst/>
          </a:prstGeom>
          <a:noFill/>
        </p:spPr>
        <p:txBody>
          <a:bodyPr wrap="none" rtlCol="0">
            <a:spAutoFit/>
          </a:bodyPr>
          <a:lstStyle/>
          <a:p>
            <a:pPr algn="ctr"/>
            <a:r>
              <a:rPr lang="en-US" sz="900">
                <a:latin typeface="Helvetica Neue"/>
              </a:rPr>
              <a:t>Hash partitions </a:t>
            </a:r>
            <a:r>
              <a:rPr lang="en-US" sz="900" err="1">
                <a:latin typeface="Helvetica Neue"/>
              </a:rPr>
              <a:t>h</a:t>
            </a:r>
            <a:r>
              <a:rPr lang="en-US" sz="825" err="1">
                <a:latin typeface="Helvetica Neue"/>
              </a:rPr>
              <a:t>p</a:t>
            </a:r>
            <a:r>
              <a:rPr lang="en-US" sz="900">
                <a:latin typeface="Helvetica Neue"/>
              </a:rPr>
              <a:t> of </a:t>
            </a:r>
            <a:br>
              <a:rPr lang="en-US" sz="900">
                <a:latin typeface="Helvetica Neue"/>
              </a:rPr>
            </a:br>
            <a:r>
              <a:rPr lang="en-US" sz="900">
                <a:latin typeface="Helvetica Neue"/>
              </a:rPr>
              <a:t>size ~N/(B-1)</a:t>
            </a:r>
          </a:p>
        </p:txBody>
      </p:sp>
      <p:sp>
        <p:nvSpPr>
          <p:cNvPr id="75" name="Rectangle 84" title="Conquer"/>
          <p:cNvSpPr>
            <a:spLocks noChangeArrowheads="1"/>
          </p:cNvSpPr>
          <p:nvPr/>
        </p:nvSpPr>
        <p:spPr bwMode="auto">
          <a:xfrm>
            <a:off x="7468288" y="3765732"/>
            <a:ext cx="618759" cy="542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p>
            <a:pPr algn="ctr"/>
            <a:r>
              <a:rPr lang="en-US" sz="1050" b="1">
                <a:solidFill>
                  <a:schemeClr val="bg2">
                    <a:lumMod val="10000"/>
                  </a:schemeClr>
                </a:solidFill>
                <a:latin typeface="Times New Roman" charset="0"/>
              </a:rPr>
              <a:t>hash</a:t>
            </a:r>
          </a:p>
          <a:p>
            <a:pPr algn="ctr">
              <a:lnSpc>
                <a:spcPct val="50000"/>
              </a:lnSpc>
            </a:pPr>
            <a:r>
              <a:rPr lang="en-US" sz="1050" b="1">
                <a:solidFill>
                  <a:schemeClr val="bg2">
                    <a:lumMod val="10000"/>
                  </a:schemeClr>
                </a:solidFill>
                <a:latin typeface="Times New Roman" charset="0"/>
              </a:rPr>
              <a:t>function</a:t>
            </a:r>
          </a:p>
          <a:p>
            <a:pPr algn="ctr"/>
            <a:r>
              <a:rPr lang="en-US" sz="1500" b="1" err="1">
                <a:solidFill>
                  <a:schemeClr val="bg2">
                    <a:lumMod val="10000"/>
                  </a:schemeClr>
                </a:solidFill>
                <a:latin typeface="Times New Roman" charset="0"/>
              </a:rPr>
              <a:t>h</a:t>
            </a:r>
            <a:r>
              <a:rPr lang="en-US" sz="1500" b="1" baseline="-25000" err="1">
                <a:solidFill>
                  <a:schemeClr val="bg2">
                    <a:lumMod val="10000"/>
                  </a:schemeClr>
                </a:solidFill>
                <a:latin typeface="Times New Roman" charset="0"/>
              </a:rPr>
              <a:t>r</a:t>
            </a:r>
            <a:endParaRPr lang="en-US" sz="1500" b="1">
              <a:solidFill>
                <a:schemeClr val="bg2">
                  <a:lumMod val="10000"/>
                </a:schemeClr>
              </a:solidFill>
              <a:latin typeface="Times New Roman" charset="0"/>
            </a:endParaRPr>
          </a:p>
        </p:txBody>
      </p:sp>
      <p:sp>
        <p:nvSpPr>
          <p:cNvPr id="76" name="TextBox 75" title="Conquer"/>
          <p:cNvSpPr txBox="1"/>
          <p:nvPr/>
        </p:nvSpPr>
        <p:spPr>
          <a:xfrm>
            <a:off x="9783464" y="4831715"/>
            <a:ext cx="1098379" cy="357790"/>
          </a:xfrm>
          <a:prstGeom prst="rect">
            <a:avLst/>
          </a:prstGeom>
          <a:noFill/>
        </p:spPr>
        <p:txBody>
          <a:bodyPr wrap="none" rtlCol="0">
            <a:spAutoFit/>
          </a:bodyPr>
          <a:lstStyle/>
          <a:p>
            <a:pPr algn="ctr"/>
            <a:r>
              <a:rPr lang="en-US" sz="900">
                <a:latin typeface="Helvetica Neue"/>
              </a:rPr>
              <a:t>Hash partitions </a:t>
            </a:r>
            <a:r>
              <a:rPr lang="en-US" sz="900" err="1">
                <a:latin typeface="Helvetica Neue"/>
              </a:rPr>
              <a:t>h</a:t>
            </a:r>
            <a:r>
              <a:rPr lang="en-US" sz="825" err="1">
                <a:latin typeface="Helvetica Neue"/>
              </a:rPr>
              <a:t>r</a:t>
            </a:r>
            <a:r>
              <a:rPr lang="en-US" sz="825">
                <a:latin typeface="Helvetica Neue"/>
              </a:rPr>
              <a:t/>
            </a:r>
            <a:br>
              <a:rPr lang="en-US" sz="825">
                <a:latin typeface="Helvetica Neue"/>
              </a:rPr>
            </a:br>
            <a:r>
              <a:rPr lang="en-US" sz="825">
                <a:latin typeface="Helvetica Neue"/>
              </a:rPr>
              <a:t>Fully hashed!</a:t>
            </a:r>
            <a:endParaRPr lang="en-US" sz="900">
              <a:latin typeface="Helvetica Neue"/>
            </a:endParaRPr>
          </a:p>
        </p:txBody>
      </p:sp>
      <p:sp>
        <p:nvSpPr>
          <p:cNvPr id="77" name="Rectangle 20" title="Conquer"/>
          <p:cNvSpPr>
            <a:spLocks noChangeArrowheads="1"/>
          </p:cNvSpPr>
          <p:nvPr/>
        </p:nvSpPr>
        <p:spPr bwMode="auto">
          <a:xfrm>
            <a:off x="6832254" y="3558936"/>
            <a:ext cx="399455" cy="223574"/>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sz="1350">
              <a:latin typeface="Helvetica Neue"/>
            </a:endParaRPr>
          </a:p>
        </p:txBody>
      </p:sp>
      <p:sp>
        <p:nvSpPr>
          <p:cNvPr id="78" name="Rectangle 20" title="Conquer"/>
          <p:cNvSpPr>
            <a:spLocks noChangeArrowheads="1"/>
          </p:cNvSpPr>
          <p:nvPr/>
        </p:nvSpPr>
        <p:spPr bwMode="auto">
          <a:xfrm>
            <a:off x="6832254" y="3891653"/>
            <a:ext cx="629841" cy="213122"/>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sz="1350">
              <a:latin typeface="Helvetica Neue"/>
            </a:endParaRPr>
          </a:p>
        </p:txBody>
      </p:sp>
      <p:sp>
        <p:nvSpPr>
          <p:cNvPr id="79" name="Rectangle 20" title="Conquer"/>
          <p:cNvSpPr>
            <a:spLocks noChangeArrowheads="1"/>
          </p:cNvSpPr>
          <p:nvPr/>
        </p:nvSpPr>
        <p:spPr bwMode="auto">
          <a:xfrm>
            <a:off x="6843564" y="4501425"/>
            <a:ext cx="233903" cy="226924"/>
          </a:xfrm>
          <a:prstGeom prst="rect">
            <a:avLst/>
          </a:prstGeom>
          <a:solidFill>
            <a:srgbClr val="71010C"/>
          </a:solidFill>
          <a:ln w="12700">
            <a:solidFill>
              <a:schemeClr val="tx1"/>
            </a:solidFill>
            <a:miter lim="800000"/>
            <a:headEnd type="none" w="sm" len="sm"/>
            <a:tailEnd type="none" w="sm" len="sm"/>
          </a:ln>
        </p:spPr>
        <p:txBody>
          <a:bodyPr wrap="none" anchor="ctr"/>
          <a:lstStyle/>
          <a:p>
            <a:endParaRPr lang="en-US" sz="1350">
              <a:latin typeface="Helvetica Neue"/>
            </a:endParaRPr>
          </a:p>
        </p:txBody>
      </p:sp>
      <p:sp>
        <p:nvSpPr>
          <p:cNvPr id="80" name="Text Placeholder 7"/>
          <p:cNvSpPr txBox="1">
            <a:spLocks/>
          </p:cNvSpPr>
          <p:nvPr/>
        </p:nvSpPr>
        <p:spPr>
          <a:xfrm>
            <a:off x="2307038" y="5751025"/>
            <a:ext cx="3504293" cy="620488"/>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t>cost = 2*N*(#passes) = 4*N IO</a:t>
            </a:r>
            <a:r>
              <a:rPr lang="ja-JP" altLang="en-US" sz="1800" dirty="0"/>
              <a:t>’</a:t>
            </a:r>
            <a:r>
              <a:rPr lang="en-US" sz="1800" dirty="0"/>
              <a:t>s</a:t>
            </a:r>
            <a:br>
              <a:rPr lang="en-US" sz="1800" dirty="0"/>
            </a:br>
            <a:r>
              <a:rPr lang="en-US" sz="1800" dirty="0"/>
              <a:t>(includes initial read, final write)</a:t>
            </a:r>
          </a:p>
        </p:txBody>
      </p:sp>
      <p:sp>
        <p:nvSpPr>
          <p:cNvPr id="81" name="Rectangle 80"/>
          <p:cNvSpPr/>
          <p:nvPr/>
        </p:nvSpPr>
        <p:spPr>
          <a:xfrm>
            <a:off x="6385423" y="5724670"/>
            <a:ext cx="4564360" cy="646331"/>
          </a:xfrm>
          <a:prstGeom prst="rect">
            <a:avLst/>
          </a:prstGeom>
          <a:solidFill>
            <a:schemeClr val="accent4">
              <a:lumMod val="20000"/>
              <a:lumOff val="80000"/>
            </a:schemeClr>
          </a:solidFill>
        </p:spPr>
        <p:txBody>
          <a:bodyPr wrap="square">
            <a:spAutoFit/>
          </a:bodyPr>
          <a:lstStyle/>
          <a:p>
            <a:r>
              <a:rPr lang="en-US" dirty="0"/>
              <a:t>How big of a table can we sort in two passes?</a:t>
            </a:r>
          </a:p>
          <a:p>
            <a:pPr marL="285750" indent="-285750">
              <a:buFont typeface="Arial" panose="020B0604020202020204" pitchFamily="34" charset="0"/>
              <a:buChar char="•"/>
            </a:pPr>
            <a:r>
              <a:rPr lang="en-US" dirty="0" smtClean="0"/>
              <a:t>Answer</a:t>
            </a:r>
            <a:r>
              <a:rPr lang="en-US" dirty="0"/>
              <a:t>: B(B-1).</a:t>
            </a:r>
          </a:p>
        </p:txBody>
      </p:sp>
      <p:sp>
        <p:nvSpPr>
          <p:cNvPr id="3" name="Slide Number Placeholder 2"/>
          <p:cNvSpPr>
            <a:spLocks noGrp="1"/>
          </p:cNvSpPr>
          <p:nvPr>
            <p:ph type="sldNum" sz="quarter" idx="12"/>
          </p:nvPr>
        </p:nvSpPr>
        <p:spPr/>
        <p:txBody>
          <a:bodyPr/>
          <a:lstStyle/>
          <a:p>
            <a:fld id="{459F6482-13E3-48AA-9F28-7362888D1E43}" type="slidenum">
              <a:rPr lang="en-US" smtClean="0"/>
              <a:t>48</a:t>
            </a:fld>
            <a:endParaRPr lang="en-US"/>
          </a:p>
        </p:txBody>
      </p:sp>
    </p:spTree>
    <p:extLst>
      <p:ext uri="{BB962C8B-B14F-4D97-AF65-F5344CB8AC3E}">
        <p14:creationId xmlns:p14="http://schemas.microsoft.com/office/powerpoint/2010/main" val="36742254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71501" y="3402137"/>
            <a:ext cx="5216665" cy="3363180"/>
          </a:xfrm>
          <a:prstGeom prst="rect">
            <a:avLst/>
          </a:prstGeom>
        </p:spPr>
      </p:pic>
      <p:sp>
        <p:nvSpPr>
          <p:cNvPr id="2" name="Title 1"/>
          <p:cNvSpPr>
            <a:spLocks noGrp="1"/>
          </p:cNvSpPr>
          <p:nvPr>
            <p:ph type="title"/>
          </p:nvPr>
        </p:nvSpPr>
        <p:spPr>
          <a:xfrm>
            <a:off x="1514084" y="2739356"/>
            <a:ext cx="7661304" cy="1325563"/>
          </a:xfrm>
        </p:spPr>
        <p:txBody>
          <a:bodyPr>
            <a:normAutofit/>
          </a:bodyPr>
          <a:lstStyle/>
          <a:p>
            <a:r>
              <a:rPr lang="en-US" altLang="zh-CN" sz="5400" b="1" dirty="0" smtClean="0"/>
              <a:t>7. Iterations and Joins</a:t>
            </a:r>
            <a:endParaRPr lang="en-US" sz="3600" b="1" dirty="0"/>
          </a:p>
        </p:txBody>
      </p:sp>
      <p:sp>
        <p:nvSpPr>
          <p:cNvPr id="4" name="Right Arrow 3"/>
          <p:cNvSpPr/>
          <p:nvPr/>
        </p:nvSpPr>
        <p:spPr>
          <a:xfrm>
            <a:off x="9215580" y="4330101"/>
            <a:ext cx="401934" cy="1406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59F6482-13E3-48AA-9F28-7362888D1E43}" type="slidenum">
              <a:rPr lang="en-US" smtClean="0"/>
              <a:t>49</a:t>
            </a:fld>
            <a:endParaRPr lang="en-US"/>
          </a:p>
        </p:txBody>
      </p:sp>
    </p:spTree>
    <p:extLst>
      <p:ext uri="{BB962C8B-B14F-4D97-AF65-F5344CB8AC3E}">
        <p14:creationId xmlns:p14="http://schemas.microsoft.com/office/powerpoint/2010/main" val="670851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Tahoma"/>
              </a:rPr>
              <a:t>SQL Language</a:t>
            </a:r>
            <a:endParaRPr lang="en-US" dirty="0"/>
          </a:p>
        </p:txBody>
      </p:sp>
      <p:sp>
        <p:nvSpPr>
          <p:cNvPr id="5" name="Content Placeholder 4"/>
          <p:cNvSpPr>
            <a:spLocks noGrp="1"/>
          </p:cNvSpPr>
          <p:nvPr>
            <p:ph sz="quarter" idx="13"/>
          </p:nvPr>
        </p:nvSpPr>
        <p:spPr>
          <a:xfrm>
            <a:off x="203200" y="1295400"/>
            <a:ext cx="11558016" cy="4120896"/>
          </a:xfrm>
        </p:spPr>
        <p:txBody>
          <a:bodyPr>
            <a:normAutofit lnSpcReduction="10000"/>
          </a:bodyPr>
          <a:lstStyle/>
          <a:p>
            <a:pPr lvl="0"/>
            <a:r>
              <a:rPr lang="en-US" dirty="0">
                <a:sym typeface="Tahoma"/>
              </a:rPr>
              <a:t>Two sublanguages:</a:t>
            </a:r>
          </a:p>
          <a:p>
            <a:pPr lvl="1"/>
            <a:r>
              <a:rPr lang="en-US" dirty="0">
                <a:sym typeface="Tahoma"/>
              </a:rPr>
              <a:t>DDL – Data Definition Language</a:t>
            </a:r>
          </a:p>
          <a:p>
            <a:pPr lvl="2"/>
            <a:r>
              <a:rPr lang="en-US" dirty="0">
                <a:sym typeface="Tahoma"/>
              </a:rPr>
              <a:t>Define and modify schema</a:t>
            </a:r>
          </a:p>
          <a:p>
            <a:pPr lvl="1"/>
            <a:r>
              <a:rPr lang="en-US" dirty="0">
                <a:sym typeface="Tahoma"/>
              </a:rPr>
              <a:t>DML – Data Manipulation Language</a:t>
            </a:r>
          </a:p>
          <a:p>
            <a:pPr lvl="2"/>
            <a:r>
              <a:rPr lang="en-US" dirty="0">
                <a:sym typeface="Tahoma"/>
              </a:rPr>
              <a:t>Queries can be written intuitively.</a:t>
            </a:r>
          </a:p>
          <a:p>
            <a:pPr lvl="0"/>
            <a:r>
              <a:rPr lang="en-US" dirty="0">
                <a:sym typeface="Tahoma"/>
              </a:rPr>
              <a:t>RDBMS responsible for efficient evaluation.</a:t>
            </a:r>
          </a:p>
          <a:p>
            <a:pPr lvl="1"/>
            <a:r>
              <a:rPr lang="en-US" sz="2933" dirty="0">
                <a:sym typeface="Tahoma"/>
              </a:rPr>
              <a:t>Choose and run algorithms for declarative queries</a:t>
            </a:r>
          </a:p>
          <a:p>
            <a:pPr lvl="2"/>
            <a:r>
              <a:rPr lang="en-US" sz="2533" dirty="0">
                <a:sym typeface="Tahoma"/>
              </a:rPr>
              <a:t>Choice of algorithm must not affect query answer.</a:t>
            </a:r>
          </a:p>
        </p:txBody>
      </p:sp>
      <p:sp>
        <p:nvSpPr>
          <p:cNvPr id="3" name="Rectangle 2"/>
          <p:cNvSpPr/>
          <p:nvPr/>
        </p:nvSpPr>
        <p:spPr>
          <a:xfrm>
            <a:off x="8858980" y="2483257"/>
            <a:ext cx="2348720" cy="584775"/>
          </a:xfrm>
          <a:prstGeom prst="rect">
            <a:avLst/>
          </a:prstGeom>
          <a:solidFill>
            <a:schemeClr val="accent4">
              <a:lumMod val="20000"/>
              <a:lumOff val="80000"/>
            </a:schemeClr>
          </a:solidFill>
        </p:spPr>
        <p:txBody>
          <a:bodyPr wrap="none">
            <a:spAutoFit/>
          </a:bodyPr>
          <a:lstStyle/>
          <a:p>
            <a:pPr>
              <a:spcBef>
                <a:spcPts val="0"/>
              </a:spcBef>
              <a:buClr>
                <a:srgbClr val="484848"/>
              </a:buClr>
              <a:buSzPts val="2800"/>
            </a:pPr>
            <a:r>
              <a:rPr lang="en-US" sz="3200" dirty="0">
                <a:latin typeface="Helvetica Neue"/>
                <a:ea typeface="Helvetica Neue"/>
                <a:cs typeface="Helvetica Neue"/>
                <a:sym typeface="Helvetica Neue"/>
              </a:rPr>
              <a:t>Declarative!</a:t>
            </a:r>
            <a:endParaRPr lang="en-US" sz="3200" dirty="0"/>
          </a:p>
        </p:txBody>
      </p:sp>
    </p:spTree>
    <p:extLst>
      <p:ext uri="{BB962C8B-B14F-4D97-AF65-F5344CB8AC3E}">
        <p14:creationId xmlns:p14="http://schemas.microsoft.com/office/powerpoint/2010/main" val="2839521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smtClean="0"/>
              <a:t>Query </a:t>
            </a:r>
            <a:r>
              <a:rPr lang="en-US" dirty="0"/>
              <a:t>Executor Instantiates Operators</a:t>
            </a:r>
          </a:p>
        </p:txBody>
      </p:sp>
      <p:sp>
        <p:nvSpPr>
          <p:cNvPr id="3" name="Content Placeholder 2"/>
          <p:cNvSpPr>
            <a:spLocks noGrp="1"/>
          </p:cNvSpPr>
          <p:nvPr>
            <p:ph idx="1"/>
          </p:nvPr>
        </p:nvSpPr>
        <p:spPr>
          <a:xfrm>
            <a:off x="609600" y="2057583"/>
            <a:ext cx="6267522" cy="2013419"/>
          </a:xfrm>
        </p:spPr>
        <p:txBody>
          <a:bodyPr>
            <a:normAutofit/>
          </a:bodyPr>
          <a:lstStyle/>
          <a:p>
            <a:r>
              <a:rPr lang="en-US" sz="2400" dirty="0"/>
              <a:t>Query plan</a:t>
            </a:r>
          </a:p>
          <a:p>
            <a:pPr lvl="1"/>
            <a:r>
              <a:rPr lang="en-US" sz="2000" dirty="0"/>
              <a:t>Edges encode “flow” of tuples</a:t>
            </a:r>
          </a:p>
          <a:p>
            <a:pPr lvl="1"/>
            <a:r>
              <a:rPr lang="en-US" sz="2000" dirty="0"/>
              <a:t>Vertices = Relational </a:t>
            </a:r>
            <a:r>
              <a:rPr lang="en-US" sz="2000" dirty="0" err="1"/>
              <a:t>Alg</a:t>
            </a:r>
            <a:r>
              <a:rPr lang="en-US" sz="2000" dirty="0"/>
              <a:t> Operators</a:t>
            </a:r>
          </a:p>
          <a:p>
            <a:pPr lvl="1"/>
            <a:r>
              <a:rPr lang="en-US" sz="2000" dirty="0"/>
              <a:t>Source vertices = table </a:t>
            </a:r>
            <a:br>
              <a:rPr lang="en-US" sz="2000" dirty="0"/>
            </a:br>
            <a:r>
              <a:rPr lang="en-US" sz="2000" dirty="0"/>
              <a:t>access operators </a:t>
            </a:r>
            <a:r>
              <a:rPr lang="is-IS" sz="2000" dirty="0" smtClean="0"/>
              <a:t>…</a:t>
            </a:r>
            <a:endParaRPr lang="en-US" sz="2000" dirty="0" smtClean="0"/>
          </a:p>
        </p:txBody>
      </p:sp>
      <p:sp>
        <p:nvSpPr>
          <p:cNvPr id="4" name="TextBox 3"/>
          <p:cNvSpPr txBox="1"/>
          <p:nvPr/>
        </p:nvSpPr>
        <p:spPr>
          <a:xfrm>
            <a:off x="1843733" y="1437593"/>
            <a:ext cx="6960560"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𝜋</a:t>
            </a:r>
            <a:r>
              <a:rPr lang="en-US" sz="2400" baseline="-25000" dirty="0" err="1">
                <a:latin typeface="Helvetica Neue" charset="0"/>
                <a:ea typeface="Helvetica Neue" charset="0"/>
                <a:cs typeface="Helvetica Neue" charset="0"/>
              </a:rPr>
              <a:t>sname</a:t>
            </a:r>
            <a:r>
              <a:rPr lang="en-US" sz="2400" dirty="0">
                <a:latin typeface="Helvetica Neue" charset="0"/>
                <a:ea typeface="Helvetica Neue" charset="0"/>
                <a:cs typeface="Helvetica Neue" charset="0"/>
              </a:rPr>
              <a:t>(𝜋</a:t>
            </a:r>
            <a:r>
              <a:rPr lang="en-US" sz="2400" baseline="-25000" dirty="0" err="1">
                <a:latin typeface="Helvetica Neue" charset="0"/>
                <a:ea typeface="Helvetica Neue" charset="0"/>
                <a:cs typeface="Helvetica Neue" charset="0"/>
              </a:rPr>
              <a:t>sid</a:t>
            </a:r>
            <a:r>
              <a:rPr lang="en-US" sz="2400" dirty="0">
                <a:latin typeface="Helvetica Neue" charset="0"/>
                <a:ea typeface="Helvetica Neue" charset="0"/>
                <a:cs typeface="Helvetica Neue" charset="0"/>
              </a:rPr>
              <a:t>(𝜋</a:t>
            </a:r>
            <a:r>
              <a:rPr lang="en-US" sz="2400" baseline="-25000" dirty="0">
                <a:latin typeface="Helvetica Neue" charset="0"/>
                <a:ea typeface="Helvetica Neue" charset="0"/>
                <a:cs typeface="Helvetica Neue" charset="0"/>
              </a:rPr>
              <a:t>bid</a:t>
            </a:r>
            <a:r>
              <a:rPr lang="en-US" sz="2400" dirty="0">
                <a:latin typeface="Helvetica Neue" charset="0"/>
                <a:ea typeface="Helvetica Neue" charset="0"/>
                <a:cs typeface="Helvetica Neue" charset="0"/>
              </a:rPr>
              <a:t>(𝜎</a:t>
            </a:r>
            <a:r>
              <a:rPr lang="en-US" sz="2400" baseline="-25000" dirty="0">
                <a:latin typeface="Helvetica Neue" charset="0"/>
                <a:ea typeface="Helvetica Neue" charset="0"/>
                <a:cs typeface="Helvetica Neue" charset="0"/>
              </a:rPr>
              <a:t>color=‘red’</a:t>
            </a:r>
            <a:r>
              <a:rPr lang="en-US" sz="2400" dirty="0">
                <a:latin typeface="Helvetica Neue" charset="0"/>
                <a:ea typeface="Helvetica Neue" charset="0"/>
                <a:cs typeface="Helvetica Neue" charset="0"/>
              </a:rPr>
              <a:t>(Boats)) </a:t>
            </a:r>
            <a:r>
              <a:rPr lang="en-US" sz="2400" dirty="0">
                <a:latin typeface="Helvetica Neue" charset="0"/>
                <a:ea typeface="Helvetica Neue" charset="0"/>
                <a:cs typeface="Helvetica Neue" charset="0"/>
                <a:sym typeface="Wingdings"/>
              </a:rPr>
              <a:t>⋈ Res</a:t>
            </a:r>
            <a:r>
              <a:rPr lang="en-US" sz="2400" dirty="0">
                <a:latin typeface="Helvetica Neue" charset="0"/>
                <a:ea typeface="Helvetica Neue" charset="0"/>
                <a:cs typeface="Helvetica Neue" charset="0"/>
              </a:rPr>
              <a:t>) </a:t>
            </a:r>
            <a:r>
              <a:rPr lang="en-US" sz="2400" dirty="0">
                <a:latin typeface="Helvetica Neue" charset="0"/>
                <a:ea typeface="Helvetica Neue" charset="0"/>
                <a:cs typeface="Helvetica Neue" charset="0"/>
                <a:sym typeface="Wingdings"/>
              </a:rPr>
              <a:t>⋈ </a:t>
            </a:r>
            <a:r>
              <a:rPr lang="en-US" sz="2400" dirty="0">
                <a:latin typeface="Helvetica Neue" charset="0"/>
                <a:ea typeface="Helvetica Neue" charset="0"/>
                <a:cs typeface="Helvetica Neue" charset="0"/>
              </a:rPr>
              <a:t>Sailors)</a:t>
            </a:r>
          </a:p>
        </p:txBody>
      </p:sp>
      <p:grpSp>
        <p:nvGrpSpPr>
          <p:cNvPr id="5" name="Group 4" descr="Boats is scanned and selected for color = 'red and bid is projected. Reserves is scanned and joined with Boats. The result of that is joined and projected for sid. Sailors is scanned and joined with the result of the Boats x Reserves join and projected for sname" title="Query Plan Tree"/>
          <p:cNvGrpSpPr/>
          <p:nvPr/>
        </p:nvGrpSpPr>
        <p:grpSpPr>
          <a:xfrm>
            <a:off x="4693413" y="2722194"/>
            <a:ext cx="3942590" cy="3909751"/>
            <a:chOff x="1548429" y="1283788"/>
            <a:chExt cx="5829477" cy="5195926"/>
          </a:xfrm>
        </p:grpSpPr>
        <p:sp>
          <p:nvSpPr>
            <p:cNvPr id="6" name="TextBox 5"/>
            <p:cNvSpPr txBox="1"/>
            <p:nvPr/>
          </p:nvSpPr>
          <p:spPr>
            <a:xfrm>
              <a:off x="1548429" y="4903971"/>
              <a:ext cx="2073854" cy="558915"/>
            </a:xfrm>
            <a:prstGeom prst="rect">
              <a:avLst/>
            </a:prstGeom>
            <a:noFill/>
          </p:spPr>
          <p:txBody>
            <a:bodyPr wrap="square" rtlCol="0">
              <a:spAutoFit/>
            </a:bodyPr>
            <a:lstStyle/>
            <a:p>
              <a:r>
                <a:rPr lang="en-US" sz="2133" dirty="0">
                  <a:latin typeface="Helvetica Neue" charset="0"/>
                  <a:ea typeface="Helvetica Neue" charset="0"/>
                  <a:cs typeface="Helvetica Neue" charset="0"/>
                </a:rPr>
                <a:t>𝜎</a:t>
              </a:r>
              <a:r>
                <a:rPr lang="en-US" sz="2133" baseline="-25000" dirty="0">
                  <a:latin typeface="Helvetica Neue" charset="0"/>
                  <a:ea typeface="Helvetica Neue" charset="0"/>
                  <a:cs typeface="Helvetica Neue" charset="0"/>
                </a:rPr>
                <a:t>color=‘red</a:t>
              </a:r>
              <a:endParaRPr lang="en-US" sz="2133" dirty="0">
                <a:latin typeface="Helvetica Neue" charset="0"/>
                <a:ea typeface="Helvetica Neue" charset="0"/>
                <a:cs typeface="Helvetica Neue" charset="0"/>
              </a:endParaRPr>
            </a:p>
          </p:txBody>
        </p:sp>
        <p:sp>
          <p:nvSpPr>
            <p:cNvPr id="7" name="Rectangle 6"/>
            <p:cNvSpPr/>
            <p:nvPr/>
          </p:nvSpPr>
          <p:spPr>
            <a:xfrm>
              <a:off x="1769373" y="5920799"/>
              <a:ext cx="1306446" cy="558915"/>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lvl="0" algn="ctr"/>
              <a:r>
                <a:rPr lang="en-US" sz="2133" dirty="0">
                  <a:latin typeface="Helvetica Neue" charset="0"/>
                  <a:ea typeface="Helvetica Neue" charset="0"/>
                  <a:cs typeface="Helvetica Neue" charset="0"/>
                  <a:sym typeface="Wingdings"/>
                </a:rPr>
                <a:t>Boats</a:t>
              </a:r>
              <a:endParaRPr lang="en-US" sz="2133" dirty="0">
                <a:latin typeface="Helvetica Neue" charset="0"/>
                <a:ea typeface="Helvetica Neue" charset="0"/>
                <a:cs typeface="Helvetica Neue" charset="0"/>
              </a:endParaRPr>
            </a:p>
          </p:txBody>
        </p:sp>
        <p:sp>
          <p:nvSpPr>
            <p:cNvPr id="8" name="TextBox 7"/>
            <p:cNvSpPr txBox="1"/>
            <p:nvPr/>
          </p:nvSpPr>
          <p:spPr>
            <a:xfrm>
              <a:off x="2016072" y="4186412"/>
              <a:ext cx="870332" cy="558915"/>
            </a:xfrm>
            <a:prstGeom prst="rect">
              <a:avLst/>
            </a:prstGeom>
            <a:noFill/>
          </p:spPr>
          <p:txBody>
            <a:bodyPr wrap="none" rtlCol="0">
              <a:spAutoFit/>
            </a:bodyPr>
            <a:lstStyle/>
            <a:p>
              <a:r>
                <a:rPr lang="en-US" sz="2133" dirty="0">
                  <a:latin typeface="Helvetica Neue" charset="0"/>
                  <a:ea typeface="Helvetica Neue" charset="0"/>
                  <a:cs typeface="Helvetica Neue" charset="0"/>
                </a:rPr>
                <a:t>𝜋</a:t>
              </a:r>
              <a:r>
                <a:rPr lang="en-US" sz="2133" baseline="-25000" dirty="0">
                  <a:latin typeface="Helvetica Neue" charset="0"/>
                  <a:ea typeface="Helvetica Neue" charset="0"/>
                  <a:cs typeface="Helvetica Neue" charset="0"/>
                </a:rPr>
                <a:t>bid</a:t>
              </a:r>
              <a:endParaRPr lang="en-US" sz="2133" dirty="0">
                <a:latin typeface="Helvetica Neue" charset="0"/>
                <a:ea typeface="Helvetica Neue" charset="0"/>
                <a:cs typeface="Helvetica Neue" charset="0"/>
              </a:endParaRPr>
            </a:p>
          </p:txBody>
        </p:sp>
        <p:sp>
          <p:nvSpPr>
            <p:cNvPr id="9" name="TextBox 8"/>
            <p:cNvSpPr txBox="1"/>
            <p:nvPr/>
          </p:nvSpPr>
          <p:spPr>
            <a:xfrm>
              <a:off x="3475964" y="5890018"/>
              <a:ext cx="1979579" cy="55891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pPr algn="ctr"/>
              <a:r>
                <a:rPr lang="en-US" sz="2133" dirty="0">
                  <a:latin typeface="Helvetica Neue" charset="0"/>
                  <a:ea typeface="Helvetica Neue" charset="0"/>
                  <a:cs typeface="Helvetica Neue" charset="0"/>
                  <a:sym typeface="Wingdings"/>
                </a:rPr>
                <a:t>Reserves</a:t>
              </a:r>
              <a:endParaRPr lang="en-US" sz="2133" dirty="0">
                <a:latin typeface="Helvetica Neue" charset="0"/>
                <a:ea typeface="Helvetica Neue" charset="0"/>
                <a:cs typeface="Helvetica Neue" charset="0"/>
              </a:endParaRPr>
            </a:p>
          </p:txBody>
        </p:sp>
        <p:sp>
          <p:nvSpPr>
            <p:cNvPr id="10" name="TextBox 9"/>
            <p:cNvSpPr txBox="1"/>
            <p:nvPr/>
          </p:nvSpPr>
          <p:spPr>
            <a:xfrm>
              <a:off x="5795820" y="5890018"/>
              <a:ext cx="1582086" cy="55891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2133" dirty="0">
                  <a:latin typeface="Helvetica Neue" charset="0"/>
                  <a:ea typeface="Helvetica Neue" charset="0"/>
                  <a:cs typeface="Helvetica Neue" charset="0"/>
                </a:rPr>
                <a:t>Sailors</a:t>
              </a:r>
            </a:p>
          </p:txBody>
        </p:sp>
        <p:sp>
          <p:nvSpPr>
            <p:cNvPr id="11" name="TextBox 10"/>
            <p:cNvSpPr txBox="1"/>
            <p:nvPr/>
          </p:nvSpPr>
          <p:spPr>
            <a:xfrm>
              <a:off x="6039879" y="1283788"/>
              <a:ext cx="1320667" cy="558915"/>
            </a:xfrm>
            <a:prstGeom prst="rect">
              <a:avLst/>
            </a:prstGeom>
            <a:noFill/>
          </p:spPr>
          <p:txBody>
            <a:bodyPr wrap="none" rtlCol="0">
              <a:spAutoFit/>
            </a:bodyPr>
            <a:lstStyle/>
            <a:p>
              <a:r>
                <a:rPr lang="en-US" sz="2133" dirty="0">
                  <a:latin typeface="Helvetica Neue" charset="0"/>
                  <a:ea typeface="Helvetica Neue" charset="0"/>
                  <a:cs typeface="Helvetica Neue" charset="0"/>
                </a:rPr>
                <a:t>𝜋</a:t>
              </a:r>
              <a:r>
                <a:rPr lang="en-US" sz="2133" baseline="-25000" dirty="0" err="1">
                  <a:latin typeface="Helvetica Neue" charset="0"/>
                  <a:ea typeface="Helvetica Neue" charset="0"/>
                  <a:cs typeface="Helvetica Neue" charset="0"/>
                </a:rPr>
                <a:t>sname</a:t>
              </a:r>
              <a:endParaRPr lang="en-US" sz="2133" dirty="0">
                <a:latin typeface="Helvetica Neue" charset="0"/>
                <a:ea typeface="Helvetica Neue" charset="0"/>
                <a:cs typeface="Helvetica Neue" charset="0"/>
              </a:endParaRPr>
            </a:p>
          </p:txBody>
        </p:sp>
        <p:sp>
          <p:nvSpPr>
            <p:cNvPr id="12" name="TextBox 11"/>
            <p:cNvSpPr txBox="1"/>
            <p:nvPr/>
          </p:nvSpPr>
          <p:spPr>
            <a:xfrm>
              <a:off x="4075792" y="2681519"/>
              <a:ext cx="856111" cy="558915"/>
            </a:xfrm>
            <a:prstGeom prst="rect">
              <a:avLst/>
            </a:prstGeom>
            <a:noFill/>
          </p:spPr>
          <p:txBody>
            <a:bodyPr wrap="none" rtlCol="0">
              <a:spAutoFit/>
            </a:bodyPr>
            <a:lstStyle/>
            <a:p>
              <a:r>
                <a:rPr lang="en-US" sz="2133" dirty="0">
                  <a:latin typeface="Helvetica Neue" charset="0"/>
                  <a:ea typeface="Helvetica Neue" charset="0"/>
                  <a:cs typeface="Helvetica Neue" charset="0"/>
                </a:rPr>
                <a:t>𝜋</a:t>
              </a:r>
              <a:r>
                <a:rPr lang="en-US" sz="2133" baseline="-25000" dirty="0" err="1">
                  <a:latin typeface="Helvetica Neue" charset="0"/>
                  <a:ea typeface="Helvetica Neue" charset="0"/>
                  <a:cs typeface="Helvetica Neue" charset="0"/>
                </a:rPr>
                <a:t>sid</a:t>
              </a:r>
              <a:endParaRPr lang="en-US" sz="2133" dirty="0">
                <a:latin typeface="Helvetica Neue" charset="0"/>
                <a:ea typeface="Helvetica Neue" charset="0"/>
                <a:cs typeface="Helvetica Neue" charset="0"/>
              </a:endParaRPr>
            </a:p>
          </p:txBody>
        </p:sp>
        <p:sp>
          <p:nvSpPr>
            <p:cNvPr id="13" name="Rectangle 12"/>
            <p:cNvSpPr/>
            <p:nvPr/>
          </p:nvSpPr>
          <p:spPr>
            <a:xfrm>
              <a:off x="4240169" y="3540944"/>
              <a:ext cx="692569" cy="668159"/>
            </a:xfrm>
            <a:prstGeom prst="rect">
              <a:avLst/>
            </a:prstGeom>
          </p:spPr>
          <p:txBody>
            <a:bodyPr wrap="none">
              <a:spAutoFit/>
            </a:bodyPr>
            <a:lstStyle/>
            <a:p>
              <a:r>
                <a:rPr lang="en-US" sz="2667">
                  <a:latin typeface="Helvetica Neue" charset="0"/>
                  <a:ea typeface="Helvetica Neue" charset="0"/>
                  <a:cs typeface="Helvetica Neue" charset="0"/>
                  <a:sym typeface="Wingdings"/>
                </a:rPr>
                <a:t>⋈</a:t>
              </a:r>
              <a:endParaRPr lang="en-US" sz="1333"/>
            </a:p>
          </p:txBody>
        </p:sp>
        <p:sp>
          <p:nvSpPr>
            <p:cNvPr id="14" name="Rectangle 13"/>
            <p:cNvSpPr/>
            <p:nvPr/>
          </p:nvSpPr>
          <p:spPr>
            <a:xfrm>
              <a:off x="6442232" y="2044541"/>
              <a:ext cx="692569" cy="668159"/>
            </a:xfrm>
            <a:prstGeom prst="rect">
              <a:avLst/>
            </a:prstGeom>
          </p:spPr>
          <p:txBody>
            <a:bodyPr wrap="none">
              <a:spAutoFit/>
            </a:bodyPr>
            <a:lstStyle/>
            <a:p>
              <a:r>
                <a:rPr lang="en-US" sz="2667">
                  <a:latin typeface="Helvetica Neue" charset="0"/>
                  <a:ea typeface="Helvetica Neue" charset="0"/>
                  <a:cs typeface="Helvetica Neue" charset="0"/>
                  <a:sym typeface="Wingdings"/>
                </a:rPr>
                <a:t>⋈</a:t>
              </a:r>
              <a:endParaRPr lang="en-US" sz="1333"/>
            </a:p>
          </p:txBody>
        </p:sp>
        <p:cxnSp>
          <p:nvCxnSpPr>
            <p:cNvPr id="15" name="Straight Arrow Connector 14"/>
            <p:cNvCxnSpPr/>
            <p:nvPr/>
          </p:nvCxnSpPr>
          <p:spPr bwMode="auto">
            <a:xfrm flipV="1">
              <a:off x="2422591" y="5463660"/>
              <a:ext cx="4174" cy="46793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bwMode="auto">
            <a:xfrm flipV="1">
              <a:off x="2428950" y="4771187"/>
              <a:ext cx="0" cy="442839"/>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bwMode="auto">
            <a:xfrm flipH="1" flipV="1">
              <a:off x="4460742" y="4064924"/>
              <a:ext cx="5013" cy="182509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bwMode="auto">
            <a:xfrm flipV="1">
              <a:off x="2428950" y="3910275"/>
              <a:ext cx="1811219" cy="50826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bwMode="auto">
            <a:xfrm flipV="1">
              <a:off x="4460742" y="3344983"/>
              <a:ext cx="8749" cy="36762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bwMode="auto">
            <a:xfrm flipV="1">
              <a:off x="4630924" y="2419694"/>
              <a:ext cx="1811219" cy="523649"/>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bwMode="auto">
            <a:xfrm flipV="1">
              <a:off x="6655333" y="2610196"/>
              <a:ext cx="0" cy="3307259"/>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bwMode="auto">
            <a:xfrm flipV="1">
              <a:off x="6658430" y="1881486"/>
              <a:ext cx="8749" cy="36762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sp>
        <p:nvSpPr>
          <p:cNvPr id="23" name="Rounded Rectangle 22" descr="To project bid fromBoats" title="Project iterator"/>
          <p:cNvSpPr/>
          <p:nvPr/>
        </p:nvSpPr>
        <p:spPr bwMode="auto">
          <a:xfrm>
            <a:off x="4745265" y="4411481"/>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rPr>
              <a:t>Project Iterator</a:t>
            </a:r>
            <a:endParaRPr lang="en-US" sz="667" dirty="0">
              <a:solidFill>
                <a:schemeClr val="bg1"/>
              </a:solidFill>
              <a:latin typeface="Arial" charset="0"/>
            </a:endParaRPr>
          </a:p>
        </p:txBody>
      </p:sp>
      <p:sp>
        <p:nvSpPr>
          <p:cNvPr id="24" name="Rounded Rectangle 23" descr="Reserves and Boats are index nested loop joined" title="Index NL Join"/>
          <p:cNvSpPr/>
          <p:nvPr/>
        </p:nvSpPr>
        <p:spPr bwMode="auto">
          <a:xfrm>
            <a:off x="6877122" y="4479325"/>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067" dirty="0">
                <a:solidFill>
                  <a:schemeClr val="bg1"/>
                </a:solidFill>
                <a:latin typeface="Arial" charset="0"/>
              </a:rPr>
              <a:t>Index NL Join</a:t>
            </a:r>
            <a:br>
              <a:rPr lang="en-US" sz="1067" dirty="0">
                <a:solidFill>
                  <a:schemeClr val="bg1"/>
                </a:solidFill>
                <a:latin typeface="Arial" charset="0"/>
              </a:rPr>
            </a:br>
            <a:r>
              <a:rPr lang="en-US" sz="667" dirty="0">
                <a:solidFill>
                  <a:schemeClr val="bg1"/>
                </a:solidFill>
                <a:latin typeface="Arial" charset="0"/>
              </a:rPr>
              <a:t>Iterator</a:t>
            </a:r>
          </a:p>
        </p:txBody>
      </p:sp>
      <p:grpSp>
        <p:nvGrpSpPr>
          <p:cNvPr id="25" name="Group 24" descr="Index scan on boats" title="Indexed Scan Iterator"/>
          <p:cNvGrpSpPr/>
          <p:nvPr/>
        </p:nvGrpSpPr>
        <p:grpSpPr>
          <a:xfrm>
            <a:off x="3474438" y="5746532"/>
            <a:ext cx="1261028" cy="904547"/>
            <a:chOff x="4337726" y="5410188"/>
            <a:chExt cx="1261027" cy="904547"/>
          </a:xfrm>
        </p:grpSpPr>
        <p:sp>
          <p:nvSpPr>
            <p:cNvPr id="26" name="Rounded Rectangle 25"/>
            <p:cNvSpPr/>
            <p:nvPr/>
          </p:nvSpPr>
          <p:spPr bwMode="auto">
            <a:xfrm>
              <a:off x="4370508" y="5644096"/>
              <a:ext cx="1228245" cy="670639"/>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B+-Tree</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latin typeface="Arial" charset="0"/>
                </a:rPr>
                <a:t>Indexed Scan Iterator</a:t>
              </a:r>
              <a:endParaRPr lang="en-US" sz="667" dirty="0">
                <a:solidFill>
                  <a:schemeClr val="bg1"/>
                </a:solidFill>
                <a:latin typeface="Arial" charset="0"/>
              </a:endParaRPr>
            </a:p>
          </p:txBody>
        </p:sp>
        <p:sp>
          <p:nvSpPr>
            <p:cNvPr id="27" name="TextBox 26"/>
            <p:cNvSpPr txBox="1"/>
            <p:nvPr/>
          </p:nvSpPr>
          <p:spPr>
            <a:xfrm>
              <a:off x="4337726" y="5410188"/>
              <a:ext cx="1247072" cy="297454"/>
            </a:xfrm>
            <a:prstGeom prst="rect">
              <a:avLst/>
            </a:prstGeom>
            <a:noFill/>
          </p:spPr>
          <p:txBody>
            <a:bodyPr wrap="none" rtlCol="0">
              <a:spAutoFit/>
            </a:bodyPr>
            <a:lstStyle/>
            <a:p>
              <a:r>
                <a:rPr lang="en-US" sz="1333" dirty="0">
                  <a:solidFill>
                    <a:schemeClr val="accent2"/>
                  </a:solidFill>
                </a:rPr>
                <a:t>Operator Code </a:t>
              </a:r>
            </a:p>
          </p:txBody>
        </p:sp>
      </p:grpSp>
      <p:sp>
        <p:nvSpPr>
          <p:cNvPr id="28" name="Rounded Rectangle 27" descr="Reserves is index scanned" title="Indexed Scan Iterator&#10;"/>
          <p:cNvSpPr/>
          <p:nvPr/>
        </p:nvSpPr>
        <p:spPr bwMode="auto">
          <a:xfrm>
            <a:off x="6083970" y="5393585"/>
            <a:ext cx="1228245" cy="670639"/>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B+-Tree</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latin typeface="Arial" charset="0"/>
              </a:rPr>
              <a:t>Indexed Scan Iterator</a:t>
            </a:r>
            <a:endParaRPr lang="en-US" sz="667" dirty="0">
              <a:solidFill>
                <a:schemeClr val="bg1"/>
              </a:solidFill>
              <a:latin typeface="Arial" charset="0"/>
            </a:endParaRPr>
          </a:p>
        </p:txBody>
      </p:sp>
      <p:sp>
        <p:nvSpPr>
          <p:cNvPr id="29" name="Rounded Rectangle 28" descr="Siaillrs is index scanned" title="Indexed Scan Iterator&#10;"/>
          <p:cNvSpPr/>
          <p:nvPr/>
        </p:nvSpPr>
        <p:spPr bwMode="auto">
          <a:xfrm>
            <a:off x="7564298" y="5377417"/>
            <a:ext cx="1228245" cy="670639"/>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B+-Tree</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latin typeface="Arial" charset="0"/>
              </a:rPr>
              <a:t>Indexed Scan Iterator</a:t>
            </a:r>
            <a:endParaRPr lang="en-US" sz="667" dirty="0">
              <a:solidFill>
                <a:schemeClr val="bg1"/>
              </a:solidFill>
              <a:latin typeface="Arial" charset="0"/>
            </a:endParaRPr>
          </a:p>
        </p:txBody>
      </p:sp>
      <p:sp>
        <p:nvSpPr>
          <p:cNvPr id="30" name="Rounded Rectangle 29" descr="select iterator to select boats for color = 'red'" title="Select iterator"/>
          <p:cNvSpPr/>
          <p:nvPr/>
        </p:nvSpPr>
        <p:spPr bwMode="auto">
          <a:xfrm>
            <a:off x="3120096" y="5274248"/>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latin typeface="Arial" charset="0"/>
              </a:rPr>
              <a:t>Select Iterator</a:t>
            </a:r>
            <a:endParaRPr lang="en-US" sz="667" dirty="0">
              <a:solidFill>
                <a:schemeClr val="bg1"/>
              </a:solidFill>
              <a:latin typeface="Arial" charset="0"/>
            </a:endParaRPr>
          </a:p>
        </p:txBody>
      </p:sp>
      <p:sp>
        <p:nvSpPr>
          <p:cNvPr id="31" name="Rounded Rectangle 30" descr="Result of the Boats reserves join is projected for sid" title="Project Iterator"/>
          <p:cNvSpPr/>
          <p:nvPr/>
        </p:nvSpPr>
        <p:spPr bwMode="auto">
          <a:xfrm>
            <a:off x="5971442" y="3220500"/>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rPr>
              <a:t>Project Iterator</a:t>
            </a:r>
            <a:endParaRPr lang="en-US" sz="667" dirty="0">
              <a:solidFill>
                <a:schemeClr val="bg1"/>
              </a:solidFill>
              <a:latin typeface="Arial" charset="0"/>
            </a:endParaRPr>
          </a:p>
        </p:txBody>
      </p:sp>
      <p:sp>
        <p:nvSpPr>
          <p:cNvPr id="32" name="Rounded Rectangle 31" descr="The result of the full join is projected for sname" title="Project Iterator"/>
          <p:cNvSpPr/>
          <p:nvPr/>
        </p:nvSpPr>
        <p:spPr bwMode="auto">
          <a:xfrm>
            <a:off x="8255222" y="2357299"/>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667" dirty="0">
                <a:solidFill>
                  <a:schemeClr val="bg1"/>
                </a:solidFill>
                <a:latin typeface="Arial" charset="0"/>
              </a:rPr>
              <a:t>On-the-fly</a:t>
            </a:r>
          </a:p>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333" dirty="0">
                <a:solidFill>
                  <a:schemeClr val="bg1"/>
                </a:solidFill>
              </a:rPr>
              <a:t>Project Iterator</a:t>
            </a:r>
            <a:endParaRPr lang="en-US" sz="667" dirty="0">
              <a:solidFill>
                <a:schemeClr val="bg1"/>
              </a:solidFill>
              <a:latin typeface="Arial" charset="0"/>
            </a:endParaRPr>
          </a:p>
        </p:txBody>
      </p:sp>
      <p:sp>
        <p:nvSpPr>
          <p:cNvPr id="33" name="Rounded Rectangle 32" descr="Reserves X Boats join is index nested loop joined with Sailors" title="Index NL Jon"/>
          <p:cNvSpPr/>
          <p:nvPr/>
        </p:nvSpPr>
        <p:spPr bwMode="auto">
          <a:xfrm>
            <a:off x="8418593" y="3251207"/>
            <a:ext cx="1467225" cy="4673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067" dirty="0">
                <a:solidFill>
                  <a:schemeClr val="bg1"/>
                </a:solidFill>
                <a:latin typeface="Arial" charset="0"/>
              </a:rPr>
              <a:t>Index NL Join</a:t>
            </a:r>
            <a:br>
              <a:rPr lang="en-US" sz="1067" dirty="0">
                <a:solidFill>
                  <a:schemeClr val="bg1"/>
                </a:solidFill>
                <a:latin typeface="Arial" charset="0"/>
              </a:rPr>
            </a:br>
            <a:r>
              <a:rPr lang="en-US" sz="667" dirty="0">
                <a:solidFill>
                  <a:schemeClr val="bg1"/>
                </a:solidFill>
                <a:latin typeface="Arial" charset="0"/>
              </a:rPr>
              <a:t>Iterator</a:t>
            </a:r>
          </a:p>
        </p:txBody>
      </p:sp>
      <p:sp>
        <p:nvSpPr>
          <p:cNvPr id="34" name="Rectangle 33"/>
          <p:cNvSpPr/>
          <p:nvPr/>
        </p:nvSpPr>
        <p:spPr>
          <a:xfrm>
            <a:off x="38855" y="3849493"/>
            <a:ext cx="3467304" cy="1354217"/>
          </a:xfrm>
          <a:prstGeom prst="rect">
            <a:avLst/>
          </a:prstGeom>
          <a:solidFill>
            <a:schemeClr val="accent4">
              <a:lumMod val="20000"/>
              <a:lumOff val="80000"/>
            </a:schemeClr>
          </a:solidFill>
        </p:spPr>
        <p:txBody>
          <a:bodyPr wrap="square">
            <a:spAutoFit/>
          </a:bodyPr>
          <a:lstStyle/>
          <a:p>
            <a:r>
              <a:rPr lang="en-US" dirty="0" smtClean="0"/>
              <a:t>Each </a:t>
            </a:r>
            <a:r>
              <a:rPr lang="en-US" dirty="0"/>
              <a:t>operator instance:</a:t>
            </a:r>
          </a:p>
          <a:p>
            <a:pPr marL="742950" lvl="1" indent="-285750">
              <a:buFont typeface="Arial" panose="020B0604020202020204" pitchFamily="34" charset="0"/>
              <a:buChar char="•"/>
            </a:pPr>
            <a:r>
              <a:rPr lang="en-US" sz="1600" dirty="0"/>
              <a:t>Implements </a:t>
            </a:r>
            <a:r>
              <a:rPr lang="en-US" sz="1600" b="1" dirty="0"/>
              <a:t>iterator interface</a:t>
            </a:r>
          </a:p>
          <a:p>
            <a:pPr marL="742950" lvl="1" indent="-285750">
              <a:buFont typeface="Arial" panose="020B0604020202020204" pitchFamily="34" charset="0"/>
              <a:buChar char="•"/>
            </a:pPr>
            <a:r>
              <a:rPr lang="en-US" sz="1600" dirty="0"/>
              <a:t>Efficiently executes operator</a:t>
            </a:r>
            <a:br>
              <a:rPr lang="en-US" sz="1600" dirty="0"/>
            </a:br>
            <a:r>
              <a:rPr lang="en-US" sz="1600" dirty="0"/>
              <a:t>logic forwarding tuples</a:t>
            </a:r>
            <a:br>
              <a:rPr lang="en-US" sz="1600" dirty="0"/>
            </a:br>
            <a:r>
              <a:rPr lang="en-US" sz="1600" dirty="0"/>
              <a:t>to next operator</a:t>
            </a:r>
          </a:p>
        </p:txBody>
      </p:sp>
      <p:sp>
        <p:nvSpPr>
          <p:cNvPr id="35" name="Slide Number Placeholder 34"/>
          <p:cNvSpPr>
            <a:spLocks noGrp="1"/>
          </p:cNvSpPr>
          <p:nvPr>
            <p:ph type="sldNum" sz="quarter" idx="12"/>
          </p:nvPr>
        </p:nvSpPr>
        <p:spPr/>
        <p:txBody>
          <a:bodyPr/>
          <a:lstStyle/>
          <a:p>
            <a:fld id="{459F6482-13E3-48AA-9F28-7362888D1E43}" type="slidenum">
              <a:rPr lang="en-US" smtClean="0"/>
              <a:t>50</a:t>
            </a:fld>
            <a:endParaRPr lang="en-US"/>
          </a:p>
        </p:txBody>
      </p:sp>
    </p:spTree>
    <p:extLst>
      <p:ext uri="{BB962C8B-B14F-4D97-AF65-F5344CB8AC3E}">
        <p14:creationId xmlns:p14="http://schemas.microsoft.com/office/powerpoint/2010/main" val="318584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29" grpId="0" animBg="1"/>
      <p:bldP spid="30" grpId="0" animBg="1"/>
      <p:bldP spid="31" grpId="0" animBg="1"/>
      <p:bldP spid="32" grpId="0" animBg="1"/>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Nested Loop Join</a:t>
            </a:r>
          </a:p>
        </p:txBody>
      </p:sp>
      <p:sp>
        <p:nvSpPr>
          <p:cNvPr id="3" name="Content Placeholder 2"/>
          <p:cNvSpPr>
            <a:spLocks noGrp="1"/>
          </p:cNvSpPr>
          <p:nvPr>
            <p:ph sz="quarter" idx="13"/>
          </p:nvPr>
        </p:nvSpPr>
        <p:spPr>
          <a:xfrm>
            <a:off x="1214839" y="1555817"/>
            <a:ext cx="11558016" cy="3486912"/>
          </a:xfrm>
        </p:spPr>
        <p:txBody>
          <a:bodyPr>
            <a:normAutofit/>
          </a:bodyPr>
          <a:lstStyle/>
          <a:p>
            <a:pPr marL="0" indent="0">
              <a:buNone/>
            </a:pPr>
            <a:r>
              <a:rPr lang="en-US" sz="1867" dirty="0"/>
              <a:t>for each </a:t>
            </a:r>
            <a:r>
              <a:rPr lang="en-US" sz="1867" dirty="0" err="1"/>
              <a:t>rchunk</a:t>
            </a:r>
            <a:r>
              <a:rPr lang="en-US" sz="1867" dirty="0"/>
              <a:t> of B-2 pages of R: </a:t>
            </a:r>
          </a:p>
          <a:p>
            <a:pPr marL="609585" indent="0">
              <a:buNone/>
            </a:pPr>
            <a:r>
              <a:rPr lang="en-US" sz="1867" dirty="0"/>
              <a:t>for each </a:t>
            </a:r>
            <a:r>
              <a:rPr lang="en-US" sz="1867" dirty="0" err="1"/>
              <a:t>spage</a:t>
            </a:r>
            <a:r>
              <a:rPr lang="en-US" sz="1867" dirty="0"/>
              <a:t> of S: </a:t>
            </a:r>
          </a:p>
          <a:p>
            <a:pPr marL="1219170" indent="0">
              <a:buNone/>
            </a:pPr>
            <a:r>
              <a:rPr lang="en-US" sz="1867" dirty="0"/>
              <a:t>for all matching tuples in </a:t>
            </a:r>
            <a:r>
              <a:rPr lang="en-US" sz="1867" dirty="0" err="1"/>
              <a:t>spage</a:t>
            </a:r>
            <a:r>
              <a:rPr lang="en-US" sz="1867" dirty="0"/>
              <a:t> and </a:t>
            </a:r>
            <a:r>
              <a:rPr lang="en-US" sz="1867" dirty="0" err="1"/>
              <a:t>rchunk</a:t>
            </a:r>
            <a:r>
              <a:rPr lang="en-US" sz="1867" dirty="0"/>
              <a:t>:</a:t>
            </a:r>
          </a:p>
          <a:p>
            <a:pPr marL="1828754" indent="0">
              <a:buNone/>
            </a:pPr>
            <a:r>
              <a:rPr lang="en-US" sz="1867" dirty="0"/>
              <a:t> add &lt;</a:t>
            </a:r>
            <a:r>
              <a:rPr lang="en-US" sz="1867" dirty="0" err="1"/>
              <a:t>rtuple</a:t>
            </a:r>
            <a:r>
              <a:rPr lang="en-US" sz="1867" dirty="0"/>
              <a:t>, </a:t>
            </a:r>
            <a:r>
              <a:rPr lang="en-US" sz="1867" dirty="0" err="1"/>
              <a:t>stuple</a:t>
            </a:r>
            <a:r>
              <a:rPr lang="en-US" sz="1867" dirty="0"/>
              <a:t>&gt; to result buffer</a:t>
            </a:r>
          </a:p>
          <a:p>
            <a:pPr marL="3047924" indent="0">
              <a:spcBef>
                <a:spcPts val="5333"/>
              </a:spcBef>
              <a:buNone/>
            </a:pPr>
            <a:r>
              <a:rPr lang="en-US" sz="1867" dirty="0"/>
              <a:t>Cost = [R] + ⌈  [R]/(B-2) ⌉ * [S]</a:t>
            </a:r>
            <a:br>
              <a:rPr lang="en-US" sz="1867" dirty="0"/>
            </a:br>
            <a:r>
              <a:rPr lang="en-US" sz="1867" dirty="0"/>
              <a:t>        = 1000 + ⌈ 1000/(B-2) ⌉ * 500</a:t>
            </a:r>
            <a:br>
              <a:rPr lang="en-US" sz="1867" dirty="0"/>
            </a:br>
            <a:r>
              <a:rPr lang="en-US" sz="1867" dirty="0"/>
              <a:t>        = 6,000 for B=102 (~100x better than Page NL!)</a:t>
            </a:r>
          </a:p>
        </p:txBody>
      </p:sp>
      <p:sp>
        <p:nvSpPr>
          <p:cNvPr id="4" name="Shape 477" descr="For each block in R, all of S is scanned. This means that S is scanned [R] times." title="R x R Animation"/>
          <p:cNvSpPr/>
          <p:nvPr/>
        </p:nvSpPr>
        <p:spPr>
          <a:xfrm flipV="1">
            <a:off x="1625601" y="3327401"/>
            <a:ext cx="1" cy="2598380"/>
          </a:xfrm>
          <a:prstGeom prst="line">
            <a:avLst/>
          </a:prstGeom>
          <a:ln w="12700">
            <a:solidFill>
              <a:srgbClr val="000000"/>
            </a:solidFill>
            <a:tailEnd type="triangle"/>
          </a:ln>
        </p:spPr>
        <p:txBody>
          <a:bodyPr lIns="45719" rIns="45719"/>
          <a:lstStyle/>
          <a:p>
            <a:endParaRPr/>
          </a:p>
        </p:txBody>
      </p:sp>
      <p:sp>
        <p:nvSpPr>
          <p:cNvPr id="5" name="Shape 478" descr="For each block in R, all of S is scanned. This means that S is scanned [R] times." title="R x R Animation"/>
          <p:cNvSpPr/>
          <p:nvPr/>
        </p:nvSpPr>
        <p:spPr>
          <a:xfrm flipV="1">
            <a:off x="1625600" y="5925779"/>
            <a:ext cx="3100917" cy="2683"/>
          </a:xfrm>
          <a:prstGeom prst="line">
            <a:avLst/>
          </a:prstGeom>
          <a:ln w="12700">
            <a:solidFill>
              <a:srgbClr val="000000"/>
            </a:solidFill>
            <a:tailEnd type="triangle"/>
          </a:ln>
        </p:spPr>
        <p:txBody>
          <a:bodyPr lIns="45719" rIns="45719"/>
          <a:lstStyle/>
          <a:p>
            <a:endParaRPr/>
          </a:p>
        </p:txBody>
      </p:sp>
      <p:grpSp>
        <p:nvGrpSpPr>
          <p:cNvPr id="10" name="Group 491" descr="For each block in R, all of S is scanned. This means that S is scanned [R] times." title="R x R Animation"/>
          <p:cNvGrpSpPr/>
          <p:nvPr/>
        </p:nvGrpSpPr>
        <p:grpSpPr>
          <a:xfrm>
            <a:off x="926527" y="4069665"/>
            <a:ext cx="608639" cy="576057"/>
            <a:chOff x="0" y="0"/>
            <a:chExt cx="608637" cy="576056"/>
          </a:xfrm>
        </p:grpSpPr>
        <p:grpSp>
          <p:nvGrpSpPr>
            <p:cNvPr id="11" name="Group 486"/>
            <p:cNvGrpSpPr/>
            <p:nvPr/>
          </p:nvGrpSpPr>
          <p:grpSpPr>
            <a:xfrm>
              <a:off x="0" y="-1"/>
              <a:ext cx="608638" cy="576058"/>
              <a:chOff x="0" y="0"/>
              <a:chExt cx="608637" cy="576056"/>
            </a:xfrm>
          </p:grpSpPr>
          <p:sp>
            <p:nvSpPr>
              <p:cNvPr id="16" name="Shape 483"/>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7" name="Shape 484"/>
              <p:cNvSpPr/>
              <p:nvPr/>
            </p:nvSpPr>
            <p:spPr>
              <a:xfrm>
                <a:off x="512626" y="480045"/>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8" name="Shape 485"/>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12" name="Shape 487"/>
            <p:cNvSpPr/>
            <p:nvPr/>
          </p:nvSpPr>
          <p:spPr>
            <a:xfrm>
              <a:off x="52322" y="56425"/>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3" name="Shape 488"/>
            <p:cNvSpPr/>
            <p:nvPr/>
          </p:nvSpPr>
          <p:spPr>
            <a:xfrm>
              <a:off x="52322" y="178467"/>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4" name="Shape 489"/>
            <p:cNvSpPr/>
            <p:nvPr/>
          </p:nvSpPr>
          <p:spPr>
            <a:xfrm>
              <a:off x="52322" y="300508"/>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5" name="Shape 490"/>
            <p:cNvSpPr/>
            <p:nvPr/>
          </p:nvSpPr>
          <p:spPr>
            <a:xfrm>
              <a:off x="52322" y="422551"/>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46" name="Group 527" descr="For each block in R, all of S is scanned. This means that S is scanned [R] times." title="R x R Animation"/>
          <p:cNvGrpSpPr/>
          <p:nvPr/>
        </p:nvGrpSpPr>
        <p:grpSpPr>
          <a:xfrm>
            <a:off x="2442485" y="5995219"/>
            <a:ext cx="609440" cy="471664"/>
            <a:chOff x="0" y="0"/>
            <a:chExt cx="609439" cy="471662"/>
          </a:xfrm>
        </p:grpSpPr>
        <p:grpSp>
          <p:nvGrpSpPr>
            <p:cNvPr id="47" name="Group 522"/>
            <p:cNvGrpSpPr/>
            <p:nvPr/>
          </p:nvGrpSpPr>
          <p:grpSpPr>
            <a:xfrm>
              <a:off x="0" y="0"/>
              <a:ext cx="609440" cy="471663"/>
              <a:chOff x="0" y="0"/>
              <a:chExt cx="609439" cy="471662"/>
            </a:xfrm>
          </p:grpSpPr>
          <p:sp>
            <p:nvSpPr>
              <p:cNvPr id="52" name="Shape 519"/>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14"/>
                    </a:lnTo>
                    <a:lnTo>
                      <a:pt x="18000"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3" name="Shape 520"/>
              <p:cNvSpPr/>
              <p:nvPr/>
            </p:nvSpPr>
            <p:spPr>
              <a:xfrm rot="16200000">
                <a:off x="530826" y="0"/>
                <a:ext cx="78613" cy="786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4" name="Shape 521"/>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371"/>
                    </a:lnTo>
                    <a:lnTo>
                      <a:pt x="21600" y="18814"/>
                    </a:lnTo>
                    <a:lnTo>
                      <a:pt x="18000" y="21600"/>
                    </a:lnTo>
                    <a:lnTo>
                      <a:pt x="0" y="21600"/>
                    </a:lnTo>
                    <a:lnTo>
                      <a:pt x="0" y="0"/>
                    </a:lnTo>
                    <a:lnTo>
                      <a:pt x="21600" y="0"/>
                    </a:lnTo>
                    <a:lnTo>
                      <a:pt x="21600" y="18814"/>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48" name="Shape 523"/>
            <p:cNvSpPr/>
            <p:nvPr/>
          </p:nvSpPr>
          <p:spPr>
            <a:xfrm rot="16200000">
              <a:off x="-85916"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49" name="Shape 524"/>
            <p:cNvSpPr/>
            <p:nvPr/>
          </p:nvSpPr>
          <p:spPr>
            <a:xfrm rot="16200000">
              <a:off x="43198"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0" name="Shape 525"/>
            <p:cNvSpPr/>
            <p:nvPr/>
          </p:nvSpPr>
          <p:spPr>
            <a:xfrm rot="16200000">
              <a:off x="172312"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1" name="Shape 526"/>
            <p:cNvSpPr/>
            <p:nvPr/>
          </p:nvSpPr>
          <p:spPr>
            <a:xfrm rot="16200000">
              <a:off x="301426" y="210968"/>
              <a:ext cx="365760"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55" name="Group 536" descr="For each block in R, all of S is scanned. This means that S is scanned [R] times." title="R x R Animation"/>
          <p:cNvGrpSpPr/>
          <p:nvPr/>
        </p:nvGrpSpPr>
        <p:grpSpPr>
          <a:xfrm>
            <a:off x="3259911" y="5995219"/>
            <a:ext cx="609440" cy="471664"/>
            <a:chOff x="0" y="0"/>
            <a:chExt cx="609439" cy="471662"/>
          </a:xfrm>
        </p:grpSpPr>
        <p:grpSp>
          <p:nvGrpSpPr>
            <p:cNvPr id="56" name="Group 531"/>
            <p:cNvGrpSpPr/>
            <p:nvPr/>
          </p:nvGrpSpPr>
          <p:grpSpPr>
            <a:xfrm>
              <a:off x="0" y="0"/>
              <a:ext cx="609440" cy="471663"/>
              <a:chOff x="0" y="0"/>
              <a:chExt cx="609439" cy="471662"/>
            </a:xfrm>
          </p:grpSpPr>
          <p:sp>
            <p:nvSpPr>
              <p:cNvPr id="61" name="Shape 528"/>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14"/>
                    </a:lnTo>
                    <a:lnTo>
                      <a:pt x="18000"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62" name="Shape 529"/>
              <p:cNvSpPr/>
              <p:nvPr/>
            </p:nvSpPr>
            <p:spPr>
              <a:xfrm rot="16200000">
                <a:off x="530826" y="0"/>
                <a:ext cx="78613" cy="786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63" name="Shape 530"/>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371"/>
                    </a:lnTo>
                    <a:lnTo>
                      <a:pt x="21600" y="18814"/>
                    </a:lnTo>
                    <a:lnTo>
                      <a:pt x="18000" y="21600"/>
                    </a:lnTo>
                    <a:lnTo>
                      <a:pt x="0" y="21600"/>
                    </a:lnTo>
                    <a:lnTo>
                      <a:pt x="0" y="0"/>
                    </a:lnTo>
                    <a:lnTo>
                      <a:pt x="21600" y="0"/>
                    </a:lnTo>
                    <a:lnTo>
                      <a:pt x="21600" y="18814"/>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57" name="Shape 532"/>
            <p:cNvSpPr/>
            <p:nvPr/>
          </p:nvSpPr>
          <p:spPr>
            <a:xfrm rot="16200000">
              <a:off x="-85916"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8" name="Shape 533"/>
            <p:cNvSpPr/>
            <p:nvPr/>
          </p:nvSpPr>
          <p:spPr>
            <a:xfrm rot="16200000">
              <a:off x="43198"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59" name="Shape 534"/>
            <p:cNvSpPr/>
            <p:nvPr/>
          </p:nvSpPr>
          <p:spPr>
            <a:xfrm rot="16200000">
              <a:off x="172312"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60" name="Shape 535"/>
            <p:cNvSpPr/>
            <p:nvPr/>
          </p:nvSpPr>
          <p:spPr>
            <a:xfrm rot="16200000">
              <a:off x="301426" y="210968"/>
              <a:ext cx="365760"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64" name="Shape 538" descr="For each block in R, all of S is scanned. This means that S is scanned [R] times." title="R x R Animation"/>
          <p:cNvSpPr/>
          <p:nvPr/>
        </p:nvSpPr>
        <p:spPr>
          <a:xfrm>
            <a:off x="3944622" y="6059571"/>
            <a:ext cx="210953" cy="40011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solidFill>
                  <a:srgbClr val="F79646"/>
                </a:solidFill>
              </a:defRPr>
            </a:lvl1pPr>
          </a:lstStyle>
          <a:p>
            <a:r>
              <a:rPr/>
              <a:t>S</a:t>
            </a:r>
          </a:p>
        </p:txBody>
      </p:sp>
      <p:grpSp>
        <p:nvGrpSpPr>
          <p:cNvPr id="73" name="Group 555" descr="For each block in R, all of S is scanned. This means that S is scanned [R] times." title="R x R Animation"/>
          <p:cNvGrpSpPr/>
          <p:nvPr/>
        </p:nvGrpSpPr>
        <p:grpSpPr>
          <a:xfrm>
            <a:off x="926527" y="3422712"/>
            <a:ext cx="608639" cy="576057"/>
            <a:chOff x="0" y="0"/>
            <a:chExt cx="608637" cy="576056"/>
          </a:xfrm>
        </p:grpSpPr>
        <p:grpSp>
          <p:nvGrpSpPr>
            <p:cNvPr id="74" name="Group 550"/>
            <p:cNvGrpSpPr/>
            <p:nvPr/>
          </p:nvGrpSpPr>
          <p:grpSpPr>
            <a:xfrm>
              <a:off x="0" y="-1"/>
              <a:ext cx="608638" cy="576058"/>
              <a:chOff x="0" y="0"/>
              <a:chExt cx="608637" cy="576056"/>
            </a:xfrm>
          </p:grpSpPr>
          <p:sp>
            <p:nvSpPr>
              <p:cNvPr id="79" name="Shape 547"/>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80" name="Shape 548"/>
              <p:cNvSpPr/>
              <p:nvPr/>
            </p:nvSpPr>
            <p:spPr>
              <a:xfrm>
                <a:off x="512626" y="480045"/>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81" name="Shape 549"/>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75" name="Shape 551"/>
            <p:cNvSpPr/>
            <p:nvPr/>
          </p:nvSpPr>
          <p:spPr>
            <a:xfrm>
              <a:off x="52322" y="56425"/>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 name="Shape 552"/>
            <p:cNvSpPr/>
            <p:nvPr/>
          </p:nvSpPr>
          <p:spPr>
            <a:xfrm>
              <a:off x="52322" y="178467"/>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 name="Shape 553"/>
            <p:cNvSpPr/>
            <p:nvPr/>
          </p:nvSpPr>
          <p:spPr>
            <a:xfrm>
              <a:off x="52322" y="300508"/>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8" name="Shape 554"/>
            <p:cNvSpPr/>
            <p:nvPr/>
          </p:nvSpPr>
          <p:spPr>
            <a:xfrm>
              <a:off x="52322" y="422551"/>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88" name="Right Arrow 87" descr="For each block in R, all of S is scanned. This means that S is scanned [R] times."/>
          <p:cNvSpPr/>
          <p:nvPr/>
        </p:nvSpPr>
        <p:spPr>
          <a:xfrm>
            <a:off x="1763712" y="4615068"/>
            <a:ext cx="2056216" cy="122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Right Arrow 90" descr="For each block in R, all of S is scanned. This means that S is scanned [R] times."/>
          <p:cNvSpPr/>
          <p:nvPr/>
        </p:nvSpPr>
        <p:spPr>
          <a:xfrm>
            <a:off x="1826749" y="3263003"/>
            <a:ext cx="2056216" cy="1286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TextBox 91" descr="For each block in R, all of S is scanned. This means that S is scanned [R] times."/>
          <p:cNvSpPr txBox="1"/>
          <p:nvPr/>
        </p:nvSpPr>
        <p:spPr>
          <a:xfrm>
            <a:off x="4259283" y="6096001"/>
            <a:ext cx="184731" cy="461665"/>
          </a:xfrm>
          <a:prstGeom prst="rect">
            <a:avLst/>
          </a:prstGeom>
          <a:noFill/>
        </p:spPr>
        <p:txBody>
          <a:bodyPr wrap="none" rtlCol="0">
            <a:spAutoFit/>
          </a:bodyPr>
          <a:lstStyle/>
          <a:p>
            <a:endParaRPr lang="en-US" sz="2400"/>
          </a:p>
        </p:txBody>
      </p:sp>
      <p:grpSp>
        <p:nvGrpSpPr>
          <p:cNvPr id="82" name="Group 81" descr="For each block in R, all of S is scanned. This means that S is scanned [R] times." title="Pages of R"/>
          <p:cNvGrpSpPr/>
          <p:nvPr/>
        </p:nvGrpSpPr>
        <p:grpSpPr>
          <a:xfrm>
            <a:off x="928795" y="4711081"/>
            <a:ext cx="1307973" cy="1750265"/>
            <a:chOff x="694895" y="3537463"/>
            <a:chExt cx="980980" cy="1312699"/>
          </a:xfrm>
        </p:grpSpPr>
        <p:grpSp>
          <p:nvGrpSpPr>
            <p:cNvPr id="83" name="Group 500" descr="For each block in R, all of S is scanned. This means that S is scanned [R] times." title="R x R Animation"/>
            <p:cNvGrpSpPr/>
            <p:nvPr/>
          </p:nvGrpSpPr>
          <p:grpSpPr>
            <a:xfrm>
              <a:off x="694895" y="3537463"/>
              <a:ext cx="456479" cy="432043"/>
              <a:chOff x="0" y="0"/>
              <a:chExt cx="608637" cy="576056"/>
            </a:xfrm>
          </p:grpSpPr>
          <p:grpSp>
            <p:nvGrpSpPr>
              <p:cNvPr id="105" name="Group 495"/>
              <p:cNvGrpSpPr/>
              <p:nvPr/>
            </p:nvGrpSpPr>
            <p:grpSpPr>
              <a:xfrm>
                <a:off x="0" y="-1"/>
                <a:ext cx="608638" cy="576058"/>
                <a:chOff x="0" y="0"/>
                <a:chExt cx="608637" cy="576056"/>
              </a:xfrm>
            </p:grpSpPr>
            <p:sp>
              <p:nvSpPr>
                <p:cNvPr id="110" name="Shape 492"/>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11" name="Shape 493"/>
                <p:cNvSpPr/>
                <p:nvPr/>
              </p:nvSpPr>
              <p:spPr>
                <a:xfrm>
                  <a:off x="512626" y="480045"/>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12" name="Shape 494"/>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106" name="Shape 496"/>
              <p:cNvSpPr/>
              <p:nvPr/>
            </p:nvSpPr>
            <p:spPr>
              <a:xfrm>
                <a:off x="52322" y="56425"/>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7" name="Shape 497"/>
              <p:cNvSpPr/>
              <p:nvPr/>
            </p:nvSpPr>
            <p:spPr>
              <a:xfrm>
                <a:off x="52322" y="178467"/>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8" name="Shape 498"/>
              <p:cNvSpPr/>
              <p:nvPr/>
            </p:nvSpPr>
            <p:spPr>
              <a:xfrm>
                <a:off x="52322" y="300508"/>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9" name="Shape 499"/>
              <p:cNvSpPr/>
              <p:nvPr/>
            </p:nvSpPr>
            <p:spPr>
              <a:xfrm>
                <a:off x="52322" y="422551"/>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84" name="Group 509" descr="For each block in R, all of S is scanned. This means that S is scanned [R] times." title="R x R Animation"/>
            <p:cNvGrpSpPr/>
            <p:nvPr/>
          </p:nvGrpSpPr>
          <p:grpSpPr>
            <a:xfrm>
              <a:off x="694895" y="4022677"/>
              <a:ext cx="456479" cy="432043"/>
              <a:chOff x="0" y="0"/>
              <a:chExt cx="608637" cy="576056"/>
            </a:xfrm>
          </p:grpSpPr>
          <p:grpSp>
            <p:nvGrpSpPr>
              <p:cNvPr id="97" name="Group 504"/>
              <p:cNvGrpSpPr/>
              <p:nvPr/>
            </p:nvGrpSpPr>
            <p:grpSpPr>
              <a:xfrm>
                <a:off x="0" y="-1"/>
                <a:ext cx="608638" cy="576058"/>
                <a:chOff x="0" y="0"/>
                <a:chExt cx="608637" cy="576056"/>
              </a:xfrm>
            </p:grpSpPr>
            <p:sp>
              <p:nvSpPr>
                <p:cNvPr id="102" name="Shape 501"/>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3" name="Shape 502"/>
                <p:cNvSpPr/>
                <p:nvPr/>
              </p:nvSpPr>
              <p:spPr>
                <a:xfrm>
                  <a:off x="512626" y="480045"/>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4" name="Shape 503"/>
                <p:cNvSpPr/>
                <p:nvPr/>
              </p:nvSpPr>
              <p:spPr>
                <a:xfrm>
                  <a:off x="0" y="-1"/>
                  <a:ext cx="608638" cy="576058"/>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98" name="Shape 505"/>
              <p:cNvSpPr/>
              <p:nvPr/>
            </p:nvSpPr>
            <p:spPr>
              <a:xfrm>
                <a:off x="52322" y="56425"/>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99" name="Shape 506"/>
              <p:cNvSpPr/>
              <p:nvPr/>
            </p:nvSpPr>
            <p:spPr>
              <a:xfrm>
                <a:off x="52322" y="178467"/>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0" name="Shape 507"/>
              <p:cNvSpPr/>
              <p:nvPr/>
            </p:nvSpPr>
            <p:spPr>
              <a:xfrm>
                <a:off x="52322" y="300508"/>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1" name="Shape 508"/>
              <p:cNvSpPr/>
              <p:nvPr/>
            </p:nvSpPr>
            <p:spPr>
              <a:xfrm>
                <a:off x="52322" y="422551"/>
                <a:ext cx="471979" cy="70453"/>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85" name="Group 518" descr="For each block in R, all of S is scanned. This means that S is scanned [R] times." title="R x R Animation"/>
            <p:cNvGrpSpPr/>
            <p:nvPr/>
          </p:nvGrpSpPr>
          <p:grpSpPr>
            <a:xfrm>
              <a:off x="1218795" y="4496414"/>
              <a:ext cx="457080" cy="353748"/>
              <a:chOff x="0" y="0"/>
              <a:chExt cx="609439" cy="471662"/>
            </a:xfrm>
          </p:grpSpPr>
          <p:grpSp>
            <p:nvGrpSpPr>
              <p:cNvPr id="86" name="Group 513"/>
              <p:cNvGrpSpPr/>
              <p:nvPr/>
            </p:nvGrpSpPr>
            <p:grpSpPr>
              <a:xfrm>
                <a:off x="0" y="0"/>
                <a:ext cx="609440" cy="471663"/>
                <a:chOff x="0" y="0"/>
                <a:chExt cx="609439" cy="471662"/>
              </a:xfrm>
            </p:grpSpPr>
            <p:sp>
              <p:nvSpPr>
                <p:cNvPr id="94" name="Shape 510"/>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14"/>
                      </a:lnTo>
                      <a:lnTo>
                        <a:pt x="18000"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95" name="Shape 511"/>
                <p:cNvSpPr/>
                <p:nvPr/>
              </p:nvSpPr>
              <p:spPr>
                <a:xfrm rot="16200000">
                  <a:off x="530826" y="0"/>
                  <a:ext cx="78613" cy="786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96" name="Shape 512"/>
                <p:cNvSpPr/>
                <p:nvPr/>
              </p:nvSpPr>
              <p:spPr>
                <a:xfrm rot="16200000">
                  <a:off x="68888" y="-68889"/>
                  <a:ext cx="471663" cy="609440"/>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371"/>
                      </a:lnTo>
                      <a:lnTo>
                        <a:pt x="21600" y="18814"/>
                      </a:lnTo>
                      <a:lnTo>
                        <a:pt x="18000" y="21600"/>
                      </a:lnTo>
                      <a:lnTo>
                        <a:pt x="0" y="21600"/>
                      </a:lnTo>
                      <a:lnTo>
                        <a:pt x="0" y="0"/>
                      </a:lnTo>
                      <a:lnTo>
                        <a:pt x="21600" y="0"/>
                      </a:lnTo>
                      <a:lnTo>
                        <a:pt x="21600" y="18814"/>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87" name="Shape 514"/>
              <p:cNvSpPr/>
              <p:nvPr/>
            </p:nvSpPr>
            <p:spPr>
              <a:xfrm rot="16200000">
                <a:off x="-85916"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89" name="Shape 515"/>
              <p:cNvSpPr/>
              <p:nvPr/>
            </p:nvSpPr>
            <p:spPr>
              <a:xfrm rot="16200000">
                <a:off x="43198"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90" name="Shape 516"/>
              <p:cNvSpPr/>
              <p:nvPr/>
            </p:nvSpPr>
            <p:spPr>
              <a:xfrm rot="16200000">
                <a:off x="172312" y="210968"/>
                <a:ext cx="365759"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93" name="Shape 517"/>
              <p:cNvSpPr/>
              <p:nvPr/>
            </p:nvSpPr>
            <p:spPr>
              <a:xfrm rot="16200000">
                <a:off x="301426" y="210968"/>
                <a:ext cx="365760" cy="74536"/>
              </a:xfrm>
              <a:prstGeom prst="rect">
                <a:avLst/>
              </a:prstGeom>
              <a:gradFill flip="none" rotWithShape="1">
                <a:gsLst>
                  <a:gs pos="0">
                    <a:srgbClr val="C96D20"/>
                  </a:gs>
                  <a:gs pos="80000">
                    <a:srgbClr val="FF9034"/>
                  </a:gs>
                  <a:gs pos="100000">
                    <a:srgbClr val="FF9035"/>
                  </a:gs>
                </a:gsLst>
                <a:lin ang="16200000" scaled="0"/>
              </a:gradFill>
              <a:ln w="9525" cap="flat">
                <a:solidFill>
                  <a:srgbClr val="F6924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sp>
        <p:nvSpPr>
          <p:cNvPr id="7" name="Rectangle 6" descr="Replace Block nested loop join with Chunk nested loop join " title="Chunk nested loop join"/>
          <p:cNvSpPr/>
          <p:nvPr/>
        </p:nvSpPr>
        <p:spPr>
          <a:xfrm>
            <a:off x="450366" y="96817"/>
            <a:ext cx="1497526" cy="502766"/>
          </a:xfrm>
          <a:prstGeom prst="rect">
            <a:avLst/>
          </a:prstGeom>
        </p:spPr>
        <p:txBody>
          <a:bodyPr wrap="none">
            <a:spAutoFit/>
          </a:bodyPr>
          <a:lstStyle/>
          <a:p>
            <a:r>
              <a:rPr lang="en-US" sz="2667" dirty="0">
                <a:solidFill>
                  <a:srgbClr val="FF0000"/>
                </a:solidFill>
                <a:latin typeface="Bradley Hand" charset="0"/>
                <a:ea typeface="Bradley Hand" charset="0"/>
                <a:cs typeface="Bradley Hand" charset="0"/>
              </a:rPr>
              <a:t>“Chunk” </a:t>
            </a:r>
          </a:p>
        </p:txBody>
      </p:sp>
      <p:cxnSp>
        <p:nvCxnSpPr>
          <p:cNvPr id="9" name="Straight Connector 8" descr="Replace Block nested loop join with Chunk nested loop join " title="Cross out Block in title"/>
          <p:cNvCxnSpPr/>
          <p:nvPr/>
        </p:nvCxnSpPr>
        <p:spPr>
          <a:xfrm flipV="1">
            <a:off x="329184" y="675149"/>
            <a:ext cx="1866011" cy="2994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Arrow Connector 112" descr="Arrows representing the number of iterations the inner loop must be called" title="Arrows"/>
          <p:cNvCxnSpPr/>
          <p:nvPr/>
        </p:nvCxnSpPr>
        <p:spPr>
          <a:xfrm>
            <a:off x="7532915" y="1849453"/>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descr="Arrows representing the number of iterations the inner loop must be called" title="Arrows"/>
          <p:cNvCxnSpPr/>
          <p:nvPr/>
        </p:nvCxnSpPr>
        <p:spPr>
          <a:xfrm>
            <a:off x="7532915" y="1702699"/>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descr="Arrows representing the number of iterations the inner loop must be called" title="Arrows"/>
          <p:cNvCxnSpPr/>
          <p:nvPr/>
        </p:nvCxnSpPr>
        <p:spPr>
          <a:xfrm>
            <a:off x="7532915" y="1555943"/>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descr="Arrows representing the number of iterations the inner loop must be called" title="Arrows"/>
          <p:cNvCxnSpPr/>
          <p:nvPr/>
        </p:nvCxnSpPr>
        <p:spPr>
          <a:xfrm>
            <a:off x="7532915" y="1409187"/>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descr="Arrows representing the number of iterations the inner loop must be called" title="Arrows"/>
          <p:cNvCxnSpPr/>
          <p:nvPr/>
        </p:nvCxnSpPr>
        <p:spPr>
          <a:xfrm>
            <a:off x="7532915" y="1202501"/>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descr="Arrows representing the number of iterations the inner loop must be called" title="Arrows"/>
          <p:cNvCxnSpPr/>
          <p:nvPr/>
        </p:nvCxnSpPr>
        <p:spPr>
          <a:xfrm>
            <a:off x="7532915" y="1055747"/>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descr="Arrows representing the number of iterations the inner loop must be called" title="Arrows"/>
          <p:cNvCxnSpPr/>
          <p:nvPr/>
        </p:nvCxnSpPr>
        <p:spPr>
          <a:xfrm>
            <a:off x="7532915" y="908991"/>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descr="Arrows representing the number of iterations the inner loop must be called" title="Arrows"/>
          <p:cNvCxnSpPr/>
          <p:nvPr/>
        </p:nvCxnSpPr>
        <p:spPr>
          <a:xfrm>
            <a:off x="7532915" y="762235"/>
            <a:ext cx="626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79629" y="5178794"/>
            <a:ext cx="5359638" cy="523220"/>
          </a:xfrm>
          <a:prstGeom prst="rect">
            <a:avLst/>
          </a:prstGeom>
          <a:solidFill>
            <a:schemeClr val="accent4">
              <a:lumMod val="20000"/>
              <a:lumOff val="80000"/>
            </a:schemeClr>
          </a:solidFill>
        </p:spPr>
        <p:txBody>
          <a:bodyPr wrap="square" rtlCol="0">
            <a:spAutoFit/>
          </a:bodyPr>
          <a:lstStyle/>
          <a:p>
            <a:r>
              <a:rPr lang="en-US" sz="2800" dirty="0" smtClean="0"/>
              <a:t>Which is the inner / outer relation?</a:t>
            </a:r>
            <a:endParaRPr lang="en-US" sz="2800" dirty="0"/>
          </a:p>
        </p:txBody>
      </p:sp>
    </p:spTree>
    <p:extLst>
      <p:ext uri="{BB962C8B-B14F-4D97-AF65-F5344CB8AC3E}">
        <p14:creationId xmlns:p14="http://schemas.microsoft.com/office/powerpoint/2010/main" val="20706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12 0.00956 L 0.48316 -0.59013 " pathEditMode="relative" ptsTypes="AA">
                                      <p:cBhvr>
                                        <p:cTn id="6" dur="2000" fill="hold"/>
                                        <p:tgtEl>
                                          <p:spTgt spid="8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left)">
                                      <p:cBhvr>
                                        <p:cTn id="15" dur="500"/>
                                        <p:tgtEl>
                                          <p:spTgt spid="1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left)">
                                      <p:cBhvr>
                                        <p:cTn id="19" dur="500"/>
                                        <p:tgtEl>
                                          <p:spTgt spid="11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wipe(left)">
                                      <p:cBhvr>
                                        <p:cTn id="23" dur="500"/>
                                        <p:tgtEl>
                                          <p:spTgt spid="11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left)">
                                      <p:cBhvr>
                                        <p:cTn id="31" dur="500"/>
                                        <p:tgtEl>
                                          <p:spTgt spid="118"/>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ipe(left)">
                                      <p:cBhvr>
                                        <p:cTn id="35" dur="500"/>
                                        <p:tgtEl>
                                          <p:spTgt spid="11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wipe(left)">
                                      <p:cBhvr>
                                        <p:cTn id="39" dur="500"/>
                                        <p:tgtEl>
                                          <p:spTgt spid="12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dissolve">
                                      <p:cBhvr>
                                        <p:cTn id="4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p:cNvSpPr>
          <p:nvPr>
            <p:ph type="title"/>
          </p:nvPr>
        </p:nvSpPr>
        <p:spPr/>
        <p:txBody>
          <a:bodyPr/>
          <a:lstStyle>
            <a:lvl1pPr>
              <a:defRPr>
                <a:latin typeface="+mj-lt"/>
                <a:ea typeface="+mj-ea"/>
                <a:cs typeface="+mj-cs"/>
                <a:sym typeface="Helvetica Neue"/>
              </a:defRPr>
            </a:lvl1pPr>
          </a:lstStyle>
          <a:p>
            <a:r>
              <a:rPr lang="en-US" dirty="0"/>
              <a:t>Index Nested Loops Join</a:t>
            </a:r>
          </a:p>
        </p:txBody>
      </p:sp>
      <p:sp>
        <p:nvSpPr>
          <p:cNvPr id="4" name="Content Placeholder 3"/>
          <p:cNvSpPr>
            <a:spLocks noGrp="1"/>
          </p:cNvSpPr>
          <p:nvPr>
            <p:ph sz="quarter" idx="13"/>
          </p:nvPr>
        </p:nvSpPr>
        <p:spPr>
          <a:xfrm>
            <a:off x="329184" y="1490855"/>
            <a:ext cx="11558016" cy="3486912"/>
          </a:xfrm>
        </p:spPr>
        <p:txBody>
          <a:bodyPr>
            <a:normAutofit/>
          </a:bodyPr>
          <a:lstStyle/>
          <a:p>
            <a:pPr marL="0" indent="0">
              <a:buNone/>
            </a:pPr>
            <a:r>
              <a:rPr lang="en-US" sz="2400" dirty="0" err="1"/>
              <a:t>foreach</a:t>
            </a:r>
            <a:r>
              <a:rPr lang="en-US" sz="2400" dirty="0"/>
              <a:t> </a:t>
            </a:r>
            <a:r>
              <a:rPr lang="en-US" sz="2400" b="1" dirty="0"/>
              <a:t>tuple</a:t>
            </a:r>
            <a:r>
              <a:rPr lang="en-US" sz="2400" dirty="0"/>
              <a:t> r in R do</a:t>
            </a:r>
          </a:p>
          <a:p>
            <a:pPr marL="0" indent="0">
              <a:buNone/>
            </a:pPr>
            <a:r>
              <a:rPr lang="en-US" sz="2400" dirty="0"/>
              <a:t>	</a:t>
            </a:r>
            <a:r>
              <a:rPr lang="en-US" sz="2400" dirty="0" err="1"/>
              <a:t>foreach</a:t>
            </a:r>
            <a:r>
              <a:rPr lang="en-US" sz="2400" dirty="0"/>
              <a:t> </a:t>
            </a:r>
            <a:r>
              <a:rPr lang="en-US" sz="2400" b="1" dirty="0"/>
              <a:t>tuple </a:t>
            </a:r>
            <a:r>
              <a:rPr lang="en-US" sz="2400" dirty="0"/>
              <a:t>s in S where </a:t>
            </a:r>
            <a:r>
              <a:rPr lang="en-US" sz="2400" b="1" dirty="0" err="1"/>
              <a:t>ri</a:t>
            </a:r>
            <a:r>
              <a:rPr lang="en-US" sz="2400" b="1" dirty="0"/>
              <a:t> == </a:t>
            </a:r>
            <a:r>
              <a:rPr lang="en-US" sz="2400" b="1" dirty="0" err="1"/>
              <a:t>sj</a:t>
            </a:r>
            <a:r>
              <a:rPr lang="en-US" sz="2400" b="1" dirty="0"/>
              <a:t>  </a:t>
            </a:r>
            <a:r>
              <a:rPr lang="en-US" sz="2400" dirty="0"/>
              <a:t>do</a:t>
            </a:r>
          </a:p>
          <a:p>
            <a:pPr marL="0" indent="0">
              <a:buNone/>
            </a:pPr>
            <a:r>
              <a:rPr lang="en-US" sz="2400" dirty="0"/>
              <a:t>		add &lt;</a:t>
            </a:r>
            <a:r>
              <a:rPr lang="en-US" sz="2400" dirty="0" err="1"/>
              <a:t>ri</a:t>
            </a:r>
            <a:r>
              <a:rPr lang="en-US" sz="2400" dirty="0"/>
              <a:t>, </a:t>
            </a:r>
            <a:r>
              <a:rPr lang="en-US" sz="2400" dirty="0" err="1"/>
              <a:t>sj</a:t>
            </a:r>
            <a:r>
              <a:rPr lang="en-US" sz="2400" dirty="0"/>
              <a:t>&gt; to result buffer</a:t>
            </a:r>
          </a:p>
        </p:txBody>
      </p:sp>
      <p:grpSp>
        <p:nvGrpSpPr>
          <p:cNvPr id="745" name="Group 745" descr="Look up an index on S for where s_i = r_i" title="Lookup r_i"/>
          <p:cNvGrpSpPr/>
          <p:nvPr/>
        </p:nvGrpSpPr>
        <p:grpSpPr>
          <a:xfrm>
            <a:off x="2767608" y="2385573"/>
            <a:ext cx="5841437" cy="4359103"/>
            <a:chOff x="0" y="0"/>
            <a:chExt cx="5841436" cy="4359102"/>
          </a:xfrm>
        </p:grpSpPr>
        <p:sp>
          <p:nvSpPr>
            <p:cNvPr id="680" name="Shape 680"/>
            <p:cNvSpPr/>
            <p:nvPr/>
          </p:nvSpPr>
          <p:spPr>
            <a:xfrm>
              <a:off x="0" y="0"/>
              <a:ext cx="45593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681" name="Shape 681"/>
            <p:cNvSpPr/>
            <p:nvPr/>
          </p:nvSpPr>
          <p:spPr>
            <a:xfrm flipH="1">
              <a:off x="4070350" y="1588"/>
              <a:ext cx="80963" cy="1508126"/>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744" name="Group 744"/>
            <p:cNvGrpSpPr/>
            <p:nvPr/>
          </p:nvGrpSpPr>
          <p:grpSpPr>
            <a:xfrm>
              <a:off x="1858961" y="704850"/>
              <a:ext cx="3982475" cy="3654252"/>
              <a:chOff x="0" y="0"/>
              <a:chExt cx="3982473" cy="3654251"/>
            </a:xfrm>
          </p:grpSpPr>
          <p:sp>
            <p:nvSpPr>
              <p:cNvPr id="682" name="Shape 682"/>
              <p:cNvSpPr/>
              <p:nvPr/>
            </p:nvSpPr>
            <p:spPr>
              <a:xfrm>
                <a:off x="771525" y="3063875"/>
                <a:ext cx="341313"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3" name="Shape 683"/>
              <p:cNvSpPr/>
              <p:nvPr/>
            </p:nvSpPr>
            <p:spPr>
              <a:xfrm>
                <a:off x="1227137" y="3063875"/>
                <a:ext cx="342901"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4" name="Shape 684"/>
              <p:cNvSpPr/>
              <p:nvPr/>
            </p:nvSpPr>
            <p:spPr>
              <a:xfrm>
                <a:off x="1685925" y="3063875"/>
                <a:ext cx="336550"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5" name="Shape 685"/>
              <p:cNvSpPr/>
              <p:nvPr/>
            </p:nvSpPr>
            <p:spPr>
              <a:xfrm>
                <a:off x="2141538" y="3063875"/>
                <a:ext cx="338138"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6" name="Shape 686"/>
              <p:cNvSpPr/>
              <p:nvPr/>
            </p:nvSpPr>
            <p:spPr>
              <a:xfrm>
                <a:off x="2595563" y="3063875"/>
                <a:ext cx="344488"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7" name="Shape 687"/>
              <p:cNvSpPr/>
              <p:nvPr/>
            </p:nvSpPr>
            <p:spPr>
              <a:xfrm>
                <a:off x="3051175" y="3063875"/>
                <a:ext cx="341313"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8" name="Shape 688"/>
              <p:cNvSpPr/>
              <p:nvPr/>
            </p:nvSpPr>
            <p:spPr>
              <a:xfrm>
                <a:off x="3508375" y="3063875"/>
                <a:ext cx="341313" cy="349251"/>
              </a:xfrm>
              <a:prstGeom prst="rect">
                <a:avLst/>
              </a:pr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89" name="Shape 689"/>
              <p:cNvSpPr/>
              <p:nvPr/>
            </p:nvSpPr>
            <p:spPr>
              <a:xfrm>
                <a:off x="1427162" y="1895475"/>
                <a:ext cx="148907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path>
                </a:pathLst>
              </a:custGeom>
              <a:noFill/>
              <a:ln w="12700" cap="rnd">
                <a:solidFill>
                  <a:srgbClr val="1F497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0" name="Shape 690"/>
              <p:cNvSpPr/>
              <p:nvPr/>
            </p:nvSpPr>
            <p:spPr>
              <a:xfrm>
                <a:off x="1427162" y="849312"/>
                <a:ext cx="784226" cy="10461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0" y="21600"/>
                    </a:lnTo>
                  </a:path>
                </a:pathLst>
              </a:custGeom>
              <a:noFill/>
              <a:ln w="12700" cap="rnd">
                <a:solidFill>
                  <a:srgbClr val="000000"/>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1" name="Shape 691"/>
              <p:cNvSpPr/>
              <p:nvPr/>
            </p:nvSpPr>
            <p:spPr>
              <a:xfrm>
                <a:off x="2211388" y="849312"/>
                <a:ext cx="711200" cy="1046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000000"/>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2" name="Shape 692"/>
              <p:cNvSpPr/>
              <p:nvPr/>
            </p:nvSpPr>
            <p:spPr>
              <a:xfrm>
                <a:off x="2130425" y="798512"/>
                <a:ext cx="80963" cy="50802"/>
              </a:xfrm>
              <a:custGeom>
                <a:avLst/>
                <a:gdLst/>
                <a:ahLst/>
                <a:cxnLst>
                  <a:cxn ang="0">
                    <a:pos x="wd2" y="hd2"/>
                  </a:cxn>
                  <a:cxn ang="5400000">
                    <a:pos x="wd2" y="hd2"/>
                  </a:cxn>
                  <a:cxn ang="10800000">
                    <a:pos x="wd2" y="hd2"/>
                  </a:cxn>
                  <a:cxn ang="16200000">
                    <a:pos x="wd2" y="hd2"/>
                  </a:cxn>
                </a:cxnLst>
                <a:rect l="0" t="0" r="r" b="b"/>
                <a:pathLst>
                  <a:path w="21600" h="21600" extrusionOk="0">
                    <a:moveTo>
                      <a:pt x="2541" y="0"/>
                    </a:moveTo>
                    <a:lnTo>
                      <a:pt x="21600" y="21600"/>
                    </a:lnTo>
                    <a:lnTo>
                      <a:pt x="0" y="21600"/>
                    </a:lnTo>
                    <a:lnTo>
                      <a:pt x="2541" y="0"/>
                    </a:lnTo>
                  </a:path>
                </a:pathLst>
              </a:custGeom>
              <a:noFill/>
              <a:ln w="12700" cap="rnd">
                <a:solidFill>
                  <a:srgbClr val="000000"/>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3" name="Shape 693"/>
              <p:cNvSpPr/>
              <p:nvPr/>
            </p:nvSpPr>
            <p:spPr>
              <a:xfrm>
                <a:off x="1068387" y="2176463"/>
                <a:ext cx="403226" cy="346076"/>
              </a:xfrm>
              <a:prstGeom prst="rect">
                <a:avLst/>
              </a:pr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4" name="Shape 694"/>
              <p:cNvSpPr/>
              <p:nvPr/>
            </p:nvSpPr>
            <p:spPr>
              <a:xfrm>
                <a:off x="1471612" y="2303463"/>
                <a:ext cx="61914" cy="412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8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5" name="Shape 695"/>
              <p:cNvSpPr/>
              <p:nvPr/>
            </p:nvSpPr>
            <p:spPr>
              <a:xfrm>
                <a:off x="1471612" y="2327275"/>
                <a:ext cx="239714"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6" name="Shape 696"/>
              <p:cNvSpPr/>
              <p:nvPr/>
            </p:nvSpPr>
            <p:spPr>
              <a:xfrm>
                <a:off x="1647825" y="2303463"/>
                <a:ext cx="63500" cy="41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7" name="Shape 697"/>
              <p:cNvSpPr/>
              <p:nvPr/>
            </p:nvSpPr>
            <p:spPr>
              <a:xfrm>
                <a:off x="1711325" y="2176463"/>
                <a:ext cx="401638" cy="346076"/>
              </a:xfrm>
              <a:prstGeom prst="rect">
                <a:avLst/>
              </a:pr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8" name="Shape 698"/>
              <p:cNvSpPr/>
              <p:nvPr/>
            </p:nvSpPr>
            <p:spPr>
              <a:xfrm>
                <a:off x="2112963" y="2303463"/>
                <a:ext cx="65088" cy="412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8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699" name="Shape 699"/>
              <p:cNvSpPr/>
              <p:nvPr/>
            </p:nvSpPr>
            <p:spPr>
              <a:xfrm>
                <a:off x="2112963" y="2327275"/>
                <a:ext cx="20002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0" name="Shape 700"/>
              <p:cNvSpPr/>
              <p:nvPr/>
            </p:nvSpPr>
            <p:spPr>
              <a:xfrm>
                <a:off x="2252663" y="2303463"/>
                <a:ext cx="60325" cy="41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1" name="Shape 701"/>
              <p:cNvSpPr/>
              <p:nvPr/>
            </p:nvSpPr>
            <p:spPr>
              <a:xfrm>
                <a:off x="1350962" y="1879600"/>
                <a:ext cx="157164" cy="296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2" name="Shape 702"/>
              <p:cNvSpPr/>
              <p:nvPr/>
            </p:nvSpPr>
            <p:spPr>
              <a:xfrm>
                <a:off x="1350962" y="2100263"/>
                <a:ext cx="47626" cy="76201"/>
              </a:xfrm>
              <a:custGeom>
                <a:avLst/>
                <a:gdLst/>
                <a:ahLst/>
                <a:cxnLst>
                  <a:cxn ang="0">
                    <a:pos x="wd2" y="hd2"/>
                  </a:cxn>
                  <a:cxn ang="5400000">
                    <a:pos x="wd2" y="hd2"/>
                  </a:cxn>
                  <a:cxn ang="10800000">
                    <a:pos x="wd2" y="hd2"/>
                  </a:cxn>
                  <a:cxn ang="16200000">
                    <a:pos x="wd2" y="hd2"/>
                  </a:cxn>
                </a:cxnLst>
                <a:rect l="0" t="0" r="r" b="b"/>
                <a:pathLst>
                  <a:path w="21600" h="21600" extrusionOk="0">
                    <a:moveTo>
                      <a:pt x="21600" y="6750"/>
                    </a:moveTo>
                    <a:lnTo>
                      <a:pt x="0" y="21600"/>
                    </a:lnTo>
                    <a:lnTo>
                      <a:pt x="9360" y="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3" name="Shape 703"/>
              <p:cNvSpPr/>
              <p:nvPr/>
            </p:nvSpPr>
            <p:spPr>
              <a:xfrm>
                <a:off x="1911350" y="1879600"/>
                <a:ext cx="0" cy="296863"/>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4" name="Shape 704"/>
              <p:cNvSpPr/>
              <p:nvPr/>
            </p:nvSpPr>
            <p:spPr>
              <a:xfrm>
                <a:off x="1897063" y="2098675"/>
                <a:ext cx="28575" cy="777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600" y="21600"/>
                    </a:lnTo>
                    <a:lnTo>
                      <a:pt x="0" y="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5" name="Shape 705"/>
              <p:cNvSpPr/>
              <p:nvPr/>
            </p:nvSpPr>
            <p:spPr>
              <a:xfrm>
                <a:off x="2797175" y="2176463"/>
                <a:ext cx="401638" cy="346076"/>
              </a:xfrm>
              <a:prstGeom prst="rect">
                <a:avLst/>
              </a:pr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6" name="Shape 706"/>
              <p:cNvSpPr/>
              <p:nvPr/>
            </p:nvSpPr>
            <p:spPr>
              <a:xfrm>
                <a:off x="2597150" y="2303463"/>
                <a:ext cx="63500" cy="412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8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7" name="Shape 707"/>
              <p:cNvSpPr/>
              <p:nvPr/>
            </p:nvSpPr>
            <p:spPr>
              <a:xfrm>
                <a:off x="2597150" y="2327275"/>
                <a:ext cx="20002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8" name="Shape 708"/>
              <p:cNvSpPr/>
              <p:nvPr/>
            </p:nvSpPr>
            <p:spPr>
              <a:xfrm>
                <a:off x="2732088" y="2303463"/>
                <a:ext cx="65088" cy="41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09" name="Shape 709"/>
              <p:cNvSpPr/>
              <p:nvPr/>
            </p:nvSpPr>
            <p:spPr>
              <a:xfrm>
                <a:off x="2840038" y="1879600"/>
                <a:ext cx="157163" cy="2968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0" name="Shape 710"/>
              <p:cNvSpPr/>
              <p:nvPr/>
            </p:nvSpPr>
            <p:spPr>
              <a:xfrm>
                <a:off x="2949575" y="2100263"/>
                <a:ext cx="47625" cy="76201"/>
              </a:xfrm>
              <a:custGeom>
                <a:avLst/>
                <a:gdLst/>
                <a:ahLst/>
                <a:cxnLst>
                  <a:cxn ang="0">
                    <a:pos x="wd2" y="hd2"/>
                  </a:cxn>
                  <a:cxn ang="5400000">
                    <a:pos x="wd2" y="hd2"/>
                  </a:cxn>
                  <a:cxn ang="10800000">
                    <a:pos x="wd2" y="hd2"/>
                  </a:cxn>
                  <a:cxn ang="16200000">
                    <a:pos x="wd2" y="hd2"/>
                  </a:cxn>
                </a:cxnLst>
                <a:rect l="0" t="0" r="r" b="b"/>
                <a:pathLst>
                  <a:path w="21600" h="21600" extrusionOk="0">
                    <a:moveTo>
                      <a:pt x="12240" y="0"/>
                    </a:moveTo>
                    <a:lnTo>
                      <a:pt x="21600" y="21600"/>
                    </a:lnTo>
                    <a:lnTo>
                      <a:pt x="0" y="6750"/>
                    </a:lnTo>
                  </a:path>
                </a:pathLst>
              </a:custGeom>
              <a:noFill/>
              <a:ln w="12700" cap="rnd">
                <a:solidFill>
                  <a:srgbClr val="C0504D"/>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1" name="Shape 711"/>
              <p:cNvSpPr/>
              <p:nvPr/>
            </p:nvSpPr>
            <p:spPr>
              <a:xfrm>
                <a:off x="1108075" y="2522538"/>
                <a:ext cx="200025" cy="49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2" name="Shape 712"/>
              <p:cNvSpPr/>
              <p:nvPr/>
            </p:nvSpPr>
            <p:spPr>
              <a:xfrm>
                <a:off x="1265237" y="2941638"/>
                <a:ext cx="42864" cy="77788"/>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21600" y="21600"/>
                    </a:lnTo>
                    <a:lnTo>
                      <a:pt x="0" y="4849"/>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3" name="Shape 713"/>
              <p:cNvSpPr/>
              <p:nvPr/>
            </p:nvSpPr>
            <p:spPr>
              <a:xfrm>
                <a:off x="823912" y="2522538"/>
                <a:ext cx="365126" cy="5476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4" name="Shape 714"/>
              <p:cNvSpPr/>
              <p:nvPr/>
            </p:nvSpPr>
            <p:spPr>
              <a:xfrm>
                <a:off x="823912" y="2997200"/>
                <a:ext cx="55564" cy="73026"/>
              </a:xfrm>
              <a:custGeom>
                <a:avLst/>
                <a:gdLst/>
                <a:ahLst/>
                <a:cxnLst>
                  <a:cxn ang="0">
                    <a:pos x="wd2" y="hd2"/>
                  </a:cxn>
                  <a:cxn ang="5400000">
                    <a:pos x="wd2" y="hd2"/>
                  </a:cxn>
                  <a:cxn ang="10800000">
                    <a:pos x="wd2" y="hd2"/>
                  </a:cxn>
                  <a:cxn ang="16200000">
                    <a:pos x="wd2" y="hd2"/>
                  </a:cxn>
                </a:cxnLst>
                <a:rect l="0" t="0" r="r" b="b"/>
                <a:pathLst>
                  <a:path w="21600" h="21600" extrusionOk="0">
                    <a:moveTo>
                      <a:pt x="21600" y="7513"/>
                    </a:moveTo>
                    <a:lnTo>
                      <a:pt x="0" y="21600"/>
                    </a:lnTo>
                    <a:lnTo>
                      <a:pt x="11726"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5" name="Shape 715"/>
              <p:cNvSpPr/>
              <p:nvPr/>
            </p:nvSpPr>
            <p:spPr>
              <a:xfrm>
                <a:off x="1227137" y="2522538"/>
                <a:ext cx="565151" cy="5476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6" name="Shape 716"/>
              <p:cNvSpPr/>
              <p:nvPr/>
            </p:nvSpPr>
            <p:spPr>
              <a:xfrm>
                <a:off x="1728788" y="3006725"/>
                <a:ext cx="63500" cy="63501"/>
              </a:xfrm>
              <a:custGeom>
                <a:avLst/>
                <a:gdLst/>
                <a:ahLst/>
                <a:cxnLst>
                  <a:cxn ang="0">
                    <a:pos x="wd2" y="hd2"/>
                  </a:cxn>
                  <a:cxn ang="5400000">
                    <a:pos x="wd2" y="hd2"/>
                  </a:cxn>
                  <a:cxn ang="10800000">
                    <a:pos x="wd2" y="hd2"/>
                  </a:cxn>
                  <a:cxn ang="16200000">
                    <a:pos x="wd2" y="hd2"/>
                  </a:cxn>
                </a:cxnLst>
                <a:rect l="0" t="0" r="r" b="b"/>
                <a:pathLst>
                  <a:path w="21600" h="21600" extrusionOk="0">
                    <a:moveTo>
                      <a:pt x="7020" y="0"/>
                    </a:moveTo>
                    <a:lnTo>
                      <a:pt x="21600" y="21600"/>
                    </a:lnTo>
                    <a:lnTo>
                      <a:pt x="0" y="1026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7" name="Shape 717"/>
              <p:cNvSpPr/>
              <p:nvPr/>
            </p:nvSpPr>
            <p:spPr>
              <a:xfrm>
                <a:off x="1027112" y="2522538"/>
                <a:ext cx="280989" cy="496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8" name="Shape 718"/>
              <p:cNvSpPr/>
              <p:nvPr/>
            </p:nvSpPr>
            <p:spPr>
              <a:xfrm>
                <a:off x="1027112" y="2946400"/>
                <a:ext cx="50801" cy="73026"/>
              </a:xfrm>
              <a:custGeom>
                <a:avLst/>
                <a:gdLst/>
                <a:ahLst/>
                <a:cxnLst>
                  <a:cxn ang="0">
                    <a:pos x="wd2" y="hd2"/>
                  </a:cxn>
                  <a:cxn ang="5400000">
                    <a:pos x="wd2" y="hd2"/>
                  </a:cxn>
                  <a:cxn ang="10800000">
                    <a:pos x="wd2" y="hd2"/>
                  </a:cxn>
                  <a:cxn ang="16200000">
                    <a:pos x="wd2" y="hd2"/>
                  </a:cxn>
                </a:cxnLst>
                <a:rect l="0" t="0" r="r" b="b"/>
                <a:pathLst>
                  <a:path w="21600" h="21600" extrusionOk="0">
                    <a:moveTo>
                      <a:pt x="21600" y="6104"/>
                    </a:moveTo>
                    <a:lnTo>
                      <a:pt x="0" y="21600"/>
                    </a:lnTo>
                    <a:lnTo>
                      <a:pt x="945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19" name="Shape 719"/>
              <p:cNvSpPr/>
              <p:nvPr/>
            </p:nvSpPr>
            <p:spPr>
              <a:xfrm>
                <a:off x="1350962" y="2522538"/>
                <a:ext cx="1406526" cy="49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0" name="Shape 720"/>
              <p:cNvSpPr/>
              <p:nvPr/>
            </p:nvSpPr>
            <p:spPr>
              <a:xfrm>
                <a:off x="2690813" y="2978150"/>
                <a:ext cx="66675" cy="41276"/>
              </a:xfrm>
              <a:custGeom>
                <a:avLst/>
                <a:gdLst/>
                <a:ahLst/>
                <a:cxnLst>
                  <a:cxn ang="0">
                    <a:pos x="wd2" y="hd2"/>
                  </a:cxn>
                  <a:cxn ang="5400000">
                    <a:pos x="wd2" y="hd2"/>
                  </a:cxn>
                  <a:cxn ang="10800000">
                    <a:pos x="wd2" y="hd2"/>
                  </a:cxn>
                  <a:cxn ang="16200000">
                    <a:pos x="wd2" y="hd2"/>
                  </a:cxn>
                </a:cxnLst>
                <a:rect l="0" t="0" r="r" b="b"/>
                <a:pathLst>
                  <a:path w="21600" h="21600" extrusionOk="0">
                    <a:moveTo>
                      <a:pt x="3086" y="0"/>
                    </a:moveTo>
                    <a:lnTo>
                      <a:pt x="21600" y="21600"/>
                    </a:lnTo>
                    <a:lnTo>
                      <a:pt x="0" y="20769"/>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1" name="Shape 721"/>
              <p:cNvSpPr/>
              <p:nvPr/>
            </p:nvSpPr>
            <p:spPr>
              <a:xfrm>
                <a:off x="1108075" y="2522538"/>
                <a:ext cx="684213" cy="496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2" name="Shape 722"/>
              <p:cNvSpPr/>
              <p:nvPr/>
            </p:nvSpPr>
            <p:spPr>
              <a:xfrm>
                <a:off x="1108075" y="2962275"/>
                <a:ext cx="63500" cy="57151"/>
              </a:xfrm>
              <a:custGeom>
                <a:avLst/>
                <a:gdLst/>
                <a:ahLst/>
                <a:cxnLst>
                  <a:cxn ang="0">
                    <a:pos x="wd2" y="hd2"/>
                  </a:cxn>
                  <a:cxn ang="5400000">
                    <a:pos x="wd2" y="hd2"/>
                  </a:cxn>
                  <a:cxn ang="10800000">
                    <a:pos x="wd2" y="hd2"/>
                  </a:cxn>
                  <a:cxn ang="16200000">
                    <a:pos x="wd2" y="hd2"/>
                  </a:cxn>
                </a:cxnLst>
                <a:rect l="0" t="0" r="r" b="b"/>
                <a:pathLst>
                  <a:path w="21600" h="21600" extrusionOk="0">
                    <a:moveTo>
                      <a:pt x="21600" y="13200"/>
                    </a:moveTo>
                    <a:lnTo>
                      <a:pt x="0" y="21600"/>
                    </a:lnTo>
                    <a:lnTo>
                      <a:pt x="1674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3" name="Shape 723"/>
              <p:cNvSpPr/>
              <p:nvPr/>
            </p:nvSpPr>
            <p:spPr>
              <a:xfrm>
                <a:off x="1828800" y="2522538"/>
                <a:ext cx="1776413" cy="49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4" name="Shape 724"/>
              <p:cNvSpPr/>
              <p:nvPr/>
            </p:nvSpPr>
            <p:spPr>
              <a:xfrm>
                <a:off x="3536950" y="2981325"/>
                <a:ext cx="68263" cy="39688"/>
              </a:xfrm>
              <a:custGeom>
                <a:avLst/>
                <a:gdLst/>
                <a:ahLst/>
                <a:cxnLst>
                  <a:cxn ang="0">
                    <a:pos x="wd2" y="hd2"/>
                  </a:cxn>
                  <a:cxn ang="5400000">
                    <a:pos x="wd2" y="hd2"/>
                  </a:cxn>
                  <a:cxn ang="10800000">
                    <a:pos x="wd2" y="hd2"/>
                  </a:cxn>
                  <a:cxn ang="16200000">
                    <a:pos x="wd2" y="hd2"/>
                  </a:cxn>
                </a:cxnLst>
                <a:rect l="0" t="0" r="r" b="b"/>
                <a:pathLst>
                  <a:path w="21600" h="21600" extrusionOk="0">
                    <a:moveTo>
                      <a:pt x="2512" y="0"/>
                    </a:moveTo>
                    <a:lnTo>
                      <a:pt x="21600" y="20736"/>
                    </a:lnTo>
                    <a:lnTo>
                      <a:pt x="0" y="2160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5" name="Shape 725"/>
              <p:cNvSpPr/>
              <p:nvPr/>
            </p:nvSpPr>
            <p:spPr>
              <a:xfrm>
                <a:off x="1828800" y="2522538"/>
                <a:ext cx="163513" cy="5476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6" name="Shape 726"/>
              <p:cNvSpPr/>
              <p:nvPr/>
            </p:nvSpPr>
            <p:spPr>
              <a:xfrm>
                <a:off x="1828800" y="2989263"/>
                <a:ext cx="41275" cy="80963"/>
              </a:xfrm>
              <a:custGeom>
                <a:avLst/>
                <a:gdLst/>
                <a:ahLst/>
                <a:cxnLst>
                  <a:cxn ang="0">
                    <a:pos x="wd2" y="hd2"/>
                  </a:cxn>
                  <a:cxn ang="5400000">
                    <a:pos x="wd2" y="hd2"/>
                  </a:cxn>
                  <a:cxn ang="10800000">
                    <a:pos x="wd2" y="hd2"/>
                  </a:cxn>
                  <a:cxn ang="16200000">
                    <a:pos x="wd2" y="hd2"/>
                  </a:cxn>
                </a:cxnLst>
                <a:rect l="0" t="0" r="r" b="b"/>
                <a:pathLst>
                  <a:path w="21600" h="21600" extrusionOk="0">
                    <a:moveTo>
                      <a:pt x="21600" y="3388"/>
                    </a:moveTo>
                    <a:lnTo>
                      <a:pt x="0" y="21600"/>
                    </a:lnTo>
                    <a:lnTo>
                      <a:pt x="4154"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7" name="Shape 727"/>
              <p:cNvSpPr/>
              <p:nvPr/>
            </p:nvSpPr>
            <p:spPr>
              <a:xfrm>
                <a:off x="1954213" y="2522538"/>
                <a:ext cx="320675" cy="496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8" name="Shape 728"/>
              <p:cNvSpPr/>
              <p:nvPr/>
            </p:nvSpPr>
            <p:spPr>
              <a:xfrm>
                <a:off x="2219325" y="2947988"/>
                <a:ext cx="55563" cy="71438"/>
              </a:xfrm>
              <a:custGeom>
                <a:avLst/>
                <a:gdLst/>
                <a:ahLst/>
                <a:cxnLst>
                  <a:cxn ang="0">
                    <a:pos x="wd2" y="hd2"/>
                  </a:cxn>
                  <a:cxn ang="5400000">
                    <a:pos x="wd2" y="hd2"/>
                  </a:cxn>
                  <a:cxn ang="10800000">
                    <a:pos x="wd2" y="hd2"/>
                  </a:cxn>
                  <a:cxn ang="16200000">
                    <a:pos x="wd2" y="hd2"/>
                  </a:cxn>
                </a:cxnLst>
                <a:rect l="0" t="0" r="r" b="b"/>
                <a:pathLst>
                  <a:path w="21600" h="21600" extrusionOk="0">
                    <a:moveTo>
                      <a:pt x="10491" y="0"/>
                    </a:moveTo>
                    <a:lnTo>
                      <a:pt x="21600" y="21600"/>
                    </a:lnTo>
                    <a:lnTo>
                      <a:pt x="0" y="720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29" name="Shape 729"/>
              <p:cNvSpPr/>
              <p:nvPr/>
            </p:nvSpPr>
            <p:spPr>
              <a:xfrm>
                <a:off x="2355850" y="2522538"/>
                <a:ext cx="563563" cy="5476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0" name="Shape 730"/>
              <p:cNvSpPr/>
              <p:nvPr/>
            </p:nvSpPr>
            <p:spPr>
              <a:xfrm>
                <a:off x="2355850" y="3006725"/>
                <a:ext cx="57150" cy="63501"/>
              </a:xfrm>
              <a:custGeom>
                <a:avLst/>
                <a:gdLst/>
                <a:ahLst/>
                <a:cxnLst>
                  <a:cxn ang="0">
                    <a:pos x="wd2" y="hd2"/>
                  </a:cxn>
                  <a:cxn ang="5400000">
                    <a:pos x="wd2" y="hd2"/>
                  </a:cxn>
                  <a:cxn ang="10800000">
                    <a:pos x="wd2" y="hd2"/>
                  </a:cxn>
                  <a:cxn ang="16200000">
                    <a:pos x="wd2" y="hd2"/>
                  </a:cxn>
                </a:cxnLst>
                <a:rect l="0" t="0" r="r" b="b"/>
                <a:pathLst>
                  <a:path w="21600" h="21600" extrusionOk="0">
                    <a:moveTo>
                      <a:pt x="21600" y="10260"/>
                    </a:moveTo>
                    <a:lnTo>
                      <a:pt x="0" y="21600"/>
                    </a:lnTo>
                    <a:lnTo>
                      <a:pt x="144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1" name="Shape 731"/>
              <p:cNvSpPr/>
              <p:nvPr/>
            </p:nvSpPr>
            <p:spPr>
              <a:xfrm>
                <a:off x="2959100" y="2522538"/>
                <a:ext cx="320675" cy="5476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2" name="Shape 732"/>
              <p:cNvSpPr/>
              <p:nvPr/>
            </p:nvSpPr>
            <p:spPr>
              <a:xfrm>
                <a:off x="3230563" y="2995613"/>
                <a:ext cx="49213" cy="74613"/>
              </a:xfrm>
              <a:custGeom>
                <a:avLst/>
                <a:gdLst/>
                <a:ahLst/>
                <a:cxnLst>
                  <a:cxn ang="0">
                    <a:pos x="wd2" y="hd2"/>
                  </a:cxn>
                  <a:cxn ang="5400000">
                    <a:pos x="wd2" y="hd2"/>
                  </a:cxn>
                  <a:cxn ang="10800000">
                    <a:pos x="wd2" y="hd2"/>
                  </a:cxn>
                  <a:cxn ang="16200000">
                    <a:pos x="wd2" y="hd2"/>
                  </a:cxn>
                </a:cxnLst>
                <a:rect l="0" t="0" r="r" b="b"/>
                <a:pathLst>
                  <a:path w="21600" h="21600" extrusionOk="0">
                    <a:moveTo>
                      <a:pt x="11148" y="0"/>
                    </a:moveTo>
                    <a:lnTo>
                      <a:pt x="21600" y="21600"/>
                    </a:lnTo>
                    <a:lnTo>
                      <a:pt x="0" y="6894"/>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3" name="Shape 733"/>
              <p:cNvSpPr/>
              <p:nvPr/>
            </p:nvSpPr>
            <p:spPr>
              <a:xfrm>
                <a:off x="2840038" y="2522538"/>
                <a:ext cx="239713" cy="4968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4" name="Shape 734"/>
              <p:cNvSpPr/>
              <p:nvPr/>
            </p:nvSpPr>
            <p:spPr>
              <a:xfrm>
                <a:off x="2840038" y="2944813"/>
                <a:ext cx="46038" cy="74613"/>
              </a:xfrm>
              <a:custGeom>
                <a:avLst/>
                <a:gdLst/>
                <a:ahLst/>
                <a:cxnLst>
                  <a:cxn ang="0">
                    <a:pos x="wd2" y="hd2"/>
                  </a:cxn>
                  <a:cxn ang="5400000">
                    <a:pos x="wd2" y="hd2"/>
                  </a:cxn>
                  <a:cxn ang="10800000">
                    <a:pos x="wd2" y="hd2"/>
                  </a:cxn>
                  <a:cxn ang="16200000">
                    <a:pos x="wd2" y="hd2"/>
                  </a:cxn>
                </a:cxnLst>
                <a:rect l="0" t="0" r="r" b="b"/>
                <a:pathLst>
                  <a:path w="21600" h="21600" extrusionOk="0">
                    <a:moveTo>
                      <a:pt x="21600" y="5515"/>
                    </a:moveTo>
                    <a:lnTo>
                      <a:pt x="0" y="21600"/>
                    </a:lnTo>
                    <a:lnTo>
                      <a:pt x="8193"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5" name="Shape 735"/>
              <p:cNvSpPr/>
              <p:nvPr/>
            </p:nvSpPr>
            <p:spPr>
              <a:xfrm>
                <a:off x="3119438" y="2522538"/>
                <a:ext cx="1" cy="547688"/>
              </a:xfrm>
              <a:custGeom>
                <a:avLst/>
                <a:gdLst/>
                <a:ahLst/>
                <a:cxnLst>
                  <a:cxn ang="0">
                    <a:pos x="wd2" y="hd2"/>
                  </a:cxn>
                  <a:cxn ang="5400000">
                    <a:pos x="wd2" y="hd2"/>
                  </a:cxn>
                  <a:cxn ang="10800000">
                    <a:pos x="wd2" y="hd2"/>
                  </a:cxn>
                  <a:cxn ang="16200000">
                    <a:pos x="wd2" y="hd2"/>
                  </a:cxn>
                </a:cxnLst>
                <a:rect l="0" t="0" r="r" b="b"/>
                <a:pathLst>
                  <a:path h="21600" extrusionOk="0">
                    <a:moveTo>
                      <a:pt x="0" y="0"/>
                    </a:moveTo>
                    <a:lnTo>
                      <a:pt x="0"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6" name="Shape 736"/>
              <p:cNvSpPr/>
              <p:nvPr/>
            </p:nvSpPr>
            <p:spPr>
              <a:xfrm>
                <a:off x="3101975" y="2992438"/>
                <a:ext cx="34925" cy="777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818" y="21600"/>
                    </a:lnTo>
                    <a:lnTo>
                      <a:pt x="0" y="0"/>
                    </a:lnTo>
                  </a:path>
                </a:pathLst>
              </a:custGeom>
              <a:noFill/>
              <a:ln w="12700" cap="rnd">
                <a:solidFill>
                  <a:srgbClr val="F79646"/>
                </a:solidFill>
                <a:prstDash val="solid"/>
                <a:round/>
              </a:ln>
              <a:effectLst/>
            </p:spPr>
            <p:txBody>
              <a:bodyPr wrap="square" lIns="45719" tIns="45719" rIns="45719" bIns="45719" numCol="1" anchor="t">
                <a:noAutofit/>
              </a:bodyPr>
              <a:lstStyle/>
              <a:p>
                <a:pPr>
                  <a:defRPr sz="1200">
                    <a:solidFill>
                      <a:srgbClr val="000000"/>
                    </a:solidFill>
                  </a:defRPr>
                </a:pPr>
                <a:endParaRPr sz="1200"/>
              </a:p>
            </p:txBody>
          </p:sp>
          <p:sp>
            <p:nvSpPr>
              <p:cNvPr id="737" name="Shape 737"/>
              <p:cNvSpPr/>
              <p:nvPr/>
            </p:nvSpPr>
            <p:spPr>
              <a:xfrm>
                <a:off x="0" y="2214563"/>
                <a:ext cx="869339" cy="277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037" tIns="46037" rIns="46037" bIns="46037" numCol="1" anchor="t">
                <a:spAutoFit/>
              </a:bodyPr>
              <a:lstStyle>
                <a:lvl1pPr>
                  <a:defRPr sz="1200" b="1">
                    <a:solidFill>
                      <a:srgbClr val="C0504D"/>
                    </a:solidFill>
                  </a:defRPr>
                </a:lvl1pPr>
              </a:lstStyle>
              <a:p>
                <a:r>
                  <a:rPr/>
                  <a:t>Data entries</a:t>
                </a:r>
              </a:p>
            </p:txBody>
          </p:sp>
          <p:sp>
            <p:nvSpPr>
              <p:cNvPr id="738" name="Shape 738"/>
              <p:cNvSpPr/>
              <p:nvPr/>
            </p:nvSpPr>
            <p:spPr>
              <a:xfrm>
                <a:off x="642937" y="3376612"/>
                <a:ext cx="931600" cy="277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037" tIns="46037" rIns="46037" bIns="46037" numCol="1" anchor="t">
                <a:spAutoFit/>
              </a:bodyPr>
              <a:lstStyle>
                <a:lvl1pPr>
                  <a:defRPr sz="1200" b="1">
                    <a:solidFill>
                      <a:srgbClr val="F79646"/>
                    </a:solidFill>
                  </a:defRPr>
                </a:lvl1pPr>
              </a:lstStyle>
              <a:p>
                <a:r>
                  <a:rPr/>
                  <a:t>Data Records</a:t>
                </a:r>
              </a:p>
            </p:txBody>
          </p:sp>
          <p:sp>
            <p:nvSpPr>
              <p:cNvPr id="739" name="Shape 739"/>
              <p:cNvSpPr/>
              <p:nvPr/>
            </p:nvSpPr>
            <p:spPr>
              <a:xfrm>
                <a:off x="2578100" y="1046162"/>
                <a:ext cx="1240080"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000000"/>
                    </a:solidFill>
                  </a:defRPr>
                </a:lvl1pPr>
              </a:lstStyle>
              <a:p>
                <a:r>
                  <a:rPr dirty="0"/>
                  <a:t>INDEX on S</a:t>
                </a:r>
              </a:p>
            </p:txBody>
          </p:sp>
          <p:sp>
            <p:nvSpPr>
              <p:cNvPr id="740" name="Shape 740"/>
              <p:cNvSpPr/>
              <p:nvPr/>
            </p:nvSpPr>
            <p:spPr>
              <a:xfrm>
                <a:off x="2293937" y="0"/>
                <a:ext cx="1688536" cy="584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sz="2400">
                    <a:solidFill>
                      <a:srgbClr val="C0504D"/>
                    </a:solidFill>
                  </a:defRPr>
                </a:pPr>
                <a:r>
                  <a:rPr sz="3200"/>
                  <a:t>lookup(r</a:t>
                </a:r>
                <a:r>
                  <a:rPr sz="3200" baseline="-25000"/>
                  <a:t>i</a:t>
                </a:r>
                <a:r>
                  <a:rPr sz="3200"/>
                  <a:t>)</a:t>
                </a:r>
              </a:p>
            </p:txBody>
          </p:sp>
          <p:sp>
            <p:nvSpPr>
              <p:cNvPr id="741" name="Shape 741"/>
              <p:cNvSpPr/>
              <p:nvPr/>
            </p:nvSpPr>
            <p:spPr>
              <a:xfrm>
                <a:off x="2095500" y="2981326"/>
                <a:ext cx="238205" cy="400108"/>
              </a:xfrm>
              <a:prstGeom prst="rect">
                <a:avLst/>
              </a:prstGeom>
              <a:noFill/>
              <a:ln w="9525" cap="flat">
                <a:solidFill>
                  <a:srgbClr val="F79646"/>
                </a:solidFill>
                <a:prstDash val="solid"/>
                <a:round/>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defRPr sz="2000" b="1">
                    <a:solidFill>
                      <a:srgbClr val="FF0000"/>
                    </a:solidFill>
                  </a:defRPr>
                </a:pPr>
                <a:r>
                  <a:rPr sz="2000"/>
                  <a:t>s</a:t>
                </a:r>
                <a:r>
                  <a:rPr sz="2000" baseline="-9999"/>
                  <a:t>j</a:t>
                </a:r>
              </a:p>
            </p:txBody>
          </p:sp>
          <p:sp>
            <p:nvSpPr>
              <p:cNvPr id="742" name="Shape 742"/>
              <p:cNvSpPr/>
              <p:nvPr/>
            </p:nvSpPr>
            <p:spPr>
              <a:xfrm>
                <a:off x="2112963" y="3073400"/>
                <a:ext cx="396877" cy="374650"/>
              </a:xfrm>
              <a:prstGeom prst="ellipse">
                <a:avLst/>
              </a:prstGeom>
              <a:noFill/>
              <a:ln w="28575" cap="flat">
                <a:solidFill>
                  <a:srgbClr val="F79646"/>
                </a:solidFill>
                <a:prstDash val="solid"/>
                <a:round/>
              </a:ln>
              <a:effectLst/>
            </p:spPr>
            <p:txBody>
              <a:bodyPr wrap="square" lIns="45719" tIns="45719" rIns="45719" bIns="45719" numCol="1" anchor="ctr">
                <a:noAutofit/>
              </a:bodyPr>
              <a:lstStyle/>
              <a:p>
                <a:pPr>
                  <a:defRPr sz="1200">
                    <a:solidFill>
                      <a:srgbClr val="000000"/>
                    </a:solidFill>
                  </a:defRPr>
                </a:pPr>
                <a:endParaRPr sz="1200"/>
              </a:p>
            </p:txBody>
          </p:sp>
          <p:sp>
            <p:nvSpPr>
              <p:cNvPr id="743" name="Shape 743"/>
              <p:cNvSpPr/>
              <p:nvPr/>
            </p:nvSpPr>
            <p:spPr>
              <a:xfrm>
                <a:off x="357188" y="3046414"/>
                <a:ext cx="285334" cy="4007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037" tIns="46037" rIns="46037" bIns="46037" numCol="1" anchor="t">
                <a:spAutoFit/>
              </a:bodyPr>
              <a:lstStyle>
                <a:lvl1pPr>
                  <a:defRPr sz="2000" b="1">
                    <a:solidFill>
                      <a:srgbClr val="F79646"/>
                    </a:solidFill>
                  </a:defRPr>
                </a:lvl1pPr>
              </a:lstStyle>
              <a:p>
                <a:r>
                  <a:rPr/>
                  <a:t>S:</a:t>
                </a:r>
              </a:p>
            </p:txBody>
          </p:sp>
        </p:grpSp>
      </p:grpSp>
      <p:sp>
        <p:nvSpPr>
          <p:cNvPr id="747" name="Shape 747" descr="For each tuple in R there is a lookup into the index on S." title="Scan R"/>
          <p:cNvSpPr/>
          <p:nvPr/>
        </p:nvSpPr>
        <p:spPr>
          <a:xfrm>
            <a:off x="243239" y="3072559"/>
            <a:ext cx="231793" cy="40011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solidFill>
                  <a:srgbClr val="8064A2"/>
                </a:solidFill>
              </a:defRPr>
            </a:lvl1pPr>
          </a:lstStyle>
          <a:p>
            <a:r>
              <a:rPr/>
              <a:t>R</a:t>
            </a:r>
          </a:p>
        </p:txBody>
      </p:sp>
      <p:grpSp>
        <p:nvGrpSpPr>
          <p:cNvPr id="784" name="Group 784" descr="For each tuple in R there is a lookup into the index on S." title="Scan R"/>
          <p:cNvGrpSpPr/>
          <p:nvPr/>
        </p:nvGrpSpPr>
        <p:grpSpPr>
          <a:xfrm>
            <a:off x="644280" y="2968297"/>
            <a:ext cx="2515073" cy="608639"/>
            <a:chOff x="0" y="0"/>
            <a:chExt cx="2515071" cy="608637"/>
          </a:xfrm>
        </p:grpSpPr>
        <p:grpSp>
          <p:nvGrpSpPr>
            <p:cNvPr id="756" name="Group 756"/>
            <p:cNvGrpSpPr/>
            <p:nvPr/>
          </p:nvGrpSpPr>
          <p:grpSpPr>
            <a:xfrm>
              <a:off x="646953" y="0"/>
              <a:ext cx="576057" cy="608639"/>
              <a:chOff x="0" y="0"/>
              <a:chExt cx="576056" cy="608637"/>
            </a:xfrm>
          </p:grpSpPr>
          <p:grpSp>
            <p:nvGrpSpPr>
              <p:cNvPr id="751" name="Group 751"/>
              <p:cNvGrpSpPr/>
              <p:nvPr/>
            </p:nvGrpSpPr>
            <p:grpSpPr>
              <a:xfrm>
                <a:off x="0" y="0"/>
                <a:ext cx="576057" cy="608639"/>
                <a:chOff x="0" y="0"/>
                <a:chExt cx="576056" cy="608638"/>
              </a:xfrm>
            </p:grpSpPr>
            <p:sp>
              <p:nvSpPr>
                <p:cNvPr id="748" name="Shape 748"/>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49" name="Shape 749"/>
                <p:cNvSpPr/>
                <p:nvPr/>
              </p:nvSpPr>
              <p:spPr>
                <a:xfrm rot="16200000">
                  <a:off x="480045" y="0"/>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0" name="Shape 750"/>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752" name="Shape 752"/>
              <p:cNvSpPr/>
              <p:nvPr/>
            </p:nvSpPr>
            <p:spPr>
              <a:xfrm rot="16200000">
                <a:off x="-144334"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3" name="Shape 753"/>
              <p:cNvSpPr/>
              <p:nvPr/>
            </p:nvSpPr>
            <p:spPr>
              <a:xfrm rot="16200000">
                <a:off x="-22290"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4" name="Shape 754"/>
              <p:cNvSpPr/>
              <p:nvPr/>
            </p:nvSpPr>
            <p:spPr>
              <a:xfrm rot="16200000">
                <a:off x="99757"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5" name="Shape 755"/>
              <p:cNvSpPr/>
              <p:nvPr/>
            </p:nvSpPr>
            <p:spPr>
              <a:xfrm rot="16200000">
                <a:off x="221803"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765" name="Group 765"/>
            <p:cNvGrpSpPr/>
            <p:nvPr/>
          </p:nvGrpSpPr>
          <p:grpSpPr>
            <a:xfrm>
              <a:off x="0" y="0"/>
              <a:ext cx="576057" cy="608639"/>
              <a:chOff x="0" y="0"/>
              <a:chExt cx="576056" cy="608637"/>
            </a:xfrm>
          </p:grpSpPr>
          <p:grpSp>
            <p:nvGrpSpPr>
              <p:cNvPr id="760" name="Group 760"/>
              <p:cNvGrpSpPr/>
              <p:nvPr/>
            </p:nvGrpSpPr>
            <p:grpSpPr>
              <a:xfrm>
                <a:off x="0" y="0"/>
                <a:ext cx="576057" cy="608639"/>
                <a:chOff x="0" y="0"/>
                <a:chExt cx="576056" cy="608638"/>
              </a:xfrm>
            </p:grpSpPr>
            <p:sp>
              <p:nvSpPr>
                <p:cNvPr id="757" name="Shape 757"/>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8" name="Shape 758"/>
                <p:cNvSpPr/>
                <p:nvPr/>
              </p:nvSpPr>
              <p:spPr>
                <a:xfrm rot="16200000">
                  <a:off x="480045" y="0"/>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59" name="Shape 759"/>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761" name="Shape 761"/>
              <p:cNvSpPr/>
              <p:nvPr/>
            </p:nvSpPr>
            <p:spPr>
              <a:xfrm rot="16200000">
                <a:off x="-144334"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2" name="Shape 762"/>
              <p:cNvSpPr/>
              <p:nvPr/>
            </p:nvSpPr>
            <p:spPr>
              <a:xfrm rot="16200000">
                <a:off x="-22290"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3" name="Shape 763"/>
              <p:cNvSpPr/>
              <p:nvPr/>
            </p:nvSpPr>
            <p:spPr>
              <a:xfrm rot="16200000">
                <a:off x="99757"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4" name="Shape 764"/>
              <p:cNvSpPr/>
              <p:nvPr/>
            </p:nvSpPr>
            <p:spPr>
              <a:xfrm rot="16200000">
                <a:off x="221803"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774" name="Group 774"/>
            <p:cNvGrpSpPr/>
            <p:nvPr/>
          </p:nvGrpSpPr>
          <p:grpSpPr>
            <a:xfrm>
              <a:off x="1939015" y="0"/>
              <a:ext cx="576057" cy="608639"/>
              <a:chOff x="0" y="0"/>
              <a:chExt cx="576056" cy="608637"/>
            </a:xfrm>
          </p:grpSpPr>
          <p:grpSp>
            <p:nvGrpSpPr>
              <p:cNvPr id="769" name="Group 769"/>
              <p:cNvGrpSpPr/>
              <p:nvPr/>
            </p:nvGrpSpPr>
            <p:grpSpPr>
              <a:xfrm>
                <a:off x="0" y="0"/>
                <a:ext cx="576057" cy="608639"/>
                <a:chOff x="0" y="0"/>
                <a:chExt cx="576056" cy="608638"/>
              </a:xfrm>
            </p:grpSpPr>
            <p:sp>
              <p:nvSpPr>
                <p:cNvPr id="766" name="Shape 766"/>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7" name="Shape 767"/>
                <p:cNvSpPr/>
                <p:nvPr/>
              </p:nvSpPr>
              <p:spPr>
                <a:xfrm rot="16200000">
                  <a:off x="480045" y="0"/>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68" name="Shape 768"/>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770" name="Shape 770"/>
              <p:cNvSpPr/>
              <p:nvPr/>
            </p:nvSpPr>
            <p:spPr>
              <a:xfrm rot="16200000">
                <a:off x="-144334"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1" name="Shape 771"/>
              <p:cNvSpPr/>
              <p:nvPr/>
            </p:nvSpPr>
            <p:spPr>
              <a:xfrm rot="16200000">
                <a:off x="-22290"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2" name="Shape 772"/>
              <p:cNvSpPr/>
              <p:nvPr/>
            </p:nvSpPr>
            <p:spPr>
              <a:xfrm rot="16200000">
                <a:off x="99757"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3" name="Shape 773"/>
              <p:cNvSpPr/>
              <p:nvPr/>
            </p:nvSpPr>
            <p:spPr>
              <a:xfrm rot="16200000">
                <a:off x="221803"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783" name="Group 783"/>
            <p:cNvGrpSpPr/>
            <p:nvPr/>
          </p:nvGrpSpPr>
          <p:grpSpPr>
            <a:xfrm>
              <a:off x="1298939" y="0"/>
              <a:ext cx="576058" cy="608639"/>
              <a:chOff x="0" y="0"/>
              <a:chExt cx="576056" cy="608637"/>
            </a:xfrm>
          </p:grpSpPr>
          <p:grpSp>
            <p:nvGrpSpPr>
              <p:cNvPr id="778" name="Group 778"/>
              <p:cNvGrpSpPr/>
              <p:nvPr/>
            </p:nvGrpSpPr>
            <p:grpSpPr>
              <a:xfrm>
                <a:off x="0" y="0"/>
                <a:ext cx="576057" cy="608639"/>
                <a:chOff x="0" y="0"/>
                <a:chExt cx="576056" cy="608638"/>
              </a:xfrm>
            </p:grpSpPr>
            <p:sp>
              <p:nvSpPr>
                <p:cNvPr id="775" name="Shape 775"/>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193" y="21600"/>
                      </a:lnTo>
                      <a:lnTo>
                        <a:pt x="0" y="21600"/>
                      </a:lnTo>
                      <a:close/>
                    </a:path>
                  </a:pathLst>
                </a:custGeom>
                <a:gradFill flip="none" rotWithShape="1">
                  <a:gsLst>
                    <a:gs pos="0">
                      <a:srgbClr val="A2C3FF"/>
                    </a:gs>
                    <a:gs pos="35000">
                      <a:srgbClr val="BDD4FF"/>
                    </a:gs>
                    <a:gs pos="100000">
                      <a:srgbClr val="E6EE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6" name="Shape 776"/>
                <p:cNvSpPr/>
                <p:nvPr/>
              </p:nvSpPr>
              <p:spPr>
                <a:xfrm rot="16200000">
                  <a:off x="480045" y="0"/>
                  <a:ext cx="96012" cy="960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77" name="Shape 777"/>
                <p:cNvSpPr/>
                <p:nvPr/>
              </p:nvSpPr>
              <p:spPr>
                <a:xfrm rot="16200000">
                  <a:off x="-16291" y="16291"/>
                  <a:ext cx="608639" cy="576057"/>
                </a:xfrm>
                <a:custGeom>
                  <a:avLst/>
                  <a:gdLst/>
                  <a:ahLst/>
                  <a:cxnLst>
                    <a:cxn ang="0">
                      <a:pos x="wd2" y="hd2"/>
                    </a:cxn>
                    <a:cxn ang="5400000">
                      <a:pos x="wd2" y="hd2"/>
                    </a:cxn>
                    <a:cxn ang="10800000">
                      <a:pos x="wd2" y="hd2"/>
                    </a:cxn>
                    <a:cxn ang="16200000">
                      <a:pos x="wd2" y="hd2"/>
                    </a:cxn>
                  </a:cxnLst>
                  <a:rect l="0" t="0" r="r" b="b"/>
                  <a:pathLst>
                    <a:path w="21600" h="21600" extrusionOk="0">
                      <a:moveTo>
                        <a:pt x="18193" y="21600"/>
                      </a:moveTo>
                      <a:lnTo>
                        <a:pt x="18874" y="18720"/>
                      </a:lnTo>
                      <a:lnTo>
                        <a:pt x="21600" y="18000"/>
                      </a:lnTo>
                      <a:lnTo>
                        <a:pt x="18193" y="21600"/>
                      </a:lnTo>
                      <a:lnTo>
                        <a:pt x="0" y="21600"/>
                      </a:lnTo>
                      <a:lnTo>
                        <a:pt x="0" y="0"/>
                      </a:lnTo>
                      <a:lnTo>
                        <a:pt x="21600" y="0"/>
                      </a:lnTo>
                      <a:lnTo>
                        <a:pt x="21600" y="18000"/>
                      </a:lnTo>
                    </a:path>
                  </a:pathLst>
                </a:custGeom>
                <a:noFill/>
                <a:ln w="9525" cap="flat">
                  <a:solidFill>
                    <a:srgbClr val="4A7EBB"/>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sp>
            <p:nvSpPr>
              <p:cNvPr id="779" name="Shape 779"/>
              <p:cNvSpPr/>
              <p:nvPr/>
            </p:nvSpPr>
            <p:spPr>
              <a:xfrm rot="16200000">
                <a:off x="-144334"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80" name="Shape 780"/>
              <p:cNvSpPr/>
              <p:nvPr/>
            </p:nvSpPr>
            <p:spPr>
              <a:xfrm rot="16200000">
                <a:off x="-22290"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81" name="Shape 781"/>
              <p:cNvSpPr/>
              <p:nvPr/>
            </p:nvSpPr>
            <p:spPr>
              <a:xfrm rot="16200000">
                <a:off x="99757"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782" name="Shape 782"/>
              <p:cNvSpPr/>
              <p:nvPr/>
            </p:nvSpPr>
            <p:spPr>
              <a:xfrm rot="16200000">
                <a:off x="221803" y="285099"/>
                <a:ext cx="471979" cy="70454"/>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sp>
        <p:nvSpPr>
          <p:cNvPr id="3" name="Rectangle 2"/>
          <p:cNvSpPr/>
          <p:nvPr/>
        </p:nvSpPr>
        <p:spPr>
          <a:xfrm>
            <a:off x="482340" y="4970024"/>
            <a:ext cx="3295162" cy="830997"/>
          </a:xfrm>
          <a:prstGeom prst="rect">
            <a:avLst/>
          </a:prstGeom>
          <a:solidFill>
            <a:schemeClr val="accent4">
              <a:lumMod val="20000"/>
              <a:lumOff val="80000"/>
            </a:schemeClr>
          </a:solidFill>
        </p:spPr>
        <p:txBody>
          <a:bodyPr wrap="square">
            <a:spAutoFit/>
          </a:bodyPr>
          <a:lstStyle/>
          <a:p>
            <a:pPr>
              <a:defRPr sz="2400">
                <a:solidFill>
                  <a:srgbClr val="000000"/>
                </a:solidFill>
              </a:defRPr>
            </a:pPr>
            <a:r>
              <a:rPr lang="en-US" dirty="0"/>
              <a:t>Cost = [</a:t>
            </a:r>
            <a:r>
              <a:rPr lang="en-US" dirty="0">
                <a:solidFill>
                  <a:srgbClr val="8064A2"/>
                </a:solidFill>
              </a:rPr>
              <a:t>R</a:t>
            </a:r>
            <a:r>
              <a:rPr lang="en-US" dirty="0"/>
              <a:t>] + |</a:t>
            </a:r>
            <a:r>
              <a:rPr lang="en-US" dirty="0">
                <a:solidFill>
                  <a:srgbClr val="8064A2"/>
                </a:solidFill>
              </a:rPr>
              <a:t>R</a:t>
            </a:r>
            <a:r>
              <a:rPr lang="en-US" dirty="0"/>
              <a:t>| * cost to find matching S tuples </a:t>
            </a:r>
          </a:p>
        </p:txBody>
      </p:sp>
    </p:spTree>
    <p:extLst>
      <p:ext uri="{BB962C8B-B14F-4D97-AF65-F5344CB8AC3E}">
        <p14:creationId xmlns:p14="http://schemas.microsoft.com/office/powerpoint/2010/main" val="4178502395"/>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a:spLocks noGrp="1"/>
          </p:cNvSpPr>
          <p:nvPr>
            <p:ph type="title"/>
          </p:nvPr>
        </p:nvSpPr>
        <p:spPr/>
        <p:txBody>
          <a:bodyPr/>
          <a:lstStyle/>
          <a:p>
            <a:r>
              <a:rPr lang="en-US" dirty="0"/>
              <a:t>Cost of Sort-Merge Join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296465" y="3159981"/>
                <a:ext cx="11558016" cy="3486912"/>
              </a:xfrm>
            </p:spPr>
            <p:txBody>
              <a:bodyPr>
                <a:normAutofit lnSpcReduction="10000"/>
              </a:bodyPr>
              <a:lstStyle/>
              <a:p>
                <a:pPr>
                  <a:spcBef>
                    <a:spcPts val="500"/>
                  </a:spcBef>
                  <a:defRPr sz="2400">
                    <a:solidFill>
                      <a:srgbClr val="000000"/>
                    </a:solidFill>
                  </a:defRPr>
                </a:pPr>
                <a:r>
                  <a:rPr lang="en-US" dirty="0"/>
                  <a:t>Cost:  Sort </a:t>
                </a:r>
                <a:r>
                  <a:rPr lang="en-US" dirty="0">
                    <a:solidFill>
                      <a:srgbClr val="8064A2"/>
                    </a:solidFill>
                  </a:rPr>
                  <a:t>R</a:t>
                </a:r>
                <a:r>
                  <a:rPr lang="en-US" dirty="0"/>
                  <a:t> + Sort </a:t>
                </a:r>
                <a:r>
                  <a:rPr lang="en-US" dirty="0">
                    <a:solidFill>
                      <a:srgbClr val="F79646"/>
                    </a:solidFill>
                  </a:rPr>
                  <a:t>S</a:t>
                </a:r>
                <a:r>
                  <a:rPr lang="en-US" dirty="0"/>
                  <a:t> + ([</a:t>
                </a:r>
                <a:r>
                  <a:rPr lang="en-US" dirty="0">
                    <a:solidFill>
                      <a:srgbClr val="8064A2"/>
                    </a:solidFill>
                  </a:rPr>
                  <a:t>R</a:t>
                </a:r>
                <a:r>
                  <a:rPr lang="en-US" dirty="0"/>
                  <a:t>]+[</a:t>
                </a:r>
                <a:r>
                  <a:rPr lang="en-US" dirty="0">
                    <a:solidFill>
                      <a:srgbClr val="F79646"/>
                    </a:solidFill>
                  </a:rPr>
                  <a:t>S</a:t>
                </a:r>
                <a:r>
                  <a:rPr lang="en-US" dirty="0"/>
                  <a:t>])</a:t>
                </a:r>
              </a:p>
              <a:p>
                <a:pPr marL="742932" lvl="1" indent="-285744">
                  <a:spcBef>
                    <a:spcPts val="400"/>
                  </a:spcBef>
                  <a:defRPr sz="2000">
                    <a:solidFill>
                      <a:srgbClr val="000000"/>
                    </a:solidFill>
                  </a:defRPr>
                </a:pPr>
                <a:r>
                  <a:rPr lang="en-US" dirty="0"/>
                  <a:t>But in worst case, last term could be </a:t>
                </a:r>
                <a:r>
                  <a:rPr lang="en-US"/>
                  <a:t>|</a:t>
                </a:r>
                <a:r>
                  <a:rPr lang="en-US">
                    <a:solidFill>
                      <a:srgbClr val="8064A2"/>
                    </a:solidFill>
                  </a:rPr>
                  <a:t>R</a:t>
                </a:r>
                <a:r>
                  <a:rPr lang="en-US"/>
                  <a:t>| *[</a:t>
                </a:r>
                <a:r>
                  <a:rPr lang="en-US" dirty="0">
                    <a:solidFill>
                      <a:srgbClr val="F79646"/>
                    </a:solidFill>
                  </a:rPr>
                  <a:t>S</a:t>
                </a:r>
                <a:r>
                  <a:rPr lang="en-US" dirty="0"/>
                  <a:t>]  (very unlikely!)</a:t>
                </a:r>
                <a:endParaRPr lang="en-US" sz="2800" dirty="0"/>
              </a:p>
              <a:p>
                <a:pPr marL="742932" lvl="1" indent="-285744">
                  <a:spcBef>
                    <a:spcPts val="400"/>
                  </a:spcBef>
                  <a:defRPr sz="2000">
                    <a:solidFill>
                      <a:srgbClr val="000000"/>
                    </a:solidFill>
                  </a:defRPr>
                </a:pPr>
                <a:r>
                  <a:rPr lang="en-US" dirty="0"/>
                  <a:t>Q: what is worst case?</a:t>
                </a:r>
                <a:endParaRPr lang="en-US" sz="2800" dirty="0"/>
              </a:p>
              <a:p>
                <a:pPr marL="400041" indent="-400041">
                  <a:spcBef>
                    <a:spcPts val="2667"/>
                  </a:spcBef>
                  <a:defRPr sz="2400">
                    <a:solidFill>
                      <a:srgbClr val="000000"/>
                    </a:solidFill>
                  </a:defRPr>
                </a:pPr>
                <a:r>
                  <a:rPr lang="en-US" sz="2800" dirty="0"/>
                  <a:t>Question: How big does the buffer have to be to sort both R and S in two passes each?</a:t>
                </a:r>
              </a:p>
              <a:p>
                <a:pPr marL="342891" indent="-342891">
                  <a:spcBef>
                    <a:spcPts val="2667"/>
                  </a:spcBef>
                  <a:buSzPct val="100000"/>
                  <a:defRPr sz="2400">
                    <a:solidFill>
                      <a:srgbClr val="000000"/>
                    </a:solidFill>
                  </a:defRPr>
                </a:pPr>
                <a:r>
                  <a:rPr lang="en-US" dirty="0"/>
                  <a:t>Suppose buffer B &gt; </a:t>
                </a:r>
                <a14:m>
                  <m:oMath xmlns:m="http://schemas.openxmlformats.org/officeDocument/2006/math">
                    <m:rad>
                      <m:radPr>
                        <m:degHide m:val="on"/>
                        <m:ctrlPr>
                          <a:rPr lang="en-US" i="1" smtClean="0">
                            <a:latin typeface="Cambria Math" panose="02040503050406030204" pitchFamily="18" charset="0"/>
                          </a:rPr>
                        </m:ctrlPr>
                      </m:radPr>
                      <m:deg/>
                      <m:e>
                        <m:r>
                          <m:rPr>
                            <m:nor/>
                          </m:rPr>
                          <a:rPr lang="en-US" dirty="0"/>
                          <m:t>(</m:t>
                        </m:r>
                        <m:r>
                          <m:rPr>
                            <m:nor/>
                          </m:rPr>
                          <a:rPr lang="en-US" dirty="0"/>
                          <m:t>max</m:t>
                        </m:r>
                        <m:r>
                          <m:rPr>
                            <m:nor/>
                          </m:rPr>
                          <a:rPr lang="en-US" dirty="0"/>
                          <m:t>([</m:t>
                        </m:r>
                        <m:r>
                          <m:rPr>
                            <m:nor/>
                          </m:rPr>
                          <a:rPr lang="en-US" dirty="0">
                            <a:solidFill>
                              <a:srgbClr val="8064A2"/>
                            </a:solidFill>
                          </a:rPr>
                          <m:t>R</m:t>
                        </m:r>
                        <m:r>
                          <m:rPr>
                            <m:nor/>
                          </m:rPr>
                          <a:rPr lang="en-US" dirty="0"/>
                          <m:t>], [</m:t>
                        </m:r>
                        <m:r>
                          <m:rPr>
                            <m:nor/>
                          </m:rPr>
                          <a:rPr lang="en-US" dirty="0">
                            <a:solidFill>
                              <a:srgbClr val="F79646"/>
                            </a:solidFill>
                          </a:rPr>
                          <m:t>S</m:t>
                        </m:r>
                        <m:r>
                          <m:rPr>
                            <m:nor/>
                          </m:rPr>
                          <a:rPr lang="en-US" dirty="0"/>
                          <m:t>]))</m:t>
                        </m:r>
                      </m:e>
                    </m:rad>
                  </m:oMath>
                </a14:m>
                <a:endParaRPr lang="en-US" dirty="0"/>
              </a:p>
              <a:p>
                <a:pPr marL="742932" lvl="1" indent="-285744">
                  <a:spcBef>
                    <a:spcPts val="400"/>
                  </a:spcBef>
                  <a:buSzPct val="100000"/>
                  <a:buChar char="–"/>
                  <a:defRPr sz="2000">
                    <a:solidFill>
                      <a:srgbClr val="000000"/>
                    </a:solidFill>
                  </a:defRPr>
                </a:pPr>
                <a:r>
                  <a:rPr lang="en-US" sz="2400" dirty="0"/>
                  <a:t>Both R and S can be sorted in 2 passes</a:t>
                </a:r>
              </a:p>
              <a:p>
                <a:pPr marL="742932" lvl="1" indent="-285744">
                  <a:spcBef>
                    <a:spcPts val="400"/>
                  </a:spcBef>
                  <a:buSzPct val="100000"/>
                  <a:buChar char="–"/>
                  <a:defRPr sz="2000">
                    <a:solidFill>
                      <a:srgbClr val="000000"/>
                    </a:solidFill>
                  </a:defRPr>
                </a:pPr>
                <a:r>
                  <a:rPr lang="en-US" sz="2400" dirty="0">
                    <a:solidFill>
                      <a:srgbClr val="7030A0"/>
                    </a:solidFill>
                  </a:rPr>
                  <a:t>4*1000</a:t>
                </a:r>
                <a:r>
                  <a:rPr lang="en-US" sz="2400" dirty="0"/>
                  <a:t> + </a:t>
                </a:r>
                <a:r>
                  <a:rPr lang="en-US" sz="2400" dirty="0">
                    <a:solidFill>
                      <a:srgbClr val="E16513"/>
                    </a:solidFill>
                  </a:rPr>
                  <a:t>4*500</a:t>
                </a:r>
                <a:r>
                  <a:rPr lang="en-US" sz="2400" dirty="0"/>
                  <a:t> + (</a:t>
                </a:r>
                <a:r>
                  <a:rPr lang="en-US" sz="2400" dirty="0">
                    <a:solidFill>
                      <a:srgbClr val="7030A0"/>
                    </a:solidFill>
                  </a:rPr>
                  <a:t>1000</a:t>
                </a:r>
                <a:r>
                  <a:rPr lang="en-US" sz="2400" dirty="0"/>
                  <a:t> + </a:t>
                </a:r>
                <a:r>
                  <a:rPr lang="en-US" sz="2400" dirty="0">
                    <a:solidFill>
                      <a:srgbClr val="E16513"/>
                    </a:solidFill>
                  </a:rPr>
                  <a:t>500</a:t>
                </a:r>
                <a:r>
                  <a:rPr lang="en-US" sz="2400" dirty="0"/>
                  <a:t>) = 7500</a:t>
                </a:r>
              </a:p>
              <a:p>
                <a:pPr marL="742932" lvl="1" indent="-285744">
                  <a:spcBef>
                    <a:spcPts val="400"/>
                  </a:spcBef>
                  <a:buSzPct val="100000"/>
                  <a:buChar char="–"/>
                  <a:defRPr sz="2000">
                    <a:solidFill>
                      <a:srgbClr val="000000"/>
                    </a:solidFill>
                  </a:defRP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296465" y="3159981"/>
                <a:ext cx="11558016" cy="3486912"/>
              </a:xfrm>
              <a:blipFill>
                <a:blip r:embed="rId3"/>
                <a:stretch>
                  <a:fillRect l="-949" t="-3322" b="-1224"/>
                </a:stretch>
              </a:blipFill>
            </p:spPr>
            <p:txBody>
              <a:bodyPr/>
              <a:lstStyle/>
              <a:p>
                <a:r>
                  <a:rPr lang="en-US">
                    <a:noFill/>
                  </a:rPr>
                  <a:t> </a:t>
                </a:r>
              </a:p>
            </p:txBody>
          </p:sp>
        </mc:Fallback>
      </mc:AlternateContent>
      <p:grpSp>
        <p:nvGrpSpPr>
          <p:cNvPr id="4" name="Group 3" descr="Relations R and S are read into Memory with B-2 input buffers and 2 output buffers. That is written out into N/B sorted runs of size B. Then B-1 input buffers and 1 output buffer are used to repeatedly merge the runs until 1 sorted file exists" title="Sort-Merge Join Illustration"/>
          <p:cNvGrpSpPr/>
          <p:nvPr/>
        </p:nvGrpSpPr>
        <p:grpSpPr>
          <a:xfrm>
            <a:off x="508001" y="1242856"/>
            <a:ext cx="9169193" cy="1819742"/>
            <a:chOff x="1107446" y="932141"/>
            <a:chExt cx="6876895" cy="1364807"/>
          </a:xfrm>
        </p:grpSpPr>
        <p:grpSp>
          <p:nvGrpSpPr>
            <p:cNvPr id="1006" name="Group 1006"/>
            <p:cNvGrpSpPr/>
            <p:nvPr/>
          </p:nvGrpSpPr>
          <p:grpSpPr>
            <a:xfrm>
              <a:off x="1107446" y="960388"/>
              <a:ext cx="698947" cy="889064"/>
              <a:chOff x="-1" y="0"/>
              <a:chExt cx="931927" cy="1185417"/>
            </a:xfrm>
          </p:grpSpPr>
          <p:grpSp>
            <p:nvGrpSpPr>
              <p:cNvPr id="952" name="Group 952"/>
              <p:cNvGrpSpPr/>
              <p:nvPr/>
            </p:nvGrpSpPr>
            <p:grpSpPr>
              <a:xfrm>
                <a:off x="303102" y="634400"/>
                <a:ext cx="274946" cy="551017"/>
                <a:chOff x="0" y="0"/>
                <a:chExt cx="274945" cy="551016"/>
              </a:xfrm>
            </p:grpSpPr>
            <p:grpSp>
              <p:nvGrpSpPr>
                <p:cNvPr id="939" name="Group 939"/>
                <p:cNvGrpSpPr/>
                <p:nvPr/>
              </p:nvGrpSpPr>
              <p:grpSpPr>
                <a:xfrm>
                  <a:off x="-1" y="-1"/>
                  <a:ext cx="274947" cy="551018"/>
                  <a:chOff x="0" y="0"/>
                  <a:chExt cx="274945" cy="551016"/>
                </a:xfrm>
              </p:grpSpPr>
              <p:sp>
                <p:nvSpPr>
                  <p:cNvPr id="936" name="Shape 936"/>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804"/>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37" name="Shape 937"/>
                  <p:cNvSpPr/>
                  <p:nvPr/>
                </p:nvSpPr>
                <p:spPr>
                  <a:xfrm>
                    <a:off x="229120" y="505191"/>
                    <a:ext cx="45826" cy="45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38" name="Shape 938"/>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20163"/>
                        </a:lnTo>
                        <a:lnTo>
                          <a:pt x="21600" y="19804"/>
                        </a:lnTo>
                        <a:lnTo>
                          <a:pt x="18000" y="21600"/>
                        </a:lnTo>
                        <a:lnTo>
                          <a:pt x="0" y="21600"/>
                        </a:lnTo>
                        <a:lnTo>
                          <a:pt x="0" y="0"/>
                        </a:lnTo>
                        <a:lnTo>
                          <a:pt x="21600" y="0"/>
                        </a:lnTo>
                        <a:lnTo>
                          <a:pt x="21600" y="19804"/>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42" name="Group 942"/>
                <p:cNvGrpSpPr/>
                <p:nvPr/>
              </p:nvGrpSpPr>
              <p:grpSpPr>
                <a:xfrm>
                  <a:off x="20577" y="31047"/>
                  <a:ext cx="227619" cy="79893"/>
                  <a:chOff x="0" y="0"/>
                  <a:chExt cx="227617" cy="79891"/>
                </a:xfrm>
              </p:grpSpPr>
              <p:sp>
                <p:nvSpPr>
                  <p:cNvPr id="940" name="Shape 940"/>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41" name="Shape 941"/>
                  <p:cNvSpPr/>
                  <p:nvPr/>
                </p:nvSpPr>
                <p:spPr>
                  <a:xfrm>
                    <a:off x="0" y="0"/>
                    <a:ext cx="63511"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45" name="Group 945"/>
                <p:cNvGrpSpPr/>
                <p:nvPr/>
              </p:nvGrpSpPr>
              <p:grpSpPr>
                <a:xfrm>
                  <a:off x="20577" y="166508"/>
                  <a:ext cx="227619" cy="79893"/>
                  <a:chOff x="0" y="0"/>
                  <a:chExt cx="227617" cy="79891"/>
                </a:xfrm>
              </p:grpSpPr>
              <p:sp>
                <p:nvSpPr>
                  <p:cNvPr id="943" name="Shape 943"/>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44" name="Shape 944"/>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48" name="Group 948"/>
                <p:cNvGrpSpPr/>
                <p:nvPr/>
              </p:nvGrpSpPr>
              <p:grpSpPr>
                <a:xfrm>
                  <a:off x="20577" y="301970"/>
                  <a:ext cx="227619" cy="79893"/>
                  <a:chOff x="0" y="0"/>
                  <a:chExt cx="227617" cy="79891"/>
                </a:xfrm>
              </p:grpSpPr>
              <p:sp>
                <p:nvSpPr>
                  <p:cNvPr id="946" name="Shape 946"/>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47" name="Shape 947"/>
                  <p:cNvSpPr/>
                  <p:nvPr/>
                </p:nvSpPr>
                <p:spPr>
                  <a:xfrm>
                    <a:off x="0" y="0"/>
                    <a:ext cx="63511"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51" name="Group 951"/>
                <p:cNvGrpSpPr/>
                <p:nvPr/>
              </p:nvGrpSpPr>
              <p:grpSpPr>
                <a:xfrm>
                  <a:off x="20577" y="437431"/>
                  <a:ext cx="227619" cy="79893"/>
                  <a:chOff x="0" y="0"/>
                  <a:chExt cx="227617" cy="79891"/>
                </a:xfrm>
              </p:grpSpPr>
              <p:sp>
                <p:nvSpPr>
                  <p:cNvPr id="949" name="Shape 949"/>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50" name="Shape 950"/>
                  <p:cNvSpPr/>
                  <p:nvPr/>
                </p:nvSpPr>
                <p:spPr>
                  <a:xfrm>
                    <a:off x="0" y="0"/>
                    <a:ext cx="63511" cy="79892"/>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969" name="Group 969"/>
              <p:cNvGrpSpPr/>
              <p:nvPr/>
            </p:nvGrpSpPr>
            <p:grpSpPr>
              <a:xfrm>
                <a:off x="656979" y="634400"/>
                <a:ext cx="274947" cy="551017"/>
                <a:chOff x="0" y="0"/>
                <a:chExt cx="274945" cy="551016"/>
              </a:xfrm>
            </p:grpSpPr>
            <p:grpSp>
              <p:nvGrpSpPr>
                <p:cNvPr id="956" name="Group 956"/>
                <p:cNvGrpSpPr/>
                <p:nvPr/>
              </p:nvGrpSpPr>
              <p:grpSpPr>
                <a:xfrm>
                  <a:off x="-1" y="-1"/>
                  <a:ext cx="274947" cy="551018"/>
                  <a:chOff x="0" y="0"/>
                  <a:chExt cx="274945" cy="551016"/>
                </a:xfrm>
              </p:grpSpPr>
              <p:sp>
                <p:nvSpPr>
                  <p:cNvPr id="953" name="Shape 953"/>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804"/>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54" name="Shape 954"/>
                  <p:cNvSpPr/>
                  <p:nvPr/>
                </p:nvSpPr>
                <p:spPr>
                  <a:xfrm>
                    <a:off x="229120" y="505191"/>
                    <a:ext cx="45826" cy="45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55" name="Shape 955"/>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20163"/>
                        </a:lnTo>
                        <a:lnTo>
                          <a:pt x="21600" y="19804"/>
                        </a:lnTo>
                        <a:lnTo>
                          <a:pt x="18000" y="21600"/>
                        </a:lnTo>
                        <a:lnTo>
                          <a:pt x="0" y="21600"/>
                        </a:lnTo>
                        <a:lnTo>
                          <a:pt x="0" y="0"/>
                        </a:lnTo>
                        <a:lnTo>
                          <a:pt x="21600" y="0"/>
                        </a:lnTo>
                        <a:lnTo>
                          <a:pt x="21600" y="19804"/>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59" name="Group 959"/>
                <p:cNvGrpSpPr/>
                <p:nvPr/>
              </p:nvGrpSpPr>
              <p:grpSpPr>
                <a:xfrm>
                  <a:off x="20577" y="31605"/>
                  <a:ext cx="227619" cy="79893"/>
                  <a:chOff x="0" y="0"/>
                  <a:chExt cx="227617" cy="79891"/>
                </a:xfrm>
              </p:grpSpPr>
              <p:sp>
                <p:nvSpPr>
                  <p:cNvPr id="957" name="Shape 957"/>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58" name="Shape 958"/>
                  <p:cNvSpPr/>
                  <p:nvPr/>
                </p:nvSpPr>
                <p:spPr>
                  <a:xfrm>
                    <a:off x="0" y="0"/>
                    <a:ext cx="63511"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62" name="Group 962"/>
                <p:cNvGrpSpPr/>
                <p:nvPr/>
              </p:nvGrpSpPr>
              <p:grpSpPr>
                <a:xfrm>
                  <a:off x="20577" y="167066"/>
                  <a:ext cx="227619" cy="79893"/>
                  <a:chOff x="0" y="0"/>
                  <a:chExt cx="227617" cy="79891"/>
                </a:xfrm>
              </p:grpSpPr>
              <p:sp>
                <p:nvSpPr>
                  <p:cNvPr id="960" name="Shape 960"/>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61" name="Shape 961"/>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65" name="Group 965"/>
                <p:cNvGrpSpPr/>
                <p:nvPr/>
              </p:nvGrpSpPr>
              <p:grpSpPr>
                <a:xfrm>
                  <a:off x="20577" y="302527"/>
                  <a:ext cx="227619" cy="79893"/>
                  <a:chOff x="0" y="0"/>
                  <a:chExt cx="227617" cy="79891"/>
                </a:xfrm>
              </p:grpSpPr>
              <p:sp>
                <p:nvSpPr>
                  <p:cNvPr id="963" name="Shape 963"/>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64" name="Shape 964"/>
                  <p:cNvSpPr/>
                  <p:nvPr/>
                </p:nvSpPr>
                <p:spPr>
                  <a:xfrm>
                    <a:off x="0" y="0"/>
                    <a:ext cx="63511"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68" name="Group 968"/>
                <p:cNvGrpSpPr/>
                <p:nvPr/>
              </p:nvGrpSpPr>
              <p:grpSpPr>
                <a:xfrm>
                  <a:off x="20577" y="437988"/>
                  <a:ext cx="227619" cy="79893"/>
                  <a:chOff x="0" y="0"/>
                  <a:chExt cx="227617" cy="79891"/>
                </a:xfrm>
              </p:grpSpPr>
              <p:sp>
                <p:nvSpPr>
                  <p:cNvPr id="966" name="Shape 966"/>
                  <p:cNvSpPr/>
                  <p:nvPr/>
                </p:nvSpPr>
                <p:spPr>
                  <a:xfrm>
                    <a:off x="35150" y="21875"/>
                    <a:ext cx="192468"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67" name="Shape 967"/>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986" name="Group 986"/>
              <p:cNvGrpSpPr/>
              <p:nvPr/>
            </p:nvGrpSpPr>
            <p:grpSpPr>
              <a:xfrm>
                <a:off x="645713" y="0"/>
                <a:ext cx="274946" cy="551017"/>
                <a:chOff x="0" y="0"/>
                <a:chExt cx="274945" cy="551016"/>
              </a:xfrm>
            </p:grpSpPr>
            <p:grpSp>
              <p:nvGrpSpPr>
                <p:cNvPr id="973" name="Group 973"/>
                <p:cNvGrpSpPr/>
                <p:nvPr/>
              </p:nvGrpSpPr>
              <p:grpSpPr>
                <a:xfrm>
                  <a:off x="-1" y="-1"/>
                  <a:ext cx="274947" cy="551018"/>
                  <a:chOff x="0" y="0"/>
                  <a:chExt cx="274945" cy="551016"/>
                </a:xfrm>
              </p:grpSpPr>
              <p:sp>
                <p:nvSpPr>
                  <p:cNvPr id="970" name="Shape 970"/>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804"/>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71" name="Shape 971"/>
                  <p:cNvSpPr/>
                  <p:nvPr/>
                </p:nvSpPr>
                <p:spPr>
                  <a:xfrm>
                    <a:off x="229120" y="505191"/>
                    <a:ext cx="45826" cy="45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72" name="Shape 972"/>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20163"/>
                        </a:lnTo>
                        <a:lnTo>
                          <a:pt x="21600" y="19804"/>
                        </a:lnTo>
                        <a:lnTo>
                          <a:pt x="18000" y="21600"/>
                        </a:lnTo>
                        <a:lnTo>
                          <a:pt x="0" y="21600"/>
                        </a:lnTo>
                        <a:lnTo>
                          <a:pt x="0" y="0"/>
                        </a:lnTo>
                        <a:lnTo>
                          <a:pt x="21600" y="0"/>
                        </a:lnTo>
                        <a:lnTo>
                          <a:pt x="21600" y="19804"/>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76" name="Group 976"/>
                <p:cNvGrpSpPr/>
                <p:nvPr/>
              </p:nvGrpSpPr>
              <p:grpSpPr>
                <a:xfrm>
                  <a:off x="20577" y="31047"/>
                  <a:ext cx="227619" cy="79893"/>
                  <a:chOff x="0" y="0"/>
                  <a:chExt cx="227617" cy="79891"/>
                </a:xfrm>
              </p:grpSpPr>
              <p:sp>
                <p:nvSpPr>
                  <p:cNvPr id="974" name="Shape 974"/>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75" name="Shape 975"/>
                  <p:cNvSpPr/>
                  <p:nvPr/>
                </p:nvSpPr>
                <p:spPr>
                  <a:xfrm>
                    <a:off x="0" y="0"/>
                    <a:ext cx="63511"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79" name="Group 979"/>
                <p:cNvGrpSpPr/>
                <p:nvPr/>
              </p:nvGrpSpPr>
              <p:grpSpPr>
                <a:xfrm>
                  <a:off x="20577" y="166508"/>
                  <a:ext cx="227619" cy="79893"/>
                  <a:chOff x="0" y="0"/>
                  <a:chExt cx="227617" cy="79891"/>
                </a:xfrm>
              </p:grpSpPr>
              <p:sp>
                <p:nvSpPr>
                  <p:cNvPr id="977" name="Shape 977"/>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78" name="Shape 978"/>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82" name="Group 982"/>
                <p:cNvGrpSpPr/>
                <p:nvPr/>
              </p:nvGrpSpPr>
              <p:grpSpPr>
                <a:xfrm>
                  <a:off x="20577" y="301970"/>
                  <a:ext cx="227619" cy="79893"/>
                  <a:chOff x="0" y="0"/>
                  <a:chExt cx="227617" cy="79891"/>
                </a:xfrm>
              </p:grpSpPr>
              <p:sp>
                <p:nvSpPr>
                  <p:cNvPr id="980" name="Shape 980"/>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81" name="Shape 981"/>
                  <p:cNvSpPr/>
                  <p:nvPr/>
                </p:nvSpPr>
                <p:spPr>
                  <a:xfrm>
                    <a:off x="0" y="0"/>
                    <a:ext cx="63511"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85" name="Group 985"/>
                <p:cNvGrpSpPr/>
                <p:nvPr/>
              </p:nvGrpSpPr>
              <p:grpSpPr>
                <a:xfrm>
                  <a:off x="20577" y="437431"/>
                  <a:ext cx="227619" cy="79893"/>
                  <a:chOff x="0" y="0"/>
                  <a:chExt cx="227617" cy="79891"/>
                </a:xfrm>
              </p:grpSpPr>
              <p:sp>
                <p:nvSpPr>
                  <p:cNvPr id="983" name="Shape 983"/>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84" name="Shape 984"/>
                  <p:cNvSpPr/>
                  <p:nvPr/>
                </p:nvSpPr>
                <p:spPr>
                  <a:xfrm>
                    <a:off x="0" y="0"/>
                    <a:ext cx="63511" cy="79892"/>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1003" name="Group 1003"/>
              <p:cNvGrpSpPr/>
              <p:nvPr/>
            </p:nvGrpSpPr>
            <p:grpSpPr>
              <a:xfrm>
                <a:off x="303104" y="0"/>
                <a:ext cx="274947" cy="551017"/>
                <a:chOff x="0" y="0"/>
                <a:chExt cx="274945" cy="551016"/>
              </a:xfrm>
            </p:grpSpPr>
            <p:grpSp>
              <p:nvGrpSpPr>
                <p:cNvPr id="990" name="Group 990"/>
                <p:cNvGrpSpPr/>
                <p:nvPr/>
              </p:nvGrpSpPr>
              <p:grpSpPr>
                <a:xfrm>
                  <a:off x="-1" y="-1"/>
                  <a:ext cx="274947" cy="551018"/>
                  <a:chOff x="0" y="0"/>
                  <a:chExt cx="274945" cy="551016"/>
                </a:xfrm>
              </p:grpSpPr>
              <p:sp>
                <p:nvSpPr>
                  <p:cNvPr id="987" name="Shape 987"/>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804"/>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88" name="Shape 988"/>
                  <p:cNvSpPr/>
                  <p:nvPr/>
                </p:nvSpPr>
                <p:spPr>
                  <a:xfrm>
                    <a:off x="229120" y="505191"/>
                    <a:ext cx="45826" cy="45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89" name="Shape 989"/>
                  <p:cNvSpPr/>
                  <p:nvPr/>
                </p:nvSpPr>
                <p:spPr>
                  <a:xfrm>
                    <a:off x="-1" y="-1"/>
                    <a:ext cx="274947" cy="55101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20163"/>
                        </a:lnTo>
                        <a:lnTo>
                          <a:pt x="21600" y="19804"/>
                        </a:lnTo>
                        <a:lnTo>
                          <a:pt x="18000" y="21600"/>
                        </a:lnTo>
                        <a:lnTo>
                          <a:pt x="0" y="21600"/>
                        </a:lnTo>
                        <a:lnTo>
                          <a:pt x="0" y="0"/>
                        </a:lnTo>
                        <a:lnTo>
                          <a:pt x="21600" y="0"/>
                        </a:lnTo>
                        <a:lnTo>
                          <a:pt x="21600" y="19804"/>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93" name="Group 993"/>
                <p:cNvGrpSpPr/>
                <p:nvPr/>
              </p:nvGrpSpPr>
              <p:grpSpPr>
                <a:xfrm>
                  <a:off x="20577" y="31605"/>
                  <a:ext cx="227619" cy="79893"/>
                  <a:chOff x="0" y="0"/>
                  <a:chExt cx="227617" cy="79891"/>
                </a:xfrm>
              </p:grpSpPr>
              <p:sp>
                <p:nvSpPr>
                  <p:cNvPr id="991" name="Shape 991"/>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92" name="Shape 992"/>
                  <p:cNvSpPr/>
                  <p:nvPr/>
                </p:nvSpPr>
                <p:spPr>
                  <a:xfrm>
                    <a:off x="0" y="0"/>
                    <a:ext cx="63511"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96" name="Group 996"/>
                <p:cNvGrpSpPr/>
                <p:nvPr/>
              </p:nvGrpSpPr>
              <p:grpSpPr>
                <a:xfrm>
                  <a:off x="20577" y="167066"/>
                  <a:ext cx="227619" cy="79893"/>
                  <a:chOff x="0" y="0"/>
                  <a:chExt cx="227617" cy="79891"/>
                </a:xfrm>
              </p:grpSpPr>
              <p:sp>
                <p:nvSpPr>
                  <p:cNvPr id="994" name="Shape 994"/>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95" name="Shape 995"/>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999" name="Group 999"/>
                <p:cNvGrpSpPr/>
                <p:nvPr/>
              </p:nvGrpSpPr>
              <p:grpSpPr>
                <a:xfrm>
                  <a:off x="20577" y="302527"/>
                  <a:ext cx="227619" cy="79893"/>
                  <a:chOff x="0" y="0"/>
                  <a:chExt cx="227617" cy="79891"/>
                </a:xfrm>
              </p:grpSpPr>
              <p:sp>
                <p:nvSpPr>
                  <p:cNvPr id="997" name="Shape 997"/>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998" name="Shape 998"/>
                  <p:cNvSpPr/>
                  <p:nvPr/>
                </p:nvSpPr>
                <p:spPr>
                  <a:xfrm>
                    <a:off x="0" y="0"/>
                    <a:ext cx="63511"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1002" name="Group 1002"/>
                <p:cNvGrpSpPr/>
                <p:nvPr/>
              </p:nvGrpSpPr>
              <p:grpSpPr>
                <a:xfrm>
                  <a:off x="20577" y="437988"/>
                  <a:ext cx="227619" cy="79893"/>
                  <a:chOff x="0" y="0"/>
                  <a:chExt cx="227617" cy="79891"/>
                </a:xfrm>
              </p:grpSpPr>
              <p:sp>
                <p:nvSpPr>
                  <p:cNvPr id="1000" name="Shape 1000"/>
                  <p:cNvSpPr/>
                  <p:nvPr/>
                </p:nvSpPr>
                <p:spPr>
                  <a:xfrm>
                    <a:off x="35150" y="21875"/>
                    <a:ext cx="192468"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001" name="Shape 1001"/>
                  <p:cNvSpPr/>
                  <p:nvPr/>
                </p:nvSpPr>
                <p:spPr>
                  <a:xfrm>
                    <a:off x="0" y="0"/>
                    <a:ext cx="63511"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sp>
            <p:nvSpPr>
              <p:cNvPr id="1004" name="Shape 1004"/>
              <p:cNvSpPr/>
              <p:nvPr/>
            </p:nvSpPr>
            <p:spPr>
              <a:xfrm>
                <a:off x="4655" y="63869"/>
                <a:ext cx="2077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b="1">
                    <a:solidFill>
                      <a:srgbClr val="4472C4"/>
                    </a:solidFill>
                  </a:defRPr>
                </a:lvl1pPr>
              </a:lstStyle>
              <a:p>
                <a:r>
                  <a:rPr/>
                  <a:t>R</a:t>
                </a:r>
              </a:p>
            </p:txBody>
          </p:sp>
          <p:sp>
            <p:nvSpPr>
              <p:cNvPr id="1005" name="Shape 1005"/>
              <p:cNvSpPr/>
              <p:nvPr/>
            </p:nvSpPr>
            <p:spPr>
              <a:xfrm>
                <a:off x="-1" y="705392"/>
                <a:ext cx="190115"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b="1">
                    <a:solidFill>
                      <a:srgbClr val="ED7D31"/>
                    </a:solidFill>
                  </a:defRPr>
                </a:lvl1pPr>
              </a:lstStyle>
              <a:p>
                <a:r>
                  <a:rPr/>
                  <a:t>S</a:t>
                </a:r>
              </a:p>
            </p:txBody>
          </p:sp>
        </p:grpSp>
        <p:grpSp>
          <p:nvGrpSpPr>
            <p:cNvPr id="1009" name="Group 1009"/>
            <p:cNvGrpSpPr/>
            <p:nvPr/>
          </p:nvGrpSpPr>
          <p:grpSpPr>
            <a:xfrm>
              <a:off x="7651251" y="1181956"/>
              <a:ext cx="333090" cy="445929"/>
              <a:chOff x="0" y="0"/>
              <a:chExt cx="444118" cy="594571"/>
            </a:xfrm>
          </p:grpSpPr>
          <p:sp>
            <p:nvSpPr>
              <p:cNvPr id="1007" name="Shape 1007"/>
              <p:cNvSpPr/>
              <p:nvPr/>
            </p:nvSpPr>
            <p:spPr>
              <a:xfrm>
                <a:off x="0" y="0"/>
                <a:ext cx="44411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FFFFFF"/>
                    </a:solidFill>
                  </a:defRPr>
                </a:pPr>
                <a:endParaRPr sz="1200"/>
              </a:p>
            </p:txBody>
          </p:sp>
          <p:sp>
            <p:nvSpPr>
              <p:cNvPr id="1008" name="Shape 1008"/>
              <p:cNvSpPr/>
              <p:nvPr/>
            </p:nvSpPr>
            <p:spPr>
              <a:xfrm>
                <a:off x="0" y="148642"/>
                <a:ext cx="333089"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a:t>
                </a:r>
              </a:p>
            </p:txBody>
          </p:sp>
        </p:grpSp>
        <p:sp>
          <p:nvSpPr>
            <p:cNvPr id="1010" name="Shape 1010"/>
            <p:cNvSpPr/>
            <p:nvPr/>
          </p:nvSpPr>
          <p:spPr>
            <a:xfrm>
              <a:off x="3191057" y="2020691"/>
              <a:ext cx="920443" cy="25391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000000"/>
                  </a:solidFill>
                </a:defRPr>
              </a:lvl1pPr>
            </a:lstStyle>
            <a:p>
              <a:r>
                <a:rPr/>
                <a:t>Sorting Phase</a:t>
              </a:r>
            </a:p>
          </p:txBody>
        </p:sp>
        <p:sp>
          <p:nvSpPr>
            <p:cNvPr id="1011" name="Shape 1011"/>
            <p:cNvSpPr/>
            <p:nvPr/>
          </p:nvSpPr>
          <p:spPr>
            <a:xfrm rot="5400000">
              <a:off x="3685794" y="-342871"/>
              <a:ext cx="122443" cy="46472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21"/>
                    <a:pt x="10800" y="47"/>
                  </a:cubicBezTo>
                  <a:lnTo>
                    <a:pt x="10800" y="10753"/>
                  </a:lnTo>
                  <a:cubicBezTo>
                    <a:pt x="10800" y="10779"/>
                    <a:pt x="15635" y="10800"/>
                    <a:pt x="21600" y="10800"/>
                  </a:cubicBezTo>
                  <a:cubicBezTo>
                    <a:pt x="15635" y="10800"/>
                    <a:pt x="10800" y="10821"/>
                    <a:pt x="10800" y="10847"/>
                  </a:cubicBezTo>
                  <a:lnTo>
                    <a:pt x="10800" y="21553"/>
                  </a:lnTo>
                  <a:cubicBezTo>
                    <a:pt x="10800" y="21579"/>
                    <a:pt x="5965" y="21600"/>
                    <a:pt x="0" y="21600"/>
                  </a:cubicBezTo>
                </a:path>
              </a:pathLst>
            </a:custGeom>
            <a:ln w="38100">
              <a:solidFill>
                <a:srgbClr val="000000"/>
              </a:solidFill>
            </a:ln>
            <a:effectLst>
              <a:outerShdw blurRad="38100" dist="23000" dir="5400000" rotWithShape="0">
                <a:srgbClr val="000000">
                  <a:alpha val="35000"/>
                </a:srgbClr>
              </a:outerShdw>
            </a:effectLst>
          </p:spPr>
          <p:txBody>
            <a:bodyPr lIns="45719" rIns="45719"/>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12" name="Shape 1012"/>
            <p:cNvSpPr/>
            <p:nvPr/>
          </p:nvSpPr>
          <p:spPr>
            <a:xfrm>
              <a:off x="6215335" y="2043032"/>
              <a:ext cx="994069" cy="25391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000000"/>
                  </a:solidFill>
                </a:defRPr>
              </a:lvl1pPr>
            </a:lstStyle>
            <a:p>
              <a:r>
                <a:rPr/>
                <a:t>Merging Phase</a:t>
              </a:r>
            </a:p>
          </p:txBody>
        </p:sp>
        <p:sp>
          <p:nvSpPr>
            <p:cNvPr id="1013" name="Shape 1013"/>
            <p:cNvSpPr/>
            <p:nvPr/>
          </p:nvSpPr>
          <p:spPr>
            <a:xfrm rot="5400000">
              <a:off x="6783000" y="1254013"/>
              <a:ext cx="122443" cy="14569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68"/>
                    <a:pt x="10800" y="151"/>
                  </a:cubicBezTo>
                  <a:lnTo>
                    <a:pt x="10800" y="10649"/>
                  </a:lnTo>
                  <a:cubicBezTo>
                    <a:pt x="10800" y="10732"/>
                    <a:pt x="15635" y="10800"/>
                    <a:pt x="21600" y="10800"/>
                  </a:cubicBezTo>
                  <a:cubicBezTo>
                    <a:pt x="15635" y="10800"/>
                    <a:pt x="10800" y="10868"/>
                    <a:pt x="10800" y="10951"/>
                  </a:cubicBezTo>
                  <a:lnTo>
                    <a:pt x="10800" y="21449"/>
                  </a:lnTo>
                  <a:cubicBezTo>
                    <a:pt x="10800" y="21532"/>
                    <a:pt x="5965" y="21600"/>
                    <a:pt x="0" y="21600"/>
                  </a:cubicBezTo>
                </a:path>
              </a:pathLst>
            </a:custGeom>
            <a:ln w="38100">
              <a:solidFill>
                <a:srgbClr val="000000"/>
              </a:solidFill>
            </a:ln>
            <a:effectLst>
              <a:outerShdw blurRad="38100" dist="23000" dir="5400000" rotWithShape="0">
                <a:srgbClr val="000000">
                  <a:alpha val="35000"/>
                </a:srgbClr>
              </a:outerShdw>
            </a:effectLst>
          </p:spPr>
          <p:txBody>
            <a:bodyPr lIns="45719" rIns="45719"/>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nvGrpSpPr>
            <p:cNvPr id="1027" name="Group 1027"/>
            <p:cNvGrpSpPr/>
            <p:nvPr/>
          </p:nvGrpSpPr>
          <p:grpSpPr>
            <a:xfrm>
              <a:off x="2408274" y="932142"/>
              <a:ext cx="609439" cy="945560"/>
              <a:chOff x="-2" y="0"/>
              <a:chExt cx="812583" cy="1260745"/>
            </a:xfrm>
          </p:grpSpPr>
          <p:grpSp>
            <p:nvGrpSpPr>
              <p:cNvPr id="1016" name="Group 1016"/>
              <p:cNvGrpSpPr/>
              <p:nvPr/>
            </p:nvGrpSpPr>
            <p:grpSpPr>
              <a:xfrm>
                <a:off x="-2" y="0"/>
                <a:ext cx="812583" cy="1260745"/>
                <a:chOff x="-1" y="0"/>
                <a:chExt cx="812581" cy="1260744"/>
              </a:xfrm>
            </p:grpSpPr>
            <p:sp>
              <p:nvSpPr>
                <p:cNvPr id="1014" name="Shape 1014"/>
                <p:cNvSpPr/>
                <p:nvPr/>
              </p:nvSpPr>
              <p:spPr>
                <a:xfrm>
                  <a:off x="-1" y="0"/>
                  <a:ext cx="812581" cy="1260744"/>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1015" name="Shape 1015"/>
                <p:cNvSpPr/>
                <p:nvPr/>
              </p:nvSpPr>
              <p:spPr>
                <a:xfrm>
                  <a:off x="-1" y="0"/>
                  <a:ext cx="812581" cy="3693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In Memory</a:t>
                  </a: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Sort</a:t>
                  </a:r>
                </a:p>
              </p:txBody>
            </p:sp>
          </p:grpSp>
          <p:grpSp>
            <p:nvGrpSpPr>
              <p:cNvPr id="1019" name="Group 1019"/>
              <p:cNvGrpSpPr/>
              <p:nvPr/>
            </p:nvGrpSpPr>
            <p:grpSpPr>
              <a:xfrm>
                <a:off x="55796" y="429998"/>
                <a:ext cx="692531" cy="737515"/>
                <a:chOff x="-8457" y="0"/>
                <a:chExt cx="692528" cy="737512"/>
              </a:xfrm>
            </p:grpSpPr>
            <p:sp>
              <p:nvSpPr>
                <p:cNvPr id="1017" name="Shape 1017"/>
                <p:cNvSpPr/>
                <p:nvPr/>
              </p:nvSpPr>
              <p:spPr>
                <a:xfrm>
                  <a:off x="-1" y="0"/>
                  <a:ext cx="684072" cy="737512"/>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018" name="Shape 1018"/>
                <p:cNvSpPr/>
                <p:nvPr/>
              </p:nvSpPr>
              <p:spPr>
                <a:xfrm>
                  <a:off x="-8457" y="251502"/>
                  <a:ext cx="684072" cy="230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defRPr>
                  </a:lvl1pPr>
                </a:lstStyle>
                <a:p>
                  <a:r>
                    <a:rPr dirty="0"/>
                    <a:t>B Buffers</a:t>
                  </a:r>
                </a:p>
              </p:txBody>
            </p:sp>
          </p:grpSp>
        </p:grpSp>
        <p:grpSp>
          <p:nvGrpSpPr>
            <p:cNvPr id="1038" name="Group 1038"/>
            <p:cNvGrpSpPr/>
            <p:nvPr/>
          </p:nvGrpSpPr>
          <p:grpSpPr>
            <a:xfrm>
              <a:off x="4712988" y="932142"/>
              <a:ext cx="587362" cy="945560"/>
              <a:chOff x="-2" y="0"/>
              <a:chExt cx="783148" cy="1260745"/>
            </a:xfrm>
          </p:grpSpPr>
          <p:grpSp>
            <p:nvGrpSpPr>
              <p:cNvPr id="1030" name="Group 1030"/>
              <p:cNvGrpSpPr/>
              <p:nvPr/>
            </p:nvGrpSpPr>
            <p:grpSpPr>
              <a:xfrm>
                <a:off x="-2" y="0"/>
                <a:ext cx="783148" cy="1260745"/>
                <a:chOff x="-1" y="0"/>
                <a:chExt cx="783146" cy="1260744"/>
              </a:xfrm>
            </p:grpSpPr>
            <p:sp>
              <p:nvSpPr>
                <p:cNvPr id="1028" name="Shape 1028"/>
                <p:cNvSpPr/>
                <p:nvPr/>
              </p:nvSpPr>
              <p:spPr>
                <a:xfrm>
                  <a:off x="-1" y="0"/>
                  <a:ext cx="783146" cy="1260744"/>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000000"/>
                      </a:solidFill>
                    </a:defRPr>
                  </a:pPr>
                  <a:endParaRPr/>
                </a:p>
              </p:txBody>
            </p:sp>
            <p:sp>
              <p:nvSpPr>
                <p:cNvPr id="1029" name="Shape 1029"/>
                <p:cNvSpPr/>
                <p:nvPr/>
              </p:nvSpPr>
              <p:spPr>
                <a:xfrm>
                  <a:off x="-1" y="0"/>
                  <a:ext cx="783146"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Merge</a:t>
                  </a: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Runs</a:t>
                  </a:r>
                </a:p>
              </p:txBody>
            </p:sp>
          </p:grpSp>
          <p:grpSp>
            <p:nvGrpSpPr>
              <p:cNvPr id="1037" name="Group 1037"/>
              <p:cNvGrpSpPr/>
              <p:nvPr/>
            </p:nvGrpSpPr>
            <p:grpSpPr>
              <a:xfrm>
                <a:off x="61924" y="429998"/>
                <a:ext cx="659294" cy="795486"/>
                <a:chOff x="-2" y="0"/>
                <a:chExt cx="659293" cy="795485"/>
              </a:xfrm>
            </p:grpSpPr>
            <p:grpSp>
              <p:nvGrpSpPr>
                <p:cNvPr id="1033" name="Group 1033"/>
                <p:cNvGrpSpPr/>
                <p:nvPr/>
              </p:nvGrpSpPr>
              <p:grpSpPr>
                <a:xfrm>
                  <a:off x="-2" y="568904"/>
                  <a:ext cx="655942" cy="226581"/>
                  <a:chOff x="-1" y="-1"/>
                  <a:chExt cx="655940" cy="226580"/>
                </a:xfrm>
              </p:grpSpPr>
              <p:sp>
                <p:nvSpPr>
                  <p:cNvPr id="1031" name="Shape 1031"/>
                  <p:cNvSpPr/>
                  <p:nvPr/>
                </p:nvSpPr>
                <p:spPr>
                  <a:xfrm>
                    <a:off x="-1" y="-1"/>
                    <a:ext cx="655940" cy="226580"/>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032" name="Shape 1032"/>
                  <p:cNvSpPr/>
                  <p:nvPr/>
                </p:nvSpPr>
                <p:spPr>
                  <a:xfrm>
                    <a:off x="-1" y="44039"/>
                    <a:ext cx="655940" cy="138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defRPr>
                    </a:lvl1pPr>
                  </a:lstStyle>
                  <a:p>
                    <a:r>
                      <a:rPr/>
                      <a:t>Out Buffer</a:t>
                    </a:r>
                  </a:p>
                </p:txBody>
              </p:sp>
            </p:grpSp>
            <p:grpSp>
              <p:nvGrpSpPr>
                <p:cNvPr id="1036" name="Group 1036"/>
                <p:cNvGrpSpPr/>
                <p:nvPr/>
              </p:nvGrpSpPr>
              <p:grpSpPr>
                <a:xfrm>
                  <a:off x="0" y="0"/>
                  <a:ext cx="659291" cy="546829"/>
                  <a:chOff x="0" y="0"/>
                  <a:chExt cx="659290" cy="546827"/>
                </a:xfrm>
              </p:grpSpPr>
              <p:sp>
                <p:nvSpPr>
                  <p:cNvPr id="1034" name="Shape 1034"/>
                  <p:cNvSpPr/>
                  <p:nvPr/>
                </p:nvSpPr>
                <p:spPr>
                  <a:xfrm>
                    <a:off x="0" y="0"/>
                    <a:ext cx="659290" cy="546827"/>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035" name="Shape 1035"/>
                  <p:cNvSpPr/>
                  <p:nvPr/>
                </p:nvSpPr>
                <p:spPr>
                  <a:xfrm>
                    <a:off x="0" y="19501"/>
                    <a:ext cx="659290" cy="5078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a:t>B – 1 </a:t>
                    </a:r>
                    <a:endParaRPr sz="900">
                      <a:solidFill>
                        <a:srgbClr val="CF0E30"/>
                      </a:solidFill>
                    </a:endParaRP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a:t>Input</a:t>
                    </a:r>
                    <a:endParaRPr sz="900">
                      <a:solidFill>
                        <a:srgbClr val="CF0E30"/>
                      </a:solidFill>
                    </a:endParaRP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a:t>Buffers</a:t>
                    </a:r>
                  </a:p>
                </p:txBody>
              </p:sp>
            </p:grpSp>
          </p:grpSp>
        </p:grpSp>
        <p:grpSp>
          <p:nvGrpSpPr>
            <p:cNvPr id="1045" name="Group 1045"/>
            <p:cNvGrpSpPr/>
            <p:nvPr/>
          </p:nvGrpSpPr>
          <p:grpSpPr>
            <a:xfrm>
              <a:off x="1874656" y="946831"/>
              <a:ext cx="465358" cy="916181"/>
              <a:chOff x="-1" y="-1"/>
              <a:chExt cx="620475" cy="1221573"/>
            </a:xfrm>
          </p:grpSpPr>
          <p:grpSp>
            <p:nvGrpSpPr>
              <p:cNvPr id="1041" name="Group 1041"/>
              <p:cNvGrpSpPr/>
              <p:nvPr/>
            </p:nvGrpSpPr>
            <p:grpSpPr>
              <a:xfrm>
                <a:off x="-1" y="627000"/>
                <a:ext cx="618311" cy="594572"/>
                <a:chOff x="-1" y="0"/>
                <a:chExt cx="618309" cy="594571"/>
              </a:xfrm>
            </p:grpSpPr>
            <p:sp>
              <p:nvSpPr>
                <p:cNvPr id="1039" name="Shape 1039"/>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40" name="Shape 1040"/>
                <p:cNvSpPr/>
                <p:nvPr/>
              </p:nvSpPr>
              <p:spPr>
                <a:xfrm>
                  <a:off x="-1" y="148642"/>
                  <a:ext cx="469667" cy="184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nvGrpSpPr>
              <p:cNvPr id="1044" name="Group 1044"/>
              <p:cNvGrpSpPr/>
              <p:nvPr/>
            </p:nvGrpSpPr>
            <p:grpSpPr>
              <a:xfrm>
                <a:off x="2163" y="-1"/>
                <a:ext cx="618311" cy="594573"/>
                <a:chOff x="-1" y="0"/>
                <a:chExt cx="618309" cy="594571"/>
              </a:xfrm>
            </p:grpSpPr>
            <p:sp>
              <p:nvSpPr>
                <p:cNvPr id="1042" name="Shape 1042"/>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43" name="Shape 1043"/>
                <p:cNvSpPr/>
                <p:nvPr/>
              </p:nvSpPr>
              <p:spPr>
                <a:xfrm>
                  <a:off x="-1" y="148642"/>
                  <a:ext cx="469667"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grpSp>
          <p:nvGrpSpPr>
            <p:cNvPr id="1052" name="Group 1052"/>
            <p:cNvGrpSpPr/>
            <p:nvPr/>
          </p:nvGrpSpPr>
          <p:grpSpPr>
            <a:xfrm>
              <a:off x="3085976" y="946831"/>
              <a:ext cx="465358" cy="916181"/>
              <a:chOff x="-1" y="-1"/>
              <a:chExt cx="620475" cy="1221573"/>
            </a:xfrm>
          </p:grpSpPr>
          <p:grpSp>
            <p:nvGrpSpPr>
              <p:cNvPr id="1048" name="Group 1048"/>
              <p:cNvGrpSpPr/>
              <p:nvPr/>
            </p:nvGrpSpPr>
            <p:grpSpPr>
              <a:xfrm>
                <a:off x="-1" y="627000"/>
                <a:ext cx="618311" cy="594572"/>
                <a:chOff x="-1" y="0"/>
                <a:chExt cx="618309" cy="594571"/>
              </a:xfrm>
            </p:grpSpPr>
            <p:sp>
              <p:nvSpPr>
                <p:cNvPr id="1046" name="Shape 1046"/>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47" name="Shape 1047"/>
                <p:cNvSpPr/>
                <p:nvPr/>
              </p:nvSpPr>
              <p:spPr>
                <a:xfrm>
                  <a:off x="-1" y="148642"/>
                  <a:ext cx="469667" cy="184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Write</a:t>
                  </a:r>
                </a:p>
              </p:txBody>
            </p:sp>
          </p:grpSp>
          <p:grpSp>
            <p:nvGrpSpPr>
              <p:cNvPr id="1051" name="Group 1051"/>
              <p:cNvGrpSpPr/>
              <p:nvPr/>
            </p:nvGrpSpPr>
            <p:grpSpPr>
              <a:xfrm>
                <a:off x="2163" y="-1"/>
                <a:ext cx="618311" cy="594573"/>
                <a:chOff x="-1" y="0"/>
                <a:chExt cx="618309" cy="594571"/>
              </a:xfrm>
            </p:grpSpPr>
            <p:sp>
              <p:nvSpPr>
                <p:cNvPr id="1049" name="Shape 1049"/>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50" name="Shape 1050"/>
                <p:cNvSpPr/>
                <p:nvPr/>
              </p:nvSpPr>
              <p:spPr>
                <a:xfrm>
                  <a:off x="-1" y="148642"/>
                  <a:ext cx="469667"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Write</a:t>
                  </a:r>
                </a:p>
              </p:txBody>
            </p:sp>
          </p:grpSp>
        </p:grpSp>
        <p:grpSp>
          <p:nvGrpSpPr>
            <p:cNvPr id="1059" name="Group 1059"/>
            <p:cNvGrpSpPr/>
            <p:nvPr/>
          </p:nvGrpSpPr>
          <p:grpSpPr>
            <a:xfrm>
              <a:off x="4179369" y="946831"/>
              <a:ext cx="465358" cy="916181"/>
              <a:chOff x="-1" y="-1"/>
              <a:chExt cx="620475" cy="1221573"/>
            </a:xfrm>
          </p:grpSpPr>
          <p:grpSp>
            <p:nvGrpSpPr>
              <p:cNvPr id="1055" name="Group 1055"/>
              <p:cNvGrpSpPr/>
              <p:nvPr/>
            </p:nvGrpSpPr>
            <p:grpSpPr>
              <a:xfrm>
                <a:off x="-1" y="627000"/>
                <a:ext cx="618311" cy="594572"/>
                <a:chOff x="-1" y="0"/>
                <a:chExt cx="618309" cy="594571"/>
              </a:xfrm>
            </p:grpSpPr>
            <p:sp>
              <p:nvSpPr>
                <p:cNvPr id="1053" name="Shape 1053"/>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54" name="Shape 1054"/>
                <p:cNvSpPr/>
                <p:nvPr/>
              </p:nvSpPr>
              <p:spPr>
                <a:xfrm>
                  <a:off x="-1" y="148642"/>
                  <a:ext cx="469667" cy="184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nvGrpSpPr>
              <p:cNvPr id="1058" name="Group 1058"/>
              <p:cNvGrpSpPr/>
              <p:nvPr/>
            </p:nvGrpSpPr>
            <p:grpSpPr>
              <a:xfrm>
                <a:off x="2163" y="-1"/>
                <a:ext cx="618311" cy="594573"/>
                <a:chOff x="-1" y="0"/>
                <a:chExt cx="618309" cy="594571"/>
              </a:xfrm>
            </p:grpSpPr>
            <p:sp>
              <p:nvSpPr>
                <p:cNvPr id="1056" name="Shape 1056"/>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57" name="Shape 1057"/>
                <p:cNvSpPr/>
                <p:nvPr/>
              </p:nvSpPr>
              <p:spPr>
                <a:xfrm>
                  <a:off x="-1" y="148642"/>
                  <a:ext cx="469667"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grpSp>
          <p:nvGrpSpPr>
            <p:cNvPr id="1066" name="Group 1066"/>
            <p:cNvGrpSpPr/>
            <p:nvPr/>
          </p:nvGrpSpPr>
          <p:grpSpPr>
            <a:xfrm>
              <a:off x="5368613" y="946831"/>
              <a:ext cx="465358" cy="916181"/>
              <a:chOff x="-1" y="-1"/>
              <a:chExt cx="620475" cy="1221573"/>
            </a:xfrm>
          </p:grpSpPr>
          <p:grpSp>
            <p:nvGrpSpPr>
              <p:cNvPr id="1062" name="Group 1062"/>
              <p:cNvGrpSpPr/>
              <p:nvPr/>
            </p:nvGrpSpPr>
            <p:grpSpPr>
              <a:xfrm>
                <a:off x="-1" y="627000"/>
                <a:ext cx="618311" cy="594572"/>
                <a:chOff x="-1" y="0"/>
                <a:chExt cx="618309" cy="594571"/>
              </a:xfrm>
            </p:grpSpPr>
            <p:sp>
              <p:nvSpPr>
                <p:cNvPr id="1060" name="Shape 1060"/>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61" name="Shape 1061"/>
                <p:cNvSpPr/>
                <p:nvPr/>
              </p:nvSpPr>
              <p:spPr>
                <a:xfrm>
                  <a:off x="-1" y="148642"/>
                  <a:ext cx="469667" cy="184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Write</a:t>
                  </a:r>
                </a:p>
              </p:txBody>
            </p:sp>
          </p:grpSp>
          <p:grpSp>
            <p:nvGrpSpPr>
              <p:cNvPr id="1065" name="Group 1065"/>
              <p:cNvGrpSpPr/>
              <p:nvPr/>
            </p:nvGrpSpPr>
            <p:grpSpPr>
              <a:xfrm>
                <a:off x="2163" y="-1"/>
                <a:ext cx="618311" cy="594573"/>
                <a:chOff x="-1" y="0"/>
                <a:chExt cx="618309" cy="594571"/>
              </a:xfrm>
            </p:grpSpPr>
            <p:sp>
              <p:nvSpPr>
                <p:cNvPr id="1063" name="Shape 1063"/>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064" name="Shape 1064"/>
                <p:cNvSpPr/>
                <p:nvPr/>
              </p:nvSpPr>
              <p:spPr>
                <a:xfrm>
                  <a:off x="-1" y="148642"/>
                  <a:ext cx="469667"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Write</a:t>
                  </a:r>
                </a:p>
              </p:txBody>
            </p:sp>
          </p:grpSp>
        </p:grpSp>
        <p:grpSp>
          <p:nvGrpSpPr>
            <p:cNvPr id="1111" name="Group 1111"/>
            <p:cNvGrpSpPr/>
            <p:nvPr/>
          </p:nvGrpSpPr>
          <p:grpSpPr>
            <a:xfrm>
              <a:off x="3619595" y="932141"/>
              <a:ext cx="491510" cy="945560"/>
              <a:chOff x="-1" y="-1"/>
              <a:chExt cx="655346" cy="1260745"/>
            </a:xfrm>
          </p:grpSpPr>
          <p:grpSp>
            <p:nvGrpSpPr>
              <p:cNvPr id="1070" name="Group 1070"/>
              <p:cNvGrpSpPr/>
              <p:nvPr/>
            </p:nvGrpSpPr>
            <p:grpSpPr>
              <a:xfrm>
                <a:off x="-1" y="-1"/>
                <a:ext cx="655346" cy="1260745"/>
                <a:chOff x="0" y="0"/>
                <a:chExt cx="655344" cy="1260743"/>
              </a:xfrm>
            </p:grpSpPr>
            <p:sp>
              <p:nvSpPr>
                <p:cNvPr id="1067" name="Shape 1067"/>
                <p:cNvSpPr/>
                <p:nvPr/>
              </p:nvSpPr>
              <p:spPr>
                <a:xfrm>
                  <a:off x="-1" y="0"/>
                  <a:ext cx="655346" cy="1260744"/>
                </a:xfrm>
                <a:custGeom>
                  <a:avLst/>
                  <a:gdLst/>
                  <a:ahLst/>
                  <a:cxnLst>
                    <a:cxn ang="0">
                      <a:pos x="wd2" y="hd2"/>
                    </a:cxn>
                    <a:cxn ang="5400000">
                      <a:pos x="wd2" y="hd2"/>
                    </a:cxn>
                    <a:cxn ang="10800000">
                      <a:pos x="wd2" y="hd2"/>
                    </a:cxn>
                    <a:cxn ang="16200000">
                      <a:pos x="wd2" y="hd2"/>
                    </a:cxn>
                  </a:cxnLst>
                  <a:rect l="0" t="0" r="r" b="b"/>
                  <a:pathLst>
                    <a:path w="21600" h="21600" extrusionOk="0">
                      <a:moveTo>
                        <a:pt x="0" y="969"/>
                      </a:moveTo>
                      <a:cubicBezTo>
                        <a:pt x="0" y="434"/>
                        <a:pt x="4835" y="0"/>
                        <a:pt x="10800" y="0"/>
                      </a:cubicBezTo>
                      <a:cubicBezTo>
                        <a:pt x="16765" y="0"/>
                        <a:pt x="21600" y="434"/>
                        <a:pt x="21600" y="969"/>
                      </a:cubicBezTo>
                      <a:lnTo>
                        <a:pt x="21600" y="20631"/>
                      </a:lnTo>
                      <a:cubicBezTo>
                        <a:pt x="21600" y="21166"/>
                        <a:pt x="16765" y="21600"/>
                        <a:pt x="10800" y="21600"/>
                      </a:cubicBezTo>
                      <a:cubicBezTo>
                        <a:pt x="4835" y="21600"/>
                        <a:pt x="0" y="21166"/>
                        <a:pt x="0" y="20631"/>
                      </a:cubicBezTo>
                      <a:close/>
                    </a:path>
                  </a:pathLst>
                </a:custGeom>
                <a:gradFill flip="none" rotWithShape="1">
                  <a:gsLst>
                    <a:gs pos="0">
                      <a:srgbClr val="D8D8D8"/>
                    </a:gs>
                    <a:gs pos="35000">
                      <a:srgbClr val="E3E3E3"/>
                    </a:gs>
                    <a:gs pos="100000">
                      <a:srgbClr val="F4F4F4"/>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1068" name="Shape 1068"/>
                <p:cNvSpPr/>
                <p:nvPr/>
              </p:nvSpPr>
              <p:spPr>
                <a:xfrm>
                  <a:off x="-1" y="-1"/>
                  <a:ext cx="655346" cy="113075"/>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1069" name="Shape 1069"/>
                <p:cNvSpPr/>
                <p:nvPr/>
              </p:nvSpPr>
              <p:spPr>
                <a:xfrm>
                  <a:off x="-1" y="0"/>
                  <a:ext cx="655346" cy="1260744"/>
                </a:xfrm>
                <a:custGeom>
                  <a:avLst/>
                  <a:gdLst/>
                  <a:ahLst/>
                  <a:cxnLst>
                    <a:cxn ang="0">
                      <a:pos x="wd2" y="hd2"/>
                    </a:cxn>
                    <a:cxn ang="5400000">
                      <a:pos x="wd2" y="hd2"/>
                    </a:cxn>
                    <a:cxn ang="10800000">
                      <a:pos x="wd2" y="hd2"/>
                    </a:cxn>
                    <a:cxn ang="16200000">
                      <a:pos x="wd2" y="hd2"/>
                    </a:cxn>
                  </a:cxnLst>
                  <a:rect l="0" t="0" r="r" b="b"/>
                  <a:pathLst>
                    <a:path w="21600" h="21600" extrusionOk="0">
                      <a:moveTo>
                        <a:pt x="21600" y="969"/>
                      </a:moveTo>
                      <a:cubicBezTo>
                        <a:pt x="21600" y="1504"/>
                        <a:pt x="16765" y="1937"/>
                        <a:pt x="10800" y="1937"/>
                      </a:cubicBezTo>
                      <a:cubicBezTo>
                        <a:pt x="4835" y="1937"/>
                        <a:pt x="0" y="1504"/>
                        <a:pt x="0" y="969"/>
                      </a:cubicBezTo>
                      <a:cubicBezTo>
                        <a:pt x="0" y="434"/>
                        <a:pt x="4835" y="0"/>
                        <a:pt x="10800" y="0"/>
                      </a:cubicBezTo>
                      <a:cubicBezTo>
                        <a:pt x="16765" y="0"/>
                        <a:pt x="21600" y="434"/>
                        <a:pt x="21600" y="969"/>
                      </a:cubicBezTo>
                      <a:lnTo>
                        <a:pt x="21600" y="20631"/>
                      </a:lnTo>
                      <a:cubicBezTo>
                        <a:pt x="21600" y="21166"/>
                        <a:pt x="16765" y="21600"/>
                        <a:pt x="10800" y="21600"/>
                      </a:cubicBezTo>
                      <a:cubicBezTo>
                        <a:pt x="4835" y="21600"/>
                        <a:pt x="0" y="21166"/>
                        <a:pt x="0" y="20631"/>
                      </a:cubicBezTo>
                      <a:lnTo>
                        <a:pt x="0" y="969"/>
                      </a:lnTo>
                    </a:path>
                  </a:pathLst>
                </a:custGeom>
                <a:noFill/>
                <a:ln w="9525" cap="flat">
                  <a:solidFill>
                    <a:srgbClr val="A1A1A1"/>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1083" name="Group 1083"/>
              <p:cNvGrpSpPr/>
              <p:nvPr/>
            </p:nvGrpSpPr>
            <p:grpSpPr>
              <a:xfrm>
                <a:off x="36437" y="200108"/>
                <a:ext cx="540634" cy="217679"/>
                <a:chOff x="0" y="0"/>
                <a:chExt cx="540633" cy="217677"/>
              </a:xfrm>
            </p:grpSpPr>
            <p:grpSp>
              <p:nvGrpSpPr>
                <p:cNvPr id="1074" name="Group 1074"/>
                <p:cNvGrpSpPr/>
                <p:nvPr/>
              </p:nvGrpSpPr>
              <p:grpSpPr>
                <a:xfrm>
                  <a:off x="0" y="0"/>
                  <a:ext cx="164433" cy="217678"/>
                  <a:chOff x="0" y="0"/>
                  <a:chExt cx="164432" cy="217677"/>
                </a:xfrm>
              </p:grpSpPr>
              <p:sp>
                <p:nvSpPr>
                  <p:cNvPr id="1071" name="Shape 1071"/>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72" name="Shape 1072"/>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73" name="Shape 1073"/>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078" name="Group 1078"/>
                <p:cNvGrpSpPr/>
                <p:nvPr/>
              </p:nvGrpSpPr>
              <p:grpSpPr>
                <a:xfrm>
                  <a:off x="188101" y="0"/>
                  <a:ext cx="164433" cy="217678"/>
                  <a:chOff x="0" y="0"/>
                  <a:chExt cx="164432" cy="217677"/>
                </a:xfrm>
              </p:grpSpPr>
              <p:sp>
                <p:nvSpPr>
                  <p:cNvPr id="1075" name="Shape 1075"/>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76" name="Shape 1076"/>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77" name="Shape 1077"/>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082" name="Group 1082"/>
                <p:cNvGrpSpPr/>
                <p:nvPr/>
              </p:nvGrpSpPr>
              <p:grpSpPr>
                <a:xfrm>
                  <a:off x="376201" y="0"/>
                  <a:ext cx="164433" cy="217678"/>
                  <a:chOff x="0" y="0"/>
                  <a:chExt cx="164432" cy="217677"/>
                </a:xfrm>
              </p:grpSpPr>
              <p:sp>
                <p:nvSpPr>
                  <p:cNvPr id="1079" name="Shape 1079"/>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80" name="Shape 1080"/>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81" name="Shape 1081"/>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nvGrpSpPr>
              <p:cNvPr id="1096" name="Group 1096"/>
              <p:cNvGrpSpPr/>
              <p:nvPr/>
            </p:nvGrpSpPr>
            <p:grpSpPr>
              <a:xfrm>
                <a:off x="36437" y="555907"/>
                <a:ext cx="540634" cy="217679"/>
                <a:chOff x="0" y="0"/>
                <a:chExt cx="540633" cy="217677"/>
              </a:xfrm>
            </p:grpSpPr>
            <p:grpSp>
              <p:nvGrpSpPr>
                <p:cNvPr id="1087" name="Group 1087"/>
                <p:cNvGrpSpPr/>
                <p:nvPr/>
              </p:nvGrpSpPr>
              <p:grpSpPr>
                <a:xfrm>
                  <a:off x="0" y="0"/>
                  <a:ext cx="164433" cy="217678"/>
                  <a:chOff x="0" y="0"/>
                  <a:chExt cx="164432" cy="217677"/>
                </a:xfrm>
              </p:grpSpPr>
              <p:sp>
                <p:nvSpPr>
                  <p:cNvPr id="1084" name="Shape 1084"/>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85" name="Shape 1085"/>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86" name="Shape 1086"/>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091" name="Group 1091"/>
                <p:cNvGrpSpPr/>
                <p:nvPr/>
              </p:nvGrpSpPr>
              <p:grpSpPr>
                <a:xfrm>
                  <a:off x="188101" y="0"/>
                  <a:ext cx="164433" cy="217678"/>
                  <a:chOff x="0" y="0"/>
                  <a:chExt cx="164432" cy="217677"/>
                </a:xfrm>
              </p:grpSpPr>
              <p:sp>
                <p:nvSpPr>
                  <p:cNvPr id="1088" name="Shape 1088"/>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89" name="Shape 1089"/>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90" name="Shape 1090"/>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095" name="Group 1095"/>
                <p:cNvGrpSpPr/>
                <p:nvPr/>
              </p:nvGrpSpPr>
              <p:grpSpPr>
                <a:xfrm>
                  <a:off x="376201" y="0"/>
                  <a:ext cx="164433" cy="217678"/>
                  <a:chOff x="0" y="0"/>
                  <a:chExt cx="164432" cy="217677"/>
                </a:xfrm>
              </p:grpSpPr>
              <p:sp>
                <p:nvSpPr>
                  <p:cNvPr id="1092" name="Shape 1092"/>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93" name="Shape 1093"/>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94" name="Shape 1094"/>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sp>
            <p:nvSpPr>
              <p:cNvPr id="1097" name="Shape 1097"/>
              <p:cNvSpPr/>
              <p:nvPr/>
            </p:nvSpPr>
            <p:spPr>
              <a:xfrm>
                <a:off x="75553" y="399540"/>
                <a:ext cx="504238" cy="4616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200">
                    <a:solidFill>
                      <a:srgbClr val="000000"/>
                    </a:solidFill>
                  </a:defRPr>
                </a:pPr>
                <a:r>
                  <a:rPr sz="1200"/>
                  <a:t>Sorted</a:t>
                </a:r>
                <a:endParaRPr sz="1200">
                  <a:solidFill>
                    <a:srgbClr val="CF0E30"/>
                  </a:solidFill>
                </a:endParaRPr>
              </a:p>
              <a:p>
                <a:pPr algn="ctr">
                  <a:defRPr sz="1200">
                    <a:solidFill>
                      <a:srgbClr val="000000"/>
                    </a:solidFill>
                  </a:defRPr>
                </a:pPr>
                <a:r>
                  <a:rPr sz="1200"/>
                  <a:t>Runs</a:t>
                </a:r>
              </a:p>
            </p:txBody>
          </p:sp>
          <p:grpSp>
            <p:nvGrpSpPr>
              <p:cNvPr id="1110" name="Group 1110"/>
              <p:cNvGrpSpPr/>
              <p:nvPr/>
            </p:nvGrpSpPr>
            <p:grpSpPr>
              <a:xfrm>
                <a:off x="28649" y="858320"/>
                <a:ext cx="540634" cy="217679"/>
                <a:chOff x="0" y="0"/>
                <a:chExt cx="540633" cy="217677"/>
              </a:xfrm>
            </p:grpSpPr>
            <p:grpSp>
              <p:nvGrpSpPr>
                <p:cNvPr id="1101" name="Group 1101"/>
                <p:cNvGrpSpPr/>
                <p:nvPr/>
              </p:nvGrpSpPr>
              <p:grpSpPr>
                <a:xfrm>
                  <a:off x="0" y="0"/>
                  <a:ext cx="164433" cy="217678"/>
                  <a:chOff x="0" y="0"/>
                  <a:chExt cx="164432" cy="217677"/>
                </a:xfrm>
              </p:grpSpPr>
              <p:sp>
                <p:nvSpPr>
                  <p:cNvPr id="1098" name="Shape 1098"/>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099" name="Shape 1099"/>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00" name="Shape 1100"/>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05" name="Group 1105"/>
                <p:cNvGrpSpPr/>
                <p:nvPr/>
              </p:nvGrpSpPr>
              <p:grpSpPr>
                <a:xfrm>
                  <a:off x="188101" y="0"/>
                  <a:ext cx="164433" cy="217678"/>
                  <a:chOff x="0" y="0"/>
                  <a:chExt cx="164432" cy="217677"/>
                </a:xfrm>
              </p:grpSpPr>
              <p:sp>
                <p:nvSpPr>
                  <p:cNvPr id="1102" name="Shape 1102"/>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03" name="Shape 1103"/>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04" name="Shape 1104"/>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09" name="Group 1109"/>
                <p:cNvGrpSpPr/>
                <p:nvPr/>
              </p:nvGrpSpPr>
              <p:grpSpPr>
                <a:xfrm>
                  <a:off x="376201" y="0"/>
                  <a:ext cx="164433" cy="217678"/>
                  <a:chOff x="0" y="0"/>
                  <a:chExt cx="164432" cy="217677"/>
                </a:xfrm>
              </p:grpSpPr>
              <p:sp>
                <p:nvSpPr>
                  <p:cNvPr id="1106" name="Shape 1106"/>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07" name="Shape 1107"/>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08" name="Shape 1108"/>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grpSp>
          <p:nvGrpSpPr>
            <p:cNvPr id="1156" name="Group 1156"/>
            <p:cNvGrpSpPr/>
            <p:nvPr/>
          </p:nvGrpSpPr>
          <p:grpSpPr>
            <a:xfrm>
              <a:off x="5902233" y="932141"/>
              <a:ext cx="491510" cy="945560"/>
              <a:chOff x="-1" y="-1"/>
              <a:chExt cx="655346" cy="1260745"/>
            </a:xfrm>
          </p:grpSpPr>
          <p:grpSp>
            <p:nvGrpSpPr>
              <p:cNvPr id="1115" name="Group 1115"/>
              <p:cNvGrpSpPr/>
              <p:nvPr/>
            </p:nvGrpSpPr>
            <p:grpSpPr>
              <a:xfrm>
                <a:off x="-1" y="-1"/>
                <a:ext cx="655346" cy="1260745"/>
                <a:chOff x="0" y="0"/>
                <a:chExt cx="655344" cy="1260743"/>
              </a:xfrm>
            </p:grpSpPr>
            <p:sp>
              <p:nvSpPr>
                <p:cNvPr id="1112" name="Shape 1112"/>
                <p:cNvSpPr/>
                <p:nvPr/>
              </p:nvSpPr>
              <p:spPr>
                <a:xfrm>
                  <a:off x="-1" y="0"/>
                  <a:ext cx="655346" cy="1260744"/>
                </a:xfrm>
                <a:custGeom>
                  <a:avLst/>
                  <a:gdLst/>
                  <a:ahLst/>
                  <a:cxnLst>
                    <a:cxn ang="0">
                      <a:pos x="wd2" y="hd2"/>
                    </a:cxn>
                    <a:cxn ang="5400000">
                      <a:pos x="wd2" y="hd2"/>
                    </a:cxn>
                    <a:cxn ang="10800000">
                      <a:pos x="wd2" y="hd2"/>
                    </a:cxn>
                    <a:cxn ang="16200000">
                      <a:pos x="wd2" y="hd2"/>
                    </a:cxn>
                  </a:cxnLst>
                  <a:rect l="0" t="0" r="r" b="b"/>
                  <a:pathLst>
                    <a:path w="21600" h="21600" extrusionOk="0">
                      <a:moveTo>
                        <a:pt x="0" y="969"/>
                      </a:moveTo>
                      <a:cubicBezTo>
                        <a:pt x="0" y="434"/>
                        <a:pt x="4835" y="0"/>
                        <a:pt x="10800" y="0"/>
                      </a:cubicBezTo>
                      <a:cubicBezTo>
                        <a:pt x="16765" y="0"/>
                        <a:pt x="21600" y="434"/>
                        <a:pt x="21600" y="969"/>
                      </a:cubicBezTo>
                      <a:lnTo>
                        <a:pt x="21600" y="20631"/>
                      </a:lnTo>
                      <a:cubicBezTo>
                        <a:pt x="21600" y="21166"/>
                        <a:pt x="16765" y="21600"/>
                        <a:pt x="10800" y="21600"/>
                      </a:cubicBezTo>
                      <a:cubicBezTo>
                        <a:pt x="4835" y="21600"/>
                        <a:pt x="0" y="21166"/>
                        <a:pt x="0" y="20631"/>
                      </a:cubicBezTo>
                      <a:close/>
                    </a:path>
                  </a:pathLst>
                </a:custGeom>
                <a:gradFill flip="none" rotWithShape="1">
                  <a:gsLst>
                    <a:gs pos="0">
                      <a:srgbClr val="D8D8D8"/>
                    </a:gs>
                    <a:gs pos="35000">
                      <a:srgbClr val="E3E3E3"/>
                    </a:gs>
                    <a:gs pos="100000">
                      <a:srgbClr val="F4F4F4"/>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1113" name="Shape 1113"/>
                <p:cNvSpPr/>
                <p:nvPr/>
              </p:nvSpPr>
              <p:spPr>
                <a:xfrm>
                  <a:off x="-1" y="-1"/>
                  <a:ext cx="655346" cy="113075"/>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1114" name="Shape 1114"/>
                <p:cNvSpPr/>
                <p:nvPr/>
              </p:nvSpPr>
              <p:spPr>
                <a:xfrm>
                  <a:off x="-1" y="0"/>
                  <a:ext cx="655346" cy="1260744"/>
                </a:xfrm>
                <a:custGeom>
                  <a:avLst/>
                  <a:gdLst/>
                  <a:ahLst/>
                  <a:cxnLst>
                    <a:cxn ang="0">
                      <a:pos x="wd2" y="hd2"/>
                    </a:cxn>
                    <a:cxn ang="5400000">
                      <a:pos x="wd2" y="hd2"/>
                    </a:cxn>
                    <a:cxn ang="10800000">
                      <a:pos x="wd2" y="hd2"/>
                    </a:cxn>
                    <a:cxn ang="16200000">
                      <a:pos x="wd2" y="hd2"/>
                    </a:cxn>
                  </a:cxnLst>
                  <a:rect l="0" t="0" r="r" b="b"/>
                  <a:pathLst>
                    <a:path w="21600" h="21600" extrusionOk="0">
                      <a:moveTo>
                        <a:pt x="21600" y="969"/>
                      </a:moveTo>
                      <a:cubicBezTo>
                        <a:pt x="21600" y="1504"/>
                        <a:pt x="16765" y="1937"/>
                        <a:pt x="10800" y="1937"/>
                      </a:cubicBezTo>
                      <a:cubicBezTo>
                        <a:pt x="4835" y="1937"/>
                        <a:pt x="0" y="1504"/>
                        <a:pt x="0" y="969"/>
                      </a:cubicBezTo>
                      <a:cubicBezTo>
                        <a:pt x="0" y="434"/>
                        <a:pt x="4835" y="0"/>
                        <a:pt x="10800" y="0"/>
                      </a:cubicBezTo>
                      <a:cubicBezTo>
                        <a:pt x="16765" y="0"/>
                        <a:pt x="21600" y="434"/>
                        <a:pt x="21600" y="969"/>
                      </a:cubicBezTo>
                      <a:lnTo>
                        <a:pt x="21600" y="20631"/>
                      </a:lnTo>
                      <a:cubicBezTo>
                        <a:pt x="21600" y="21166"/>
                        <a:pt x="16765" y="21600"/>
                        <a:pt x="10800" y="21600"/>
                      </a:cubicBezTo>
                      <a:cubicBezTo>
                        <a:pt x="4835" y="21600"/>
                        <a:pt x="0" y="21166"/>
                        <a:pt x="0" y="20631"/>
                      </a:cubicBezTo>
                      <a:lnTo>
                        <a:pt x="0" y="969"/>
                      </a:lnTo>
                    </a:path>
                  </a:pathLst>
                </a:custGeom>
                <a:noFill/>
                <a:ln w="9525" cap="flat">
                  <a:solidFill>
                    <a:srgbClr val="A1A1A1"/>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1128" name="Group 1128"/>
              <p:cNvGrpSpPr/>
              <p:nvPr/>
            </p:nvGrpSpPr>
            <p:grpSpPr>
              <a:xfrm>
                <a:off x="36437" y="200108"/>
                <a:ext cx="540634" cy="217679"/>
                <a:chOff x="0" y="0"/>
                <a:chExt cx="540633" cy="217677"/>
              </a:xfrm>
            </p:grpSpPr>
            <p:grpSp>
              <p:nvGrpSpPr>
                <p:cNvPr id="1119" name="Group 1119"/>
                <p:cNvGrpSpPr/>
                <p:nvPr/>
              </p:nvGrpSpPr>
              <p:grpSpPr>
                <a:xfrm>
                  <a:off x="0" y="0"/>
                  <a:ext cx="164433" cy="217678"/>
                  <a:chOff x="0" y="0"/>
                  <a:chExt cx="164432" cy="217677"/>
                </a:xfrm>
              </p:grpSpPr>
              <p:sp>
                <p:nvSpPr>
                  <p:cNvPr id="1116" name="Shape 1116"/>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17" name="Shape 1117"/>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18" name="Shape 1118"/>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23" name="Group 1123"/>
                <p:cNvGrpSpPr/>
                <p:nvPr/>
              </p:nvGrpSpPr>
              <p:grpSpPr>
                <a:xfrm>
                  <a:off x="188101" y="0"/>
                  <a:ext cx="164433" cy="217678"/>
                  <a:chOff x="0" y="0"/>
                  <a:chExt cx="164432" cy="217677"/>
                </a:xfrm>
              </p:grpSpPr>
              <p:sp>
                <p:nvSpPr>
                  <p:cNvPr id="1120" name="Shape 1120"/>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21" name="Shape 1121"/>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22" name="Shape 1122"/>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27" name="Group 1127"/>
                <p:cNvGrpSpPr/>
                <p:nvPr/>
              </p:nvGrpSpPr>
              <p:grpSpPr>
                <a:xfrm>
                  <a:off x="376201" y="0"/>
                  <a:ext cx="164433" cy="217678"/>
                  <a:chOff x="0" y="0"/>
                  <a:chExt cx="164432" cy="217677"/>
                </a:xfrm>
              </p:grpSpPr>
              <p:sp>
                <p:nvSpPr>
                  <p:cNvPr id="1124" name="Shape 1124"/>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25" name="Shape 1125"/>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26" name="Shape 1126"/>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nvGrpSpPr>
              <p:cNvPr id="1141" name="Group 1141"/>
              <p:cNvGrpSpPr/>
              <p:nvPr/>
            </p:nvGrpSpPr>
            <p:grpSpPr>
              <a:xfrm>
                <a:off x="36437" y="555907"/>
                <a:ext cx="540634" cy="217679"/>
                <a:chOff x="0" y="0"/>
                <a:chExt cx="540633" cy="217677"/>
              </a:xfrm>
            </p:grpSpPr>
            <p:grpSp>
              <p:nvGrpSpPr>
                <p:cNvPr id="1132" name="Group 1132"/>
                <p:cNvGrpSpPr/>
                <p:nvPr/>
              </p:nvGrpSpPr>
              <p:grpSpPr>
                <a:xfrm>
                  <a:off x="0" y="0"/>
                  <a:ext cx="164433" cy="217678"/>
                  <a:chOff x="0" y="0"/>
                  <a:chExt cx="164432" cy="217677"/>
                </a:xfrm>
              </p:grpSpPr>
              <p:sp>
                <p:nvSpPr>
                  <p:cNvPr id="1129" name="Shape 1129"/>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0" name="Shape 1130"/>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1" name="Shape 1131"/>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36" name="Group 1136"/>
                <p:cNvGrpSpPr/>
                <p:nvPr/>
              </p:nvGrpSpPr>
              <p:grpSpPr>
                <a:xfrm>
                  <a:off x="188101" y="0"/>
                  <a:ext cx="164433" cy="217678"/>
                  <a:chOff x="0" y="0"/>
                  <a:chExt cx="164432" cy="217677"/>
                </a:xfrm>
              </p:grpSpPr>
              <p:sp>
                <p:nvSpPr>
                  <p:cNvPr id="1133" name="Shape 1133"/>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4" name="Shape 1134"/>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5" name="Shape 1135"/>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40" name="Group 1140"/>
                <p:cNvGrpSpPr/>
                <p:nvPr/>
              </p:nvGrpSpPr>
              <p:grpSpPr>
                <a:xfrm>
                  <a:off x="376201" y="0"/>
                  <a:ext cx="164433" cy="217678"/>
                  <a:chOff x="0" y="0"/>
                  <a:chExt cx="164432" cy="217677"/>
                </a:xfrm>
              </p:grpSpPr>
              <p:sp>
                <p:nvSpPr>
                  <p:cNvPr id="1137" name="Shape 1137"/>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8" name="Shape 1138"/>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39" name="Shape 1139"/>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sp>
            <p:nvSpPr>
              <p:cNvPr id="1142" name="Shape 1142"/>
              <p:cNvSpPr/>
              <p:nvPr/>
            </p:nvSpPr>
            <p:spPr>
              <a:xfrm>
                <a:off x="75553" y="399540"/>
                <a:ext cx="504238" cy="4616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200">
                    <a:solidFill>
                      <a:srgbClr val="000000"/>
                    </a:solidFill>
                  </a:defRPr>
                </a:pPr>
                <a:r>
                  <a:rPr sz="1200"/>
                  <a:t>Sorted</a:t>
                </a:r>
                <a:endParaRPr sz="1200">
                  <a:solidFill>
                    <a:srgbClr val="CF0E30"/>
                  </a:solidFill>
                </a:endParaRPr>
              </a:p>
              <a:p>
                <a:pPr algn="ctr">
                  <a:defRPr sz="1200">
                    <a:solidFill>
                      <a:srgbClr val="000000"/>
                    </a:solidFill>
                  </a:defRPr>
                </a:pPr>
                <a:r>
                  <a:rPr sz="1200"/>
                  <a:t>Files</a:t>
                </a:r>
              </a:p>
            </p:txBody>
          </p:sp>
          <p:grpSp>
            <p:nvGrpSpPr>
              <p:cNvPr id="1155" name="Group 1155"/>
              <p:cNvGrpSpPr/>
              <p:nvPr/>
            </p:nvGrpSpPr>
            <p:grpSpPr>
              <a:xfrm>
                <a:off x="28649" y="858320"/>
                <a:ext cx="540634" cy="217679"/>
                <a:chOff x="0" y="0"/>
                <a:chExt cx="540633" cy="217677"/>
              </a:xfrm>
            </p:grpSpPr>
            <p:grpSp>
              <p:nvGrpSpPr>
                <p:cNvPr id="1146" name="Group 1146"/>
                <p:cNvGrpSpPr/>
                <p:nvPr/>
              </p:nvGrpSpPr>
              <p:grpSpPr>
                <a:xfrm>
                  <a:off x="0" y="0"/>
                  <a:ext cx="164433" cy="217678"/>
                  <a:chOff x="0" y="0"/>
                  <a:chExt cx="164432" cy="217677"/>
                </a:xfrm>
              </p:grpSpPr>
              <p:sp>
                <p:nvSpPr>
                  <p:cNvPr id="1143" name="Shape 1143"/>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44" name="Shape 1144"/>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45" name="Shape 1145"/>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50" name="Group 1150"/>
                <p:cNvGrpSpPr/>
                <p:nvPr/>
              </p:nvGrpSpPr>
              <p:grpSpPr>
                <a:xfrm>
                  <a:off x="188101" y="0"/>
                  <a:ext cx="164433" cy="217678"/>
                  <a:chOff x="0" y="0"/>
                  <a:chExt cx="164432" cy="217677"/>
                </a:xfrm>
              </p:grpSpPr>
              <p:sp>
                <p:nvSpPr>
                  <p:cNvPr id="1147" name="Shape 1147"/>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48" name="Shape 1148"/>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49" name="Shape 1149"/>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1154" name="Group 1154"/>
                <p:cNvGrpSpPr/>
                <p:nvPr/>
              </p:nvGrpSpPr>
              <p:grpSpPr>
                <a:xfrm>
                  <a:off x="376201" y="0"/>
                  <a:ext cx="164433" cy="217678"/>
                  <a:chOff x="0" y="0"/>
                  <a:chExt cx="164432" cy="217677"/>
                </a:xfrm>
              </p:grpSpPr>
              <p:sp>
                <p:nvSpPr>
                  <p:cNvPr id="1151" name="Shape 1151"/>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881"/>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52" name="Shape 1152"/>
                  <p:cNvSpPr/>
                  <p:nvPr/>
                </p:nvSpPr>
                <p:spPr>
                  <a:xfrm>
                    <a:off x="137025" y="190271"/>
                    <a:ext cx="27407" cy="274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1153" name="Shape 1153"/>
                  <p:cNvSpPr/>
                  <p:nvPr/>
                </p:nvSpPr>
                <p:spPr>
                  <a:xfrm>
                    <a:off x="-1" y="0"/>
                    <a:ext cx="164434" cy="217678"/>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424"/>
                        </a:lnTo>
                        <a:lnTo>
                          <a:pt x="21600" y="18881"/>
                        </a:lnTo>
                        <a:lnTo>
                          <a:pt x="18000" y="21600"/>
                        </a:lnTo>
                        <a:lnTo>
                          <a:pt x="0" y="21600"/>
                        </a:lnTo>
                        <a:lnTo>
                          <a:pt x="0" y="0"/>
                        </a:lnTo>
                        <a:lnTo>
                          <a:pt x="21600" y="0"/>
                        </a:lnTo>
                        <a:lnTo>
                          <a:pt x="21600" y="18881"/>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grpSp>
          <p:nvGrpSpPr>
            <p:cNvPr id="1163" name="Group 1163"/>
            <p:cNvGrpSpPr/>
            <p:nvPr/>
          </p:nvGrpSpPr>
          <p:grpSpPr>
            <a:xfrm>
              <a:off x="6462006" y="946831"/>
              <a:ext cx="465358" cy="916181"/>
              <a:chOff x="-1" y="-1"/>
              <a:chExt cx="620475" cy="1221573"/>
            </a:xfrm>
          </p:grpSpPr>
          <p:grpSp>
            <p:nvGrpSpPr>
              <p:cNvPr id="1159" name="Group 1159"/>
              <p:cNvGrpSpPr/>
              <p:nvPr/>
            </p:nvGrpSpPr>
            <p:grpSpPr>
              <a:xfrm>
                <a:off x="-1" y="627000"/>
                <a:ext cx="618311" cy="594572"/>
                <a:chOff x="-1" y="0"/>
                <a:chExt cx="618309" cy="594571"/>
              </a:xfrm>
            </p:grpSpPr>
            <p:sp>
              <p:nvSpPr>
                <p:cNvPr id="1157" name="Shape 1157"/>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158" name="Shape 1158"/>
                <p:cNvSpPr/>
                <p:nvPr/>
              </p:nvSpPr>
              <p:spPr>
                <a:xfrm>
                  <a:off x="-1" y="148642"/>
                  <a:ext cx="469667" cy="1846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nvGrpSpPr>
              <p:cNvPr id="1162" name="Group 1162"/>
              <p:cNvGrpSpPr/>
              <p:nvPr/>
            </p:nvGrpSpPr>
            <p:grpSpPr>
              <a:xfrm>
                <a:off x="2163" y="-1"/>
                <a:ext cx="618311" cy="594573"/>
                <a:chOff x="-1" y="0"/>
                <a:chExt cx="618309" cy="594571"/>
              </a:xfrm>
            </p:grpSpPr>
            <p:sp>
              <p:nvSpPr>
                <p:cNvPr id="1160" name="Shape 1160"/>
                <p:cNvSpPr/>
                <p:nvPr/>
              </p:nvSpPr>
              <p:spPr>
                <a:xfrm>
                  <a:off x="0" y="0"/>
                  <a:ext cx="61830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1161" name="Shape 1161"/>
                <p:cNvSpPr/>
                <p:nvPr/>
              </p:nvSpPr>
              <p:spPr>
                <a:xfrm>
                  <a:off x="-1" y="148642"/>
                  <a:ext cx="469667" cy="1846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grpSp>
          <p:nvGrpSpPr>
            <p:cNvPr id="1174" name="Group 1174"/>
            <p:cNvGrpSpPr/>
            <p:nvPr/>
          </p:nvGrpSpPr>
          <p:grpSpPr>
            <a:xfrm>
              <a:off x="6995625" y="932142"/>
              <a:ext cx="587362" cy="945560"/>
              <a:chOff x="-2" y="0"/>
              <a:chExt cx="783148" cy="1260745"/>
            </a:xfrm>
          </p:grpSpPr>
          <p:grpSp>
            <p:nvGrpSpPr>
              <p:cNvPr id="1166" name="Group 1166"/>
              <p:cNvGrpSpPr/>
              <p:nvPr/>
            </p:nvGrpSpPr>
            <p:grpSpPr>
              <a:xfrm>
                <a:off x="-2" y="0"/>
                <a:ext cx="783148" cy="1260745"/>
                <a:chOff x="-1" y="0"/>
                <a:chExt cx="783146" cy="1260744"/>
              </a:xfrm>
            </p:grpSpPr>
            <p:sp>
              <p:nvSpPr>
                <p:cNvPr id="1164" name="Shape 1164"/>
                <p:cNvSpPr/>
                <p:nvPr/>
              </p:nvSpPr>
              <p:spPr>
                <a:xfrm>
                  <a:off x="-1" y="0"/>
                  <a:ext cx="783146" cy="1260744"/>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000000"/>
                      </a:solidFill>
                    </a:defRPr>
                  </a:pPr>
                  <a:endParaRPr/>
                </a:p>
              </p:txBody>
            </p:sp>
            <p:sp>
              <p:nvSpPr>
                <p:cNvPr id="1165" name="Shape 1165"/>
                <p:cNvSpPr/>
                <p:nvPr/>
              </p:nvSpPr>
              <p:spPr>
                <a:xfrm>
                  <a:off x="-1" y="0"/>
                  <a:ext cx="783146" cy="461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Merge</a:t>
                  </a: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r>
                    <a:rPr sz="1200"/>
                    <a:t>Files</a:t>
                  </a:r>
                </a:p>
              </p:txBody>
            </p:sp>
          </p:grpSp>
          <p:grpSp>
            <p:nvGrpSpPr>
              <p:cNvPr id="1173" name="Group 1173"/>
              <p:cNvGrpSpPr/>
              <p:nvPr/>
            </p:nvGrpSpPr>
            <p:grpSpPr>
              <a:xfrm>
                <a:off x="61924" y="429998"/>
                <a:ext cx="659294" cy="795486"/>
                <a:chOff x="-2" y="0"/>
                <a:chExt cx="659293" cy="795485"/>
              </a:xfrm>
            </p:grpSpPr>
            <p:grpSp>
              <p:nvGrpSpPr>
                <p:cNvPr id="1169" name="Group 1169"/>
                <p:cNvGrpSpPr/>
                <p:nvPr/>
              </p:nvGrpSpPr>
              <p:grpSpPr>
                <a:xfrm>
                  <a:off x="-2" y="568904"/>
                  <a:ext cx="655942" cy="226581"/>
                  <a:chOff x="-1" y="-1"/>
                  <a:chExt cx="655940" cy="226580"/>
                </a:xfrm>
              </p:grpSpPr>
              <p:sp>
                <p:nvSpPr>
                  <p:cNvPr id="1167" name="Shape 1167"/>
                  <p:cNvSpPr/>
                  <p:nvPr/>
                </p:nvSpPr>
                <p:spPr>
                  <a:xfrm>
                    <a:off x="-1" y="-1"/>
                    <a:ext cx="655940" cy="226580"/>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168" name="Shape 1168"/>
                  <p:cNvSpPr/>
                  <p:nvPr/>
                </p:nvSpPr>
                <p:spPr>
                  <a:xfrm>
                    <a:off x="-1" y="44039"/>
                    <a:ext cx="655940" cy="138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00">
                        <a:solidFill>
                          <a:srgbClr val="000000"/>
                        </a:solidFill>
                      </a:defRPr>
                    </a:lvl1pPr>
                  </a:lstStyle>
                  <a:p>
                    <a:r>
                      <a:rPr/>
                      <a:t>Out Buffer</a:t>
                    </a:r>
                  </a:p>
                </p:txBody>
              </p:sp>
            </p:grpSp>
            <p:grpSp>
              <p:nvGrpSpPr>
                <p:cNvPr id="1172" name="Group 1172"/>
                <p:cNvGrpSpPr/>
                <p:nvPr/>
              </p:nvGrpSpPr>
              <p:grpSpPr>
                <a:xfrm>
                  <a:off x="0" y="0"/>
                  <a:ext cx="659291" cy="546829"/>
                  <a:chOff x="0" y="0"/>
                  <a:chExt cx="659290" cy="546827"/>
                </a:xfrm>
              </p:grpSpPr>
              <p:sp>
                <p:nvSpPr>
                  <p:cNvPr id="1170" name="Shape 1170"/>
                  <p:cNvSpPr/>
                  <p:nvPr/>
                </p:nvSpPr>
                <p:spPr>
                  <a:xfrm>
                    <a:off x="0" y="0"/>
                    <a:ext cx="659290" cy="546827"/>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1171" name="Shape 1171"/>
                  <p:cNvSpPr/>
                  <p:nvPr/>
                </p:nvSpPr>
                <p:spPr>
                  <a:xfrm>
                    <a:off x="0" y="19501"/>
                    <a:ext cx="659290" cy="5078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dirty="0"/>
                      <a:t>B – 1 </a:t>
                    </a:r>
                    <a:endParaRPr sz="900" dirty="0">
                      <a:solidFill>
                        <a:srgbClr val="CF0E30"/>
                      </a:solidFill>
                    </a:endParaRP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dirty="0"/>
                      <a:t>Input</a:t>
                    </a:r>
                    <a:endParaRPr sz="900" dirty="0">
                      <a:solidFill>
                        <a:srgbClr val="CF0E30"/>
                      </a:solidFill>
                    </a:endParaRPr>
                  </a:p>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r>
                      <a:rPr sz="900" dirty="0"/>
                      <a:t>Buffers</a:t>
                    </a:r>
                  </a:p>
                </p:txBody>
              </p:sp>
            </p:grpSp>
          </p:grpSp>
        </p:grpSp>
      </p:grpSp>
    </p:spTree>
    <p:extLst>
      <p:ext uri="{BB962C8B-B14F-4D97-AF65-F5344CB8AC3E}">
        <p14:creationId xmlns:p14="http://schemas.microsoft.com/office/powerpoint/2010/main" val="299844444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Data is streamed in after the divide stage. Each partition is then repartitioned and sent back to the conquer stage" title="Mini join"/>
          <p:cNvGrpSpPr/>
          <p:nvPr/>
        </p:nvGrpSpPr>
        <p:grpSpPr>
          <a:xfrm>
            <a:off x="1200746" y="4593532"/>
            <a:ext cx="3972816" cy="2171972"/>
            <a:chOff x="900559" y="3445148"/>
            <a:chExt cx="2979612" cy="1628979"/>
          </a:xfrm>
        </p:grpSpPr>
        <p:grpSp>
          <p:nvGrpSpPr>
            <p:cNvPr id="1655" name="Group 1655"/>
            <p:cNvGrpSpPr/>
            <p:nvPr/>
          </p:nvGrpSpPr>
          <p:grpSpPr>
            <a:xfrm>
              <a:off x="900559" y="3471379"/>
              <a:ext cx="691049" cy="1272648"/>
              <a:chOff x="-1" y="0"/>
              <a:chExt cx="921397" cy="1696863"/>
            </a:xfrm>
          </p:grpSpPr>
          <p:sp>
            <p:nvSpPr>
              <p:cNvPr id="1652" name="Shape 1652"/>
              <p:cNvSpPr/>
              <p:nvPr/>
            </p:nvSpPr>
            <p:spPr>
              <a:xfrm>
                <a:off x="-2" y="-1"/>
                <a:ext cx="921399" cy="169686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FFC00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653" name="Shape 1653"/>
              <p:cNvSpPr/>
              <p:nvPr/>
            </p:nvSpPr>
            <p:spPr>
              <a:xfrm>
                <a:off x="0" y="-1"/>
                <a:ext cx="921396" cy="424221"/>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654" name="Shape 1654"/>
              <p:cNvSpPr/>
              <p:nvPr/>
            </p:nvSpPr>
            <p:spPr>
              <a:xfrm>
                <a:off x="-1" y="-1"/>
                <a:ext cx="921396" cy="1696865"/>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grpSp>
          <p:nvGrpSpPr>
            <p:cNvPr id="1659" name="Group 1659"/>
            <p:cNvGrpSpPr/>
            <p:nvPr/>
          </p:nvGrpSpPr>
          <p:grpSpPr>
            <a:xfrm>
              <a:off x="3008069" y="3445148"/>
              <a:ext cx="691049" cy="1272648"/>
              <a:chOff x="-1" y="0"/>
              <a:chExt cx="921397" cy="1696863"/>
            </a:xfrm>
          </p:grpSpPr>
          <p:sp>
            <p:nvSpPr>
              <p:cNvPr id="1656" name="Shape 1656"/>
              <p:cNvSpPr/>
              <p:nvPr/>
            </p:nvSpPr>
            <p:spPr>
              <a:xfrm>
                <a:off x="-2" y="-1"/>
                <a:ext cx="921399" cy="169686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FFC00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657" name="Shape 1657"/>
              <p:cNvSpPr/>
              <p:nvPr/>
            </p:nvSpPr>
            <p:spPr>
              <a:xfrm>
                <a:off x="0" y="-1"/>
                <a:ext cx="921396" cy="424221"/>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658" name="Shape 1658"/>
              <p:cNvSpPr/>
              <p:nvPr/>
            </p:nvSpPr>
            <p:spPr>
              <a:xfrm>
                <a:off x="-1" y="-1"/>
                <a:ext cx="921396" cy="1696865"/>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1660" name="Shape 1660"/>
            <p:cNvSpPr/>
            <p:nvPr/>
          </p:nvSpPr>
          <p:spPr>
            <a:xfrm>
              <a:off x="1830397" y="3704742"/>
              <a:ext cx="956070" cy="937074"/>
            </a:xfrm>
            <a:prstGeom prst="rect">
              <a:avLst/>
            </a:prstGeom>
            <a:solidFill>
              <a:srgbClr val="FFC000"/>
            </a:solidFill>
            <a:ln w="12700">
              <a:solidFill>
                <a:srgbClr val="000000"/>
              </a:solidFill>
              <a:miter/>
            </a:ln>
          </p:spPr>
          <p:txBody>
            <a:bodyPr lIns="45719" rIns="45719" anchor="ctr"/>
            <a:lstStyle/>
            <a:p>
              <a:pPr>
                <a:defRPr sz="2800">
                  <a:solidFill>
                    <a:srgbClr val="CF0E30"/>
                  </a:solidFill>
                </a:defRPr>
              </a:pPr>
              <a:endParaRPr sz="2800"/>
            </a:p>
          </p:txBody>
        </p:sp>
        <p:sp>
          <p:nvSpPr>
            <p:cNvPr id="1661" name="Shape 1661"/>
            <p:cNvSpPr/>
            <p:nvPr/>
          </p:nvSpPr>
          <p:spPr>
            <a:xfrm>
              <a:off x="1932608" y="4091874"/>
              <a:ext cx="174571" cy="161908"/>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62" name="Shape 1662"/>
            <p:cNvSpPr/>
            <p:nvPr/>
          </p:nvSpPr>
          <p:spPr>
            <a:xfrm>
              <a:off x="2465364" y="3830469"/>
              <a:ext cx="174572" cy="161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63" name="Shape 1663"/>
            <p:cNvSpPr/>
            <p:nvPr/>
          </p:nvSpPr>
          <p:spPr>
            <a:xfrm>
              <a:off x="2461746" y="4084638"/>
              <a:ext cx="174572" cy="161908"/>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64" name="Shape 1664"/>
            <p:cNvSpPr/>
            <p:nvPr/>
          </p:nvSpPr>
          <p:spPr>
            <a:xfrm>
              <a:off x="2464460" y="4352372"/>
              <a:ext cx="174571" cy="161908"/>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65" name="Shape 1665"/>
            <p:cNvSpPr/>
            <p:nvPr/>
          </p:nvSpPr>
          <p:spPr>
            <a:xfrm>
              <a:off x="1390806" y="4170566"/>
              <a:ext cx="542708" cy="1"/>
            </a:xfrm>
            <a:prstGeom prst="line">
              <a:avLst/>
            </a:prstGeom>
            <a:ln w="28575">
              <a:solidFill>
                <a:srgbClr val="000000"/>
              </a:solidFill>
            </a:ln>
          </p:spPr>
          <p:txBody>
            <a:bodyPr lIns="45719" rIns="45719"/>
            <a:lstStyle/>
            <a:p>
              <a:endParaRPr/>
            </a:p>
          </p:txBody>
        </p:sp>
        <p:sp>
          <p:nvSpPr>
            <p:cNvPr id="1666" name="Shape 1666"/>
            <p:cNvSpPr/>
            <p:nvPr/>
          </p:nvSpPr>
          <p:spPr>
            <a:xfrm flipH="1" flipV="1">
              <a:off x="2108987" y="4168757"/>
              <a:ext cx="368137" cy="6332"/>
            </a:xfrm>
            <a:prstGeom prst="line">
              <a:avLst/>
            </a:prstGeom>
            <a:ln w="28575">
              <a:solidFill>
                <a:srgbClr val="000000"/>
              </a:solidFill>
            </a:ln>
          </p:spPr>
          <p:txBody>
            <a:bodyPr lIns="45719" rIns="45719"/>
            <a:lstStyle/>
            <a:p>
              <a:endParaRPr/>
            </a:p>
          </p:txBody>
        </p:sp>
        <p:sp>
          <p:nvSpPr>
            <p:cNvPr id="1667" name="Shape 1667"/>
            <p:cNvSpPr/>
            <p:nvPr/>
          </p:nvSpPr>
          <p:spPr>
            <a:xfrm flipH="1">
              <a:off x="2105370" y="3913684"/>
              <a:ext cx="349142" cy="252360"/>
            </a:xfrm>
            <a:prstGeom prst="line">
              <a:avLst/>
            </a:prstGeom>
            <a:ln w="28575">
              <a:solidFill>
                <a:srgbClr val="000000"/>
              </a:solidFill>
            </a:ln>
          </p:spPr>
          <p:txBody>
            <a:bodyPr lIns="45719" rIns="45719"/>
            <a:lstStyle/>
            <a:p>
              <a:endParaRPr/>
            </a:p>
          </p:txBody>
        </p:sp>
        <p:sp>
          <p:nvSpPr>
            <p:cNvPr id="1668" name="Shape 1668"/>
            <p:cNvSpPr/>
            <p:nvPr/>
          </p:nvSpPr>
          <p:spPr>
            <a:xfrm flipH="1" flipV="1">
              <a:off x="2108084" y="4168757"/>
              <a:ext cx="355472" cy="246028"/>
            </a:xfrm>
            <a:prstGeom prst="line">
              <a:avLst/>
            </a:prstGeom>
            <a:ln w="28575">
              <a:solidFill>
                <a:srgbClr val="000000"/>
              </a:solidFill>
            </a:ln>
          </p:spPr>
          <p:txBody>
            <a:bodyPr lIns="45719" rIns="45719"/>
            <a:lstStyle/>
            <a:p>
              <a:endParaRPr/>
            </a:p>
          </p:txBody>
        </p:sp>
        <p:sp>
          <p:nvSpPr>
            <p:cNvPr id="1669" name="Shape 1669"/>
            <p:cNvSpPr/>
            <p:nvPr/>
          </p:nvSpPr>
          <p:spPr>
            <a:xfrm>
              <a:off x="3103949" y="3825947"/>
              <a:ext cx="478487" cy="161908"/>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70" name="Shape 1670"/>
            <p:cNvSpPr/>
            <p:nvPr/>
          </p:nvSpPr>
          <p:spPr>
            <a:xfrm>
              <a:off x="3102140" y="4083732"/>
              <a:ext cx="478487" cy="161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71" name="Shape 1671"/>
            <p:cNvSpPr/>
            <p:nvPr/>
          </p:nvSpPr>
          <p:spPr>
            <a:xfrm>
              <a:off x="3100332" y="4366845"/>
              <a:ext cx="478487" cy="161908"/>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672" name="Shape 1672"/>
            <p:cNvSpPr/>
            <p:nvPr/>
          </p:nvSpPr>
          <p:spPr>
            <a:xfrm>
              <a:off x="2640840" y="3914590"/>
              <a:ext cx="458588" cy="1"/>
            </a:xfrm>
            <a:prstGeom prst="line">
              <a:avLst/>
            </a:prstGeom>
            <a:ln w="28575">
              <a:solidFill>
                <a:srgbClr val="000000"/>
              </a:solidFill>
            </a:ln>
          </p:spPr>
          <p:txBody>
            <a:bodyPr lIns="45719" rIns="45719"/>
            <a:lstStyle/>
            <a:p>
              <a:endParaRPr/>
            </a:p>
          </p:txBody>
        </p:sp>
        <p:sp>
          <p:nvSpPr>
            <p:cNvPr id="1673" name="Shape 1673"/>
            <p:cNvSpPr/>
            <p:nvPr/>
          </p:nvSpPr>
          <p:spPr>
            <a:xfrm>
              <a:off x="2637221" y="4169661"/>
              <a:ext cx="458588" cy="1"/>
            </a:xfrm>
            <a:prstGeom prst="line">
              <a:avLst/>
            </a:prstGeom>
            <a:ln w="28575">
              <a:solidFill>
                <a:srgbClr val="000000"/>
              </a:solidFill>
            </a:ln>
          </p:spPr>
          <p:txBody>
            <a:bodyPr lIns="45719" rIns="45719"/>
            <a:lstStyle/>
            <a:p>
              <a:endParaRPr/>
            </a:p>
          </p:txBody>
        </p:sp>
        <p:sp>
          <p:nvSpPr>
            <p:cNvPr id="1674" name="Shape 1674"/>
            <p:cNvSpPr/>
            <p:nvPr/>
          </p:nvSpPr>
          <p:spPr>
            <a:xfrm>
              <a:off x="2639935" y="4443728"/>
              <a:ext cx="458588" cy="1"/>
            </a:xfrm>
            <a:prstGeom prst="line">
              <a:avLst/>
            </a:prstGeom>
            <a:ln w="28575">
              <a:solidFill>
                <a:srgbClr val="000000"/>
              </a:solidFill>
            </a:ln>
          </p:spPr>
          <p:txBody>
            <a:bodyPr lIns="45719" rIns="45719"/>
            <a:lstStyle/>
            <a:p>
              <a:endParaRPr/>
            </a:p>
          </p:txBody>
        </p:sp>
        <p:sp>
          <p:nvSpPr>
            <p:cNvPr id="1675" name="Shape 1675"/>
            <p:cNvSpPr/>
            <p:nvPr/>
          </p:nvSpPr>
          <p:spPr>
            <a:xfrm>
              <a:off x="1825836" y="4774044"/>
              <a:ext cx="808634"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1800">
                  <a:solidFill>
                    <a:srgbClr val="CF0E30"/>
                  </a:solidFill>
                </a:defRPr>
              </a:pPr>
              <a:r>
                <a:rPr/>
                <a:t>Divide (h</a:t>
              </a:r>
              <a:r>
                <a:rPr baseline="-25000"/>
                <a:t>p</a:t>
              </a:r>
              <a:r>
                <a:rPr/>
                <a:t>)</a:t>
              </a:r>
            </a:p>
          </p:txBody>
        </p:sp>
        <p:sp>
          <p:nvSpPr>
            <p:cNvPr id="1676" name="Shape 1676"/>
            <p:cNvSpPr/>
            <p:nvPr/>
          </p:nvSpPr>
          <p:spPr>
            <a:xfrm>
              <a:off x="2974155" y="4774044"/>
              <a:ext cx="906016" cy="30008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1000">
                  <a:solidFill>
                    <a:srgbClr val="CF0E30"/>
                  </a:solidFill>
                </a:defRPr>
              </a:pPr>
              <a:r>
                <a:rPr sz="1000"/>
                <a:t>Hash partitions hp of </a:t>
              </a:r>
              <a:br>
                <a:rPr sz="1000"/>
              </a:br>
              <a:r>
                <a:rPr sz="1000"/>
                <a:t>size ~N/(B-1)</a:t>
              </a:r>
            </a:p>
          </p:txBody>
        </p:sp>
        <p:sp>
          <p:nvSpPr>
            <p:cNvPr id="1677" name="Shape 1677"/>
            <p:cNvSpPr/>
            <p:nvPr/>
          </p:nvSpPr>
          <p:spPr>
            <a:xfrm>
              <a:off x="3226695" y="4328109"/>
              <a:ext cx="251990" cy="23083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a:solidFill>
                    <a:srgbClr val="FFFFFF"/>
                  </a:solidFill>
                </a:defRPr>
              </a:lvl1pPr>
            </a:lstStyle>
            <a:p>
              <a:r>
                <a:rPr/>
                <a:t>B-1</a:t>
              </a:r>
            </a:p>
          </p:txBody>
        </p:sp>
        <p:sp>
          <p:nvSpPr>
            <p:cNvPr id="1678" name="Shape 1678"/>
            <p:cNvSpPr/>
            <p:nvPr/>
          </p:nvSpPr>
          <p:spPr>
            <a:xfrm>
              <a:off x="3283802" y="3786329"/>
              <a:ext cx="137777" cy="23083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a:solidFill>
                    <a:srgbClr val="FFFFFF"/>
                  </a:solidFill>
                </a:defRPr>
              </a:lvl1pPr>
            </a:lstStyle>
            <a:p>
              <a:r>
                <a:rPr/>
                <a:t>1</a:t>
              </a:r>
            </a:p>
          </p:txBody>
        </p:sp>
        <p:sp>
          <p:nvSpPr>
            <p:cNvPr id="1679" name="Shape 1679"/>
            <p:cNvSpPr/>
            <p:nvPr/>
          </p:nvSpPr>
          <p:spPr>
            <a:xfrm>
              <a:off x="3266493" y="4051341"/>
              <a:ext cx="161822" cy="23083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400">
                  <a:solidFill>
                    <a:srgbClr val="FFFFFF"/>
                  </a:solidFill>
                </a:defRPr>
              </a:lvl1pPr>
            </a:lstStyle>
            <a:p>
              <a:r>
                <a:rPr/>
                <a:t>…</a:t>
              </a:r>
            </a:p>
          </p:txBody>
        </p:sp>
      </p:grpSp>
      <p:sp>
        <p:nvSpPr>
          <p:cNvPr id="1697" name="Shape 1697"/>
          <p:cNvSpPr>
            <a:spLocks noGrp="1"/>
          </p:cNvSpPr>
          <p:nvPr>
            <p:ph type="title"/>
          </p:nvPr>
        </p:nvSpPr>
        <p:spPr>
          <a:prstGeom prst="rect">
            <a:avLst/>
          </a:prstGeom>
        </p:spPr>
        <p:txBody>
          <a:bodyPr/>
          <a:lstStyle/>
          <a:p>
            <a:r>
              <a:rPr dirty="0"/>
              <a:t>Sketch of Grace Hash </a:t>
            </a:r>
            <a:r>
              <a:rPr dirty="0" smtClean="0"/>
              <a:t>Join</a:t>
            </a:r>
            <a:endParaRPr dirty="0"/>
          </a:p>
        </p:txBody>
      </p:sp>
      <p:sp>
        <p:nvSpPr>
          <p:cNvPr id="124" name="Shape 1623" descr="Line connecting each of the nodes on the conquer step to the mini-join" title="Connector Line"/>
          <p:cNvSpPr/>
          <p:nvPr/>
        </p:nvSpPr>
        <p:spPr>
          <a:xfrm flipV="1">
            <a:off x="4713392" y="3935066"/>
            <a:ext cx="881168" cy="913903"/>
          </a:xfrm>
          <a:prstGeom prst="line">
            <a:avLst/>
          </a:prstGeom>
          <a:ln w="28575">
            <a:solidFill>
              <a:srgbClr val="000000"/>
            </a:solidFill>
          </a:ln>
        </p:spPr>
        <p:txBody>
          <a:bodyPr lIns="45719" rIns="45719"/>
          <a:lstStyle/>
          <a:p>
            <a:endParaRPr/>
          </a:p>
        </p:txBody>
      </p:sp>
      <p:grpSp>
        <p:nvGrpSpPr>
          <p:cNvPr id="78" name="Group 1539"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48B2FDCA-FCBB-C347-B5BE-A089EC7DFB1A}"/>
              </a:ext>
            </a:extLst>
          </p:cNvPr>
          <p:cNvGrpSpPr/>
          <p:nvPr/>
        </p:nvGrpSpPr>
        <p:grpSpPr>
          <a:xfrm>
            <a:off x="329184" y="1938528"/>
            <a:ext cx="1212851" cy="2233613"/>
            <a:chOff x="0" y="0"/>
            <a:chExt cx="1212850" cy="2233611"/>
          </a:xfrm>
        </p:grpSpPr>
        <p:sp>
          <p:nvSpPr>
            <p:cNvPr id="125" name="Shape 1536">
              <a:extLst>
                <a:ext uri="{FF2B5EF4-FFF2-40B4-BE49-F238E27FC236}">
                  <a16:creationId xmlns:a16="http://schemas.microsoft.com/office/drawing/2014/main" id="{157E4852-3BBC-EF4E-A5F8-83126A730B83}"/>
                </a:ext>
              </a:extLst>
            </p:cNvPr>
            <p:cNvSpPr/>
            <p:nvPr/>
          </p:nvSpPr>
          <p:spPr>
            <a:xfrm>
              <a:off x="0" y="0"/>
              <a:ext cx="1212850" cy="223361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B9BD5"/>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26" name="Shape 1537">
              <a:extLst>
                <a:ext uri="{FF2B5EF4-FFF2-40B4-BE49-F238E27FC236}">
                  <a16:creationId xmlns:a16="http://schemas.microsoft.com/office/drawing/2014/main" id="{2805A631-CABA-774A-AE92-04EB2F80835F}"/>
                </a:ext>
              </a:extLst>
            </p:cNvPr>
            <p:cNvSpPr/>
            <p:nvPr/>
          </p:nvSpPr>
          <p:spPr>
            <a:xfrm>
              <a:off x="0" y="0"/>
              <a:ext cx="1212850" cy="5584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27" name="Shape 1538">
              <a:extLst>
                <a:ext uri="{FF2B5EF4-FFF2-40B4-BE49-F238E27FC236}">
                  <a16:creationId xmlns:a16="http://schemas.microsoft.com/office/drawing/2014/main" id="{9993DC2F-5071-594C-9D71-E9513A587DDC}"/>
                </a:ext>
              </a:extLst>
            </p:cNvPr>
            <p:cNvSpPr/>
            <p:nvPr/>
          </p:nvSpPr>
          <p:spPr>
            <a:xfrm>
              <a:off x="0" y="0"/>
              <a:ext cx="1212850" cy="2233612"/>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a:solidFill>
                    <a:srgbClr val="CF0E30"/>
                  </a:solidFill>
                </a:defRPr>
              </a:pPr>
              <a:endParaRPr/>
            </a:p>
          </p:txBody>
        </p:sp>
      </p:grpSp>
      <p:grpSp>
        <p:nvGrpSpPr>
          <p:cNvPr id="128" name="Group 1543"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C04EE7D6-822A-E54B-A2BA-B6E54C30F6FF}"/>
              </a:ext>
            </a:extLst>
          </p:cNvPr>
          <p:cNvGrpSpPr/>
          <p:nvPr/>
        </p:nvGrpSpPr>
        <p:grpSpPr>
          <a:xfrm>
            <a:off x="7718997" y="1967103"/>
            <a:ext cx="1212851" cy="2233613"/>
            <a:chOff x="0" y="0"/>
            <a:chExt cx="1212850" cy="2233611"/>
          </a:xfrm>
        </p:grpSpPr>
        <p:sp>
          <p:nvSpPr>
            <p:cNvPr id="129" name="Shape 1540">
              <a:extLst>
                <a:ext uri="{FF2B5EF4-FFF2-40B4-BE49-F238E27FC236}">
                  <a16:creationId xmlns:a16="http://schemas.microsoft.com/office/drawing/2014/main" id="{5390494D-04BC-7A44-A3B7-FC8E1D847930}"/>
                </a:ext>
              </a:extLst>
            </p:cNvPr>
            <p:cNvSpPr/>
            <p:nvPr/>
          </p:nvSpPr>
          <p:spPr>
            <a:xfrm>
              <a:off x="0" y="0"/>
              <a:ext cx="1212850" cy="223361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B9BD5"/>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30" name="Shape 1541">
              <a:extLst>
                <a:ext uri="{FF2B5EF4-FFF2-40B4-BE49-F238E27FC236}">
                  <a16:creationId xmlns:a16="http://schemas.microsoft.com/office/drawing/2014/main" id="{BF62144C-3DDE-F54B-96E7-7ED2260FD5EB}"/>
                </a:ext>
              </a:extLst>
            </p:cNvPr>
            <p:cNvSpPr/>
            <p:nvPr/>
          </p:nvSpPr>
          <p:spPr>
            <a:xfrm>
              <a:off x="0" y="0"/>
              <a:ext cx="1212850" cy="5584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31" name="Shape 1542">
              <a:extLst>
                <a:ext uri="{FF2B5EF4-FFF2-40B4-BE49-F238E27FC236}">
                  <a16:creationId xmlns:a16="http://schemas.microsoft.com/office/drawing/2014/main" id="{D8B25F3A-0FAB-8B48-ACD1-19652927E3C2}"/>
                </a:ext>
              </a:extLst>
            </p:cNvPr>
            <p:cNvSpPr/>
            <p:nvPr/>
          </p:nvSpPr>
          <p:spPr>
            <a:xfrm>
              <a:off x="0" y="0"/>
              <a:ext cx="1212850" cy="2233612"/>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a:solidFill>
                    <a:srgbClr val="CF0E30"/>
                  </a:solidFill>
                </a:defRPr>
              </a:pPr>
              <a:endParaRPr/>
            </a:p>
          </p:txBody>
        </p:sp>
      </p:grpSp>
      <p:grpSp>
        <p:nvGrpSpPr>
          <p:cNvPr id="132" name="Group 1547"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D35E40FF-B08F-2049-91AC-425F2C5523C5}"/>
              </a:ext>
            </a:extLst>
          </p:cNvPr>
          <p:cNvGrpSpPr/>
          <p:nvPr/>
        </p:nvGrpSpPr>
        <p:grpSpPr>
          <a:xfrm>
            <a:off x="4028059" y="1892490"/>
            <a:ext cx="1212851" cy="2233615"/>
            <a:chOff x="0" y="0"/>
            <a:chExt cx="1212850" cy="2233613"/>
          </a:xfrm>
        </p:grpSpPr>
        <p:sp>
          <p:nvSpPr>
            <p:cNvPr id="133" name="Shape 1544">
              <a:extLst>
                <a:ext uri="{FF2B5EF4-FFF2-40B4-BE49-F238E27FC236}">
                  <a16:creationId xmlns:a16="http://schemas.microsoft.com/office/drawing/2014/main" id="{2B703046-1749-F349-9BAC-05F5165699CC}"/>
                </a:ext>
              </a:extLst>
            </p:cNvPr>
            <p:cNvSpPr/>
            <p:nvPr/>
          </p:nvSpPr>
          <p:spPr>
            <a:xfrm>
              <a:off x="0" y="-1"/>
              <a:ext cx="1212850" cy="223361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B9BD5"/>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34" name="Shape 1545">
              <a:extLst>
                <a:ext uri="{FF2B5EF4-FFF2-40B4-BE49-F238E27FC236}">
                  <a16:creationId xmlns:a16="http://schemas.microsoft.com/office/drawing/2014/main" id="{1C04F057-E649-264D-9063-15109FBBD760}"/>
                </a:ext>
              </a:extLst>
            </p:cNvPr>
            <p:cNvSpPr/>
            <p:nvPr/>
          </p:nvSpPr>
          <p:spPr>
            <a:xfrm>
              <a:off x="0" y="-1"/>
              <a:ext cx="1212850" cy="55840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a:solidFill>
                    <a:srgbClr val="CF0E30"/>
                  </a:solidFill>
                </a:defRPr>
              </a:pPr>
              <a:endParaRPr/>
            </a:p>
          </p:txBody>
        </p:sp>
        <p:sp>
          <p:nvSpPr>
            <p:cNvPr id="135" name="Shape 1546">
              <a:extLst>
                <a:ext uri="{FF2B5EF4-FFF2-40B4-BE49-F238E27FC236}">
                  <a16:creationId xmlns:a16="http://schemas.microsoft.com/office/drawing/2014/main" id="{ACF5A744-C8FE-E741-92ED-D8CA8F463726}"/>
                </a:ext>
              </a:extLst>
            </p:cNvPr>
            <p:cNvSpPr/>
            <p:nvPr/>
          </p:nvSpPr>
          <p:spPr>
            <a:xfrm>
              <a:off x="0" y="-1"/>
              <a:ext cx="1212850" cy="2233615"/>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a:solidFill>
                    <a:srgbClr val="CF0E30"/>
                  </a:solidFill>
                </a:defRPr>
              </a:pPr>
              <a:endParaRPr/>
            </a:p>
          </p:txBody>
        </p:sp>
      </p:grpSp>
      <p:sp>
        <p:nvSpPr>
          <p:cNvPr id="136" name="Shape 1548"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295D1690-DAE6-344B-9D30-63FF7A5CFEA8}"/>
              </a:ext>
            </a:extLst>
          </p:cNvPr>
          <p:cNvSpPr/>
          <p:nvPr/>
        </p:nvSpPr>
        <p:spPr>
          <a:xfrm>
            <a:off x="1961135" y="2348103"/>
            <a:ext cx="1677989" cy="1644651"/>
          </a:xfrm>
          <a:prstGeom prst="rect">
            <a:avLst/>
          </a:prstGeom>
          <a:solidFill>
            <a:srgbClr val="5B9BD5"/>
          </a:solidFill>
          <a:ln w="12700">
            <a:solidFill>
              <a:srgbClr val="000000"/>
            </a:solidFill>
            <a:miter/>
          </a:ln>
        </p:spPr>
        <p:txBody>
          <a:bodyPr lIns="45719" rIns="45719" anchor="ctr"/>
          <a:lstStyle/>
          <a:p>
            <a:pPr>
              <a:defRPr>
                <a:solidFill>
                  <a:srgbClr val="CF0E30"/>
                </a:solidFill>
              </a:defRPr>
            </a:pPr>
            <a:endParaRPr/>
          </a:p>
        </p:txBody>
      </p:sp>
      <p:sp>
        <p:nvSpPr>
          <p:cNvPr id="137" name="Shape 1549"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67AFE310-A178-E84A-9FA9-637DE06A7CC3}"/>
              </a:ext>
            </a:extLst>
          </p:cNvPr>
          <p:cNvSpPr/>
          <p:nvPr/>
        </p:nvSpPr>
        <p:spPr>
          <a:xfrm>
            <a:off x="5594921" y="2376677"/>
            <a:ext cx="1677987" cy="1644651"/>
          </a:xfrm>
          <a:prstGeom prst="rect">
            <a:avLst/>
          </a:prstGeom>
          <a:solidFill>
            <a:srgbClr val="5B9BD5"/>
          </a:solidFill>
          <a:ln w="12700">
            <a:solidFill>
              <a:srgbClr val="000000"/>
            </a:solidFill>
            <a:miter/>
          </a:ln>
        </p:spPr>
        <p:txBody>
          <a:bodyPr lIns="45719" rIns="45719" anchor="ctr"/>
          <a:lstStyle/>
          <a:p>
            <a:pPr>
              <a:defRPr>
                <a:solidFill>
                  <a:srgbClr val="CF0E30"/>
                </a:solidFill>
              </a:defRPr>
            </a:pPr>
            <a:endParaRPr/>
          </a:p>
        </p:txBody>
      </p:sp>
      <p:sp>
        <p:nvSpPr>
          <p:cNvPr id="138" name="Shape 1550"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D0340AB1-0D92-1342-9E3F-0E0DF1D629FF}"/>
              </a:ext>
            </a:extLst>
          </p:cNvPr>
          <p:cNvSpPr/>
          <p:nvPr/>
        </p:nvSpPr>
        <p:spPr>
          <a:xfrm>
            <a:off x="2140523" y="3027552"/>
            <a:ext cx="306388" cy="284163"/>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39" name="Shape 1551"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257578EC-0A01-FD49-8365-851ABFC397D9}"/>
              </a:ext>
            </a:extLst>
          </p:cNvPr>
          <p:cNvSpPr/>
          <p:nvPr/>
        </p:nvSpPr>
        <p:spPr>
          <a:xfrm>
            <a:off x="3075560" y="2568765"/>
            <a:ext cx="306389" cy="284164"/>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40" name="Shape 1552"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E64B00F0-1F43-934A-88C7-5915AF05D090}"/>
              </a:ext>
            </a:extLst>
          </p:cNvPr>
          <p:cNvSpPr/>
          <p:nvPr/>
        </p:nvSpPr>
        <p:spPr>
          <a:xfrm>
            <a:off x="3069210" y="3014852"/>
            <a:ext cx="306389" cy="284163"/>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41" name="Shape 1553"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D0104960-0BE8-284B-86DF-03DFD35E8401}"/>
              </a:ext>
            </a:extLst>
          </p:cNvPr>
          <p:cNvSpPr/>
          <p:nvPr/>
        </p:nvSpPr>
        <p:spPr>
          <a:xfrm>
            <a:off x="3073973" y="3484752"/>
            <a:ext cx="306388" cy="284163"/>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42" name="Shape 1555"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3A6E2B02-9096-EF46-A42C-A622A48376E3}"/>
              </a:ext>
            </a:extLst>
          </p:cNvPr>
          <p:cNvSpPr/>
          <p:nvPr/>
        </p:nvSpPr>
        <p:spPr>
          <a:xfrm>
            <a:off x="1189610" y="3165664"/>
            <a:ext cx="952500" cy="0"/>
          </a:xfrm>
          <a:prstGeom prst="line">
            <a:avLst/>
          </a:prstGeom>
          <a:ln w="28575">
            <a:solidFill>
              <a:srgbClr val="000000"/>
            </a:solidFill>
          </a:ln>
        </p:spPr>
        <p:txBody>
          <a:bodyPr lIns="45719" rIns="45719"/>
          <a:lstStyle/>
          <a:p>
            <a:endParaRPr/>
          </a:p>
        </p:txBody>
      </p:sp>
      <p:sp>
        <p:nvSpPr>
          <p:cNvPr id="143" name="Shape 1556"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3250EE76-21A6-8542-9270-F2695F9BC757}"/>
              </a:ext>
            </a:extLst>
          </p:cNvPr>
          <p:cNvSpPr/>
          <p:nvPr/>
        </p:nvSpPr>
        <p:spPr>
          <a:xfrm flipH="1" flipV="1">
            <a:off x="2450083" y="3162489"/>
            <a:ext cx="646115" cy="11115"/>
          </a:xfrm>
          <a:prstGeom prst="line">
            <a:avLst/>
          </a:prstGeom>
          <a:ln w="28575">
            <a:solidFill>
              <a:srgbClr val="000000"/>
            </a:solidFill>
          </a:ln>
        </p:spPr>
        <p:txBody>
          <a:bodyPr lIns="45719" rIns="45719"/>
          <a:lstStyle/>
          <a:p>
            <a:endParaRPr/>
          </a:p>
        </p:txBody>
      </p:sp>
      <p:sp>
        <p:nvSpPr>
          <p:cNvPr id="144" name="Shape 1557"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6FD1480F-9E10-DC45-87CF-18BCD9D43E3F}"/>
              </a:ext>
            </a:extLst>
          </p:cNvPr>
          <p:cNvSpPr/>
          <p:nvPr/>
        </p:nvSpPr>
        <p:spPr>
          <a:xfrm flipH="1">
            <a:off x="2443735" y="2714813"/>
            <a:ext cx="612776" cy="442915"/>
          </a:xfrm>
          <a:prstGeom prst="line">
            <a:avLst/>
          </a:prstGeom>
          <a:ln w="28575">
            <a:solidFill>
              <a:srgbClr val="000000"/>
            </a:solidFill>
          </a:ln>
        </p:spPr>
        <p:txBody>
          <a:bodyPr lIns="45719" rIns="45719"/>
          <a:lstStyle/>
          <a:p>
            <a:endParaRPr/>
          </a:p>
        </p:txBody>
      </p:sp>
      <p:sp>
        <p:nvSpPr>
          <p:cNvPr id="145" name="Shape 1558"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C54EA155-95BE-2B41-8900-07E5D93D2748}"/>
              </a:ext>
            </a:extLst>
          </p:cNvPr>
          <p:cNvSpPr/>
          <p:nvPr/>
        </p:nvSpPr>
        <p:spPr>
          <a:xfrm flipH="1" flipV="1">
            <a:off x="2448497" y="3162488"/>
            <a:ext cx="623888" cy="431803"/>
          </a:xfrm>
          <a:prstGeom prst="line">
            <a:avLst/>
          </a:prstGeom>
          <a:ln w="28575">
            <a:solidFill>
              <a:srgbClr val="000000"/>
            </a:solidFill>
          </a:ln>
        </p:spPr>
        <p:txBody>
          <a:bodyPr lIns="45719" rIns="45719"/>
          <a:lstStyle/>
          <a:p>
            <a:endParaRPr/>
          </a:p>
        </p:txBody>
      </p:sp>
      <p:sp>
        <p:nvSpPr>
          <p:cNvPr id="147" name="Shape 1560"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0B09740D-C175-3F43-A23A-D017A85440F2}"/>
              </a:ext>
            </a:extLst>
          </p:cNvPr>
          <p:cNvSpPr/>
          <p:nvPr/>
        </p:nvSpPr>
        <p:spPr>
          <a:xfrm>
            <a:off x="4196335" y="2560828"/>
            <a:ext cx="839788" cy="284163"/>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48" name="Shape 1561"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64F76436-DD7B-404A-A652-D80148069A30}"/>
              </a:ext>
            </a:extLst>
          </p:cNvPr>
          <p:cNvSpPr/>
          <p:nvPr/>
        </p:nvSpPr>
        <p:spPr>
          <a:xfrm>
            <a:off x="4193159" y="3013265"/>
            <a:ext cx="839788" cy="284164"/>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49" name="Shape 1562"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699BAB51-2A29-9448-8913-97A479B9F6CF}"/>
              </a:ext>
            </a:extLst>
          </p:cNvPr>
          <p:cNvSpPr/>
          <p:nvPr/>
        </p:nvSpPr>
        <p:spPr>
          <a:xfrm>
            <a:off x="4189985" y="3510152"/>
            <a:ext cx="839788" cy="284163"/>
          </a:xfrm>
          <a:prstGeom prst="rect">
            <a:avLst/>
          </a:prstGeom>
          <a:solidFill>
            <a:srgbClr val="800000"/>
          </a:solidFill>
          <a:ln w="12700">
            <a:solidFill>
              <a:srgbClr val="000000"/>
            </a:solidFill>
            <a:miter/>
          </a:ln>
        </p:spPr>
        <p:txBody>
          <a:bodyPr lIns="45719" rIns="45719" anchor="ctr"/>
          <a:lstStyle/>
          <a:p>
            <a:pPr>
              <a:defRPr>
                <a:solidFill>
                  <a:srgbClr val="CF0E30"/>
                </a:solidFill>
              </a:defRPr>
            </a:pPr>
            <a:endParaRPr/>
          </a:p>
        </p:txBody>
      </p:sp>
      <p:sp>
        <p:nvSpPr>
          <p:cNvPr id="150" name="Shape 1563"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89501B14-2672-7942-BE12-EA5B77E990FB}"/>
              </a:ext>
            </a:extLst>
          </p:cNvPr>
          <p:cNvSpPr/>
          <p:nvPr/>
        </p:nvSpPr>
        <p:spPr>
          <a:xfrm>
            <a:off x="3383535" y="2716402"/>
            <a:ext cx="804864" cy="1"/>
          </a:xfrm>
          <a:prstGeom prst="line">
            <a:avLst/>
          </a:prstGeom>
          <a:ln w="28575">
            <a:solidFill>
              <a:srgbClr val="000000"/>
            </a:solidFill>
          </a:ln>
        </p:spPr>
        <p:txBody>
          <a:bodyPr lIns="45719" rIns="45719"/>
          <a:lstStyle/>
          <a:p>
            <a:endParaRPr/>
          </a:p>
        </p:txBody>
      </p:sp>
      <p:sp>
        <p:nvSpPr>
          <p:cNvPr id="151" name="Shape 1564"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C7C48342-A908-EF4C-A834-2BB87960EF31}"/>
              </a:ext>
            </a:extLst>
          </p:cNvPr>
          <p:cNvSpPr/>
          <p:nvPr/>
        </p:nvSpPr>
        <p:spPr>
          <a:xfrm>
            <a:off x="3377184" y="3164077"/>
            <a:ext cx="804864" cy="1"/>
          </a:xfrm>
          <a:prstGeom prst="line">
            <a:avLst/>
          </a:prstGeom>
          <a:ln w="28575">
            <a:solidFill>
              <a:srgbClr val="000000"/>
            </a:solidFill>
          </a:ln>
        </p:spPr>
        <p:txBody>
          <a:bodyPr lIns="45719" rIns="45719"/>
          <a:lstStyle/>
          <a:p>
            <a:endParaRPr/>
          </a:p>
        </p:txBody>
      </p:sp>
      <p:sp>
        <p:nvSpPr>
          <p:cNvPr id="152" name="Shape 1565"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4E10B7CF-6039-704D-BE8C-4CE87DD0A0A9}"/>
              </a:ext>
            </a:extLst>
          </p:cNvPr>
          <p:cNvSpPr/>
          <p:nvPr/>
        </p:nvSpPr>
        <p:spPr>
          <a:xfrm>
            <a:off x="3381947" y="3645089"/>
            <a:ext cx="804863" cy="0"/>
          </a:xfrm>
          <a:prstGeom prst="line">
            <a:avLst/>
          </a:prstGeom>
          <a:ln w="28575">
            <a:solidFill>
              <a:srgbClr val="000000"/>
            </a:solidFill>
          </a:ln>
        </p:spPr>
        <p:txBody>
          <a:bodyPr lIns="45719" rIns="45719"/>
          <a:lstStyle/>
          <a:p>
            <a:endParaRPr/>
          </a:p>
        </p:txBody>
      </p:sp>
      <p:sp>
        <p:nvSpPr>
          <p:cNvPr id="153" name="Shape 1566"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D89C6341-44AC-3B40-9B5D-B178D88BFD00}"/>
              </a:ext>
            </a:extLst>
          </p:cNvPr>
          <p:cNvSpPr/>
          <p:nvPr/>
        </p:nvSpPr>
        <p:spPr>
          <a:xfrm>
            <a:off x="5031359" y="2708465"/>
            <a:ext cx="760415" cy="261939"/>
          </a:xfrm>
          <a:prstGeom prst="line">
            <a:avLst/>
          </a:prstGeom>
          <a:ln w="28575">
            <a:solidFill>
              <a:srgbClr val="000000"/>
            </a:solidFill>
          </a:ln>
        </p:spPr>
        <p:txBody>
          <a:bodyPr lIns="45719" rIns="45719"/>
          <a:lstStyle/>
          <a:p>
            <a:endParaRPr/>
          </a:p>
        </p:txBody>
      </p:sp>
      <p:sp>
        <p:nvSpPr>
          <p:cNvPr id="154" name="Shape 1567"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E92F6E2D-0460-C648-97B2-79FB346BC1DE}"/>
              </a:ext>
            </a:extLst>
          </p:cNvPr>
          <p:cNvSpPr/>
          <p:nvPr/>
        </p:nvSpPr>
        <p:spPr>
          <a:xfrm>
            <a:off x="5601155" y="1704591"/>
            <a:ext cx="2179441"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a:solidFill>
                  <a:srgbClr val="CF0E30"/>
                </a:solidFill>
              </a:defRPr>
            </a:pPr>
            <a:r>
              <a:rPr sz="3200"/>
              <a:t>Conquer (h</a:t>
            </a:r>
            <a:r>
              <a:rPr sz="3200" baseline="-25000"/>
              <a:t>r</a:t>
            </a:r>
            <a:r>
              <a:rPr sz="3200"/>
              <a:t>)</a:t>
            </a:r>
          </a:p>
        </p:txBody>
      </p:sp>
      <p:sp>
        <p:nvSpPr>
          <p:cNvPr id="155" name="Shape 1568"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35CDA8AF-340F-D44E-87A4-72723B5C383C}"/>
              </a:ext>
            </a:extLst>
          </p:cNvPr>
          <p:cNvSpPr/>
          <p:nvPr/>
        </p:nvSpPr>
        <p:spPr>
          <a:xfrm>
            <a:off x="2066920" y="1684157"/>
            <a:ext cx="1844414" cy="58477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400">
                <a:solidFill>
                  <a:srgbClr val="CF0E30"/>
                </a:solidFill>
              </a:defRPr>
            </a:pPr>
            <a:r>
              <a:rPr sz="3200"/>
              <a:t>Divide (h</a:t>
            </a:r>
            <a:r>
              <a:rPr sz="3200" baseline="-25000"/>
              <a:t>p</a:t>
            </a:r>
            <a:r>
              <a:rPr sz="3200"/>
              <a:t>)</a:t>
            </a:r>
          </a:p>
        </p:txBody>
      </p:sp>
      <p:sp>
        <p:nvSpPr>
          <p:cNvPr id="156" name="Shape 1570"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D7D7F744-A07A-974F-B967-D900F8B236DF}"/>
              </a:ext>
            </a:extLst>
          </p:cNvPr>
          <p:cNvSpPr/>
          <p:nvPr/>
        </p:nvSpPr>
        <p:spPr>
          <a:xfrm>
            <a:off x="7701576" y="4313445"/>
            <a:ext cx="1206418" cy="44627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1200">
                <a:solidFill>
                  <a:srgbClr val="CF0E30"/>
                </a:solidFill>
              </a:defRPr>
            </a:pPr>
            <a:r>
              <a:rPr sz="1200"/>
              <a:t>Hash partitions h</a:t>
            </a:r>
            <a:r>
              <a:rPr sz="1100"/>
              <a:t>r</a:t>
            </a:r>
          </a:p>
          <a:p>
            <a:pPr algn="ctr">
              <a:defRPr sz="1100">
                <a:solidFill>
                  <a:srgbClr val="CF0E30"/>
                </a:solidFill>
              </a:defRPr>
            </a:pPr>
            <a:r>
              <a:rPr sz="1100"/>
              <a:t>Fully hashed!</a:t>
            </a:r>
          </a:p>
        </p:txBody>
      </p:sp>
      <p:sp>
        <p:nvSpPr>
          <p:cNvPr id="157" name="Shape 1571"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059B7FA1-D175-414D-BE92-A653FFE3BA15}"/>
              </a:ext>
            </a:extLst>
          </p:cNvPr>
          <p:cNvSpPr/>
          <p:nvPr/>
        </p:nvSpPr>
        <p:spPr>
          <a:xfrm>
            <a:off x="4430438" y="3442165"/>
            <a:ext cx="404917"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800">
                <a:solidFill>
                  <a:srgbClr val="FFFFFF"/>
                </a:solidFill>
              </a:defRPr>
            </a:lvl1pPr>
          </a:lstStyle>
          <a:p>
            <a:r>
              <a:rPr/>
              <a:t>B-1</a:t>
            </a:r>
          </a:p>
        </p:txBody>
      </p:sp>
      <p:sp>
        <p:nvSpPr>
          <p:cNvPr id="158" name="Shape 1572"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3140E1AE-8DC8-AE4B-B667-C65B602E9AE9}"/>
              </a:ext>
            </a:extLst>
          </p:cNvPr>
          <p:cNvSpPr/>
          <p:nvPr/>
        </p:nvSpPr>
        <p:spPr>
          <a:xfrm>
            <a:off x="4528221" y="2491295"/>
            <a:ext cx="209351"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800">
                <a:solidFill>
                  <a:srgbClr val="FFFFFF"/>
                </a:solidFill>
              </a:defRPr>
            </a:lvl1pPr>
          </a:lstStyle>
          <a:p>
            <a:r>
              <a:rPr/>
              <a:t>1</a:t>
            </a:r>
          </a:p>
        </p:txBody>
      </p:sp>
      <p:sp>
        <p:nvSpPr>
          <p:cNvPr id="159" name="Shape 1573"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F1013DD4-00DB-1F4B-A4D8-B394653C2F82}"/>
              </a:ext>
            </a:extLst>
          </p:cNvPr>
          <p:cNvSpPr/>
          <p:nvPr/>
        </p:nvSpPr>
        <p:spPr>
          <a:xfrm>
            <a:off x="4498107" y="2956413"/>
            <a:ext cx="251028"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800">
                <a:solidFill>
                  <a:srgbClr val="FFFFFF"/>
                </a:solidFill>
              </a:defRPr>
            </a:lvl1pPr>
          </a:lstStyle>
          <a:p>
            <a:r>
              <a:rPr/>
              <a:t>…</a:t>
            </a:r>
          </a:p>
        </p:txBody>
      </p:sp>
      <p:sp>
        <p:nvSpPr>
          <p:cNvPr id="160" name="Shape 1574"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487B560F-4A4B-DE45-9716-E350218F62EA}"/>
              </a:ext>
            </a:extLst>
          </p:cNvPr>
          <p:cNvSpPr/>
          <p:nvPr/>
        </p:nvSpPr>
        <p:spPr>
          <a:xfrm>
            <a:off x="6301527" y="2957850"/>
            <a:ext cx="25904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2400">
                <a:solidFill>
                  <a:srgbClr val="FFFFFF"/>
                </a:solidFill>
              </a:defRPr>
            </a:lvl1pPr>
          </a:lstStyle>
          <a:p>
            <a:r>
              <a:rPr dirty="0"/>
              <a:t>B</a:t>
            </a:r>
          </a:p>
        </p:txBody>
      </p:sp>
      <p:sp>
        <p:nvSpPr>
          <p:cNvPr id="161" name="Shape 1610" descr="Data streams in and is divided into B-1 buffers of size N/B-1 by h_p. Data is then recursively hashed by h_r gwith one input, one input, and B-2 hashing buffers/&#10;" title="Grace Hash Join">
            <a:extLst>
              <a:ext uri="{FF2B5EF4-FFF2-40B4-BE49-F238E27FC236}">
                <a16:creationId xmlns:a16="http://schemas.microsoft.com/office/drawing/2014/main" id="{C3DC39C4-DFBE-B340-BDCA-CCFBA3815599}"/>
              </a:ext>
            </a:extLst>
          </p:cNvPr>
          <p:cNvSpPr/>
          <p:nvPr/>
        </p:nvSpPr>
        <p:spPr>
          <a:xfrm>
            <a:off x="5753236" y="2462397"/>
            <a:ext cx="1391944" cy="1112081"/>
          </a:xfrm>
          <a:prstGeom prst="rect">
            <a:avLst/>
          </a:prstGeom>
          <a:solidFill>
            <a:srgbClr val="800000"/>
          </a:solidFill>
          <a:ln w="12700">
            <a:solidFill>
              <a:srgbClr val="000000"/>
            </a:solidFill>
            <a:miter/>
          </a:ln>
        </p:spPr>
        <p:txBody>
          <a:bodyPr lIns="45719" rIns="45719" anchor="ctr"/>
          <a:lstStyle/>
          <a:p>
            <a:pPr algn="ctr">
              <a:defRPr sz="2800">
                <a:solidFill>
                  <a:srgbClr val="CF0E30"/>
                </a:solidFill>
              </a:defRPr>
            </a:pPr>
            <a:r>
              <a:rPr lang="en-US" dirty="0">
                <a:solidFill>
                  <a:schemeClr val="bg1"/>
                </a:solidFill>
              </a:rPr>
              <a:t>B-2</a:t>
            </a:r>
            <a:endParaRPr dirty="0">
              <a:solidFill>
                <a:schemeClr val="bg1"/>
              </a:solidFill>
            </a:endParaRPr>
          </a:p>
        </p:txBody>
      </p:sp>
      <p:sp>
        <p:nvSpPr>
          <p:cNvPr id="162" name="Shape 1615" descr="Data streams in and is divided into B-1 buffers of size N/B-1 by h_p. Data is then recursively hashed by h_r gwith one input, one input, and B-2 hashing buffers/&#10;">
            <a:extLst>
              <a:ext uri="{FF2B5EF4-FFF2-40B4-BE49-F238E27FC236}">
                <a16:creationId xmlns:a16="http://schemas.microsoft.com/office/drawing/2014/main" id="{5F86D864-64BA-D349-B9E6-2F5438C466FF}"/>
              </a:ext>
            </a:extLst>
          </p:cNvPr>
          <p:cNvSpPr/>
          <p:nvPr/>
        </p:nvSpPr>
        <p:spPr>
          <a:xfrm>
            <a:off x="5753235" y="3693096"/>
            <a:ext cx="315684" cy="302073"/>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63" name="Shape 1616" descr="Data streams in and is divided into B-1 buffers of size N/B-1 by h_p. Data is then recursively hashed by h_r gwith one input, one input, and B-2 hashing buffers/&#10;">
            <a:extLst>
              <a:ext uri="{FF2B5EF4-FFF2-40B4-BE49-F238E27FC236}">
                <a16:creationId xmlns:a16="http://schemas.microsoft.com/office/drawing/2014/main" id="{CDCC3CC9-F8AF-A047-A0C6-C1FC23219522}"/>
              </a:ext>
            </a:extLst>
          </p:cNvPr>
          <p:cNvSpPr/>
          <p:nvPr/>
        </p:nvSpPr>
        <p:spPr>
          <a:xfrm>
            <a:off x="6786605" y="3693096"/>
            <a:ext cx="315684" cy="302073"/>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64" name="Shape 1618" descr="Data streams in and is divided into B-1 buffers of size N/B-1 by h_p. Data is then recursively hashed by h_r gwith one input, one input, and B-2 hashing buffers/&#10;">
            <a:extLst>
              <a:ext uri="{FF2B5EF4-FFF2-40B4-BE49-F238E27FC236}">
                <a16:creationId xmlns:a16="http://schemas.microsoft.com/office/drawing/2014/main" id="{5D7ADDBD-4CCD-EA48-9354-0BD74FC27A61}"/>
              </a:ext>
            </a:extLst>
          </p:cNvPr>
          <p:cNvSpPr/>
          <p:nvPr/>
        </p:nvSpPr>
        <p:spPr>
          <a:xfrm flipV="1">
            <a:off x="5916150" y="3574476"/>
            <a:ext cx="277633" cy="118624"/>
          </a:xfrm>
          <a:prstGeom prst="line">
            <a:avLst/>
          </a:prstGeom>
          <a:solidFill>
            <a:srgbClr val="3366FF"/>
          </a:solidFill>
          <a:ln w="28575">
            <a:solidFill>
              <a:srgbClr val="000000"/>
            </a:solidFill>
          </a:ln>
        </p:spPr>
        <p:txBody>
          <a:bodyPr lIns="45719" rIns="45719"/>
          <a:lstStyle/>
          <a:p>
            <a:endParaRPr/>
          </a:p>
        </p:txBody>
      </p:sp>
      <p:sp>
        <p:nvSpPr>
          <p:cNvPr id="165" name="Shape 1619" descr="Data streams in and is divided into B-1 buffers of size N/B-1 by h_p. Data is then recursively hashed by h_r gwith one input, one input, and B-2 hashing buffers/&#10;">
            <a:extLst>
              <a:ext uri="{FF2B5EF4-FFF2-40B4-BE49-F238E27FC236}">
                <a16:creationId xmlns:a16="http://schemas.microsoft.com/office/drawing/2014/main" id="{F1FC66CF-2D62-4946-ACD1-2FB886E4C095}"/>
              </a:ext>
            </a:extLst>
          </p:cNvPr>
          <p:cNvSpPr/>
          <p:nvPr/>
        </p:nvSpPr>
        <p:spPr>
          <a:xfrm flipH="1" flipV="1">
            <a:off x="6735575" y="3574476"/>
            <a:ext cx="208871" cy="118624"/>
          </a:xfrm>
          <a:prstGeom prst="line">
            <a:avLst/>
          </a:prstGeom>
          <a:solidFill>
            <a:srgbClr val="3366FF"/>
          </a:solidFill>
          <a:ln w="28575">
            <a:solidFill>
              <a:srgbClr val="000000"/>
            </a:solidFill>
          </a:ln>
        </p:spPr>
        <p:txBody>
          <a:bodyPr lIns="45719" rIns="45719"/>
          <a:lstStyle/>
          <a:p>
            <a:endParaRPr/>
          </a:p>
        </p:txBody>
      </p:sp>
      <p:sp>
        <p:nvSpPr>
          <p:cNvPr id="75" name="Shape 1559" descr="Data streams in and is divided into B-1 buffers of size N/B-1 by h_p. Data is then recursively hashed by h_r gwith one input, one input, and B-2 hashing buffers/&#10;" title="External Hashing">
            <a:extLst>
              <a:ext uri="{FF2B5EF4-FFF2-40B4-BE49-F238E27FC236}">
                <a16:creationId xmlns:a16="http://schemas.microsoft.com/office/drawing/2014/main" id="{4D6FA096-9A69-3D45-8CCB-4FC86491CEC3}"/>
              </a:ext>
            </a:extLst>
          </p:cNvPr>
          <p:cNvSpPr/>
          <p:nvPr/>
        </p:nvSpPr>
        <p:spPr>
          <a:xfrm flipH="1">
            <a:off x="7070321" y="3049776"/>
            <a:ext cx="809015" cy="744539"/>
          </a:xfrm>
          <a:prstGeom prst="line">
            <a:avLst/>
          </a:prstGeom>
          <a:ln w="28575">
            <a:solidFill>
              <a:srgbClr val="000000"/>
            </a:solidFill>
          </a:ln>
        </p:spPr>
        <p:txBody>
          <a:bodyPr lIns="45719" rIns="45719"/>
          <a:lstStyle/>
          <a:p>
            <a:endParaRPr/>
          </a:p>
        </p:txBody>
      </p:sp>
      <p:sp>
        <p:nvSpPr>
          <p:cNvPr id="76" name="TextBox 75"/>
          <p:cNvSpPr txBox="1"/>
          <p:nvPr/>
        </p:nvSpPr>
        <p:spPr>
          <a:xfrm>
            <a:off x="274335" y="2714937"/>
            <a:ext cx="1320799" cy="748795"/>
          </a:xfrm>
          <a:prstGeom prst="rect">
            <a:avLst/>
          </a:prstGeom>
          <a:noFill/>
        </p:spPr>
        <p:txBody>
          <a:bodyPr wrap="square" rtlCol="0">
            <a:spAutoFit/>
          </a:bodyPr>
          <a:lstStyle/>
          <a:p>
            <a:r>
              <a:rPr lang="en-US" sz="2133"/>
              <a:t>Building Relation</a:t>
            </a:r>
          </a:p>
        </p:txBody>
      </p:sp>
      <p:sp>
        <p:nvSpPr>
          <p:cNvPr id="77" name="TextBox 76"/>
          <p:cNvSpPr txBox="1"/>
          <p:nvPr/>
        </p:nvSpPr>
        <p:spPr>
          <a:xfrm>
            <a:off x="1083863" y="5119236"/>
            <a:ext cx="1320799" cy="748795"/>
          </a:xfrm>
          <a:prstGeom prst="rect">
            <a:avLst/>
          </a:prstGeom>
          <a:noFill/>
        </p:spPr>
        <p:txBody>
          <a:bodyPr wrap="square" rtlCol="0">
            <a:spAutoFit/>
          </a:bodyPr>
          <a:lstStyle/>
          <a:p>
            <a:r>
              <a:rPr lang="en-US" sz="2133" dirty="0"/>
              <a:t>Probing Relation</a:t>
            </a:r>
          </a:p>
        </p:txBody>
      </p:sp>
      <p:sp>
        <p:nvSpPr>
          <p:cNvPr id="2" name="TextBox 1"/>
          <p:cNvSpPr txBox="1"/>
          <p:nvPr/>
        </p:nvSpPr>
        <p:spPr>
          <a:xfrm>
            <a:off x="5820528" y="5386357"/>
            <a:ext cx="2917072" cy="1077026"/>
          </a:xfrm>
          <a:prstGeom prst="rect">
            <a:avLst/>
          </a:prstGeom>
          <a:noFill/>
        </p:spPr>
        <p:txBody>
          <a:bodyPr wrap="square" rtlCol="0">
            <a:spAutoFit/>
          </a:bodyPr>
          <a:lstStyle/>
          <a:p>
            <a:r>
              <a:rPr lang="en-US" sz="2133" dirty="0"/>
              <a:t>Note: probing </a:t>
            </a:r>
            <a:r>
              <a:rPr lang="en-US" sz="2133"/>
              <a:t>partitions stream, can </a:t>
            </a:r>
            <a:r>
              <a:rPr lang="en-US" sz="2133" dirty="0"/>
              <a:t>be arbitrarily big!</a:t>
            </a:r>
          </a:p>
        </p:txBody>
      </p:sp>
    </p:spTree>
    <p:extLst>
      <p:ext uri="{BB962C8B-B14F-4D97-AF65-F5344CB8AC3E}">
        <p14:creationId xmlns:p14="http://schemas.microsoft.com/office/powerpoint/2010/main" val="17192254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9" name="Shape 4159"/>
          <p:cNvSpPr>
            <a:spLocks noGrp="1"/>
          </p:cNvSpPr>
          <p:nvPr>
            <p:ph type="title"/>
          </p:nvPr>
        </p:nvSpPr>
        <p:spPr/>
        <p:txBody>
          <a:bodyPr/>
          <a:lstStyle/>
          <a:p>
            <a:r>
              <a:rPr lang="en-US"/>
              <a:t>Summary of Grace Hash Join</a:t>
            </a:r>
          </a:p>
        </p:txBody>
      </p:sp>
      <p:grpSp>
        <p:nvGrpSpPr>
          <p:cNvPr id="5" name="Group 4" descr="Elements of R and S are read into the input buffer and hashed. Elements of R are loaded into a hash table. Hashed pages from S are then loaded one by one and brobe the hash table to find matches which are moved to the ouptut buffer and then flushed" title="Grace Hash Join"/>
          <p:cNvGrpSpPr/>
          <p:nvPr/>
        </p:nvGrpSpPr>
        <p:grpSpPr>
          <a:xfrm>
            <a:off x="898419" y="1938528"/>
            <a:ext cx="8342877" cy="2428320"/>
            <a:chOff x="696423" y="1864202"/>
            <a:chExt cx="6257158" cy="1821240"/>
          </a:xfrm>
        </p:grpSpPr>
        <p:grpSp>
          <p:nvGrpSpPr>
            <p:cNvPr id="4158" name="Group 4158"/>
            <p:cNvGrpSpPr/>
            <p:nvPr/>
          </p:nvGrpSpPr>
          <p:grpSpPr>
            <a:xfrm>
              <a:off x="696423" y="2029049"/>
              <a:ext cx="752897" cy="1110921"/>
              <a:chOff x="0" y="0"/>
              <a:chExt cx="1003860" cy="1481227"/>
            </a:xfrm>
          </p:grpSpPr>
          <p:sp>
            <p:nvSpPr>
              <p:cNvPr id="4155" name="Shape 4155"/>
              <p:cNvSpPr/>
              <p:nvPr/>
            </p:nvSpPr>
            <p:spPr>
              <a:xfrm>
                <a:off x="-1" y="-1"/>
                <a:ext cx="1003862" cy="1481229"/>
              </a:xfrm>
              <a:custGeom>
                <a:avLst/>
                <a:gdLst/>
                <a:ahLst/>
                <a:cxnLst>
                  <a:cxn ang="0">
                    <a:pos x="wd2" y="hd2"/>
                  </a:cxn>
                  <a:cxn ang="5400000">
                    <a:pos x="wd2" y="hd2"/>
                  </a:cxn>
                  <a:cxn ang="10800000">
                    <a:pos x="wd2" y="hd2"/>
                  </a:cxn>
                  <a:cxn ang="16200000">
                    <a:pos x="wd2" y="hd2"/>
                  </a:cxn>
                </a:cxnLst>
                <a:rect l="0" t="0" r="r" b="b"/>
                <a:pathLst>
                  <a:path w="21600" h="21600" extrusionOk="0">
                    <a:moveTo>
                      <a:pt x="0" y="1263"/>
                    </a:moveTo>
                    <a:cubicBezTo>
                      <a:pt x="0" y="565"/>
                      <a:pt x="4835" y="0"/>
                      <a:pt x="10800" y="0"/>
                    </a:cubicBezTo>
                    <a:cubicBezTo>
                      <a:pt x="16765" y="0"/>
                      <a:pt x="21600" y="565"/>
                      <a:pt x="21600" y="1263"/>
                    </a:cubicBezTo>
                    <a:lnTo>
                      <a:pt x="21600" y="20337"/>
                    </a:lnTo>
                    <a:cubicBezTo>
                      <a:pt x="21600" y="21035"/>
                      <a:pt x="16765" y="21600"/>
                      <a:pt x="10800" y="21600"/>
                    </a:cubicBezTo>
                    <a:cubicBezTo>
                      <a:pt x="4835" y="21600"/>
                      <a:pt x="0" y="21035"/>
                      <a:pt x="0" y="20337"/>
                    </a:cubicBezTo>
                    <a:close/>
                  </a:path>
                </a:pathLst>
              </a:custGeom>
              <a:solidFill>
                <a:srgbClr val="D9D9D9"/>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4156" name="Shape 4156"/>
              <p:cNvSpPr/>
              <p:nvPr/>
            </p:nvSpPr>
            <p:spPr>
              <a:xfrm>
                <a:off x="-1" y="-1"/>
                <a:ext cx="1003862" cy="173207"/>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sp>
            <p:nvSpPr>
              <p:cNvPr id="4157" name="Shape 4157"/>
              <p:cNvSpPr/>
              <p:nvPr/>
            </p:nvSpPr>
            <p:spPr>
              <a:xfrm>
                <a:off x="-1" y="-1"/>
                <a:ext cx="1003862" cy="1481229"/>
              </a:xfrm>
              <a:custGeom>
                <a:avLst/>
                <a:gdLst/>
                <a:ahLst/>
                <a:cxnLst>
                  <a:cxn ang="0">
                    <a:pos x="wd2" y="hd2"/>
                  </a:cxn>
                  <a:cxn ang="5400000">
                    <a:pos x="wd2" y="hd2"/>
                  </a:cxn>
                  <a:cxn ang="10800000">
                    <a:pos x="wd2" y="hd2"/>
                  </a:cxn>
                  <a:cxn ang="16200000">
                    <a:pos x="wd2" y="hd2"/>
                  </a:cxn>
                </a:cxnLst>
                <a:rect l="0" t="0" r="r" b="b"/>
                <a:pathLst>
                  <a:path w="21600" h="21600" extrusionOk="0">
                    <a:moveTo>
                      <a:pt x="21600" y="1263"/>
                    </a:moveTo>
                    <a:cubicBezTo>
                      <a:pt x="21600" y="1960"/>
                      <a:pt x="16765" y="2526"/>
                      <a:pt x="10800" y="2526"/>
                    </a:cubicBezTo>
                    <a:cubicBezTo>
                      <a:pt x="4835" y="2526"/>
                      <a:pt x="0" y="1960"/>
                      <a:pt x="0" y="1263"/>
                    </a:cubicBezTo>
                    <a:cubicBezTo>
                      <a:pt x="0" y="565"/>
                      <a:pt x="4835" y="0"/>
                      <a:pt x="10800" y="0"/>
                    </a:cubicBezTo>
                    <a:cubicBezTo>
                      <a:pt x="16765" y="0"/>
                      <a:pt x="21600" y="565"/>
                      <a:pt x="21600" y="1263"/>
                    </a:cubicBezTo>
                    <a:lnTo>
                      <a:pt x="21600" y="20337"/>
                    </a:lnTo>
                    <a:cubicBezTo>
                      <a:pt x="21600" y="21035"/>
                      <a:pt x="16765" y="21600"/>
                      <a:pt x="10800" y="21600"/>
                    </a:cubicBezTo>
                    <a:cubicBezTo>
                      <a:pt x="4835" y="21600"/>
                      <a:pt x="0" y="21035"/>
                      <a:pt x="0" y="20337"/>
                    </a:cubicBezTo>
                    <a:lnTo>
                      <a:pt x="0" y="1263"/>
                    </a:lnTo>
                  </a:path>
                </a:pathLst>
              </a:custGeom>
              <a:noFill/>
              <a:ln w="9525" cap="flat">
                <a:solidFill>
                  <a:srgbClr val="98B955"/>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4431" name="Group 4431"/>
            <p:cNvGrpSpPr/>
            <p:nvPr/>
          </p:nvGrpSpPr>
          <p:grpSpPr>
            <a:xfrm>
              <a:off x="762000" y="1864202"/>
              <a:ext cx="6191581" cy="1275770"/>
              <a:chOff x="0" y="-1"/>
              <a:chExt cx="8255440" cy="1701026"/>
            </a:xfrm>
          </p:grpSpPr>
          <p:grpSp>
            <p:nvGrpSpPr>
              <p:cNvPr id="4217" name="Group 4217"/>
              <p:cNvGrpSpPr/>
              <p:nvPr/>
            </p:nvGrpSpPr>
            <p:grpSpPr>
              <a:xfrm>
                <a:off x="6056474" y="49111"/>
                <a:ext cx="1675289" cy="1544761"/>
                <a:chOff x="-1" y="-1"/>
                <a:chExt cx="1675288" cy="1544760"/>
              </a:xfrm>
            </p:grpSpPr>
            <p:sp>
              <p:nvSpPr>
                <p:cNvPr id="4160" name="Shape 4160"/>
                <p:cNvSpPr/>
                <p:nvPr/>
              </p:nvSpPr>
              <p:spPr>
                <a:xfrm>
                  <a:off x="-1" y="65390"/>
                  <a:ext cx="1675288" cy="1479369"/>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nvGrpSpPr>
                <p:cNvPr id="4164" name="Group 4164"/>
                <p:cNvGrpSpPr/>
                <p:nvPr/>
              </p:nvGrpSpPr>
              <p:grpSpPr>
                <a:xfrm>
                  <a:off x="98034" y="229623"/>
                  <a:ext cx="1318106" cy="307260"/>
                  <a:chOff x="0" y="0"/>
                  <a:chExt cx="1318104" cy="307259"/>
                </a:xfrm>
              </p:grpSpPr>
              <p:sp>
                <p:nvSpPr>
                  <p:cNvPr id="4161" name="Shape 4161"/>
                  <p:cNvSpPr/>
                  <p:nvPr/>
                </p:nvSpPr>
                <p:spPr>
                  <a:xfrm>
                    <a:off x="0" y="1"/>
                    <a:ext cx="439369" cy="307259"/>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62" name="Shape 4162"/>
                  <p:cNvSpPr/>
                  <p:nvPr/>
                </p:nvSpPr>
                <p:spPr>
                  <a:xfrm>
                    <a:off x="439368" y="-1"/>
                    <a:ext cx="439369" cy="307260"/>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63" name="Shape 4163"/>
                  <p:cNvSpPr/>
                  <p:nvPr/>
                </p:nvSpPr>
                <p:spPr>
                  <a:xfrm>
                    <a:off x="878736" y="0"/>
                    <a:ext cx="439369" cy="307259"/>
                  </a:xfrm>
                  <a:prstGeom prst="rect">
                    <a:avLst/>
                  </a:prstGeom>
                  <a:gradFill flip="none" rotWithShape="1">
                    <a:gsLst>
                      <a:gs pos="0">
                        <a:srgbClr val="BCF6A4"/>
                      </a:gs>
                      <a:gs pos="35000">
                        <a:srgbClr val="D0F8BF"/>
                      </a:gs>
                      <a:gs pos="100000">
                        <a:srgbClr val="ECFDE5"/>
                      </a:gs>
                    </a:gsLst>
                    <a:lin ang="16200000" scaled="0"/>
                  </a:gradFill>
                  <a:ln w="9525" cap="flat">
                    <a:solidFill>
                      <a:srgbClr val="6DAC43"/>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sp>
              <p:nvSpPr>
                <p:cNvPr id="4165" name="Shape 4165"/>
                <p:cNvSpPr/>
                <p:nvPr/>
              </p:nvSpPr>
              <p:spPr>
                <a:xfrm>
                  <a:off x="79100" y="-1"/>
                  <a:ext cx="1220844" cy="2308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900">
                      <a:solidFill>
                        <a:srgbClr val="000000"/>
                      </a:solidFill>
                    </a:defRPr>
                  </a:lvl1pPr>
                </a:lstStyle>
                <a:p>
                  <a:r>
                    <a:rPr/>
                    <a:t>Hash Table (B-2) Buffers</a:t>
                  </a:r>
                </a:p>
              </p:txBody>
            </p:sp>
            <p:grpSp>
              <p:nvGrpSpPr>
                <p:cNvPr id="4168" name="Group 4168"/>
                <p:cNvGrpSpPr/>
                <p:nvPr/>
              </p:nvGrpSpPr>
              <p:grpSpPr>
                <a:xfrm>
                  <a:off x="42867" y="636689"/>
                  <a:ext cx="549703" cy="854701"/>
                  <a:chOff x="0" y="0"/>
                  <a:chExt cx="549701" cy="854699"/>
                </a:xfrm>
              </p:grpSpPr>
              <p:sp>
                <p:nvSpPr>
                  <p:cNvPr id="4166" name="Shape 4166"/>
                  <p:cNvSpPr/>
                  <p:nvPr/>
                </p:nvSpPr>
                <p:spPr>
                  <a:xfrm>
                    <a:off x="0" y="149293"/>
                    <a:ext cx="549701" cy="705406"/>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67" name="Shape 4167"/>
                  <p:cNvSpPr/>
                  <p:nvPr/>
                </p:nvSpPr>
                <p:spPr>
                  <a:xfrm>
                    <a:off x="0" y="0"/>
                    <a:ext cx="549701" cy="215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800">
                        <a:solidFill>
                          <a:srgbClr val="000000"/>
                        </a:solidFill>
                      </a:defRPr>
                    </a:lvl1pPr>
                  </a:lstStyle>
                  <a:p>
                    <a:r>
                      <a:rPr/>
                      <a:t>1 Buffer</a:t>
                    </a:r>
                  </a:p>
                </p:txBody>
              </p:sp>
            </p:grpSp>
            <p:grpSp>
              <p:nvGrpSpPr>
                <p:cNvPr id="4171" name="Group 4171"/>
                <p:cNvGrpSpPr/>
                <p:nvPr/>
              </p:nvGrpSpPr>
              <p:grpSpPr>
                <a:xfrm>
                  <a:off x="892092" y="636688"/>
                  <a:ext cx="736668" cy="854702"/>
                  <a:chOff x="0" y="0"/>
                  <a:chExt cx="736666" cy="854700"/>
                </a:xfrm>
              </p:grpSpPr>
              <p:sp>
                <p:nvSpPr>
                  <p:cNvPr id="4169" name="Shape 4169"/>
                  <p:cNvSpPr/>
                  <p:nvPr/>
                </p:nvSpPr>
                <p:spPr>
                  <a:xfrm>
                    <a:off x="0" y="149294"/>
                    <a:ext cx="736666" cy="705406"/>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lgn="ct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70" name="Shape 4170"/>
                  <p:cNvSpPr/>
                  <p:nvPr/>
                </p:nvSpPr>
                <p:spPr>
                  <a:xfrm>
                    <a:off x="0" y="0"/>
                    <a:ext cx="736666" cy="215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800">
                        <a:solidFill>
                          <a:srgbClr val="000000"/>
                        </a:solidFill>
                      </a:defRPr>
                    </a:lvl1pPr>
                  </a:lstStyle>
                  <a:p>
                    <a:r>
                      <a:rPr/>
                      <a:t>1 Buffer</a:t>
                    </a:r>
                  </a:p>
                </p:txBody>
              </p:sp>
            </p:grpSp>
            <p:grpSp>
              <p:nvGrpSpPr>
                <p:cNvPr id="4174" name="Group 4174"/>
                <p:cNvGrpSpPr/>
                <p:nvPr/>
              </p:nvGrpSpPr>
              <p:grpSpPr>
                <a:xfrm>
                  <a:off x="620973" y="556292"/>
                  <a:ext cx="240192" cy="859334"/>
                  <a:chOff x="-1" y="1"/>
                  <a:chExt cx="240191" cy="859332"/>
                </a:xfrm>
              </p:grpSpPr>
              <p:sp>
                <p:nvSpPr>
                  <p:cNvPr id="4172" name="Shape 4172"/>
                  <p:cNvSpPr/>
                  <p:nvPr/>
                </p:nvSpPr>
                <p:spPr>
                  <a:xfrm rot="16200000">
                    <a:off x="-294331" y="294333"/>
                    <a:ext cx="828852" cy="240191"/>
                  </a:xfrm>
                  <a:prstGeom prst="rightArrow">
                    <a:avLst>
                      <a:gd name="adj1" fmla="val 50000"/>
                      <a:gd name="adj2" fmla="val 50000"/>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73" name="Shape 4173"/>
                  <p:cNvSpPr/>
                  <p:nvPr/>
                </p:nvSpPr>
                <p:spPr>
                  <a:xfrm rot="16200000">
                    <a:off x="-311556" y="321946"/>
                    <a:ext cx="859332" cy="215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800">
                        <a:solidFill>
                          <a:srgbClr val="FFFFFF"/>
                        </a:solidFill>
                      </a:defRPr>
                    </a:lvl1pPr>
                  </a:lstStyle>
                  <a:p>
                    <a:r>
                      <a:rPr/>
                      <a:t>New Hash Fn.</a:t>
                    </a:r>
                  </a:p>
                </p:txBody>
              </p:sp>
            </p:grpSp>
            <p:grpSp>
              <p:nvGrpSpPr>
                <p:cNvPr id="4178" name="Group 4178"/>
                <p:cNvGrpSpPr/>
                <p:nvPr/>
              </p:nvGrpSpPr>
              <p:grpSpPr>
                <a:xfrm>
                  <a:off x="138983" y="863241"/>
                  <a:ext cx="350011" cy="557628"/>
                  <a:chOff x="0" y="0"/>
                  <a:chExt cx="350010" cy="557627"/>
                </a:xfrm>
              </p:grpSpPr>
              <p:sp>
                <p:nvSpPr>
                  <p:cNvPr id="4175" name="Shape 4175"/>
                  <p:cNvSpPr/>
                  <p:nvPr/>
                </p:nvSpPr>
                <p:spPr>
                  <a:xfrm>
                    <a:off x="-1" y="-1"/>
                    <a:ext cx="350012" cy="5576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76" name="Shape 4176"/>
                  <p:cNvSpPr/>
                  <p:nvPr/>
                </p:nvSpPr>
                <p:spPr>
                  <a:xfrm>
                    <a:off x="291674" y="499290"/>
                    <a:ext cx="58337" cy="583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77" name="Shape 4177"/>
                  <p:cNvSpPr/>
                  <p:nvPr/>
                </p:nvSpPr>
                <p:spPr>
                  <a:xfrm>
                    <a:off x="-1" y="-1"/>
                    <a:ext cx="350012" cy="557629"/>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81" name="Group 4181"/>
                <p:cNvGrpSpPr/>
                <p:nvPr/>
              </p:nvGrpSpPr>
              <p:grpSpPr>
                <a:xfrm>
                  <a:off x="165451" y="888371"/>
                  <a:ext cx="289765" cy="80851"/>
                  <a:chOff x="0" y="0"/>
                  <a:chExt cx="289763" cy="80850"/>
                </a:xfrm>
              </p:grpSpPr>
              <p:sp>
                <p:nvSpPr>
                  <p:cNvPr id="4179" name="Shape 4179"/>
                  <p:cNvSpPr/>
                  <p:nvPr/>
                </p:nvSpPr>
                <p:spPr>
                  <a:xfrm>
                    <a:off x="44749" y="22137"/>
                    <a:ext cx="245015" cy="3657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80" name="Shape 4180"/>
                  <p:cNvSpPr/>
                  <p:nvPr/>
                </p:nvSpPr>
                <p:spPr>
                  <a:xfrm>
                    <a:off x="-1" y="0"/>
                    <a:ext cx="80851" cy="80851"/>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84" name="Group 4184"/>
                <p:cNvGrpSpPr/>
                <p:nvPr/>
              </p:nvGrpSpPr>
              <p:grpSpPr>
                <a:xfrm>
                  <a:off x="165451" y="1011582"/>
                  <a:ext cx="289765" cy="80851"/>
                  <a:chOff x="0" y="0"/>
                  <a:chExt cx="289763" cy="80850"/>
                </a:xfrm>
              </p:grpSpPr>
              <p:sp>
                <p:nvSpPr>
                  <p:cNvPr id="4182" name="Shape 4182"/>
                  <p:cNvSpPr/>
                  <p:nvPr/>
                </p:nvSpPr>
                <p:spPr>
                  <a:xfrm>
                    <a:off x="44749" y="22137"/>
                    <a:ext cx="245015" cy="3657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83" name="Shape 4183"/>
                  <p:cNvSpPr/>
                  <p:nvPr/>
                </p:nvSpPr>
                <p:spPr>
                  <a:xfrm>
                    <a:off x="-1" y="0"/>
                    <a:ext cx="80851" cy="80851"/>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87" name="Group 4187"/>
                <p:cNvGrpSpPr/>
                <p:nvPr/>
              </p:nvGrpSpPr>
              <p:grpSpPr>
                <a:xfrm>
                  <a:off x="165451" y="1125786"/>
                  <a:ext cx="289765" cy="80851"/>
                  <a:chOff x="0" y="0"/>
                  <a:chExt cx="289763" cy="80850"/>
                </a:xfrm>
              </p:grpSpPr>
              <p:sp>
                <p:nvSpPr>
                  <p:cNvPr id="4185" name="Shape 4185"/>
                  <p:cNvSpPr/>
                  <p:nvPr/>
                </p:nvSpPr>
                <p:spPr>
                  <a:xfrm>
                    <a:off x="44749" y="22137"/>
                    <a:ext cx="245015" cy="3657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86" name="Shape 4186"/>
                  <p:cNvSpPr/>
                  <p:nvPr/>
                </p:nvSpPr>
                <p:spPr>
                  <a:xfrm>
                    <a:off x="-1" y="0"/>
                    <a:ext cx="80851" cy="80851"/>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97" name="Group 4197"/>
                <p:cNvGrpSpPr/>
                <p:nvPr/>
              </p:nvGrpSpPr>
              <p:grpSpPr>
                <a:xfrm>
                  <a:off x="174610" y="272773"/>
                  <a:ext cx="621557" cy="109054"/>
                  <a:chOff x="0" y="0"/>
                  <a:chExt cx="621556" cy="109053"/>
                </a:xfrm>
              </p:grpSpPr>
              <p:grpSp>
                <p:nvGrpSpPr>
                  <p:cNvPr id="4190" name="Group 4190"/>
                  <p:cNvGrpSpPr/>
                  <p:nvPr/>
                </p:nvGrpSpPr>
                <p:grpSpPr>
                  <a:xfrm>
                    <a:off x="1845" y="-1"/>
                    <a:ext cx="203599" cy="56809"/>
                    <a:chOff x="0" y="0"/>
                    <a:chExt cx="203597" cy="56808"/>
                  </a:xfrm>
                </p:grpSpPr>
                <p:sp>
                  <p:nvSpPr>
                    <p:cNvPr id="4188" name="Shape 4188"/>
                    <p:cNvSpPr/>
                    <p:nvPr/>
                  </p:nvSpPr>
                  <p:spPr>
                    <a:xfrm>
                      <a:off x="31441" y="15554"/>
                      <a:ext cx="172157" cy="25699"/>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89" name="Shape 4189"/>
                    <p:cNvSpPr/>
                    <p:nvPr/>
                  </p:nvSpPr>
                  <p:spPr>
                    <a:xfrm>
                      <a:off x="0" y="-1"/>
                      <a:ext cx="56809" cy="5681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93" name="Group 4193"/>
                  <p:cNvGrpSpPr/>
                  <p:nvPr/>
                </p:nvGrpSpPr>
                <p:grpSpPr>
                  <a:xfrm>
                    <a:off x="417958" y="-1"/>
                    <a:ext cx="203599" cy="56809"/>
                    <a:chOff x="0" y="0"/>
                    <a:chExt cx="203597" cy="56808"/>
                  </a:xfrm>
                </p:grpSpPr>
                <p:sp>
                  <p:nvSpPr>
                    <p:cNvPr id="4191" name="Shape 4191"/>
                    <p:cNvSpPr/>
                    <p:nvPr/>
                  </p:nvSpPr>
                  <p:spPr>
                    <a:xfrm>
                      <a:off x="31441" y="15554"/>
                      <a:ext cx="172157" cy="25699"/>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92" name="Shape 4192"/>
                    <p:cNvSpPr/>
                    <p:nvPr/>
                  </p:nvSpPr>
                  <p:spPr>
                    <a:xfrm>
                      <a:off x="0" y="-1"/>
                      <a:ext cx="56809" cy="56810"/>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196" name="Group 4196"/>
                  <p:cNvGrpSpPr/>
                  <p:nvPr/>
                </p:nvGrpSpPr>
                <p:grpSpPr>
                  <a:xfrm>
                    <a:off x="0" y="52245"/>
                    <a:ext cx="203598" cy="56809"/>
                    <a:chOff x="0" y="0"/>
                    <a:chExt cx="203597" cy="56808"/>
                  </a:xfrm>
                </p:grpSpPr>
                <p:sp>
                  <p:nvSpPr>
                    <p:cNvPr id="4194" name="Shape 4194"/>
                    <p:cNvSpPr/>
                    <p:nvPr/>
                  </p:nvSpPr>
                  <p:spPr>
                    <a:xfrm>
                      <a:off x="31441" y="15554"/>
                      <a:ext cx="172157" cy="25699"/>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95" name="Shape 4195"/>
                    <p:cNvSpPr/>
                    <p:nvPr/>
                  </p:nvSpPr>
                  <p:spPr>
                    <a:xfrm>
                      <a:off x="0" y="-1"/>
                      <a:ext cx="56809" cy="5681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nvGrpSpPr>
                <p:cNvPr id="4201" name="Group 4201"/>
                <p:cNvGrpSpPr/>
                <p:nvPr/>
              </p:nvGrpSpPr>
              <p:grpSpPr>
                <a:xfrm>
                  <a:off x="929806" y="837886"/>
                  <a:ext cx="661238" cy="601601"/>
                  <a:chOff x="0" y="0"/>
                  <a:chExt cx="661237" cy="601600"/>
                </a:xfrm>
              </p:grpSpPr>
              <p:sp>
                <p:nvSpPr>
                  <p:cNvPr id="4198" name="Shape 4198"/>
                  <p:cNvSpPr/>
                  <p:nvPr/>
                </p:nvSpPr>
                <p:spPr>
                  <a:xfrm>
                    <a:off x="-1" y="-1"/>
                    <a:ext cx="661239" cy="601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325"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199" name="Shape 4199"/>
                  <p:cNvSpPr/>
                  <p:nvPr/>
                </p:nvSpPr>
                <p:spPr>
                  <a:xfrm>
                    <a:off x="560967" y="501331"/>
                    <a:ext cx="100270" cy="1002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200" name="Shape 4200"/>
                  <p:cNvSpPr/>
                  <p:nvPr/>
                </p:nvSpPr>
                <p:spPr>
                  <a:xfrm>
                    <a:off x="-1" y="-1"/>
                    <a:ext cx="661239" cy="601602"/>
                  </a:xfrm>
                  <a:custGeom>
                    <a:avLst/>
                    <a:gdLst/>
                    <a:ahLst/>
                    <a:cxnLst>
                      <a:cxn ang="0">
                        <a:pos x="wd2" y="hd2"/>
                      </a:cxn>
                      <a:cxn ang="5400000">
                        <a:pos x="wd2" y="hd2"/>
                      </a:cxn>
                      <a:cxn ang="10800000">
                        <a:pos x="wd2" y="hd2"/>
                      </a:cxn>
                      <a:cxn ang="16200000">
                        <a:pos x="wd2" y="hd2"/>
                      </a:cxn>
                    </a:cxnLst>
                    <a:rect l="0" t="0" r="r" b="b"/>
                    <a:pathLst>
                      <a:path w="21600" h="21600" extrusionOk="0">
                        <a:moveTo>
                          <a:pt x="18325" y="21600"/>
                        </a:moveTo>
                        <a:lnTo>
                          <a:pt x="18980" y="18720"/>
                        </a:lnTo>
                        <a:lnTo>
                          <a:pt x="21600" y="18000"/>
                        </a:lnTo>
                        <a:lnTo>
                          <a:pt x="18325" y="21600"/>
                        </a:lnTo>
                        <a:lnTo>
                          <a:pt x="0" y="21600"/>
                        </a:lnTo>
                        <a:lnTo>
                          <a:pt x="0" y="0"/>
                        </a:lnTo>
                        <a:lnTo>
                          <a:pt x="21600" y="0"/>
                        </a:lnTo>
                        <a:lnTo>
                          <a:pt x="21600" y="1800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sp>
              <p:nvSpPr>
                <p:cNvPr id="4202" name="Shape 4202"/>
                <p:cNvSpPr/>
                <p:nvPr/>
              </p:nvSpPr>
              <p:spPr>
                <a:xfrm flipH="1" flipV="1">
                  <a:off x="292130" y="366272"/>
                  <a:ext cx="40580" cy="544238"/>
                </a:xfrm>
                <a:prstGeom prst="line">
                  <a:avLst/>
                </a:prstGeom>
                <a:noFill/>
                <a:ln w="38100" cap="flat">
                  <a:solidFill>
                    <a:srgbClr val="70AD47"/>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grpSp>
              <p:nvGrpSpPr>
                <p:cNvPr id="4209" name="Group 4209"/>
                <p:cNvGrpSpPr/>
                <p:nvPr/>
              </p:nvGrpSpPr>
              <p:grpSpPr>
                <a:xfrm>
                  <a:off x="1005990" y="870084"/>
                  <a:ext cx="482172" cy="80851"/>
                  <a:chOff x="0" y="0"/>
                  <a:chExt cx="482171" cy="80850"/>
                </a:xfrm>
              </p:grpSpPr>
              <p:grpSp>
                <p:nvGrpSpPr>
                  <p:cNvPr id="4205" name="Group 4205"/>
                  <p:cNvGrpSpPr/>
                  <p:nvPr/>
                </p:nvGrpSpPr>
                <p:grpSpPr>
                  <a:xfrm>
                    <a:off x="0" y="0"/>
                    <a:ext cx="289763" cy="80851"/>
                    <a:chOff x="0" y="0"/>
                    <a:chExt cx="289762" cy="80850"/>
                  </a:xfrm>
                </p:grpSpPr>
                <p:sp>
                  <p:nvSpPr>
                    <p:cNvPr id="4203" name="Shape 4203"/>
                    <p:cNvSpPr/>
                    <p:nvPr/>
                  </p:nvSpPr>
                  <p:spPr>
                    <a:xfrm>
                      <a:off x="44747" y="22137"/>
                      <a:ext cx="245016" cy="3657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204" name="Shape 4204"/>
                    <p:cNvSpPr/>
                    <p:nvPr/>
                  </p:nvSpPr>
                  <p:spPr>
                    <a:xfrm>
                      <a:off x="-1" y="0"/>
                      <a:ext cx="80851" cy="80851"/>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208" name="Group 4208"/>
                  <p:cNvGrpSpPr/>
                  <p:nvPr/>
                </p:nvGrpSpPr>
                <p:grpSpPr>
                  <a:xfrm>
                    <a:off x="278573" y="12020"/>
                    <a:ext cx="203599" cy="56809"/>
                    <a:chOff x="0" y="0"/>
                    <a:chExt cx="203597" cy="56808"/>
                  </a:xfrm>
                </p:grpSpPr>
                <p:sp>
                  <p:nvSpPr>
                    <p:cNvPr id="4206" name="Shape 4206"/>
                    <p:cNvSpPr/>
                    <p:nvPr/>
                  </p:nvSpPr>
                  <p:spPr>
                    <a:xfrm>
                      <a:off x="31441" y="15555"/>
                      <a:ext cx="172157" cy="2569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207" name="Shape 4207"/>
                    <p:cNvSpPr/>
                    <p:nvPr/>
                  </p:nvSpPr>
                  <p:spPr>
                    <a:xfrm>
                      <a:off x="-1" y="-1"/>
                      <a:ext cx="56809" cy="5681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nvGrpSpPr>
                <p:cNvPr id="4216" name="Group 4216"/>
                <p:cNvGrpSpPr/>
                <p:nvPr/>
              </p:nvGrpSpPr>
              <p:grpSpPr>
                <a:xfrm>
                  <a:off x="1005990" y="988713"/>
                  <a:ext cx="482172" cy="80851"/>
                  <a:chOff x="0" y="0"/>
                  <a:chExt cx="482171" cy="80850"/>
                </a:xfrm>
              </p:grpSpPr>
              <p:grpSp>
                <p:nvGrpSpPr>
                  <p:cNvPr id="4212" name="Group 4212"/>
                  <p:cNvGrpSpPr/>
                  <p:nvPr/>
                </p:nvGrpSpPr>
                <p:grpSpPr>
                  <a:xfrm>
                    <a:off x="0" y="0"/>
                    <a:ext cx="289763" cy="80851"/>
                    <a:chOff x="0" y="0"/>
                    <a:chExt cx="289762" cy="80850"/>
                  </a:xfrm>
                </p:grpSpPr>
                <p:sp>
                  <p:nvSpPr>
                    <p:cNvPr id="4210" name="Shape 4210"/>
                    <p:cNvSpPr/>
                    <p:nvPr/>
                  </p:nvSpPr>
                  <p:spPr>
                    <a:xfrm>
                      <a:off x="44747" y="22137"/>
                      <a:ext cx="245016" cy="3657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211" name="Shape 4211"/>
                    <p:cNvSpPr/>
                    <p:nvPr/>
                  </p:nvSpPr>
                  <p:spPr>
                    <a:xfrm>
                      <a:off x="-1" y="0"/>
                      <a:ext cx="80851" cy="80851"/>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nvGrpSpPr>
                  <p:cNvPr id="4215" name="Group 4215"/>
                  <p:cNvGrpSpPr/>
                  <p:nvPr/>
                </p:nvGrpSpPr>
                <p:grpSpPr>
                  <a:xfrm>
                    <a:off x="278573" y="12020"/>
                    <a:ext cx="203599" cy="56809"/>
                    <a:chOff x="0" y="0"/>
                    <a:chExt cx="203597" cy="56808"/>
                  </a:xfrm>
                </p:grpSpPr>
                <p:sp>
                  <p:nvSpPr>
                    <p:cNvPr id="4213" name="Shape 4213"/>
                    <p:cNvSpPr/>
                    <p:nvPr/>
                  </p:nvSpPr>
                  <p:spPr>
                    <a:xfrm>
                      <a:off x="31441" y="15555"/>
                      <a:ext cx="172157" cy="2569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sp>
                  <p:nvSpPr>
                    <p:cNvPr id="4214" name="Shape 4214"/>
                    <p:cNvSpPr/>
                    <p:nvPr/>
                  </p:nvSpPr>
                  <p:spPr>
                    <a:xfrm>
                      <a:off x="-1" y="-1"/>
                      <a:ext cx="56809" cy="5681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800">
                          <a:solidFill>
                            <a:srgbClr val="000000"/>
                          </a:solidFill>
                        </a:defRPr>
                      </a:pPr>
                      <a:endParaRPr sz="800"/>
                    </a:p>
                  </p:txBody>
                </p:sp>
              </p:grpSp>
            </p:grpSp>
          </p:grpSp>
          <p:grpSp>
            <p:nvGrpSpPr>
              <p:cNvPr id="4300" name="Group 4300"/>
              <p:cNvGrpSpPr/>
              <p:nvPr/>
            </p:nvGrpSpPr>
            <p:grpSpPr>
              <a:xfrm>
                <a:off x="4206895" y="84488"/>
                <a:ext cx="942176" cy="1616537"/>
                <a:chOff x="-1" y="0"/>
                <a:chExt cx="942175" cy="1616535"/>
              </a:xfrm>
            </p:grpSpPr>
            <p:grpSp>
              <p:nvGrpSpPr>
                <p:cNvPr id="4221" name="Group 4221"/>
                <p:cNvGrpSpPr/>
                <p:nvPr/>
              </p:nvGrpSpPr>
              <p:grpSpPr>
                <a:xfrm>
                  <a:off x="-2" y="-1"/>
                  <a:ext cx="942177" cy="1616537"/>
                  <a:chOff x="-1" y="0"/>
                  <a:chExt cx="942175" cy="1616535"/>
                </a:xfrm>
              </p:grpSpPr>
              <p:sp>
                <p:nvSpPr>
                  <p:cNvPr id="4218" name="Shape 4218"/>
                  <p:cNvSpPr/>
                  <p:nvPr/>
                </p:nvSpPr>
                <p:spPr>
                  <a:xfrm>
                    <a:off x="-2" y="-1"/>
                    <a:ext cx="942177" cy="1616537"/>
                  </a:xfrm>
                  <a:custGeom>
                    <a:avLst/>
                    <a:gdLst/>
                    <a:ahLst/>
                    <a:cxnLst>
                      <a:cxn ang="0">
                        <a:pos x="wd2" y="hd2"/>
                      </a:cxn>
                      <a:cxn ang="5400000">
                        <a:pos x="wd2" y="hd2"/>
                      </a:cxn>
                      <a:cxn ang="10800000">
                        <a:pos x="wd2" y="hd2"/>
                      </a:cxn>
                      <a:cxn ang="16200000">
                        <a:pos x="wd2" y="hd2"/>
                      </a:cxn>
                    </a:cxnLst>
                    <a:rect l="0" t="0" r="r" b="b"/>
                    <a:pathLst>
                      <a:path w="21600" h="21600" extrusionOk="0">
                        <a:moveTo>
                          <a:pt x="0" y="1086"/>
                        </a:moveTo>
                        <a:cubicBezTo>
                          <a:pt x="0" y="486"/>
                          <a:pt x="4835" y="0"/>
                          <a:pt x="10800" y="0"/>
                        </a:cubicBezTo>
                        <a:cubicBezTo>
                          <a:pt x="16765" y="0"/>
                          <a:pt x="21600" y="486"/>
                          <a:pt x="21600" y="1086"/>
                        </a:cubicBezTo>
                        <a:lnTo>
                          <a:pt x="21600" y="20514"/>
                        </a:lnTo>
                        <a:cubicBezTo>
                          <a:pt x="21600" y="21114"/>
                          <a:pt x="16765" y="21600"/>
                          <a:pt x="10800" y="21600"/>
                        </a:cubicBezTo>
                        <a:cubicBezTo>
                          <a:pt x="4835" y="21600"/>
                          <a:pt x="0" y="21114"/>
                          <a:pt x="0" y="20514"/>
                        </a:cubicBezTo>
                        <a:close/>
                      </a:path>
                    </a:pathLst>
                  </a:custGeom>
                  <a:gradFill flip="none" rotWithShape="1">
                    <a:gsLst>
                      <a:gs pos="0">
                        <a:srgbClr val="D8D8D8"/>
                      </a:gs>
                      <a:gs pos="35000">
                        <a:srgbClr val="E3E3E3"/>
                      </a:gs>
                      <a:gs pos="100000">
                        <a:srgbClr val="F4F4F4"/>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19" name="Shape 4219"/>
                  <p:cNvSpPr/>
                  <p:nvPr/>
                </p:nvSpPr>
                <p:spPr>
                  <a:xfrm>
                    <a:off x="0" y="-1"/>
                    <a:ext cx="942174" cy="162563"/>
                  </a:xfrm>
                  <a:prstGeom prst="ellipse">
                    <a:avLst/>
                  </a:prstGeom>
                  <a:solidFill>
                    <a:srgbClr val="FFFFFF">
                      <a:alpha val="4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20" name="Shape 4220"/>
                  <p:cNvSpPr/>
                  <p:nvPr/>
                </p:nvSpPr>
                <p:spPr>
                  <a:xfrm>
                    <a:off x="-1" y="-1"/>
                    <a:ext cx="942174" cy="1616537"/>
                  </a:xfrm>
                  <a:custGeom>
                    <a:avLst/>
                    <a:gdLst/>
                    <a:ahLst/>
                    <a:cxnLst>
                      <a:cxn ang="0">
                        <a:pos x="wd2" y="hd2"/>
                      </a:cxn>
                      <a:cxn ang="5400000">
                        <a:pos x="wd2" y="hd2"/>
                      </a:cxn>
                      <a:cxn ang="10800000">
                        <a:pos x="wd2" y="hd2"/>
                      </a:cxn>
                      <a:cxn ang="16200000">
                        <a:pos x="wd2" y="hd2"/>
                      </a:cxn>
                    </a:cxnLst>
                    <a:rect l="0" t="0" r="r" b="b"/>
                    <a:pathLst>
                      <a:path w="21600" h="21600" extrusionOk="0">
                        <a:moveTo>
                          <a:pt x="21600" y="1086"/>
                        </a:moveTo>
                        <a:cubicBezTo>
                          <a:pt x="21600" y="1686"/>
                          <a:pt x="16765" y="2172"/>
                          <a:pt x="10800" y="2172"/>
                        </a:cubicBezTo>
                        <a:cubicBezTo>
                          <a:pt x="4835" y="2172"/>
                          <a:pt x="0" y="1686"/>
                          <a:pt x="0" y="1086"/>
                        </a:cubicBezTo>
                        <a:cubicBezTo>
                          <a:pt x="0" y="486"/>
                          <a:pt x="4835" y="0"/>
                          <a:pt x="10800" y="0"/>
                        </a:cubicBezTo>
                        <a:cubicBezTo>
                          <a:pt x="16765" y="0"/>
                          <a:pt x="21600" y="486"/>
                          <a:pt x="21600" y="1086"/>
                        </a:cubicBezTo>
                        <a:lnTo>
                          <a:pt x="21600" y="20514"/>
                        </a:lnTo>
                        <a:cubicBezTo>
                          <a:pt x="21600" y="21114"/>
                          <a:pt x="16765" y="21600"/>
                          <a:pt x="10800" y="21600"/>
                        </a:cubicBezTo>
                        <a:cubicBezTo>
                          <a:pt x="4835" y="21600"/>
                          <a:pt x="0" y="21114"/>
                          <a:pt x="0" y="20514"/>
                        </a:cubicBezTo>
                        <a:lnTo>
                          <a:pt x="0" y="1086"/>
                        </a:lnTo>
                      </a:path>
                    </a:pathLst>
                  </a:custGeom>
                  <a:noFill/>
                  <a:ln w="9525" cap="flat">
                    <a:solidFill>
                      <a:srgbClr val="A1A1A1"/>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35" name="Group 4235"/>
                <p:cNvGrpSpPr/>
                <p:nvPr/>
              </p:nvGrpSpPr>
              <p:grpSpPr>
                <a:xfrm>
                  <a:off x="16334" y="177621"/>
                  <a:ext cx="210475" cy="335323"/>
                  <a:chOff x="0" y="0"/>
                  <a:chExt cx="210473" cy="335321"/>
                </a:xfrm>
              </p:grpSpPr>
              <p:grpSp>
                <p:nvGrpSpPr>
                  <p:cNvPr id="4225" name="Group 4225"/>
                  <p:cNvGrpSpPr/>
                  <p:nvPr/>
                </p:nvGrpSpPr>
                <p:grpSpPr>
                  <a:xfrm>
                    <a:off x="0" y="0"/>
                    <a:ext cx="210475" cy="335322"/>
                    <a:chOff x="0" y="0"/>
                    <a:chExt cx="210474" cy="335321"/>
                  </a:xfrm>
                </p:grpSpPr>
                <p:sp>
                  <p:nvSpPr>
                    <p:cNvPr id="4222" name="Shape 4222"/>
                    <p:cNvSpPr/>
                    <p:nvPr/>
                  </p:nvSpPr>
                  <p:spPr>
                    <a:xfrm>
                      <a:off x="0" y="0"/>
                      <a:ext cx="210474" cy="335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23" name="Shape 4223"/>
                    <p:cNvSpPr/>
                    <p:nvPr/>
                  </p:nvSpPr>
                  <p:spPr>
                    <a:xfrm>
                      <a:off x="175394" y="300241"/>
                      <a:ext cx="35081" cy="3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24" name="Shape 4224"/>
                    <p:cNvSpPr/>
                    <p:nvPr/>
                  </p:nvSpPr>
                  <p:spPr>
                    <a:xfrm>
                      <a:off x="0" y="0"/>
                      <a:ext cx="210474" cy="335322"/>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28" name="Group 4228"/>
                  <p:cNvGrpSpPr/>
                  <p:nvPr/>
                </p:nvGrpSpPr>
                <p:grpSpPr>
                  <a:xfrm>
                    <a:off x="15917" y="15111"/>
                    <a:ext cx="174247" cy="48619"/>
                    <a:chOff x="0" y="0"/>
                    <a:chExt cx="174245" cy="48618"/>
                  </a:xfrm>
                </p:grpSpPr>
                <p:sp>
                  <p:nvSpPr>
                    <p:cNvPr id="4226" name="Shape 4226"/>
                    <p:cNvSpPr/>
                    <p:nvPr/>
                  </p:nvSpPr>
                  <p:spPr>
                    <a:xfrm>
                      <a:off x="26908" y="13312"/>
                      <a:ext cx="147338" cy="2199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27" name="Shape 4227"/>
                    <p:cNvSpPr/>
                    <p:nvPr/>
                  </p:nvSpPr>
                  <p:spPr>
                    <a:xfrm>
                      <a:off x="0" y="-1"/>
                      <a:ext cx="48619" cy="4862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31" name="Group 4231"/>
                  <p:cNvGrpSpPr/>
                  <p:nvPr/>
                </p:nvGrpSpPr>
                <p:grpSpPr>
                  <a:xfrm>
                    <a:off x="15917" y="83997"/>
                    <a:ext cx="174247" cy="48619"/>
                    <a:chOff x="0" y="0"/>
                    <a:chExt cx="174245" cy="48618"/>
                  </a:xfrm>
                </p:grpSpPr>
                <p:sp>
                  <p:nvSpPr>
                    <p:cNvPr id="4229" name="Shape 4229"/>
                    <p:cNvSpPr/>
                    <p:nvPr/>
                  </p:nvSpPr>
                  <p:spPr>
                    <a:xfrm>
                      <a:off x="26908" y="13312"/>
                      <a:ext cx="147338" cy="2199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30" name="Shape 4230"/>
                    <p:cNvSpPr/>
                    <p:nvPr/>
                  </p:nvSpPr>
                  <p:spPr>
                    <a:xfrm>
                      <a:off x="0" y="-1"/>
                      <a:ext cx="48619" cy="48620"/>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34" name="Group 4234"/>
                  <p:cNvGrpSpPr/>
                  <p:nvPr/>
                </p:nvGrpSpPr>
                <p:grpSpPr>
                  <a:xfrm>
                    <a:off x="15917" y="157878"/>
                    <a:ext cx="174247" cy="48619"/>
                    <a:chOff x="0" y="0"/>
                    <a:chExt cx="174245" cy="48618"/>
                  </a:xfrm>
                </p:grpSpPr>
                <p:sp>
                  <p:nvSpPr>
                    <p:cNvPr id="4232" name="Shape 4232"/>
                    <p:cNvSpPr/>
                    <p:nvPr/>
                  </p:nvSpPr>
                  <p:spPr>
                    <a:xfrm>
                      <a:off x="26908" y="13312"/>
                      <a:ext cx="147338" cy="21994"/>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33" name="Shape 4233"/>
                    <p:cNvSpPr/>
                    <p:nvPr/>
                  </p:nvSpPr>
                  <p:spPr>
                    <a:xfrm>
                      <a:off x="0" y="-1"/>
                      <a:ext cx="48619" cy="4862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nvGrpSpPr>
                <p:cNvPr id="4252" name="Group 4252"/>
                <p:cNvGrpSpPr/>
                <p:nvPr/>
              </p:nvGrpSpPr>
              <p:grpSpPr>
                <a:xfrm>
                  <a:off x="24421" y="971314"/>
                  <a:ext cx="209175" cy="333251"/>
                  <a:chOff x="0" y="0"/>
                  <a:chExt cx="209174" cy="333250"/>
                </a:xfrm>
              </p:grpSpPr>
              <p:grpSp>
                <p:nvGrpSpPr>
                  <p:cNvPr id="4239" name="Group 4239"/>
                  <p:cNvGrpSpPr/>
                  <p:nvPr/>
                </p:nvGrpSpPr>
                <p:grpSpPr>
                  <a:xfrm>
                    <a:off x="-1" y="-1"/>
                    <a:ext cx="209176" cy="333252"/>
                    <a:chOff x="0" y="0"/>
                    <a:chExt cx="209174" cy="333250"/>
                  </a:xfrm>
                </p:grpSpPr>
                <p:sp>
                  <p:nvSpPr>
                    <p:cNvPr id="4236" name="Shape 4236"/>
                    <p:cNvSpPr/>
                    <p:nvPr/>
                  </p:nvSpPr>
                  <p:spPr>
                    <a:xfrm>
                      <a:off x="-1" y="-1"/>
                      <a:ext cx="209176" cy="333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37" name="Shape 4237"/>
                    <p:cNvSpPr/>
                    <p:nvPr/>
                  </p:nvSpPr>
                  <p:spPr>
                    <a:xfrm>
                      <a:off x="174311" y="298386"/>
                      <a:ext cx="34864" cy="348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38" name="Shape 4238"/>
                    <p:cNvSpPr/>
                    <p:nvPr/>
                  </p:nvSpPr>
                  <p:spPr>
                    <a:xfrm>
                      <a:off x="-1" y="-1"/>
                      <a:ext cx="209176" cy="333252"/>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42" name="Group 4242"/>
                  <p:cNvGrpSpPr/>
                  <p:nvPr/>
                </p:nvGrpSpPr>
                <p:grpSpPr>
                  <a:xfrm>
                    <a:off x="18167" y="17276"/>
                    <a:ext cx="173170" cy="48319"/>
                    <a:chOff x="0" y="0"/>
                    <a:chExt cx="173168" cy="48318"/>
                  </a:xfrm>
                </p:grpSpPr>
                <p:sp>
                  <p:nvSpPr>
                    <p:cNvPr id="4240" name="Shape 4240"/>
                    <p:cNvSpPr/>
                    <p:nvPr/>
                  </p:nvSpPr>
                  <p:spPr>
                    <a:xfrm>
                      <a:off x="26742" y="13230"/>
                      <a:ext cx="146427" cy="21858"/>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41" name="Shape 4241"/>
                    <p:cNvSpPr/>
                    <p:nvPr/>
                  </p:nvSpPr>
                  <p:spPr>
                    <a:xfrm>
                      <a:off x="-1" y="-1"/>
                      <a:ext cx="48319" cy="48320"/>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45" name="Group 4245"/>
                  <p:cNvGrpSpPr/>
                  <p:nvPr/>
                </p:nvGrpSpPr>
                <p:grpSpPr>
                  <a:xfrm>
                    <a:off x="18167" y="83889"/>
                    <a:ext cx="173170" cy="48319"/>
                    <a:chOff x="0" y="0"/>
                    <a:chExt cx="173168" cy="48318"/>
                  </a:xfrm>
                </p:grpSpPr>
                <p:sp>
                  <p:nvSpPr>
                    <p:cNvPr id="4243" name="Shape 4243"/>
                    <p:cNvSpPr/>
                    <p:nvPr/>
                  </p:nvSpPr>
                  <p:spPr>
                    <a:xfrm>
                      <a:off x="26742" y="13230"/>
                      <a:ext cx="146427" cy="21858"/>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44" name="Shape 4244"/>
                    <p:cNvSpPr/>
                    <p:nvPr/>
                  </p:nvSpPr>
                  <p:spPr>
                    <a:xfrm>
                      <a:off x="-1" y="-1"/>
                      <a:ext cx="48319" cy="48320"/>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48" name="Group 4248"/>
                  <p:cNvGrpSpPr/>
                  <p:nvPr/>
                </p:nvGrpSpPr>
                <p:grpSpPr>
                  <a:xfrm>
                    <a:off x="16965" y="155081"/>
                    <a:ext cx="173169" cy="48319"/>
                    <a:chOff x="0" y="0"/>
                    <a:chExt cx="173168" cy="48318"/>
                  </a:xfrm>
                </p:grpSpPr>
                <p:sp>
                  <p:nvSpPr>
                    <p:cNvPr id="4246" name="Shape 4246"/>
                    <p:cNvSpPr/>
                    <p:nvPr/>
                  </p:nvSpPr>
                  <p:spPr>
                    <a:xfrm>
                      <a:off x="26742" y="13230"/>
                      <a:ext cx="146427" cy="21858"/>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47" name="Shape 4247"/>
                    <p:cNvSpPr/>
                    <p:nvPr/>
                  </p:nvSpPr>
                  <p:spPr>
                    <a:xfrm>
                      <a:off x="-1" y="-1"/>
                      <a:ext cx="48319" cy="48320"/>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51" name="Group 4251"/>
                  <p:cNvGrpSpPr/>
                  <p:nvPr/>
                </p:nvGrpSpPr>
                <p:grpSpPr>
                  <a:xfrm>
                    <a:off x="15819" y="222415"/>
                    <a:ext cx="173169" cy="48319"/>
                    <a:chOff x="0" y="0"/>
                    <a:chExt cx="173168" cy="48318"/>
                  </a:xfrm>
                </p:grpSpPr>
                <p:sp>
                  <p:nvSpPr>
                    <p:cNvPr id="4249" name="Shape 4249"/>
                    <p:cNvSpPr/>
                    <p:nvPr/>
                  </p:nvSpPr>
                  <p:spPr>
                    <a:xfrm>
                      <a:off x="26742" y="13230"/>
                      <a:ext cx="146427" cy="21858"/>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50" name="Shape 4250"/>
                    <p:cNvSpPr/>
                    <p:nvPr/>
                  </p:nvSpPr>
                  <p:spPr>
                    <a:xfrm>
                      <a:off x="-1" y="-1"/>
                      <a:ext cx="48319" cy="48320"/>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nvGrpSpPr>
                <p:cNvPr id="4260" name="Group 4260"/>
                <p:cNvGrpSpPr/>
                <p:nvPr/>
              </p:nvGrpSpPr>
              <p:grpSpPr>
                <a:xfrm>
                  <a:off x="247805" y="972729"/>
                  <a:ext cx="209175" cy="333251"/>
                  <a:chOff x="0" y="0"/>
                  <a:chExt cx="209174" cy="333250"/>
                </a:xfrm>
              </p:grpSpPr>
              <p:grpSp>
                <p:nvGrpSpPr>
                  <p:cNvPr id="4256" name="Group 4256"/>
                  <p:cNvGrpSpPr/>
                  <p:nvPr/>
                </p:nvGrpSpPr>
                <p:grpSpPr>
                  <a:xfrm>
                    <a:off x="-1" y="-1"/>
                    <a:ext cx="209176" cy="333252"/>
                    <a:chOff x="0" y="0"/>
                    <a:chExt cx="209174" cy="333250"/>
                  </a:xfrm>
                </p:grpSpPr>
                <p:sp>
                  <p:nvSpPr>
                    <p:cNvPr id="4253" name="Shape 4253"/>
                    <p:cNvSpPr/>
                    <p:nvPr/>
                  </p:nvSpPr>
                  <p:spPr>
                    <a:xfrm>
                      <a:off x="-1" y="-1"/>
                      <a:ext cx="209176" cy="333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54" name="Shape 4254"/>
                    <p:cNvSpPr/>
                    <p:nvPr/>
                  </p:nvSpPr>
                  <p:spPr>
                    <a:xfrm>
                      <a:off x="174311" y="298386"/>
                      <a:ext cx="34864" cy="348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55" name="Shape 4255"/>
                    <p:cNvSpPr/>
                    <p:nvPr/>
                  </p:nvSpPr>
                  <p:spPr>
                    <a:xfrm>
                      <a:off x="-1" y="-1"/>
                      <a:ext cx="209176" cy="333252"/>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59" name="Group 4259"/>
                  <p:cNvGrpSpPr/>
                  <p:nvPr/>
                </p:nvGrpSpPr>
                <p:grpSpPr>
                  <a:xfrm>
                    <a:off x="16844" y="23476"/>
                    <a:ext cx="173170" cy="48319"/>
                    <a:chOff x="0" y="0"/>
                    <a:chExt cx="173168" cy="48317"/>
                  </a:xfrm>
                </p:grpSpPr>
                <p:sp>
                  <p:nvSpPr>
                    <p:cNvPr id="4257" name="Shape 4257"/>
                    <p:cNvSpPr/>
                    <p:nvPr/>
                  </p:nvSpPr>
                  <p:spPr>
                    <a:xfrm>
                      <a:off x="26742" y="13230"/>
                      <a:ext cx="146427" cy="21858"/>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58" name="Shape 4258"/>
                    <p:cNvSpPr/>
                    <p:nvPr/>
                  </p:nvSpPr>
                  <p:spPr>
                    <a:xfrm>
                      <a:off x="-1" y="0"/>
                      <a:ext cx="48319" cy="48318"/>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nvGrpSpPr>
                <p:cNvPr id="4274" name="Group 4274"/>
                <p:cNvGrpSpPr/>
                <p:nvPr/>
              </p:nvGrpSpPr>
              <p:grpSpPr>
                <a:xfrm>
                  <a:off x="252346" y="177621"/>
                  <a:ext cx="210475" cy="335323"/>
                  <a:chOff x="0" y="0"/>
                  <a:chExt cx="210473" cy="335321"/>
                </a:xfrm>
              </p:grpSpPr>
              <p:grpSp>
                <p:nvGrpSpPr>
                  <p:cNvPr id="4264" name="Group 4264"/>
                  <p:cNvGrpSpPr/>
                  <p:nvPr/>
                </p:nvGrpSpPr>
                <p:grpSpPr>
                  <a:xfrm>
                    <a:off x="0" y="0"/>
                    <a:ext cx="210475" cy="335322"/>
                    <a:chOff x="0" y="0"/>
                    <a:chExt cx="210474" cy="335321"/>
                  </a:xfrm>
                </p:grpSpPr>
                <p:sp>
                  <p:nvSpPr>
                    <p:cNvPr id="4261" name="Shape 4261"/>
                    <p:cNvSpPr/>
                    <p:nvPr/>
                  </p:nvSpPr>
                  <p:spPr>
                    <a:xfrm>
                      <a:off x="0" y="0"/>
                      <a:ext cx="210474" cy="335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62" name="Shape 4262"/>
                    <p:cNvSpPr/>
                    <p:nvPr/>
                  </p:nvSpPr>
                  <p:spPr>
                    <a:xfrm>
                      <a:off x="175394" y="300241"/>
                      <a:ext cx="35081" cy="350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63" name="Shape 4263"/>
                    <p:cNvSpPr/>
                    <p:nvPr/>
                  </p:nvSpPr>
                  <p:spPr>
                    <a:xfrm>
                      <a:off x="0" y="0"/>
                      <a:ext cx="210474" cy="335322"/>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67" name="Group 4267"/>
                  <p:cNvGrpSpPr/>
                  <p:nvPr/>
                </p:nvGrpSpPr>
                <p:grpSpPr>
                  <a:xfrm>
                    <a:off x="18114" y="19795"/>
                    <a:ext cx="174247" cy="48619"/>
                    <a:chOff x="0" y="0"/>
                    <a:chExt cx="174245" cy="48618"/>
                  </a:xfrm>
                </p:grpSpPr>
                <p:sp>
                  <p:nvSpPr>
                    <p:cNvPr id="4265" name="Shape 4265"/>
                    <p:cNvSpPr/>
                    <p:nvPr/>
                  </p:nvSpPr>
                  <p:spPr>
                    <a:xfrm>
                      <a:off x="26908" y="13312"/>
                      <a:ext cx="147338" cy="21994"/>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66" name="Shape 4266"/>
                    <p:cNvSpPr/>
                    <p:nvPr/>
                  </p:nvSpPr>
                  <p:spPr>
                    <a:xfrm>
                      <a:off x="0" y="-1"/>
                      <a:ext cx="48619" cy="4862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70" name="Group 4270"/>
                  <p:cNvGrpSpPr/>
                  <p:nvPr/>
                </p:nvGrpSpPr>
                <p:grpSpPr>
                  <a:xfrm>
                    <a:off x="21259" y="92452"/>
                    <a:ext cx="174246" cy="48619"/>
                    <a:chOff x="0" y="0"/>
                    <a:chExt cx="174245" cy="48618"/>
                  </a:xfrm>
                </p:grpSpPr>
                <p:sp>
                  <p:nvSpPr>
                    <p:cNvPr id="4268" name="Shape 4268"/>
                    <p:cNvSpPr/>
                    <p:nvPr/>
                  </p:nvSpPr>
                  <p:spPr>
                    <a:xfrm>
                      <a:off x="26908" y="13312"/>
                      <a:ext cx="147338" cy="21994"/>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69" name="Shape 4269"/>
                    <p:cNvSpPr/>
                    <p:nvPr/>
                  </p:nvSpPr>
                  <p:spPr>
                    <a:xfrm>
                      <a:off x="0" y="-1"/>
                      <a:ext cx="48619" cy="48620"/>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73" name="Group 4273"/>
                  <p:cNvGrpSpPr/>
                  <p:nvPr/>
                </p:nvGrpSpPr>
                <p:grpSpPr>
                  <a:xfrm>
                    <a:off x="21968" y="162958"/>
                    <a:ext cx="174247" cy="48619"/>
                    <a:chOff x="0" y="0"/>
                    <a:chExt cx="174245" cy="48618"/>
                  </a:xfrm>
                </p:grpSpPr>
                <p:sp>
                  <p:nvSpPr>
                    <p:cNvPr id="4271" name="Shape 4271"/>
                    <p:cNvSpPr/>
                    <p:nvPr/>
                  </p:nvSpPr>
                  <p:spPr>
                    <a:xfrm>
                      <a:off x="26908" y="13312"/>
                      <a:ext cx="147338" cy="21994"/>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72" name="Shape 4272"/>
                    <p:cNvSpPr/>
                    <p:nvPr/>
                  </p:nvSpPr>
                  <p:spPr>
                    <a:xfrm>
                      <a:off x="0" y="-1"/>
                      <a:ext cx="48619" cy="48620"/>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nvGrpSpPr>
                <p:cNvPr id="4291" name="Group 4291"/>
                <p:cNvGrpSpPr/>
                <p:nvPr/>
              </p:nvGrpSpPr>
              <p:grpSpPr>
                <a:xfrm>
                  <a:off x="468826" y="974904"/>
                  <a:ext cx="207565" cy="330655"/>
                  <a:chOff x="0" y="0"/>
                  <a:chExt cx="207564" cy="330653"/>
                </a:xfrm>
              </p:grpSpPr>
              <p:grpSp>
                <p:nvGrpSpPr>
                  <p:cNvPr id="4278" name="Group 4278"/>
                  <p:cNvGrpSpPr/>
                  <p:nvPr/>
                </p:nvGrpSpPr>
                <p:grpSpPr>
                  <a:xfrm>
                    <a:off x="-1" y="0"/>
                    <a:ext cx="207566" cy="330654"/>
                    <a:chOff x="0" y="0"/>
                    <a:chExt cx="207564" cy="330653"/>
                  </a:xfrm>
                </p:grpSpPr>
                <p:sp>
                  <p:nvSpPr>
                    <p:cNvPr id="4275" name="Shape 4275"/>
                    <p:cNvSpPr/>
                    <p:nvPr/>
                  </p:nvSpPr>
                  <p:spPr>
                    <a:xfrm>
                      <a:off x="-1" y="0"/>
                      <a:ext cx="207566" cy="33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76" name="Shape 4276"/>
                    <p:cNvSpPr/>
                    <p:nvPr/>
                  </p:nvSpPr>
                  <p:spPr>
                    <a:xfrm>
                      <a:off x="172968" y="296058"/>
                      <a:ext cx="34596" cy="345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77" name="Shape 4277"/>
                    <p:cNvSpPr/>
                    <p:nvPr/>
                  </p:nvSpPr>
                  <p:spPr>
                    <a:xfrm>
                      <a:off x="-1" y="0"/>
                      <a:ext cx="207566" cy="330654"/>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81" name="Group 4281"/>
                  <p:cNvGrpSpPr/>
                  <p:nvPr/>
                </p:nvGrpSpPr>
                <p:grpSpPr>
                  <a:xfrm>
                    <a:off x="19591" y="17745"/>
                    <a:ext cx="171837" cy="47943"/>
                    <a:chOff x="0" y="0"/>
                    <a:chExt cx="171835" cy="47941"/>
                  </a:xfrm>
                </p:grpSpPr>
                <p:sp>
                  <p:nvSpPr>
                    <p:cNvPr id="4279" name="Shape 4279"/>
                    <p:cNvSpPr/>
                    <p:nvPr/>
                  </p:nvSpPr>
                  <p:spPr>
                    <a:xfrm>
                      <a:off x="26536" y="13127"/>
                      <a:ext cx="145300" cy="2168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80" name="Shape 4280"/>
                    <p:cNvSpPr/>
                    <p:nvPr/>
                  </p:nvSpPr>
                  <p:spPr>
                    <a:xfrm>
                      <a:off x="-1" y="0"/>
                      <a:ext cx="47947" cy="4794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84" name="Group 4284"/>
                  <p:cNvGrpSpPr/>
                  <p:nvPr/>
                </p:nvGrpSpPr>
                <p:grpSpPr>
                  <a:xfrm>
                    <a:off x="18028" y="84986"/>
                    <a:ext cx="171836" cy="47943"/>
                    <a:chOff x="0" y="0"/>
                    <a:chExt cx="171835" cy="47941"/>
                  </a:xfrm>
                </p:grpSpPr>
                <p:sp>
                  <p:nvSpPr>
                    <p:cNvPr id="4282" name="Shape 4282"/>
                    <p:cNvSpPr/>
                    <p:nvPr/>
                  </p:nvSpPr>
                  <p:spPr>
                    <a:xfrm>
                      <a:off x="26536" y="13127"/>
                      <a:ext cx="145300" cy="2168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83" name="Shape 4283"/>
                    <p:cNvSpPr/>
                    <p:nvPr/>
                  </p:nvSpPr>
                  <p:spPr>
                    <a:xfrm>
                      <a:off x="-1" y="0"/>
                      <a:ext cx="47947" cy="4794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87" name="Group 4287"/>
                  <p:cNvGrpSpPr/>
                  <p:nvPr/>
                </p:nvGrpSpPr>
                <p:grpSpPr>
                  <a:xfrm>
                    <a:off x="17864" y="152912"/>
                    <a:ext cx="171836" cy="47943"/>
                    <a:chOff x="0" y="0"/>
                    <a:chExt cx="171835" cy="47941"/>
                  </a:xfrm>
                </p:grpSpPr>
                <p:sp>
                  <p:nvSpPr>
                    <p:cNvPr id="4285" name="Shape 4285"/>
                    <p:cNvSpPr/>
                    <p:nvPr/>
                  </p:nvSpPr>
                  <p:spPr>
                    <a:xfrm>
                      <a:off x="26536" y="13127"/>
                      <a:ext cx="145300" cy="2168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86" name="Shape 4286"/>
                    <p:cNvSpPr/>
                    <p:nvPr/>
                  </p:nvSpPr>
                  <p:spPr>
                    <a:xfrm>
                      <a:off x="-1" y="0"/>
                      <a:ext cx="47947" cy="4794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90" name="Group 4290"/>
                  <p:cNvGrpSpPr/>
                  <p:nvPr/>
                </p:nvGrpSpPr>
                <p:grpSpPr>
                  <a:xfrm>
                    <a:off x="17864" y="218599"/>
                    <a:ext cx="171836" cy="47943"/>
                    <a:chOff x="0" y="0"/>
                    <a:chExt cx="171835" cy="47941"/>
                  </a:xfrm>
                </p:grpSpPr>
                <p:sp>
                  <p:nvSpPr>
                    <p:cNvPr id="4288" name="Shape 4288"/>
                    <p:cNvSpPr/>
                    <p:nvPr/>
                  </p:nvSpPr>
                  <p:spPr>
                    <a:xfrm>
                      <a:off x="26536" y="13127"/>
                      <a:ext cx="145300" cy="21688"/>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89" name="Shape 4289"/>
                    <p:cNvSpPr/>
                    <p:nvPr/>
                  </p:nvSpPr>
                  <p:spPr>
                    <a:xfrm>
                      <a:off x="-1" y="0"/>
                      <a:ext cx="47947" cy="4794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nvGrpSpPr>
                <p:cNvPr id="4299" name="Group 4299"/>
                <p:cNvGrpSpPr/>
                <p:nvPr/>
              </p:nvGrpSpPr>
              <p:grpSpPr>
                <a:xfrm>
                  <a:off x="700840" y="975522"/>
                  <a:ext cx="207565" cy="330687"/>
                  <a:chOff x="0" y="0"/>
                  <a:chExt cx="207564" cy="330685"/>
                </a:xfrm>
              </p:grpSpPr>
              <p:grpSp>
                <p:nvGrpSpPr>
                  <p:cNvPr id="4295" name="Group 4295"/>
                  <p:cNvGrpSpPr/>
                  <p:nvPr/>
                </p:nvGrpSpPr>
                <p:grpSpPr>
                  <a:xfrm>
                    <a:off x="-1" y="0"/>
                    <a:ext cx="207566" cy="330686"/>
                    <a:chOff x="0" y="0"/>
                    <a:chExt cx="207564" cy="330685"/>
                  </a:xfrm>
                </p:grpSpPr>
                <p:sp>
                  <p:nvSpPr>
                    <p:cNvPr id="4292" name="Shape 4292"/>
                    <p:cNvSpPr/>
                    <p:nvPr/>
                  </p:nvSpPr>
                  <p:spPr>
                    <a:xfrm>
                      <a:off x="-1" y="0"/>
                      <a:ext cx="207566" cy="3306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93" name="Shape 4293"/>
                    <p:cNvSpPr/>
                    <p:nvPr/>
                  </p:nvSpPr>
                  <p:spPr>
                    <a:xfrm>
                      <a:off x="172968" y="296090"/>
                      <a:ext cx="34596" cy="345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94" name="Shape 4294"/>
                    <p:cNvSpPr/>
                    <p:nvPr/>
                  </p:nvSpPr>
                  <p:spPr>
                    <a:xfrm>
                      <a:off x="-1" y="0"/>
                      <a:ext cx="207566" cy="330686"/>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nvGrpSpPr>
                  <p:cNvPr id="4298" name="Group 4298"/>
                  <p:cNvGrpSpPr/>
                  <p:nvPr/>
                </p:nvGrpSpPr>
                <p:grpSpPr>
                  <a:xfrm>
                    <a:off x="15114" y="19272"/>
                    <a:ext cx="171836" cy="47947"/>
                    <a:chOff x="0" y="0"/>
                    <a:chExt cx="171835" cy="47946"/>
                  </a:xfrm>
                </p:grpSpPr>
                <p:sp>
                  <p:nvSpPr>
                    <p:cNvPr id="4296" name="Shape 4296"/>
                    <p:cNvSpPr/>
                    <p:nvPr/>
                  </p:nvSpPr>
                  <p:spPr>
                    <a:xfrm>
                      <a:off x="26536" y="13128"/>
                      <a:ext cx="145300" cy="21690"/>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sp>
                  <p:nvSpPr>
                    <p:cNvPr id="4297" name="Shape 4297"/>
                    <p:cNvSpPr/>
                    <p:nvPr/>
                  </p:nvSpPr>
                  <p:spPr>
                    <a:xfrm>
                      <a:off x="-1" y="-1"/>
                      <a:ext cx="47947" cy="47948"/>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800">
                          <a:solidFill>
                            <a:srgbClr val="000000"/>
                          </a:solidFill>
                        </a:defRPr>
                      </a:pPr>
                      <a:endParaRPr/>
                    </a:p>
                  </p:txBody>
                </p:sp>
              </p:grpSp>
            </p:grpSp>
          </p:grpSp>
          <p:grpSp>
            <p:nvGrpSpPr>
              <p:cNvPr id="4371" name="Group 4371"/>
              <p:cNvGrpSpPr/>
              <p:nvPr/>
            </p:nvGrpSpPr>
            <p:grpSpPr>
              <a:xfrm>
                <a:off x="0" y="116651"/>
                <a:ext cx="791014" cy="1475072"/>
                <a:chOff x="0" y="0"/>
                <a:chExt cx="791012" cy="1475071"/>
              </a:xfrm>
            </p:grpSpPr>
            <p:grpSp>
              <p:nvGrpSpPr>
                <p:cNvPr id="4317" name="Group 4317"/>
                <p:cNvGrpSpPr/>
                <p:nvPr/>
              </p:nvGrpSpPr>
              <p:grpSpPr>
                <a:xfrm>
                  <a:off x="445149" y="279098"/>
                  <a:ext cx="345863" cy="551018"/>
                  <a:chOff x="0" y="0"/>
                  <a:chExt cx="345862" cy="551016"/>
                </a:xfrm>
              </p:grpSpPr>
              <p:grpSp>
                <p:nvGrpSpPr>
                  <p:cNvPr id="4304" name="Group 4304"/>
                  <p:cNvGrpSpPr/>
                  <p:nvPr/>
                </p:nvGrpSpPr>
                <p:grpSpPr>
                  <a:xfrm>
                    <a:off x="-1" y="0"/>
                    <a:ext cx="345864" cy="551018"/>
                    <a:chOff x="0" y="0"/>
                    <a:chExt cx="345862" cy="551017"/>
                  </a:xfrm>
                </p:grpSpPr>
                <p:sp>
                  <p:nvSpPr>
                    <p:cNvPr id="4301" name="Shape 4301"/>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02" name="Shape 4302"/>
                    <p:cNvSpPr/>
                    <p:nvPr/>
                  </p:nvSpPr>
                  <p:spPr>
                    <a:xfrm>
                      <a:off x="288217" y="493372"/>
                      <a:ext cx="57646" cy="5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03" name="Shape 4303"/>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07" name="Group 4307"/>
                  <p:cNvGrpSpPr/>
                  <p:nvPr/>
                </p:nvGrpSpPr>
                <p:grpSpPr>
                  <a:xfrm>
                    <a:off x="25884" y="31047"/>
                    <a:ext cx="286329" cy="79893"/>
                    <a:chOff x="0" y="0"/>
                    <a:chExt cx="286328" cy="79891"/>
                  </a:xfrm>
                </p:grpSpPr>
                <p:sp>
                  <p:nvSpPr>
                    <p:cNvPr id="4305" name="Shape 4305"/>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06" name="Shape 4306"/>
                    <p:cNvSpPr/>
                    <p:nvPr/>
                  </p:nvSpPr>
                  <p:spPr>
                    <a:xfrm>
                      <a:off x="0" y="0"/>
                      <a:ext cx="79893"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10" name="Group 4310"/>
                  <p:cNvGrpSpPr/>
                  <p:nvPr/>
                </p:nvGrpSpPr>
                <p:grpSpPr>
                  <a:xfrm>
                    <a:off x="25884" y="166508"/>
                    <a:ext cx="286329" cy="79893"/>
                    <a:chOff x="0" y="0"/>
                    <a:chExt cx="286328" cy="79891"/>
                  </a:xfrm>
                </p:grpSpPr>
                <p:sp>
                  <p:nvSpPr>
                    <p:cNvPr id="4308" name="Shape 4308"/>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09" name="Shape 4309"/>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13" name="Group 4313"/>
                  <p:cNvGrpSpPr/>
                  <p:nvPr/>
                </p:nvGrpSpPr>
                <p:grpSpPr>
                  <a:xfrm>
                    <a:off x="25884" y="301970"/>
                    <a:ext cx="286329" cy="79893"/>
                    <a:chOff x="0" y="0"/>
                    <a:chExt cx="286328" cy="79891"/>
                  </a:xfrm>
                </p:grpSpPr>
                <p:sp>
                  <p:nvSpPr>
                    <p:cNvPr id="4311" name="Shape 4311"/>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12" name="Shape 4312"/>
                    <p:cNvSpPr/>
                    <p:nvPr/>
                  </p:nvSpPr>
                  <p:spPr>
                    <a:xfrm>
                      <a:off x="0" y="0"/>
                      <a:ext cx="79893"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16" name="Group 4316"/>
                  <p:cNvGrpSpPr/>
                  <p:nvPr/>
                </p:nvGrpSpPr>
                <p:grpSpPr>
                  <a:xfrm>
                    <a:off x="25884" y="437431"/>
                    <a:ext cx="286329" cy="79893"/>
                    <a:chOff x="0" y="0"/>
                    <a:chExt cx="286328" cy="79891"/>
                  </a:xfrm>
                </p:grpSpPr>
                <p:sp>
                  <p:nvSpPr>
                    <p:cNvPr id="4314" name="Shape 4314"/>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15" name="Shape 4315"/>
                    <p:cNvSpPr/>
                    <p:nvPr/>
                  </p:nvSpPr>
                  <p:spPr>
                    <a:xfrm>
                      <a:off x="0" y="0"/>
                      <a:ext cx="79893" cy="79892"/>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4334" name="Group 4334"/>
                <p:cNvGrpSpPr/>
                <p:nvPr/>
              </p:nvGrpSpPr>
              <p:grpSpPr>
                <a:xfrm>
                  <a:off x="445149" y="924053"/>
                  <a:ext cx="345863" cy="551018"/>
                  <a:chOff x="0" y="0"/>
                  <a:chExt cx="345862" cy="551016"/>
                </a:xfrm>
              </p:grpSpPr>
              <p:grpSp>
                <p:nvGrpSpPr>
                  <p:cNvPr id="4321" name="Group 4321"/>
                  <p:cNvGrpSpPr/>
                  <p:nvPr/>
                </p:nvGrpSpPr>
                <p:grpSpPr>
                  <a:xfrm>
                    <a:off x="-1" y="0"/>
                    <a:ext cx="345864" cy="551018"/>
                    <a:chOff x="0" y="0"/>
                    <a:chExt cx="345862" cy="551017"/>
                  </a:xfrm>
                </p:grpSpPr>
                <p:sp>
                  <p:nvSpPr>
                    <p:cNvPr id="4318" name="Shape 4318"/>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19" name="Shape 4319"/>
                    <p:cNvSpPr/>
                    <p:nvPr/>
                  </p:nvSpPr>
                  <p:spPr>
                    <a:xfrm>
                      <a:off x="288217" y="493372"/>
                      <a:ext cx="57646" cy="5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20" name="Shape 4320"/>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24" name="Group 4324"/>
                  <p:cNvGrpSpPr/>
                  <p:nvPr/>
                </p:nvGrpSpPr>
                <p:grpSpPr>
                  <a:xfrm>
                    <a:off x="25884" y="31605"/>
                    <a:ext cx="286329" cy="79893"/>
                    <a:chOff x="0" y="0"/>
                    <a:chExt cx="286328" cy="79891"/>
                  </a:xfrm>
                </p:grpSpPr>
                <p:sp>
                  <p:nvSpPr>
                    <p:cNvPr id="4322" name="Shape 4322"/>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23" name="Shape 4323"/>
                    <p:cNvSpPr/>
                    <p:nvPr/>
                  </p:nvSpPr>
                  <p:spPr>
                    <a:xfrm>
                      <a:off x="0" y="0"/>
                      <a:ext cx="79893"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27" name="Group 4327"/>
                  <p:cNvGrpSpPr/>
                  <p:nvPr/>
                </p:nvGrpSpPr>
                <p:grpSpPr>
                  <a:xfrm>
                    <a:off x="25884" y="167066"/>
                    <a:ext cx="286329" cy="79893"/>
                    <a:chOff x="0" y="0"/>
                    <a:chExt cx="286328" cy="79891"/>
                  </a:xfrm>
                </p:grpSpPr>
                <p:sp>
                  <p:nvSpPr>
                    <p:cNvPr id="4325" name="Shape 4325"/>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26" name="Shape 4326"/>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30" name="Group 4330"/>
                  <p:cNvGrpSpPr/>
                  <p:nvPr/>
                </p:nvGrpSpPr>
                <p:grpSpPr>
                  <a:xfrm>
                    <a:off x="25884" y="302527"/>
                    <a:ext cx="286329" cy="79893"/>
                    <a:chOff x="0" y="0"/>
                    <a:chExt cx="286328" cy="79891"/>
                  </a:xfrm>
                </p:grpSpPr>
                <p:sp>
                  <p:nvSpPr>
                    <p:cNvPr id="4328" name="Shape 4328"/>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29" name="Shape 4329"/>
                    <p:cNvSpPr/>
                    <p:nvPr/>
                  </p:nvSpPr>
                  <p:spPr>
                    <a:xfrm>
                      <a:off x="0" y="0"/>
                      <a:ext cx="79893"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33" name="Group 4333"/>
                  <p:cNvGrpSpPr/>
                  <p:nvPr/>
                </p:nvGrpSpPr>
                <p:grpSpPr>
                  <a:xfrm>
                    <a:off x="25884" y="437988"/>
                    <a:ext cx="286329" cy="79893"/>
                    <a:chOff x="0" y="0"/>
                    <a:chExt cx="286328" cy="79891"/>
                  </a:xfrm>
                </p:grpSpPr>
                <p:sp>
                  <p:nvSpPr>
                    <p:cNvPr id="4331" name="Shape 4331"/>
                    <p:cNvSpPr/>
                    <p:nvPr/>
                  </p:nvSpPr>
                  <p:spPr>
                    <a:xfrm>
                      <a:off x="44217" y="21875"/>
                      <a:ext cx="242112" cy="36141"/>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32" name="Shape 4332"/>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4351" name="Group 4351"/>
                <p:cNvGrpSpPr/>
                <p:nvPr/>
              </p:nvGrpSpPr>
              <p:grpSpPr>
                <a:xfrm>
                  <a:off x="0" y="921342"/>
                  <a:ext cx="345863" cy="551018"/>
                  <a:chOff x="0" y="0"/>
                  <a:chExt cx="345862" cy="551016"/>
                </a:xfrm>
              </p:grpSpPr>
              <p:grpSp>
                <p:nvGrpSpPr>
                  <p:cNvPr id="4338" name="Group 4338"/>
                  <p:cNvGrpSpPr/>
                  <p:nvPr/>
                </p:nvGrpSpPr>
                <p:grpSpPr>
                  <a:xfrm>
                    <a:off x="-1" y="0"/>
                    <a:ext cx="345864" cy="551018"/>
                    <a:chOff x="0" y="0"/>
                    <a:chExt cx="345862" cy="551017"/>
                  </a:xfrm>
                </p:grpSpPr>
                <p:sp>
                  <p:nvSpPr>
                    <p:cNvPr id="4335" name="Shape 4335"/>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36" name="Shape 4336"/>
                    <p:cNvSpPr/>
                    <p:nvPr/>
                  </p:nvSpPr>
                  <p:spPr>
                    <a:xfrm>
                      <a:off x="288217" y="493372"/>
                      <a:ext cx="57646" cy="5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37" name="Shape 4337"/>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41" name="Group 4341"/>
                  <p:cNvGrpSpPr/>
                  <p:nvPr/>
                </p:nvGrpSpPr>
                <p:grpSpPr>
                  <a:xfrm>
                    <a:off x="25884" y="31047"/>
                    <a:ext cx="286329" cy="79893"/>
                    <a:chOff x="0" y="0"/>
                    <a:chExt cx="286328" cy="79891"/>
                  </a:xfrm>
                </p:grpSpPr>
                <p:sp>
                  <p:nvSpPr>
                    <p:cNvPr id="4339" name="Shape 4339"/>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40" name="Shape 4340"/>
                    <p:cNvSpPr/>
                    <p:nvPr/>
                  </p:nvSpPr>
                  <p:spPr>
                    <a:xfrm>
                      <a:off x="0" y="0"/>
                      <a:ext cx="79893"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44" name="Group 4344"/>
                  <p:cNvGrpSpPr/>
                  <p:nvPr/>
                </p:nvGrpSpPr>
                <p:grpSpPr>
                  <a:xfrm>
                    <a:off x="25884" y="166508"/>
                    <a:ext cx="286329" cy="79893"/>
                    <a:chOff x="0" y="0"/>
                    <a:chExt cx="286328" cy="79891"/>
                  </a:xfrm>
                </p:grpSpPr>
                <p:sp>
                  <p:nvSpPr>
                    <p:cNvPr id="4342" name="Shape 4342"/>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43" name="Shape 4343"/>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47" name="Group 4347"/>
                  <p:cNvGrpSpPr/>
                  <p:nvPr/>
                </p:nvGrpSpPr>
                <p:grpSpPr>
                  <a:xfrm>
                    <a:off x="25884" y="301970"/>
                    <a:ext cx="286329" cy="79893"/>
                    <a:chOff x="0" y="0"/>
                    <a:chExt cx="286328" cy="79891"/>
                  </a:xfrm>
                </p:grpSpPr>
                <p:sp>
                  <p:nvSpPr>
                    <p:cNvPr id="4345" name="Shape 4345"/>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46" name="Shape 4346"/>
                    <p:cNvSpPr/>
                    <p:nvPr/>
                  </p:nvSpPr>
                  <p:spPr>
                    <a:xfrm>
                      <a:off x="0" y="0"/>
                      <a:ext cx="79893"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50" name="Group 4350"/>
                  <p:cNvGrpSpPr/>
                  <p:nvPr/>
                </p:nvGrpSpPr>
                <p:grpSpPr>
                  <a:xfrm>
                    <a:off x="25884" y="437431"/>
                    <a:ext cx="286329" cy="79893"/>
                    <a:chOff x="0" y="0"/>
                    <a:chExt cx="286328" cy="79891"/>
                  </a:xfrm>
                </p:grpSpPr>
                <p:sp>
                  <p:nvSpPr>
                    <p:cNvPr id="4348" name="Shape 4348"/>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49" name="Shape 4349"/>
                    <p:cNvSpPr/>
                    <p:nvPr/>
                  </p:nvSpPr>
                  <p:spPr>
                    <a:xfrm>
                      <a:off x="0" y="0"/>
                      <a:ext cx="79893" cy="79892"/>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grpSp>
              <p:nvGrpSpPr>
                <p:cNvPr id="4368" name="Group 4368"/>
                <p:cNvGrpSpPr/>
                <p:nvPr/>
              </p:nvGrpSpPr>
              <p:grpSpPr>
                <a:xfrm>
                  <a:off x="0" y="279098"/>
                  <a:ext cx="345863" cy="551018"/>
                  <a:chOff x="0" y="0"/>
                  <a:chExt cx="345862" cy="551016"/>
                </a:xfrm>
              </p:grpSpPr>
              <p:grpSp>
                <p:nvGrpSpPr>
                  <p:cNvPr id="4355" name="Group 4355"/>
                  <p:cNvGrpSpPr/>
                  <p:nvPr/>
                </p:nvGrpSpPr>
                <p:grpSpPr>
                  <a:xfrm>
                    <a:off x="-1" y="0"/>
                    <a:ext cx="345864" cy="551018"/>
                    <a:chOff x="0" y="0"/>
                    <a:chExt cx="345862" cy="551017"/>
                  </a:xfrm>
                </p:grpSpPr>
                <p:sp>
                  <p:nvSpPr>
                    <p:cNvPr id="4352" name="Shape 4352"/>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53" name="Shape 4353"/>
                    <p:cNvSpPr/>
                    <p:nvPr/>
                  </p:nvSpPr>
                  <p:spPr>
                    <a:xfrm>
                      <a:off x="288217" y="493372"/>
                      <a:ext cx="57646" cy="5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54" name="Shape 4354"/>
                    <p:cNvSpPr/>
                    <p:nvPr/>
                  </p:nvSpPr>
                  <p:spPr>
                    <a:xfrm>
                      <a:off x="-1" y="0"/>
                      <a:ext cx="345864" cy="551017"/>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58" name="Group 4358"/>
                  <p:cNvGrpSpPr/>
                  <p:nvPr/>
                </p:nvGrpSpPr>
                <p:grpSpPr>
                  <a:xfrm>
                    <a:off x="25884" y="31605"/>
                    <a:ext cx="286329" cy="79893"/>
                    <a:chOff x="0" y="0"/>
                    <a:chExt cx="286328" cy="79891"/>
                  </a:xfrm>
                </p:grpSpPr>
                <p:sp>
                  <p:nvSpPr>
                    <p:cNvPr id="4356" name="Shape 4356"/>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57" name="Shape 4357"/>
                    <p:cNvSpPr/>
                    <p:nvPr/>
                  </p:nvSpPr>
                  <p:spPr>
                    <a:xfrm>
                      <a:off x="0" y="0"/>
                      <a:ext cx="79893" cy="79892"/>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61" name="Group 4361"/>
                  <p:cNvGrpSpPr/>
                  <p:nvPr/>
                </p:nvGrpSpPr>
                <p:grpSpPr>
                  <a:xfrm>
                    <a:off x="25884" y="167066"/>
                    <a:ext cx="286329" cy="79893"/>
                    <a:chOff x="0" y="0"/>
                    <a:chExt cx="286328" cy="79891"/>
                  </a:xfrm>
                </p:grpSpPr>
                <p:sp>
                  <p:nvSpPr>
                    <p:cNvPr id="4359" name="Shape 4359"/>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60" name="Shape 4360"/>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64" name="Group 4364"/>
                  <p:cNvGrpSpPr/>
                  <p:nvPr/>
                </p:nvGrpSpPr>
                <p:grpSpPr>
                  <a:xfrm>
                    <a:off x="25884" y="302527"/>
                    <a:ext cx="286329" cy="79893"/>
                    <a:chOff x="0" y="0"/>
                    <a:chExt cx="286328" cy="79891"/>
                  </a:xfrm>
                </p:grpSpPr>
                <p:sp>
                  <p:nvSpPr>
                    <p:cNvPr id="4362" name="Shape 4362"/>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63" name="Shape 4363"/>
                    <p:cNvSpPr/>
                    <p:nvPr/>
                  </p:nvSpPr>
                  <p:spPr>
                    <a:xfrm>
                      <a:off x="0" y="0"/>
                      <a:ext cx="79893" cy="79892"/>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nvGrpSpPr>
                  <p:cNvPr id="4367" name="Group 4367"/>
                  <p:cNvGrpSpPr/>
                  <p:nvPr/>
                </p:nvGrpSpPr>
                <p:grpSpPr>
                  <a:xfrm>
                    <a:off x="25884" y="437988"/>
                    <a:ext cx="286329" cy="79893"/>
                    <a:chOff x="0" y="0"/>
                    <a:chExt cx="286328" cy="79891"/>
                  </a:xfrm>
                </p:grpSpPr>
                <p:sp>
                  <p:nvSpPr>
                    <p:cNvPr id="4365" name="Shape 4365"/>
                    <p:cNvSpPr/>
                    <p:nvPr/>
                  </p:nvSpPr>
                  <p:spPr>
                    <a:xfrm>
                      <a:off x="44217" y="21875"/>
                      <a:ext cx="242112" cy="36141"/>
                    </a:xfrm>
                    <a:prstGeom prst="rect">
                      <a:avLst/>
                    </a:prstGeom>
                    <a:gradFill flip="none" rotWithShape="1">
                      <a:gsLst>
                        <a:gs pos="0">
                          <a:srgbClr val="24509E"/>
                        </a:gs>
                        <a:gs pos="80000">
                          <a:srgbClr val="2F69D0"/>
                        </a:gs>
                        <a:gs pos="100000">
                          <a:srgbClr val="2C69D4"/>
                        </a:gs>
                      </a:gsLst>
                      <a:lin ang="16200000" scaled="0"/>
                    </a:gradFill>
                    <a:ln w="9525" cap="flat">
                      <a:solidFill>
                        <a:srgbClr val="3F6EC3"/>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sp>
                  <p:nvSpPr>
                    <p:cNvPr id="4366" name="Shape 4366"/>
                    <p:cNvSpPr/>
                    <p:nvPr/>
                  </p:nvSpPr>
                  <p:spPr>
                    <a:xfrm>
                      <a:off x="0" y="0"/>
                      <a:ext cx="79893" cy="79892"/>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900">
                          <a:solidFill>
                            <a:srgbClr val="000000"/>
                          </a:solidFill>
                        </a:defRPr>
                      </a:pPr>
                      <a:endParaRPr sz="900"/>
                    </a:p>
                  </p:txBody>
                </p:sp>
              </p:grpSp>
            </p:grpSp>
            <p:sp>
              <p:nvSpPr>
                <p:cNvPr id="4369" name="Shape 4369"/>
                <p:cNvSpPr/>
                <p:nvPr/>
              </p:nvSpPr>
              <p:spPr>
                <a:xfrm>
                  <a:off x="29483" y="6356"/>
                  <a:ext cx="207746"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b="1">
                      <a:solidFill>
                        <a:srgbClr val="4472C4"/>
                      </a:solidFill>
                    </a:defRPr>
                  </a:lvl1pPr>
                </a:lstStyle>
                <a:p>
                  <a:r>
                    <a:rPr/>
                    <a:t>R</a:t>
                  </a:r>
                </a:p>
              </p:txBody>
            </p:sp>
            <p:sp>
              <p:nvSpPr>
                <p:cNvPr id="4370" name="Shape 4370"/>
                <p:cNvSpPr/>
                <p:nvPr/>
              </p:nvSpPr>
              <p:spPr>
                <a:xfrm>
                  <a:off x="480388" y="0"/>
                  <a:ext cx="190115"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b="1">
                      <a:solidFill>
                        <a:srgbClr val="ED7D31"/>
                      </a:solidFill>
                    </a:defRPr>
                  </a:lvl1pPr>
                </a:lstStyle>
                <a:p>
                  <a:r>
                    <a:rPr/>
                    <a:t>S</a:t>
                  </a:r>
                </a:p>
              </p:txBody>
            </p:sp>
          </p:grpSp>
          <p:grpSp>
            <p:nvGrpSpPr>
              <p:cNvPr id="4418" name="Group 4418"/>
              <p:cNvGrpSpPr/>
              <p:nvPr/>
            </p:nvGrpSpPr>
            <p:grpSpPr>
              <a:xfrm>
                <a:off x="1678426" y="-1"/>
                <a:ext cx="1500045" cy="1622173"/>
                <a:chOff x="0" y="-1"/>
                <a:chExt cx="1500044" cy="1622172"/>
              </a:xfrm>
            </p:grpSpPr>
            <p:grpSp>
              <p:nvGrpSpPr>
                <p:cNvPr id="4375" name="Group 4375"/>
                <p:cNvGrpSpPr/>
                <p:nvPr/>
              </p:nvGrpSpPr>
              <p:grpSpPr>
                <a:xfrm>
                  <a:off x="889943" y="-1"/>
                  <a:ext cx="610101" cy="1622172"/>
                  <a:chOff x="0" y="0"/>
                  <a:chExt cx="610099" cy="1622170"/>
                </a:xfrm>
              </p:grpSpPr>
              <p:sp>
                <p:nvSpPr>
                  <p:cNvPr id="4372" name="Shape 4372"/>
                  <p:cNvSpPr/>
                  <p:nvPr/>
                </p:nvSpPr>
                <p:spPr>
                  <a:xfrm>
                    <a:off x="0" y="0"/>
                    <a:ext cx="610099" cy="230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900">
                        <a:solidFill>
                          <a:srgbClr val="000000"/>
                        </a:solidFill>
                      </a:defRPr>
                    </a:lvl1pPr>
                  </a:lstStyle>
                  <a:p>
                    <a:r>
                      <a:rPr/>
                      <a:t>B-1 Buffers</a:t>
                    </a:r>
                  </a:p>
                </p:txBody>
              </p:sp>
              <p:sp>
                <p:nvSpPr>
                  <p:cNvPr id="4373" name="Shape 4373"/>
                  <p:cNvSpPr/>
                  <p:nvPr/>
                </p:nvSpPr>
                <p:spPr>
                  <a:xfrm>
                    <a:off x="90354" y="262965"/>
                    <a:ext cx="464552" cy="627501"/>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74" name="Shape 4374"/>
                  <p:cNvSpPr/>
                  <p:nvPr/>
                </p:nvSpPr>
                <p:spPr>
                  <a:xfrm>
                    <a:off x="90354" y="994669"/>
                    <a:ext cx="464552" cy="627501"/>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78" name="Group 4378"/>
                <p:cNvGrpSpPr/>
                <p:nvPr/>
              </p:nvGrpSpPr>
              <p:grpSpPr>
                <a:xfrm>
                  <a:off x="0" y="370166"/>
                  <a:ext cx="506316" cy="881839"/>
                  <a:chOff x="0" y="0"/>
                  <a:chExt cx="506315" cy="881838"/>
                </a:xfrm>
              </p:grpSpPr>
              <p:sp>
                <p:nvSpPr>
                  <p:cNvPr id="4376" name="Shape 4376"/>
                  <p:cNvSpPr/>
                  <p:nvPr/>
                </p:nvSpPr>
                <p:spPr>
                  <a:xfrm>
                    <a:off x="41763" y="254337"/>
                    <a:ext cx="464552" cy="627501"/>
                  </a:xfrm>
                  <a:prstGeom prst="rect">
                    <a:avLst/>
                  </a:prstGeom>
                  <a:gradFill flip="none" rotWithShape="1">
                    <a:gsLst>
                      <a:gs pos="0">
                        <a:srgbClr val="D8D8D8"/>
                      </a:gs>
                      <a:gs pos="35000">
                        <a:srgbClr val="E3E3E3"/>
                      </a:gs>
                      <a:gs pos="100000">
                        <a:srgbClr val="F4F4F4"/>
                      </a:gs>
                    </a:gsLst>
                    <a:lin ang="16200000" scaled="0"/>
                  </a:gradFill>
                  <a:ln w="9525" cap="flat">
                    <a:solidFill>
                      <a:srgbClr val="A1A1A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77" name="Shape 4377"/>
                  <p:cNvSpPr/>
                  <p:nvPr/>
                </p:nvSpPr>
                <p:spPr>
                  <a:xfrm>
                    <a:off x="0" y="0"/>
                    <a:ext cx="467433" cy="2308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900">
                        <a:solidFill>
                          <a:srgbClr val="000000"/>
                        </a:solidFill>
                      </a:defRPr>
                    </a:lvl1pPr>
                  </a:lstStyle>
                  <a:p>
                    <a:r>
                      <a:rPr/>
                      <a:t>1 Buffer</a:t>
                    </a:r>
                  </a:p>
                </p:txBody>
              </p:sp>
            </p:grpSp>
            <p:grpSp>
              <p:nvGrpSpPr>
                <p:cNvPr id="4382" name="Group 4382"/>
                <p:cNvGrpSpPr/>
                <p:nvPr/>
              </p:nvGrpSpPr>
              <p:grpSpPr>
                <a:xfrm>
                  <a:off x="111869" y="681806"/>
                  <a:ext cx="318385" cy="507243"/>
                  <a:chOff x="0" y="0"/>
                  <a:chExt cx="318383" cy="507242"/>
                </a:xfrm>
              </p:grpSpPr>
              <p:sp>
                <p:nvSpPr>
                  <p:cNvPr id="4379" name="Shape 4379"/>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0" name="Shape 4380"/>
                  <p:cNvSpPr/>
                  <p:nvPr/>
                </p:nvSpPr>
                <p:spPr>
                  <a:xfrm>
                    <a:off x="265318" y="454177"/>
                    <a:ext cx="53066" cy="53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1" name="Shape 4381"/>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86" name="Group 4386"/>
                <p:cNvGrpSpPr/>
                <p:nvPr/>
              </p:nvGrpSpPr>
              <p:grpSpPr>
                <a:xfrm>
                  <a:off x="1056704" y="310901"/>
                  <a:ext cx="318385" cy="507243"/>
                  <a:chOff x="0" y="0"/>
                  <a:chExt cx="318383" cy="507242"/>
                </a:xfrm>
              </p:grpSpPr>
              <p:sp>
                <p:nvSpPr>
                  <p:cNvPr id="4383" name="Shape 4383"/>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4" name="Shape 4384"/>
                  <p:cNvSpPr/>
                  <p:nvPr/>
                </p:nvSpPr>
                <p:spPr>
                  <a:xfrm>
                    <a:off x="265318" y="454177"/>
                    <a:ext cx="53066" cy="53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5" name="Shape 4385"/>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90" name="Group 4390"/>
                <p:cNvGrpSpPr/>
                <p:nvPr/>
              </p:nvGrpSpPr>
              <p:grpSpPr>
                <a:xfrm>
                  <a:off x="1056704" y="1056682"/>
                  <a:ext cx="318385" cy="507243"/>
                  <a:chOff x="0" y="0"/>
                  <a:chExt cx="318383" cy="507242"/>
                </a:xfrm>
              </p:grpSpPr>
              <p:sp>
                <p:nvSpPr>
                  <p:cNvPr id="4387" name="Shape 4387"/>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340"/>
                        </a:lnTo>
                        <a:lnTo>
                          <a:pt x="18000" y="21600"/>
                        </a:lnTo>
                        <a:lnTo>
                          <a:pt x="0" y="21600"/>
                        </a:lnTo>
                        <a:close/>
                      </a:path>
                    </a:pathLst>
                  </a:custGeom>
                  <a:gradFill flip="none" rotWithShape="1">
                    <a:gsLst>
                      <a:gs pos="0">
                        <a:srgbClr val="AFD2FF"/>
                      </a:gs>
                      <a:gs pos="35000">
                        <a:srgbClr val="C6DEFF"/>
                      </a:gs>
                      <a:gs pos="100000">
                        <a:srgbClr val="E9F2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8" name="Shape 4388"/>
                  <p:cNvSpPr/>
                  <p:nvPr/>
                </p:nvSpPr>
                <p:spPr>
                  <a:xfrm>
                    <a:off x="265318" y="454177"/>
                    <a:ext cx="53066" cy="53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89" name="Shape 4389"/>
                  <p:cNvSpPr/>
                  <p:nvPr/>
                </p:nvSpPr>
                <p:spPr>
                  <a:xfrm>
                    <a:off x="0" y="-1"/>
                    <a:ext cx="318384" cy="507244"/>
                  </a:xfrm>
                  <a:custGeom>
                    <a:avLst/>
                    <a:gdLst/>
                    <a:ahLst/>
                    <a:cxnLst>
                      <a:cxn ang="0">
                        <a:pos x="wd2" y="hd2"/>
                      </a:cxn>
                      <a:cxn ang="5400000">
                        <a:pos x="wd2" y="hd2"/>
                      </a:cxn>
                      <a:cxn ang="10800000">
                        <a:pos x="wd2" y="hd2"/>
                      </a:cxn>
                      <a:cxn ang="16200000">
                        <a:pos x="wd2" y="hd2"/>
                      </a:cxn>
                    </a:cxnLst>
                    <a:rect l="0" t="0" r="r" b="b"/>
                    <a:pathLst>
                      <a:path w="21600" h="21600" extrusionOk="0">
                        <a:moveTo>
                          <a:pt x="18000" y="21600"/>
                        </a:moveTo>
                        <a:lnTo>
                          <a:pt x="18720" y="19792"/>
                        </a:lnTo>
                        <a:lnTo>
                          <a:pt x="21600" y="19340"/>
                        </a:lnTo>
                        <a:lnTo>
                          <a:pt x="18000" y="21600"/>
                        </a:lnTo>
                        <a:lnTo>
                          <a:pt x="0" y="21600"/>
                        </a:lnTo>
                        <a:lnTo>
                          <a:pt x="0" y="0"/>
                        </a:lnTo>
                        <a:lnTo>
                          <a:pt x="21600" y="0"/>
                        </a:lnTo>
                        <a:lnTo>
                          <a:pt x="21600" y="19340"/>
                        </a:lnTo>
                      </a:path>
                    </a:pathLst>
                  </a:custGeom>
                  <a:noFill/>
                  <a:ln w="9525" cap="flat">
                    <a:solidFill>
                      <a:srgbClr val="5698D3"/>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93" name="Group 4393"/>
                <p:cNvGrpSpPr/>
                <p:nvPr/>
              </p:nvGrpSpPr>
              <p:grpSpPr>
                <a:xfrm>
                  <a:off x="1080783" y="333761"/>
                  <a:ext cx="263581" cy="73545"/>
                  <a:chOff x="0" y="0"/>
                  <a:chExt cx="263580" cy="73544"/>
                </a:xfrm>
              </p:grpSpPr>
              <p:sp>
                <p:nvSpPr>
                  <p:cNvPr id="4391" name="Shape 4391"/>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92" name="Shape 4392"/>
                  <p:cNvSpPr/>
                  <p:nvPr/>
                </p:nvSpPr>
                <p:spPr>
                  <a:xfrm>
                    <a:off x="0" y="-1"/>
                    <a:ext cx="73544" cy="73546"/>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96" name="Group 4396"/>
                <p:cNvGrpSpPr/>
                <p:nvPr/>
              </p:nvGrpSpPr>
              <p:grpSpPr>
                <a:xfrm>
                  <a:off x="1084358" y="1082979"/>
                  <a:ext cx="263581" cy="73545"/>
                  <a:chOff x="0" y="0"/>
                  <a:chExt cx="263580" cy="73544"/>
                </a:xfrm>
              </p:grpSpPr>
              <p:sp>
                <p:nvSpPr>
                  <p:cNvPr id="4394" name="Shape 4394"/>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95" name="Shape 4395"/>
                  <p:cNvSpPr/>
                  <p:nvPr/>
                </p:nvSpPr>
                <p:spPr>
                  <a:xfrm>
                    <a:off x="0" y="-1"/>
                    <a:ext cx="73544" cy="73546"/>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399" name="Group 4399"/>
                <p:cNvGrpSpPr/>
                <p:nvPr/>
              </p:nvGrpSpPr>
              <p:grpSpPr>
                <a:xfrm>
                  <a:off x="1084358" y="1184371"/>
                  <a:ext cx="263581" cy="73545"/>
                  <a:chOff x="0" y="0"/>
                  <a:chExt cx="263580" cy="73544"/>
                </a:xfrm>
              </p:grpSpPr>
              <p:sp>
                <p:nvSpPr>
                  <p:cNvPr id="4397" name="Shape 4397"/>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398" name="Shape 4398"/>
                  <p:cNvSpPr/>
                  <p:nvPr/>
                </p:nvSpPr>
                <p:spPr>
                  <a:xfrm>
                    <a:off x="0" y="-1"/>
                    <a:ext cx="73544" cy="73546"/>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02" name="Group 4402"/>
                <p:cNvGrpSpPr/>
                <p:nvPr/>
              </p:nvGrpSpPr>
              <p:grpSpPr>
                <a:xfrm>
                  <a:off x="1080783" y="437964"/>
                  <a:ext cx="263581" cy="73545"/>
                  <a:chOff x="0" y="0"/>
                  <a:chExt cx="263580" cy="73544"/>
                </a:xfrm>
              </p:grpSpPr>
              <p:sp>
                <p:nvSpPr>
                  <p:cNvPr id="4400" name="Shape 4400"/>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401" name="Shape 4401"/>
                  <p:cNvSpPr/>
                  <p:nvPr/>
                </p:nvSpPr>
                <p:spPr>
                  <a:xfrm>
                    <a:off x="0" y="-1"/>
                    <a:ext cx="73544" cy="73546"/>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05" name="Group 4405"/>
                <p:cNvGrpSpPr/>
                <p:nvPr/>
              </p:nvGrpSpPr>
              <p:grpSpPr>
                <a:xfrm>
                  <a:off x="135697" y="710387"/>
                  <a:ext cx="263582" cy="73545"/>
                  <a:chOff x="0" y="0"/>
                  <a:chExt cx="263580" cy="73544"/>
                </a:xfrm>
              </p:grpSpPr>
              <p:sp>
                <p:nvSpPr>
                  <p:cNvPr id="4403" name="Shape 4403"/>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404" name="Shape 4404"/>
                  <p:cNvSpPr/>
                  <p:nvPr/>
                </p:nvSpPr>
                <p:spPr>
                  <a:xfrm>
                    <a:off x="0" y="-1"/>
                    <a:ext cx="73544" cy="73546"/>
                  </a:xfrm>
                  <a:prstGeom prst="ellipse">
                    <a:avLst/>
                  </a:prstGeom>
                  <a:solidFill>
                    <a:srgbClr val="00B05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08" name="Group 4408"/>
                <p:cNvGrpSpPr/>
                <p:nvPr/>
              </p:nvGrpSpPr>
              <p:grpSpPr>
                <a:xfrm>
                  <a:off x="135697" y="835087"/>
                  <a:ext cx="263582" cy="73545"/>
                  <a:chOff x="0" y="0"/>
                  <a:chExt cx="263580" cy="73544"/>
                </a:xfrm>
              </p:grpSpPr>
              <p:sp>
                <p:nvSpPr>
                  <p:cNvPr id="4406" name="Shape 4406"/>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407" name="Shape 4407"/>
                  <p:cNvSpPr/>
                  <p:nvPr/>
                </p:nvSpPr>
                <p:spPr>
                  <a:xfrm>
                    <a:off x="0" y="-1"/>
                    <a:ext cx="73544" cy="73546"/>
                  </a:xfrm>
                  <a:prstGeom prst="ellipse">
                    <a:avLst/>
                  </a:prstGeom>
                  <a:solidFill>
                    <a:srgbClr val="FF40FF"/>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11" name="Group 4411"/>
                <p:cNvGrpSpPr/>
                <p:nvPr/>
              </p:nvGrpSpPr>
              <p:grpSpPr>
                <a:xfrm>
                  <a:off x="135697" y="959787"/>
                  <a:ext cx="263582" cy="73545"/>
                  <a:chOff x="0" y="0"/>
                  <a:chExt cx="263580" cy="73544"/>
                </a:xfrm>
              </p:grpSpPr>
              <p:sp>
                <p:nvSpPr>
                  <p:cNvPr id="4409" name="Shape 4409"/>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410" name="Shape 4410"/>
                  <p:cNvSpPr/>
                  <p:nvPr/>
                </p:nvSpPr>
                <p:spPr>
                  <a:xfrm>
                    <a:off x="0" y="-1"/>
                    <a:ext cx="73544" cy="73546"/>
                  </a:xfrm>
                  <a:prstGeom prst="ellipse">
                    <a:avLst/>
                  </a:prstGeom>
                  <a:solidFill>
                    <a:srgbClr val="FFFF00"/>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14" name="Group 4414"/>
                <p:cNvGrpSpPr/>
                <p:nvPr/>
              </p:nvGrpSpPr>
              <p:grpSpPr>
                <a:xfrm>
                  <a:off x="135697" y="1084487"/>
                  <a:ext cx="263582" cy="73545"/>
                  <a:chOff x="0" y="0"/>
                  <a:chExt cx="263580" cy="73544"/>
                </a:xfrm>
              </p:grpSpPr>
              <p:sp>
                <p:nvSpPr>
                  <p:cNvPr id="4412" name="Shape 4412"/>
                  <p:cNvSpPr/>
                  <p:nvPr/>
                </p:nvSpPr>
                <p:spPr>
                  <a:xfrm>
                    <a:off x="40704" y="20137"/>
                    <a:ext cx="222877" cy="33270"/>
                  </a:xfrm>
                  <a:prstGeom prst="rect">
                    <a:avLst/>
                  </a:prstGeom>
                  <a:gradFill flip="none" rotWithShape="1">
                    <a:gsLst>
                      <a:gs pos="0">
                        <a:srgbClr val="C3580F"/>
                      </a:gs>
                      <a:gs pos="80000">
                        <a:srgbClr val="FF7416"/>
                      </a:gs>
                      <a:gs pos="100000">
                        <a:srgbClr val="FF7517"/>
                      </a:gs>
                    </a:gsLst>
                    <a:lin ang="16200000" scaled="0"/>
                  </a:gradFill>
                  <a:ln w="9525" cap="flat">
                    <a:solidFill>
                      <a:srgbClr val="EC792B"/>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sp>
                <p:nvSpPr>
                  <p:cNvPr id="4413" name="Shape 4413"/>
                  <p:cNvSpPr/>
                  <p:nvPr/>
                </p:nvSpPr>
                <p:spPr>
                  <a:xfrm>
                    <a:off x="0" y="-1"/>
                    <a:ext cx="73544" cy="73546"/>
                  </a:xfrm>
                  <a:prstGeom prst="ellipse">
                    <a:avLst/>
                  </a:prstGeom>
                  <a:solidFill>
                    <a:srgbClr val="D9D9D9"/>
                  </a:solidFill>
                  <a:ln w="25400" cap="flat">
                    <a:solidFill>
                      <a:srgbClr val="000000"/>
                    </a:solidFill>
                    <a:prstDash val="solid"/>
                    <a:round/>
                  </a:ln>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000000"/>
                        </a:solidFill>
                      </a:defRPr>
                    </a:pPr>
                    <a:endParaRPr sz="600"/>
                  </a:p>
                </p:txBody>
              </p:sp>
            </p:grpSp>
            <p:grpSp>
              <p:nvGrpSpPr>
                <p:cNvPr id="4417" name="Group 4417"/>
                <p:cNvGrpSpPr/>
                <p:nvPr/>
              </p:nvGrpSpPr>
              <p:grpSpPr>
                <a:xfrm>
                  <a:off x="567857" y="844857"/>
                  <a:ext cx="349736" cy="202986"/>
                  <a:chOff x="-1" y="0"/>
                  <a:chExt cx="349734" cy="202985"/>
                </a:xfrm>
              </p:grpSpPr>
              <p:sp>
                <p:nvSpPr>
                  <p:cNvPr id="4415" name="Shape 4415"/>
                  <p:cNvSpPr/>
                  <p:nvPr/>
                </p:nvSpPr>
                <p:spPr>
                  <a:xfrm>
                    <a:off x="8933" y="0"/>
                    <a:ext cx="340800" cy="202985"/>
                  </a:xfrm>
                  <a:prstGeom prst="rightArrow">
                    <a:avLst>
                      <a:gd name="adj1" fmla="val 50000"/>
                      <a:gd name="adj2" fmla="val 50000"/>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600">
                        <a:solidFill>
                          <a:srgbClr val="FFFFFF"/>
                        </a:solidFill>
                      </a:defRPr>
                    </a:pPr>
                    <a:endParaRPr sz="600"/>
                  </a:p>
                </p:txBody>
              </p:sp>
              <p:sp>
                <p:nvSpPr>
                  <p:cNvPr id="4416" name="Shape 4416"/>
                  <p:cNvSpPr/>
                  <p:nvPr/>
                </p:nvSpPr>
                <p:spPr>
                  <a:xfrm>
                    <a:off x="-1" y="19895"/>
                    <a:ext cx="222174" cy="1692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500">
                        <a:solidFill>
                          <a:srgbClr val="FFFFFF"/>
                        </a:solidFill>
                      </a:defRPr>
                    </a:lvl1pPr>
                  </a:lstStyle>
                  <a:p>
                    <a:r>
                      <a:rPr/>
                      <a:t>Hash</a:t>
                    </a:r>
                  </a:p>
                </p:txBody>
              </p:sp>
            </p:grpSp>
          </p:grpSp>
          <p:grpSp>
            <p:nvGrpSpPr>
              <p:cNvPr id="4421" name="Group 4421"/>
              <p:cNvGrpSpPr/>
              <p:nvPr/>
            </p:nvGrpSpPr>
            <p:grpSpPr>
              <a:xfrm>
                <a:off x="880868" y="556901"/>
                <a:ext cx="748292" cy="594572"/>
                <a:chOff x="-1" y="0"/>
                <a:chExt cx="748290" cy="594571"/>
              </a:xfrm>
            </p:grpSpPr>
            <p:sp>
              <p:nvSpPr>
                <p:cNvPr id="4419" name="Shape 4419"/>
                <p:cNvSpPr/>
                <p:nvPr/>
              </p:nvSpPr>
              <p:spPr>
                <a:xfrm>
                  <a:off x="0" y="0"/>
                  <a:ext cx="748289"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4420" name="Shape 4420"/>
                <p:cNvSpPr/>
                <p:nvPr/>
              </p:nvSpPr>
              <p:spPr>
                <a:xfrm>
                  <a:off x="-1" y="148642"/>
                  <a:ext cx="599648"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nvGrpSpPr>
              <p:cNvPr id="4424" name="Group 4424"/>
              <p:cNvGrpSpPr/>
              <p:nvPr/>
            </p:nvGrpSpPr>
            <p:grpSpPr>
              <a:xfrm>
                <a:off x="3379048" y="556901"/>
                <a:ext cx="748292" cy="594572"/>
                <a:chOff x="-1" y="0"/>
                <a:chExt cx="748290" cy="594571"/>
              </a:xfrm>
            </p:grpSpPr>
            <p:sp>
              <p:nvSpPr>
                <p:cNvPr id="4422" name="Shape 4422"/>
                <p:cNvSpPr/>
                <p:nvPr/>
              </p:nvSpPr>
              <p:spPr>
                <a:xfrm>
                  <a:off x="0" y="0"/>
                  <a:ext cx="748289"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4423" name="Shape 4423"/>
                <p:cNvSpPr/>
                <p:nvPr/>
              </p:nvSpPr>
              <p:spPr>
                <a:xfrm>
                  <a:off x="-1" y="148642"/>
                  <a:ext cx="599648"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Write</a:t>
                  </a:r>
                </a:p>
              </p:txBody>
            </p:sp>
          </p:grpSp>
          <p:grpSp>
            <p:nvGrpSpPr>
              <p:cNvPr id="4427" name="Group 4427"/>
              <p:cNvGrpSpPr/>
              <p:nvPr/>
            </p:nvGrpSpPr>
            <p:grpSpPr>
              <a:xfrm>
                <a:off x="5228627" y="556901"/>
                <a:ext cx="748292" cy="594572"/>
                <a:chOff x="-1" y="0"/>
                <a:chExt cx="748290" cy="594571"/>
              </a:xfrm>
            </p:grpSpPr>
            <p:sp>
              <p:nvSpPr>
                <p:cNvPr id="4425" name="Shape 4425"/>
                <p:cNvSpPr/>
                <p:nvPr/>
              </p:nvSpPr>
              <p:spPr>
                <a:xfrm>
                  <a:off x="0" y="0"/>
                  <a:ext cx="748289"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a:solidFill>
                        <a:srgbClr val="FFFFFF"/>
                      </a:solidFill>
                    </a:defRPr>
                  </a:pPr>
                  <a:endParaRPr/>
                </a:p>
              </p:txBody>
            </p:sp>
            <p:sp>
              <p:nvSpPr>
                <p:cNvPr id="4426" name="Shape 4426"/>
                <p:cNvSpPr/>
                <p:nvPr/>
              </p:nvSpPr>
              <p:spPr>
                <a:xfrm>
                  <a:off x="-1" y="148642"/>
                  <a:ext cx="599648"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Read</a:t>
                  </a:r>
                </a:p>
              </p:txBody>
            </p:sp>
          </p:grpSp>
          <p:grpSp>
            <p:nvGrpSpPr>
              <p:cNvPr id="4430" name="Group 4430"/>
              <p:cNvGrpSpPr/>
              <p:nvPr/>
            </p:nvGrpSpPr>
            <p:grpSpPr>
              <a:xfrm>
                <a:off x="7811319" y="556901"/>
                <a:ext cx="444121" cy="594572"/>
                <a:chOff x="-1" y="0"/>
                <a:chExt cx="444119" cy="594571"/>
              </a:xfrm>
            </p:grpSpPr>
            <p:sp>
              <p:nvSpPr>
                <p:cNvPr id="4428" name="Shape 4428"/>
                <p:cNvSpPr/>
                <p:nvPr/>
              </p:nvSpPr>
              <p:spPr>
                <a:xfrm>
                  <a:off x="0" y="0"/>
                  <a:ext cx="444118" cy="594571"/>
                </a:xfrm>
                <a:prstGeom prst="rightArrow">
                  <a:avLst>
                    <a:gd name="adj1" fmla="val 50000"/>
                    <a:gd name="adj2" fmla="val 50000"/>
                  </a:avLst>
                </a:prstGeom>
                <a:gradFill flip="none" rotWithShape="1">
                  <a:gsLst>
                    <a:gs pos="0">
                      <a:srgbClr val="9A2F2C"/>
                    </a:gs>
                    <a:gs pos="80000">
                      <a:srgbClr val="CA3E3A"/>
                    </a:gs>
                    <a:gs pos="100000">
                      <a:srgbClr val="CE3B37"/>
                    </a:gs>
                  </a:gsLst>
                  <a:lin ang="16200000" scaled="0"/>
                </a:gradFill>
                <a:ln w="9525" cap="flat">
                  <a:solidFill>
                    <a:srgbClr val="BE4B4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FFFFFF"/>
                      </a:solidFill>
                    </a:defRPr>
                  </a:pPr>
                  <a:endParaRPr sz="1200"/>
                </a:p>
              </p:txBody>
            </p:sp>
            <p:sp>
              <p:nvSpPr>
                <p:cNvPr id="4429" name="Shape 4429"/>
                <p:cNvSpPr/>
                <p:nvPr/>
              </p:nvSpPr>
              <p:spPr>
                <a:xfrm>
                  <a:off x="-1" y="148642"/>
                  <a:ext cx="333090" cy="2769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solidFill>
                        <a:srgbClr val="FFFFFF"/>
                      </a:solidFill>
                    </a:defRPr>
                  </a:lvl1pPr>
                </a:lstStyle>
                <a:p>
                  <a:r>
                    <a:rPr/>
                    <a:t>?</a:t>
                  </a:r>
                </a:p>
              </p:txBody>
            </p:sp>
          </p:grpSp>
        </p:grpSp>
        <p:grpSp>
          <p:nvGrpSpPr>
            <p:cNvPr id="4434" name="Group 4434"/>
            <p:cNvGrpSpPr/>
            <p:nvPr/>
          </p:nvGrpSpPr>
          <p:grpSpPr>
            <a:xfrm>
              <a:off x="761998" y="3150895"/>
              <a:ext cx="3483540" cy="534547"/>
              <a:chOff x="0" y="-1"/>
              <a:chExt cx="4644719" cy="712727"/>
            </a:xfrm>
          </p:grpSpPr>
          <p:sp>
            <p:nvSpPr>
              <p:cNvPr id="4432" name="Shape 4432"/>
              <p:cNvSpPr/>
              <p:nvPr/>
            </p:nvSpPr>
            <p:spPr>
              <a:xfrm>
                <a:off x="1578350" y="127955"/>
                <a:ext cx="1655644" cy="584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600">
                    <a:solidFill>
                      <a:srgbClr val="000000"/>
                    </a:solidFill>
                  </a:defRPr>
                </a:pPr>
                <a:r>
                  <a:rPr sz="1600"/>
                  <a:t>Partitioning Phase:</a:t>
                </a:r>
                <a:br>
                  <a:rPr sz="1600"/>
                </a:br>
                <a:r>
                  <a:rPr sz="1600"/>
                  <a:t>B-1 partitions</a:t>
                </a:r>
              </a:p>
            </p:txBody>
          </p:sp>
          <p:sp>
            <p:nvSpPr>
              <p:cNvPr id="4433" name="Shape 4433"/>
              <p:cNvSpPr/>
              <p:nvPr/>
            </p:nvSpPr>
            <p:spPr>
              <a:xfrm rot="5400000">
                <a:off x="2240731" y="-2240732"/>
                <a:ext cx="163257" cy="4644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28"/>
                      <a:pt x="10800" y="63"/>
                    </a:cubicBezTo>
                    <a:lnTo>
                      <a:pt x="10800" y="10737"/>
                    </a:lnTo>
                    <a:cubicBezTo>
                      <a:pt x="10800" y="10772"/>
                      <a:pt x="15635" y="10800"/>
                      <a:pt x="21600" y="10800"/>
                    </a:cubicBezTo>
                    <a:cubicBezTo>
                      <a:pt x="15635" y="10800"/>
                      <a:pt x="10800" y="10828"/>
                      <a:pt x="10800" y="10863"/>
                    </a:cubicBezTo>
                    <a:lnTo>
                      <a:pt x="10800" y="21537"/>
                    </a:lnTo>
                    <a:cubicBezTo>
                      <a:pt x="10800" y="21572"/>
                      <a:pt x="5965" y="21600"/>
                      <a:pt x="0" y="21600"/>
                    </a:cubicBezTo>
                  </a:path>
                </a:pathLst>
              </a:custGeom>
              <a:noFill/>
              <a:ln w="38100"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nvGrpSpPr>
            <p:cNvPr id="4437" name="Group 4437"/>
            <p:cNvGrpSpPr/>
            <p:nvPr/>
          </p:nvGrpSpPr>
          <p:grpSpPr>
            <a:xfrm>
              <a:off x="4287902" y="3152621"/>
              <a:ext cx="2623393" cy="532820"/>
              <a:chOff x="0" y="-1"/>
              <a:chExt cx="3497855" cy="710425"/>
            </a:xfrm>
          </p:grpSpPr>
          <p:sp>
            <p:nvSpPr>
              <p:cNvPr id="4435" name="Shape 4435"/>
              <p:cNvSpPr/>
              <p:nvPr/>
            </p:nvSpPr>
            <p:spPr>
              <a:xfrm>
                <a:off x="403795" y="125653"/>
                <a:ext cx="2525687" cy="584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ctr">
                  <a:defRPr sz="1600">
                    <a:solidFill>
                      <a:srgbClr val="000000"/>
                    </a:solidFill>
                  </a:defRPr>
                </a:pPr>
                <a:r>
                  <a:rPr sz="1600"/>
                  <a:t>Build &amp; Probe Phase</a:t>
                </a:r>
                <a:endParaRPr sz="1600">
                  <a:solidFill>
                    <a:srgbClr val="CF0E30"/>
                  </a:solidFill>
                </a:endParaRPr>
              </a:p>
              <a:p>
                <a:pPr algn="ctr">
                  <a:defRPr sz="1600">
                    <a:solidFill>
                      <a:srgbClr val="000000"/>
                    </a:solidFill>
                  </a:defRPr>
                </a:pPr>
                <a:r>
                  <a:rPr sz="1600"/>
                  <a:t>Each partition of </a:t>
                </a:r>
                <a:r>
                  <a:rPr sz="1600">
                    <a:solidFill>
                      <a:srgbClr val="558ED5"/>
                    </a:solidFill>
                  </a:rPr>
                  <a:t>R</a:t>
                </a:r>
                <a:r>
                  <a:rPr sz="1600"/>
                  <a:t> of size B-2</a:t>
                </a:r>
              </a:p>
            </p:txBody>
          </p:sp>
          <p:sp>
            <p:nvSpPr>
              <p:cNvPr id="4436" name="Shape 4436"/>
              <p:cNvSpPr/>
              <p:nvPr/>
            </p:nvSpPr>
            <p:spPr>
              <a:xfrm rot="5400000">
                <a:off x="1667299" y="-1667300"/>
                <a:ext cx="163257" cy="34978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8"/>
                      <a:pt x="10800" y="84"/>
                    </a:cubicBezTo>
                    <a:lnTo>
                      <a:pt x="10800" y="10716"/>
                    </a:lnTo>
                    <a:cubicBezTo>
                      <a:pt x="10800" y="10762"/>
                      <a:pt x="15635" y="10800"/>
                      <a:pt x="21600" y="10800"/>
                    </a:cubicBezTo>
                    <a:cubicBezTo>
                      <a:pt x="15635" y="10800"/>
                      <a:pt x="10800" y="10838"/>
                      <a:pt x="10800" y="10884"/>
                    </a:cubicBezTo>
                    <a:lnTo>
                      <a:pt x="10800" y="21516"/>
                    </a:lnTo>
                    <a:cubicBezTo>
                      <a:pt x="10800" y="21562"/>
                      <a:pt x="5965" y="21600"/>
                      <a:pt x="0" y="21600"/>
                    </a:cubicBezTo>
                  </a:path>
                </a:pathLst>
              </a:custGeom>
              <a:noFill/>
              <a:ln w="38100"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defRPr sz="1200">
                    <a:solidFill>
                      <a:srgbClr val="000000"/>
                    </a:solidFill>
                  </a:defRPr>
                </a:pPr>
                <a:endParaRPr sz="1200"/>
              </a:p>
            </p:txBody>
          </p:sp>
        </p:grpSp>
      </p:grpSp>
      <p:sp>
        <p:nvSpPr>
          <p:cNvPr id="288" name="Shape 4441"/>
          <p:cNvSpPr>
            <a:spLocks noGrp="1"/>
          </p:cNvSpPr>
          <p:nvPr>
            <p:ph sz="quarter" idx="13"/>
          </p:nvPr>
        </p:nvSpPr>
        <p:spPr>
          <a:xfrm>
            <a:off x="481836" y="4842134"/>
            <a:ext cx="4853846" cy="1538318"/>
          </a:xfrm>
          <a:prstGeom prst="rect">
            <a:avLst/>
          </a:prstGeom>
        </p:spPr>
        <p:txBody>
          <a:bodyPr anchor="t">
            <a:noAutofit/>
          </a:bodyPr>
          <a:lstStyle/>
          <a:p>
            <a:pPr marL="254603" indent="-254603" defTabSz="678941">
              <a:lnSpc>
                <a:spcPct val="90000"/>
              </a:lnSpc>
              <a:spcBef>
                <a:spcPts val="375"/>
              </a:spcBef>
              <a:defRPr sz="2376" u="sng">
                <a:solidFill>
                  <a:srgbClr val="000000"/>
                </a:solidFill>
              </a:defRPr>
            </a:pPr>
            <a:r>
              <a:rPr sz="1800" dirty="0"/>
              <a:t>Partitioning phase</a:t>
            </a:r>
            <a:r>
              <a:rPr sz="1800" u="none" dirty="0"/>
              <a:t>: read+write both relations</a:t>
            </a:r>
          </a:p>
          <a:p>
            <a:pPr marL="551640" lvl="1" indent="-212169" defTabSz="678941">
              <a:lnSpc>
                <a:spcPct val="90000"/>
              </a:lnSpc>
              <a:spcBef>
                <a:spcPts val="300"/>
              </a:spcBef>
              <a:buFont typeface="Symbol"/>
              <a:buChar char="⇒"/>
              <a:defRPr sz="1979">
                <a:solidFill>
                  <a:srgbClr val="000000"/>
                </a:solidFill>
              </a:defRPr>
            </a:pPr>
            <a:r>
              <a:rPr sz="1800" dirty="0"/>
              <a:t>2([</a:t>
            </a:r>
            <a:r>
              <a:rPr sz="1800" b="1" dirty="0">
                <a:solidFill>
                  <a:srgbClr val="8064A2"/>
                </a:solidFill>
              </a:rPr>
              <a:t>R</a:t>
            </a:r>
            <a:r>
              <a:rPr sz="1800" dirty="0"/>
              <a:t>]+[</a:t>
            </a:r>
            <a:r>
              <a:rPr sz="1800" b="1" dirty="0">
                <a:solidFill>
                  <a:srgbClr val="F79646"/>
                </a:solidFill>
              </a:rPr>
              <a:t>S</a:t>
            </a:r>
            <a:r>
              <a:rPr sz="1800" dirty="0"/>
              <a:t>]) I/Os</a:t>
            </a:r>
            <a:endParaRPr sz="1800" u="sng" dirty="0"/>
          </a:p>
          <a:p>
            <a:pPr marL="254603" indent="-254603" defTabSz="678941">
              <a:lnSpc>
                <a:spcPct val="90000"/>
              </a:lnSpc>
              <a:spcBef>
                <a:spcPts val="375"/>
              </a:spcBef>
              <a:defRPr sz="2376" u="sng">
                <a:solidFill>
                  <a:srgbClr val="000000"/>
                </a:solidFill>
              </a:defRPr>
            </a:pPr>
            <a:r>
              <a:rPr sz="1800" dirty="0"/>
              <a:t>Matching phase</a:t>
            </a:r>
            <a:r>
              <a:rPr sz="1800" u="none" dirty="0"/>
              <a:t>: read both relations, forward output</a:t>
            </a:r>
          </a:p>
          <a:p>
            <a:pPr marL="551640" lvl="1" indent="-212169" defTabSz="678941">
              <a:lnSpc>
                <a:spcPct val="90000"/>
              </a:lnSpc>
              <a:spcBef>
                <a:spcPts val="300"/>
              </a:spcBef>
              <a:buFont typeface="Symbol"/>
              <a:buChar char="⇒"/>
              <a:defRPr sz="1979">
                <a:solidFill>
                  <a:srgbClr val="000000"/>
                </a:solidFill>
              </a:defRPr>
            </a:pPr>
            <a:r>
              <a:rPr sz="1800" dirty="0"/>
              <a:t>[</a:t>
            </a:r>
            <a:r>
              <a:rPr sz="1800" b="1" dirty="0">
                <a:solidFill>
                  <a:srgbClr val="8064A2"/>
                </a:solidFill>
              </a:rPr>
              <a:t>R</a:t>
            </a:r>
            <a:r>
              <a:rPr sz="1800" dirty="0"/>
              <a:t>]+[</a:t>
            </a:r>
            <a:r>
              <a:rPr sz="1800" b="1" dirty="0">
                <a:solidFill>
                  <a:srgbClr val="F79646"/>
                </a:solidFill>
              </a:rPr>
              <a:t>S</a:t>
            </a:r>
            <a:r>
              <a:rPr sz="1800" dirty="0"/>
              <a:t>] </a:t>
            </a:r>
          </a:p>
          <a:p>
            <a:pPr marL="254603" indent="-254603" defTabSz="678941">
              <a:lnSpc>
                <a:spcPct val="90000"/>
              </a:lnSpc>
              <a:spcBef>
                <a:spcPts val="375"/>
              </a:spcBef>
              <a:defRPr sz="2376">
                <a:solidFill>
                  <a:srgbClr val="000000"/>
                </a:solidFill>
              </a:defRPr>
            </a:pPr>
            <a:r>
              <a:rPr sz="1800" dirty="0"/>
              <a:t>Total cost of 2-pass hash join = 3([</a:t>
            </a:r>
            <a:r>
              <a:rPr sz="1800" b="1" dirty="0">
                <a:solidFill>
                  <a:srgbClr val="8064A2"/>
                </a:solidFill>
              </a:rPr>
              <a:t>R</a:t>
            </a:r>
            <a:r>
              <a:rPr sz="1800" dirty="0"/>
              <a:t>]+[</a:t>
            </a:r>
            <a:r>
              <a:rPr sz="1800" b="1" dirty="0">
                <a:solidFill>
                  <a:srgbClr val="F79646"/>
                </a:solidFill>
              </a:rPr>
              <a:t>S</a:t>
            </a:r>
            <a:r>
              <a:rPr sz="1800" dirty="0" smtClean="0"/>
              <a:t>])</a:t>
            </a:r>
            <a:endParaRPr sz="1800" dirty="0"/>
          </a:p>
        </p:txBody>
      </p:sp>
      <p:sp>
        <p:nvSpPr>
          <p:cNvPr id="290" name="Shape 4729"/>
          <p:cNvSpPr txBox="1">
            <a:spLocks/>
          </p:cNvSpPr>
          <p:nvPr/>
        </p:nvSpPr>
        <p:spPr>
          <a:xfrm>
            <a:off x="5580540" y="4813342"/>
            <a:ext cx="6793217" cy="2615184"/>
          </a:xfrm>
          <a:prstGeom prst="rect">
            <a:avLst/>
          </a:prstGeom>
        </p:spPr>
        <p:txBody>
          <a:bodyPr vert="horz" lIns="91440" tIns="45720" rIns="91440" bIns="45720" rtlCol="0" anchor="t">
            <a:normAutofit/>
          </a:bodyPr>
          <a:lstStyle>
            <a:lvl1pPr marL="457189" indent="-457189" algn="l" defTabSz="914400" rtl="0" eaLnBrk="1" latinLnBrk="0" hangingPunct="1">
              <a:lnSpc>
                <a:spcPct val="90000"/>
              </a:lnSpc>
              <a:spcBef>
                <a:spcPts val="1000"/>
              </a:spcBef>
              <a:buClr>
                <a:schemeClr val="accent2"/>
              </a:buClr>
              <a:buFont typeface="Arial" panose="020B0604020202020204" pitchFamily="34" charset="0"/>
              <a:buChar char="•"/>
              <a:defRPr sz="3733" kern="1200">
                <a:solidFill>
                  <a:schemeClr val="tx1"/>
                </a:solidFill>
                <a:latin typeface="+mn-lt"/>
                <a:ea typeface="+mn-ea"/>
                <a:cs typeface="+mn-cs"/>
              </a:defRPr>
            </a:lvl1pPr>
            <a:lvl2pPr marL="990575" indent="-380990" algn="l" defTabSz="914400" rtl="0" eaLnBrk="1" latinLnBrk="0" hangingPunct="1">
              <a:lnSpc>
                <a:spcPct val="90000"/>
              </a:lnSpc>
              <a:spcBef>
                <a:spcPts val="500"/>
              </a:spcBef>
              <a:buClr>
                <a:schemeClr val="accent2"/>
              </a:buClr>
              <a:buFont typeface="Arial" panose="020B0604020202020204" pitchFamily="34" charset="0"/>
              <a:buChar char="•"/>
              <a:defRPr sz="3467" kern="1200">
                <a:solidFill>
                  <a:schemeClr val="tx1"/>
                </a:solidFill>
                <a:latin typeface="+mn-lt"/>
                <a:ea typeface="+mn-ea"/>
                <a:cs typeface="+mn-cs"/>
              </a:defRPr>
            </a:lvl2pPr>
            <a:lvl3pPr marL="1523962" indent="-304792" algn="l" defTabSz="914400" rtl="0" eaLnBrk="1" latinLnBrk="0" hangingPunct="1">
              <a:lnSpc>
                <a:spcPct val="90000"/>
              </a:lnSpc>
              <a:spcBef>
                <a:spcPts val="500"/>
              </a:spcBef>
              <a:buClr>
                <a:schemeClr val="accent2"/>
              </a:buClr>
              <a:buFont typeface="Arial" panose="020B0604020202020204" pitchFamily="34" charset="0"/>
              <a:buChar char="•"/>
              <a:defRPr sz="3200" kern="1200">
                <a:solidFill>
                  <a:schemeClr val="tx1"/>
                </a:solidFill>
                <a:latin typeface="+mn-lt"/>
                <a:ea typeface="+mn-ea"/>
                <a:cs typeface="+mn-cs"/>
              </a:defRPr>
            </a:lvl3pPr>
            <a:lvl4pPr marL="2133547" indent="-304792"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33"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75"/>
              </a:spcBef>
              <a:defRPr sz="2400" b="1">
                <a:solidFill>
                  <a:srgbClr val="000000"/>
                </a:solidFill>
              </a:defRPr>
            </a:pPr>
            <a:r>
              <a:rPr lang="en-US" sz="2000" b="1" dirty="0" smtClean="0">
                <a:solidFill>
                  <a:srgbClr val="000000"/>
                </a:solidFill>
              </a:rPr>
              <a:t>Memory Requirements? </a:t>
            </a:r>
          </a:p>
          <a:p>
            <a:pPr>
              <a:spcBef>
                <a:spcPts val="300"/>
              </a:spcBef>
              <a:defRPr sz="2000">
                <a:solidFill>
                  <a:srgbClr val="000000"/>
                </a:solidFill>
              </a:defRPr>
            </a:pPr>
            <a:r>
              <a:rPr lang="en-US" sz="1800" dirty="0" smtClean="0">
                <a:solidFill>
                  <a:srgbClr val="000000"/>
                </a:solidFill>
              </a:rPr>
              <a:t>Build hash table on </a:t>
            </a:r>
            <a:r>
              <a:rPr lang="en-US" sz="1800" b="1" dirty="0" smtClean="0">
                <a:solidFill>
                  <a:srgbClr val="8064A2"/>
                </a:solidFill>
              </a:rPr>
              <a:t>R</a:t>
            </a:r>
            <a:r>
              <a:rPr lang="en-US" sz="1800" dirty="0" smtClean="0">
                <a:solidFill>
                  <a:srgbClr val="000000"/>
                </a:solidFill>
              </a:rPr>
              <a:t> with uniform partitioning</a:t>
            </a:r>
          </a:p>
          <a:p>
            <a:pPr marL="685800" lvl="1" indent="-342900">
              <a:spcBef>
                <a:spcPts val="375"/>
              </a:spcBef>
              <a:defRPr sz="2400" b="1">
                <a:solidFill>
                  <a:srgbClr val="000000"/>
                </a:solidFill>
              </a:defRPr>
            </a:pPr>
            <a:r>
              <a:rPr lang="en-US" sz="1600" b="1" dirty="0" smtClean="0">
                <a:solidFill>
                  <a:srgbClr val="000000"/>
                </a:solidFill>
              </a:rPr>
              <a:t>Partitioning Phase </a:t>
            </a:r>
            <a:r>
              <a:rPr lang="en-US" sz="1400" b="1" dirty="0" smtClean="0">
                <a:solidFill>
                  <a:srgbClr val="000000"/>
                </a:solidFill>
              </a:rPr>
              <a:t>divides </a:t>
            </a:r>
            <a:r>
              <a:rPr lang="en-US" sz="1400" b="1" dirty="0" smtClean="0">
                <a:solidFill>
                  <a:srgbClr val="8064A2"/>
                </a:solidFill>
              </a:rPr>
              <a:t>R</a:t>
            </a:r>
            <a:r>
              <a:rPr lang="en-US" sz="1400" b="1" dirty="0" smtClean="0">
                <a:solidFill>
                  <a:srgbClr val="000000"/>
                </a:solidFill>
              </a:rPr>
              <a:t> into (B-1) runs of size [R] / (B-1)</a:t>
            </a:r>
            <a:endParaRPr lang="en-US" sz="2000" b="1" dirty="0" smtClean="0">
              <a:solidFill>
                <a:srgbClr val="000000"/>
              </a:solidFill>
            </a:endParaRPr>
          </a:p>
          <a:p>
            <a:pPr marL="685800" lvl="1" indent="-342900">
              <a:spcBef>
                <a:spcPts val="375"/>
              </a:spcBef>
              <a:defRPr sz="2400" b="1">
                <a:solidFill>
                  <a:srgbClr val="000000"/>
                </a:solidFill>
              </a:defRPr>
            </a:pPr>
            <a:r>
              <a:rPr lang="en-US" sz="1600" b="1" dirty="0" smtClean="0">
                <a:solidFill>
                  <a:srgbClr val="000000"/>
                </a:solidFill>
              </a:rPr>
              <a:t>Matching Phase </a:t>
            </a:r>
            <a:r>
              <a:rPr lang="en-US" sz="1400" b="1" dirty="0" smtClean="0">
                <a:solidFill>
                  <a:srgbClr val="000000"/>
                </a:solidFill>
              </a:rPr>
              <a:t>requires each [</a:t>
            </a:r>
            <a:r>
              <a:rPr lang="en-US" sz="1400" b="1" dirty="0" smtClean="0">
                <a:solidFill>
                  <a:srgbClr val="8064A2"/>
                </a:solidFill>
              </a:rPr>
              <a:t>R</a:t>
            </a:r>
            <a:r>
              <a:rPr lang="en-US" sz="1400" b="1" dirty="0" smtClean="0">
                <a:solidFill>
                  <a:srgbClr val="000000"/>
                </a:solidFill>
              </a:rPr>
              <a:t>] / (B-1) &lt; (B-2)</a:t>
            </a:r>
            <a:endParaRPr lang="en-US" sz="2000" b="1" dirty="0" smtClean="0">
              <a:solidFill>
                <a:srgbClr val="000000"/>
              </a:solidFill>
            </a:endParaRPr>
          </a:p>
          <a:p>
            <a:pPr marL="685800" lvl="1" indent="-342900">
              <a:spcBef>
                <a:spcPts val="375"/>
              </a:spcBef>
              <a:defRPr sz="2400" b="1">
                <a:solidFill>
                  <a:srgbClr val="8064A2"/>
                </a:solidFill>
              </a:defRPr>
            </a:pPr>
            <a:r>
              <a:rPr lang="en-US" sz="1400" b="1" dirty="0" smtClean="0">
                <a:solidFill>
                  <a:srgbClr val="8064A2"/>
                </a:solidFill>
              </a:rPr>
              <a:t>R</a:t>
            </a:r>
            <a:r>
              <a:rPr lang="en-US" sz="1400" b="1" dirty="0" smtClean="0">
                <a:solidFill>
                  <a:srgbClr val="000000"/>
                </a:solidFill>
              </a:rPr>
              <a:t> &lt; (B-1) (B-2) ≈ B</a:t>
            </a:r>
            <a:r>
              <a:rPr lang="en-US" sz="1400" b="1" baseline="30000" dirty="0" smtClean="0">
                <a:solidFill>
                  <a:srgbClr val="000000"/>
                </a:solidFill>
              </a:rPr>
              <a:t>2</a:t>
            </a:r>
            <a:endParaRPr lang="en-US" sz="2000" b="1" dirty="0" smtClean="0">
              <a:solidFill>
                <a:srgbClr val="8064A2"/>
              </a:solidFill>
            </a:endParaRPr>
          </a:p>
          <a:p>
            <a:pPr marL="342900" lvl="1" indent="-342900">
              <a:spcBef>
                <a:spcPts val="300"/>
              </a:spcBef>
              <a:defRPr sz="2000">
                <a:solidFill>
                  <a:srgbClr val="000000"/>
                </a:solidFill>
              </a:defRPr>
            </a:pPr>
            <a:r>
              <a:rPr lang="en-US" sz="1800" dirty="0" smtClean="0">
                <a:solidFill>
                  <a:srgbClr val="000000"/>
                </a:solidFill>
              </a:rPr>
              <a:t>Note: no constraint on size of S (probing relation)!</a:t>
            </a:r>
          </a:p>
          <a:p>
            <a:pPr marL="285750">
              <a:spcBef>
                <a:spcPts val="375"/>
              </a:spcBef>
              <a:defRPr sz="2400" b="1">
                <a:solidFill>
                  <a:srgbClr val="8064A2"/>
                </a:solidFill>
              </a:defRPr>
            </a:pPr>
            <a:endParaRPr lang="en-US" sz="1800" b="1" dirty="0">
              <a:solidFill>
                <a:srgbClr val="8064A2"/>
              </a:solidFill>
            </a:endParaRPr>
          </a:p>
        </p:txBody>
      </p:sp>
    </p:spTree>
    <p:extLst>
      <p:ext uri="{BB962C8B-B14F-4D97-AF65-F5344CB8AC3E}">
        <p14:creationId xmlns:p14="http://schemas.microsoft.com/office/powerpoint/2010/main" val="25793780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88">
                                            <p:bg/>
                                          </p:spTgt>
                                        </p:tgtEl>
                                        <p:attrNameLst>
                                          <p:attrName>style.visibility</p:attrName>
                                        </p:attrNameLst>
                                      </p:cBhvr>
                                      <p:to>
                                        <p:strVal val="visible"/>
                                      </p:to>
                                    </p:set>
                                    <p:animEffect transition="in" filter="dissolve">
                                      <p:cBhvr>
                                        <p:cTn id="7" dur="500"/>
                                        <p:tgtEl>
                                          <p:spTgt spid="288">
                                            <p:bg/>
                                          </p:spTgt>
                                        </p:tgtEl>
                                      </p:cBhvr>
                                    </p:animEffect>
                                  </p:childTnLst>
                                </p:cTn>
                              </p:par>
                              <p:par>
                                <p:cTn id="8" presetID="9" presetClass="entr" presetSubtype="0" fill="hold" grpId="0" nodeType="withEffect">
                                  <p:stCondLst>
                                    <p:cond delay="0"/>
                                  </p:stCondLst>
                                  <p:iterate>
                                    <p:tmAbs val="0"/>
                                  </p:iterate>
                                  <p:childTnLst>
                                    <p:set>
                                      <p:cBhvr>
                                        <p:cTn id="9" fill="hold"/>
                                        <p:tgtEl>
                                          <p:spTgt spid="288">
                                            <p:txEl>
                                              <p:pRg st="0" end="0"/>
                                            </p:txEl>
                                          </p:spTgt>
                                        </p:tgtEl>
                                        <p:attrNameLst>
                                          <p:attrName>style.visibility</p:attrName>
                                        </p:attrNameLst>
                                      </p:cBhvr>
                                      <p:to>
                                        <p:strVal val="visible"/>
                                      </p:to>
                                    </p:set>
                                    <p:animEffect transition="in" filter="dissolve">
                                      <p:cBhvr>
                                        <p:cTn id="10" dur="500"/>
                                        <p:tgtEl>
                                          <p:spTgt spid="288">
                                            <p:txEl>
                                              <p:pRg st="0" end="0"/>
                                            </p:txEl>
                                          </p:spTgt>
                                        </p:tgtEl>
                                      </p:cBhvr>
                                    </p:animEffect>
                                  </p:childTnLst>
                                </p:cTn>
                              </p:par>
                              <p:par>
                                <p:cTn id="11" presetID="9" presetClass="entr" presetSubtype="0" fill="hold" grpId="0" nodeType="withEffect">
                                  <p:stCondLst>
                                    <p:cond delay="0"/>
                                  </p:stCondLst>
                                  <p:iterate>
                                    <p:tmAbs val="0"/>
                                  </p:iterate>
                                  <p:childTnLst>
                                    <p:set>
                                      <p:cBhvr>
                                        <p:cTn id="12" fill="hold"/>
                                        <p:tgtEl>
                                          <p:spTgt spid="288">
                                            <p:txEl>
                                              <p:pRg st="1" end="1"/>
                                            </p:txEl>
                                          </p:spTgt>
                                        </p:tgtEl>
                                        <p:attrNameLst>
                                          <p:attrName>style.visibility</p:attrName>
                                        </p:attrNameLst>
                                      </p:cBhvr>
                                      <p:to>
                                        <p:strVal val="visible"/>
                                      </p:to>
                                    </p:set>
                                    <p:animEffect transition="in" filter="dissolve">
                                      <p:cBhvr>
                                        <p:cTn id="13" dur="500"/>
                                        <p:tgtEl>
                                          <p:spTgt spid="288">
                                            <p:txEl>
                                              <p:pRg st="1" end="1"/>
                                            </p:txEl>
                                          </p:spTgt>
                                        </p:tgtEl>
                                      </p:cBhvr>
                                    </p:animEffect>
                                  </p:childTnLst>
                                </p:cTn>
                              </p:par>
                            </p:childTnLst>
                          </p:cTn>
                        </p:par>
                        <p:par>
                          <p:cTn id="14" fill="hold">
                            <p:stCondLst>
                              <p:cond delay="500"/>
                            </p:stCondLst>
                            <p:childTnLst>
                              <p:par>
                                <p:cTn id="15" presetID="9" presetClass="entr" fill="hold" grpId="0" nodeType="afterEffect">
                                  <p:stCondLst>
                                    <p:cond delay="0"/>
                                  </p:stCondLst>
                                  <p:iterate>
                                    <p:tmAbs val="0"/>
                                  </p:iterate>
                                  <p:childTnLst>
                                    <p:set>
                                      <p:cBhvr>
                                        <p:cTn id="16" fill="hold"/>
                                        <p:tgtEl>
                                          <p:spTgt spid="288">
                                            <p:txEl>
                                              <p:pRg st="2" end="2"/>
                                            </p:txEl>
                                          </p:spTgt>
                                        </p:tgtEl>
                                        <p:attrNameLst>
                                          <p:attrName>style.visibility</p:attrName>
                                        </p:attrNameLst>
                                      </p:cBhvr>
                                      <p:to>
                                        <p:strVal val="visible"/>
                                      </p:to>
                                    </p:set>
                                    <p:animEffect transition="in" filter="dissolve">
                                      <p:cBhvr>
                                        <p:cTn id="17" dur="500"/>
                                        <p:tgtEl>
                                          <p:spTgt spid="288">
                                            <p:txEl>
                                              <p:pRg st="2" end="2"/>
                                            </p:txEl>
                                          </p:spTgt>
                                        </p:tgtEl>
                                      </p:cBhvr>
                                    </p:animEffect>
                                  </p:childTnLst>
                                </p:cTn>
                              </p:par>
                              <p:par>
                                <p:cTn id="18" presetID="9" presetClass="entr" presetSubtype="0" fill="hold" grpId="0" nodeType="withEffect">
                                  <p:stCondLst>
                                    <p:cond delay="0"/>
                                  </p:stCondLst>
                                  <p:iterate>
                                    <p:tmAbs val="0"/>
                                  </p:iterate>
                                  <p:childTnLst>
                                    <p:set>
                                      <p:cBhvr>
                                        <p:cTn id="19" fill="hold"/>
                                        <p:tgtEl>
                                          <p:spTgt spid="288">
                                            <p:txEl>
                                              <p:pRg st="3" end="3"/>
                                            </p:txEl>
                                          </p:spTgt>
                                        </p:tgtEl>
                                        <p:attrNameLst>
                                          <p:attrName>style.visibility</p:attrName>
                                        </p:attrNameLst>
                                      </p:cBhvr>
                                      <p:to>
                                        <p:strVal val="visible"/>
                                      </p:to>
                                    </p:set>
                                    <p:animEffect transition="in" filter="dissolve">
                                      <p:cBhvr>
                                        <p:cTn id="20" dur="500"/>
                                        <p:tgtEl>
                                          <p:spTgt spid="288">
                                            <p:txEl>
                                              <p:pRg st="3" end="3"/>
                                            </p:txEl>
                                          </p:spTgt>
                                        </p:tgtEl>
                                      </p:cBhvr>
                                    </p:animEffect>
                                  </p:childTnLst>
                                </p:cTn>
                              </p:par>
                            </p:childTnLst>
                          </p:cTn>
                        </p:par>
                        <p:par>
                          <p:cTn id="21" fill="hold">
                            <p:stCondLst>
                              <p:cond delay="1000"/>
                            </p:stCondLst>
                            <p:childTnLst>
                              <p:par>
                                <p:cTn id="22" presetID="9" presetClass="entr" fill="hold" grpId="0" nodeType="afterEffect">
                                  <p:stCondLst>
                                    <p:cond delay="0"/>
                                  </p:stCondLst>
                                  <p:iterate>
                                    <p:tmAbs val="0"/>
                                  </p:iterate>
                                  <p:childTnLst>
                                    <p:set>
                                      <p:cBhvr>
                                        <p:cTn id="23" fill="hold"/>
                                        <p:tgtEl>
                                          <p:spTgt spid="288">
                                            <p:txEl>
                                              <p:pRg st="4" end="4"/>
                                            </p:txEl>
                                          </p:spTgt>
                                        </p:tgtEl>
                                        <p:attrNameLst>
                                          <p:attrName>style.visibility</p:attrName>
                                        </p:attrNameLst>
                                      </p:cBhvr>
                                      <p:to>
                                        <p:strVal val="visible"/>
                                      </p:to>
                                    </p:set>
                                    <p:animEffect transition="in" filter="dissolve">
                                      <p:cBhvr>
                                        <p:cTn id="24" dur="500"/>
                                        <p:tgtEl>
                                          <p:spTgt spid="28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iterate>
                                    <p:tmAbs val="0"/>
                                  </p:iterate>
                                  <p:childTnLst>
                                    <p:set>
                                      <p:cBhvr>
                                        <p:cTn id="28" fill="hold"/>
                                        <p:tgtEl>
                                          <p:spTgt spid="290">
                                            <p:txEl>
                                              <p:pRg st="0" end="0"/>
                                            </p:txEl>
                                          </p:spTgt>
                                        </p:tgtEl>
                                        <p:attrNameLst>
                                          <p:attrName>style.visibility</p:attrName>
                                        </p:attrNameLst>
                                      </p:cBhvr>
                                      <p:to>
                                        <p:strVal val="visible"/>
                                      </p:to>
                                    </p:set>
                                    <p:animEffect transition="in" filter="dissolve">
                                      <p:cBhvr>
                                        <p:cTn id="29" dur="500"/>
                                        <p:tgtEl>
                                          <p:spTgt spid="29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290">
                                            <p:txEl>
                                              <p:pRg st="1" end="1"/>
                                            </p:txEl>
                                          </p:spTgt>
                                        </p:tgtEl>
                                        <p:attrNameLst>
                                          <p:attrName>style.visibility</p:attrName>
                                        </p:attrNameLst>
                                      </p:cBhvr>
                                      <p:to>
                                        <p:strVal val="visible"/>
                                      </p:to>
                                    </p:set>
                                    <p:animEffect transition="in" filter="dissolve">
                                      <p:cBhvr>
                                        <p:cTn id="34" dur="500"/>
                                        <p:tgtEl>
                                          <p:spTgt spid="290">
                                            <p:txEl>
                                              <p:pRg st="1" end="1"/>
                                            </p:txEl>
                                          </p:spTgt>
                                        </p:tgtEl>
                                      </p:cBhvr>
                                    </p:animEffect>
                                  </p:childTnLst>
                                </p:cTn>
                              </p:par>
                            </p:childTnLst>
                          </p:cTn>
                        </p:par>
                        <p:par>
                          <p:cTn id="35" fill="hold">
                            <p:stCondLst>
                              <p:cond delay="500"/>
                            </p:stCondLst>
                            <p:childTnLst>
                              <p:par>
                                <p:cTn id="36" presetID="9" presetClass="entr" fill="hold" grpId="0" nodeType="afterEffect">
                                  <p:stCondLst>
                                    <p:cond delay="0"/>
                                  </p:stCondLst>
                                  <p:iterate>
                                    <p:tmAbs val="0"/>
                                  </p:iterate>
                                  <p:childTnLst>
                                    <p:set>
                                      <p:cBhvr>
                                        <p:cTn id="37" fill="hold"/>
                                        <p:tgtEl>
                                          <p:spTgt spid="290">
                                            <p:txEl>
                                              <p:pRg st="2" end="2"/>
                                            </p:txEl>
                                          </p:spTgt>
                                        </p:tgtEl>
                                        <p:attrNameLst>
                                          <p:attrName>style.visibility</p:attrName>
                                        </p:attrNameLst>
                                      </p:cBhvr>
                                      <p:to>
                                        <p:strVal val="visible"/>
                                      </p:to>
                                    </p:set>
                                    <p:animEffect transition="in" filter="dissolve">
                                      <p:cBhvr>
                                        <p:cTn id="38" dur="500"/>
                                        <p:tgtEl>
                                          <p:spTgt spid="290">
                                            <p:txEl>
                                              <p:pRg st="2" end="2"/>
                                            </p:txEl>
                                          </p:spTgt>
                                        </p:tgtEl>
                                      </p:cBhvr>
                                    </p:animEffect>
                                  </p:childTnLst>
                                </p:cTn>
                              </p:par>
                            </p:childTnLst>
                          </p:cTn>
                        </p:par>
                        <p:par>
                          <p:cTn id="39" fill="hold">
                            <p:stCondLst>
                              <p:cond delay="1000"/>
                            </p:stCondLst>
                            <p:childTnLst>
                              <p:par>
                                <p:cTn id="40" presetID="9" presetClass="entr" fill="hold" grpId="0" nodeType="afterEffect">
                                  <p:stCondLst>
                                    <p:cond delay="0"/>
                                  </p:stCondLst>
                                  <p:iterate>
                                    <p:tmAbs val="0"/>
                                  </p:iterate>
                                  <p:childTnLst>
                                    <p:set>
                                      <p:cBhvr>
                                        <p:cTn id="41" fill="hold"/>
                                        <p:tgtEl>
                                          <p:spTgt spid="290">
                                            <p:txEl>
                                              <p:pRg st="3" end="3"/>
                                            </p:txEl>
                                          </p:spTgt>
                                        </p:tgtEl>
                                        <p:attrNameLst>
                                          <p:attrName>style.visibility</p:attrName>
                                        </p:attrNameLst>
                                      </p:cBhvr>
                                      <p:to>
                                        <p:strVal val="visible"/>
                                      </p:to>
                                    </p:set>
                                    <p:animEffect transition="in" filter="dissolve">
                                      <p:cBhvr>
                                        <p:cTn id="42" dur="500"/>
                                        <p:tgtEl>
                                          <p:spTgt spid="290">
                                            <p:txEl>
                                              <p:pRg st="3" end="3"/>
                                            </p:txEl>
                                          </p:spTgt>
                                        </p:tgtEl>
                                      </p:cBhvr>
                                    </p:animEffect>
                                  </p:childTnLst>
                                </p:cTn>
                              </p:par>
                            </p:childTnLst>
                          </p:cTn>
                        </p:par>
                        <p:par>
                          <p:cTn id="43" fill="hold">
                            <p:stCondLst>
                              <p:cond delay="1500"/>
                            </p:stCondLst>
                            <p:childTnLst>
                              <p:par>
                                <p:cTn id="44" presetID="9" presetClass="entr" fill="hold" grpId="0" nodeType="afterEffect">
                                  <p:stCondLst>
                                    <p:cond delay="0"/>
                                  </p:stCondLst>
                                  <p:iterate>
                                    <p:tmAbs val="0"/>
                                  </p:iterate>
                                  <p:childTnLst>
                                    <p:set>
                                      <p:cBhvr>
                                        <p:cTn id="45" fill="hold"/>
                                        <p:tgtEl>
                                          <p:spTgt spid="290">
                                            <p:txEl>
                                              <p:pRg st="4" end="4"/>
                                            </p:txEl>
                                          </p:spTgt>
                                        </p:tgtEl>
                                        <p:attrNameLst>
                                          <p:attrName>style.visibility</p:attrName>
                                        </p:attrNameLst>
                                      </p:cBhvr>
                                      <p:to>
                                        <p:strVal val="visible"/>
                                      </p:to>
                                    </p:set>
                                    <p:animEffect transition="in" filter="dissolve">
                                      <p:cBhvr>
                                        <p:cTn id="46" dur="500"/>
                                        <p:tgtEl>
                                          <p:spTgt spid="290">
                                            <p:txEl>
                                              <p:pRg st="4" end="4"/>
                                            </p:txEl>
                                          </p:spTgt>
                                        </p:tgtEl>
                                      </p:cBhvr>
                                    </p:animEffect>
                                  </p:childTnLst>
                                </p:cTn>
                              </p:par>
                            </p:childTnLst>
                          </p:cTn>
                        </p:par>
                        <p:par>
                          <p:cTn id="47" fill="hold">
                            <p:stCondLst>
                              <p:cond delay="2000"/>
                            </p:stCondLst>
                            <p:childTnLst>
                              <p:par>
                                <p:cTn id="48" presetID="9" presetClass="entr" fill="hold" grpId="0" nodeType="afterEffect">
                                  <p:stCondLst>
                                    <p:cond delay="0"/>
                                  </p:stCondLst>
                                  <p:iterate>
                                    <p:tmAbs val="0"/>
                                  </p:iterate>
                                  <p:childTnLst>
                                    <p:set>
                                      <p:cBhvr>
                                        <p:cTn id="49" fill="hold"/>
                                        <p:tgtEl>
                                          <p:spTgt spid="290">
                                            <p:txEl>
                                              <p:pRg st="5" end="5"/>
                                            </p:txEl>
                                          </p:spTgt>
                                        </p:tgtEl>
                                        <p:attrNameLst>
                                          <p:attrName>style.visibility</p:attrName>
                                        </p:attrNameLst>
                                      </p:cBhvr>
                                      <p:to>
                                        <p:strVal val="visible"/>
                                      </p:to>
                                    </p:set>
                                    <p:animEffect transition="in" filter="dissolve">
                                      <p:cBhvr>
                                        <p:cTn id="50" dur="500"/>
                                        <p:tgtEl>
                                          <p:spTgt spid="2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build="p" animBg="1" advAuto="0"/>
      <p:bldP spid="290" grpId="0" build="p" bldLvl="5"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9" name="Shape 5339"/>
          <p:cNvSpPr>
            <a:spLocks noGrp="1"/>
          </p:cNvSpPr>
          <p:nvPr>
            <p:ph type="title"/>
          </p:nvPr>
        </p:nvSpPr>
        <p:spPr/>
        <p:txBody>
          <a:bodyPr/>
          <a:lstStyle/>
          <a:p>
            <a:r>
              <a:rPr lang="en-US"/>
              <a:t>Recap</a:t>
            </a:r>
          </a:p>
        </p:txBody>
      </p:sp>
      <p:sp>
        <p:nvSpPr>
          <p:cNvPr id="5340" name="Shape 5340"/>
          <p:cNvSpPr>
            <a:spLocks noGrp="1"/>
          </p:cNvSpPr>
          <p:nvPr>
            <p:ph sz="quarter" idx="13"/>
          </p:nvPr>
        </p:nvSpPr>
        <p:spPr>
          <a:xfrm>
            <a:off x="304800" y="1193800"/>
            <a:ext cx="11558016" cy="5664200"/>
          </a:xfrm>
        </p:spPr>
        <p:txBody>
          <a:bodyPr>
            <a:normAutofit fontScale="77500" lnSpcReduction="20000"/>
          </a:bodyPr>
          <a:lstStyle/>
          <a:p>
            <a:r>
              <a:rPr lang="en-US" dirty="0"/>
              <a:t>Nested Loops Join</a:t>
            </a:r>
          </a:p>
          <a:p>
            <a:pPr lvl="1"/>
            <a:r>
              <a:rPr lang="en-US" dirty="0"/>
              <a:t>Works for arbitrary </a:t>
            </a:r>
            <a:r>
              <a:rPr lang="en-US" dirty="0" err="1">
                <a:sym typeface="Symbol"/>
              </a:rPr>
              <a:t>Θ</a:t>
            </a:r>
            <a:endParaRPr lang="en-US" dirty="0"/>
          </a:p>
          <a:p>
            <a:pPr lvl="1"/>
            <a:r>
              <a:rPr lang="en-US" dirty="0"/>
              <a:t>Make sure to utilize memory in blocks</a:t>
            </a:r>
          </a:p>
          <a:p>
            <a:pPr>
              <a:spcBef>
                <a:spcPts val="2667"/>
              </a:spcBef>
            </a:pPr>
            <a:r>
              <a:rPr lang="en-US" dirty="0"/>
              <a:t>Index Nested Loops</a:t>
            </a:r>
          </a:p>
          <a:p>
            <a:pPr lvl="1"/>
            <a:r>
              <a:rPr lang="en-US" dirty="0"/>
              <a:t>For </a:t>
            </a:r>
            <a:r>
              <a:rPr lang="en-US" dirty="0" err="1"/>
              <a:t>equi</a:t>
            </a:r>
            <a:r>
              <a:rPr lang="en-US" dirty="0"/>
              <a:t>-joins</a:t>
            </a:r>
          </a:p>
          <a:p>
            <a:pPr lvl="1"/>
            <a:r>
              <a:rPr lang="en-US" dirty="0"/>
              <a:t>When you already have an index on one side</a:t>
            </a:r>
          </a:p>
          <a:p>
            <a:pPr>
              <a:spcBef>
                <a:spcPts val="2667"/>
              </a:spcBef>
            </a:pPr>
            <a:r>
              <a:rPr lang="en-US" dirty="0"/>
              <a:t>Sort/Hash</a:t>
            </a:r>
          </a:p>
          <a:p>
            <a:pPr lvl="1"/>
            <a:r>
              <a:rPr lang="en-US" dirty="0"/>
              <a:t>For </a:t>
            </a:r>
            <a:r>
              <a:rPr lang="en-US" dirty="0" err="1"/>
              <a:t>equi</a:t>
            </a:r>
            <a:r>
              <a:rPr lang="en-US" dirty="0"/>
              <a:t>-joins</a:t>
            </a:r>
          </a:p>
          <a:p>
            <a:pPr lvl="1"/>
            <a:r>
              <a:rPr lang="en-US" dirty="0"/>
              <a:t>No index required</a:t>
            </a:r>
          </a:p>
          <a:p>
            <a:pPr lvl="1"/>
            <a:r>
              <a:rPr lang="en-US" dirty="0"/>
              <a:t>Hash better if one relation is much smaller than other</a:t>
            </a:r>
          </a:p>
          <a:p>
            <a:pPr>
              <a:spcBef>
                <a:spcPts val="2667"/>
              </a:spcBef>
            </a:pPr>
            <a:r>
              <a:rPr lang="en-US" dirty="0"/>
              <a:t>No clear winners – may want to implement them all</a:t>
            </a:r>
          </a:p>
          <a:p>
            <a:r>
              <a:rPr lang="en-US" dirty="0"/>
              <a:t>Be sure you know the cost model for each</a:t>
            </a:r>
          </a:p>
          <a:p>
            <a:pPr lvl="1"/>
            <a:r>
              <a:rPr lang="en-US" dirty="0"/>
              <a:t>You will need it for query optimization!</a:t>
            </a:r>
          </a:p>
        </p:txBody>
      </p:sp>
    </p:spTree>
    <p:extLst>
      <p:ext uri="{BB962C8B-B14F-4D97-AF65-F5344CB8AC3E}">
        <p14:creationId xmlns:p14="http://schemas.microsoft.com/office/powerpoint/2010/main" val="219285286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340">
                                            <p:bg/>
                                          </p:spTgt>
                                        </p:tgtEl>
                                        <p:attrNameLst>
                                          <p:attrName>style.visibility</p:attrName>
                                        </p:attrNameLst>
                                      </p:cBhvr>
                                      <p:to>
                                        <p:strVal val="visible"/>
                                      </p:to>
                                    </p:set>
                                    <p:animEffect transition="in" filter="dissolve">
                                      <p:cBhvr>
                                        <p:cTn id="7" dur="500"/>
                                        <p:tgtEl>
                                          <p:spTgt spid="5340">
                                            <p:bg/>
                                          </p:spTgt>
                                        </p:tgtEl>
                                      </p:cBhvr>
                                    </p:animEffect>
                                  </p:childTnLst>
                                </p:cTn>
                              </p:par>
                              <p:par>
                                <p:cTn id="8" presetID="9" presetClass="entr" presetSubtype="0" fill="hold" grpId="0" nodeType="withEffect">
                                  <p:stCondLst>
                                    <p:cond delay="0"/>
                                  </p:stCondLst>
                                  <p:iterate>
                                    <p:tmAbs val="0"/>
                                  </p:iterate>
                                  <p:childTnLst>
                                    <p:set>
                                      <p:cBhvr>
                                        <p:cTn id="9" fill="hold"/>
                                        <p:tgtEl>
                                          <p:spTgt spid="5340">
                                            <p:txEl>
                                              <p:pRg st="0" end="0"/>
                                            </p:txEl>
                                          </p:spTgt>
                                        </p:tgtEl>
                                        <p:attrNameLst>
                                          <p:attrName>style.visibility</p:attrName>
                                        </p:attrNameLst>
                                      </p:cBhvr>
                                      <p:to>
                                        <p:strVal val="visible"/>
                                      </p:to>
                                    </p:set>
                                    <p:animEffect transition="in" filter="dissolve">
                                      <p:cBhvr>
                                        <p:cTn id="10" dur="500"/>
                                        <p:tgtEl>
                                          <p:spTgt spid="5340">
                                            <p:txEl>
                                              <p:pRg st="0" end="0"/>
                                            </p:txEl>
                                          </p:spTgt>
                                        </p:tgtEl>
                                      </p:cBhvr>
                                    </p:animEffect>
                                  </p:childTnLst>
                                </p:cTn>
                              </p:par>
                              <p:par>
                                <p:cTn id="11" presetID="9" presetClass="entr" presetSubtype="0" fill="hold" grpId="0" nodeType="withEffect">
                                  <p:stCondLst>
                                    <p:cond delay="0"/>
                                  </p:stCondLst>
                                  <p:iterate>
                                    <p:tmAbs val="0"/>
                                  </p:iterate>
                                  <p:childTnLst>
                                    <p:set>
                                      <p:cBhvr>
                                        <p:cTn id="12" fill="hold"/>
                                        <p:tgtEl>
                                          <p:spTgt spid="5340">
                                            <p:txEl>
                                              <p:pRg st="1" end="1"/>
                                            </p:txEl>
                                          </p:spTgt>
                                        </p:tgtEl>
                                        <p:attrNameLst>
                                          <p:attrName>style.visibility</p:attrName>
                                        </p:attrNameLst>
                                      </p:cBhvr>
                                      <p:to>
                                        <p:strVal val="visible"/>
                                      </p:to>
                                    </p:set>
                                    <p:animEffect transition="in" filter="dissolve">
                                      <p:cBhvr>
                                        <p:cTn id="13" dur="500"/>
                                        <p:tgtEl>
                                          <p:spTgt spid="5340">
                                            <p:txEl>
                                              <p:pRg st="1" end="1"/>
                                            </p:txEl>
                                          </p:spTgt>
                                        </p:tgtEl>
                                      </p:cBhvr>
                                    </p:animEffect>
                                  </p:childTnLst>
                                </p:cTn>
                              </p:par>
                              <p:par>
                                <p:cTn id="14" presetID="9" presetClass="entr" presetSubtype="0" fill="hold" grpId="0" nodeType="withEffect">
                                  <p:stCondLst>
                                    <p:cond delay="0"/>
                                  </p:stCondLst>
                                  <p:iterate>
                                    <p:tmAbs val="0"/>
                                  </p:iterate>
                                  <p:childTnLst>
                                    <p:set>
                                      <p:cBhvr>
                                        <p:cTn id="15" fill="hold"/>
                                        <p:tgtEl>
                                          <p:spTgt spid="5340">
                                            <p:txEl>
                                              <p:pRg st="2" end="2"/>
                                            </p:txEl>
                                          </p:spTgt>
                                        </p:tgtEl>
                                        <p:attrNameLst>
                                          <p:attrName>style.visibility</p:attrName>
                                        </p:attrNameLst>
                                      </p:cBhvr>
                                      <p:to>
                                        <p:strVal val="visible"/>
                                      </p:to>
                                    </p:set>
                                    <p:animEffect transition="in" filter="dissolve">
                                      <p:cBhvr>
                                        <p:cTn id="16" dur="500"/>
                                        <p:tgtEl>
                                          <p:spTgt spid="5340">
                                            <p:txEl>
                                              <p:pRg st="2" end="2"/>
                                            </p:txEl>
                                          </p:spTgt>
                                        </p:tgtEl>
                                      </p:cBhvr>
                                    </p:animEffect>
                                  </p:childTnLst>
                                </p:cTn>
                              </p:par>
                            </p:childTnLst>
                          </p:cTn>
                        </p:par>
                        <p:par>
                          <p:cTn id="17" fill="hold">
                            <p:stCondLst>
                              <p:cond delay="500"/>
                            </p:stCondLst>
                            <p:childTnLst>
                              <p:par>
                                <p:cTn id="18" presetID="9" presetClass="entr" fill="hold" grpId="0" nodeType="afterEffect">
                                  <p:stCondLst>
                                    <p:cond delay="0"/>
                                  </p:stCondLst>
                                  <p:iterate>
                                    <p:tmAbs val="0"/>
                                  </p:iterate>
                                  <p:childTnLst>
                                    <p:set>
                                      <p:cBhvr>
                                        <p:cTn id="19" fill="hold"/>
                                        <p:tgtEl>
                                          <p:spTgt spid="5340">
                                            <p:txEl>
                                              <p:pRg st="3" end="3"/>
                                            </p:txEl>
                                          </p:spTgt>
                                        </p:tgtEl>
                                        <p:attrNameLst>
                                          <p:attrName>style.visibility</p:attrName>
                                        </p:attrNameLst>
                                      </p:cBhvr>
                                      <p:to>
                                        <p:strVal val="visible"/>
                                      </p:to>
                                    </p:set>
                                    <p:animEffect transition="in" filter="dissolve">
                                      <p:cBhvr>
                                        <p:cTn id="20" dur="500"/>
                                        <p:tgtEl>
                                          <p:spTgt spid="5340">
                                            <p:txEl>
                                              <p:pRg st="3" end="3"/>
                                            </p:txEl>
                                          </p:spTgt>
                                        </p:tgtEl>
                                      </p:cBhvr>
                                    </p:animEffect>
                                  </p:childTnLst>
                                </p:cTn>
                              </p:par>
                              <p:par>
                                <p:cTn id="21" presetID="9" presetClass="entr" presetSubtype="0" fill="hold" grpId="0" nodeType="withEffect">
                                  <p:stCondLst>
                                    <p:cond delay="0"/>
                                  </p:stCondLst>
                                  <p:iterate>
                                    <p:tmAbs val="0"/>
                                  </p:iterate>
                                  <p:childTnLst>
                                    <p:set>
                                      <p:cBhvr>
                                        <p:cTn id="22" fill="hold"/>
                                        <p:tgtEl>
                                          <p:spTgt spid="5340">
                                            <p:txEl>
                                              <p:pRg st="4" end="4"/>
                                            </p:txEl>
                                          </p:spTgt>
                                        </p:tgtEl>
                                        <p:attrNameLst>
                                          <p:attrName>style.visibility</p:attrName>
                                        </p:attrNameLst>
                                      </p:cBhvr>
                                      <p:to>
                                        <p:strVal val="visible"/>
                                      </p:to>
                                    </p:set>
                                    <p:animEffect transition="in" filter="dissolve">
                                      <p:cBhvr>
                                        <p:cTn id="23" dur="500"/>
                                        <p:tgtEl>
                                          <p:spTgt spid="5340">
                                            <p:txEl>
                                              <p:pRg st="4" end="4"/>
                                            </p:txEl>
                                          </p:spTgt>
                                        </p:tgtEl>
                                      </p:cBhvr>
                                    </p:animEffect>
                                  </p:childTnLst>
                                </p:cTn>
                              </p:par>
                              <p:par>
                                <p:cTn id="24" presetID="9" presetClass="entr" presetSubtype="0" fill="hold" grpId="0" nodeType="withEffect">
                                  <p:stCondLst>
                                    <p:cond delay="0"/>
                                  </p:stCondLst>
                                  <p:iterate>
                                    <p:tmAbs val="0"/>
                                  </p:iterate>
                                  <p:childTnLst>
                                    <p:set>
                                      <p:cBhvr>
                                        <p:cTn id="25" fill="hold"/>
                                        <p:tgtEl>
                                          <p:spTgt spid="5340">
                                            <p:txEl>
                                              <p:pRg st="5" end="5"/>
                                            </p:txEl>
                                          </p:spTgt>
                                        </p:tgtEl>
                                        <p:attrNameLst>
                                          <p:attrName>style.visibility</p:attrName>
                                        </p:attrNameLst>
                                      </p:cBhvr>
                                      <p:to>
                                        <p:strVal val="visible"/>
                                      </p:to>
                                    </p:set>
                                    <p:animEffect transition="in" filter="dissolve">
                                      <p:cBhvr>
                                        <p:cTn id="26" dur="500"/>
                                        <p:tgtEl>
                                          <p:spTgt spid="5340">
                                            <p:txEl>
                                              <p:pRg st="5" end="5"/>
                                            </p:txEl>
                                          </p:spTgt>
                                        </p:tgtEl>
                                      </p:cBhvr>
                                    </p:animEffect>
                                  </p:childTnLst>
                                </p:cTn>
                              </p:par>
                            </p:childTnLst>
                          </p:cTn>
                        </p:par>
                        <p:par>
                          <p:cTn id="27" fill="hold">
                            <p:stCondLst>
                              <p:cond delay="1000"/>
                            </p:stCondLst>
                            <p:childTnLst>
                              <p:par>
                                <p:cTn id="28" presetID="9" presetClass="entr" fill="hold" grpId="0" nodeType="afterEffect">
                                  <p:stCondLst>
                                    <p:cond delay="0"/>
                                  </p:stCondLst>
                                  <p:iterate>
                                    <p:tmAbs val="0"/>
                                  </p:iterate>
                                  <p:childTnLst>
                                    <p:set>
                                      <p:cBhvr>
                                        <p:cTn id="29" fill="hold"/>
                                        <p:tgtEl>
                                          <p:spTgt spid="5340">
                                            <p:txEl>
                                              <p:pRg st="6" end="6"/>
                                            </p:txEl>
                                          </p:spTgt>
                                        </p:tgtEl>
                                        <p:attrNameLst>
                                          <p:attrName>style.visibility</p:attrName>
                                        </p:attrNameLst>
                                      </p:cBhvr>
                                      <p:to>
                                        <p:strVal val="visible"/>
                                      </p:to>
                                    </p:set>
                                    <p:animEffect transition="in" filter="dissolve">
                                      <p:cBhvr>
                                        <p:cTn id="30" dur="500"/>
                                        <p:tgtEl>
                                          <p:spTgt spid="5340">
                                            <p:txEl>
                                              <p:pRg st="6" end="6"/>
                                            </p:txEl>
                                          </p:spTgt>
                                        </p:tgtEl>
                                      </p:cBhvr>
                                    </p:animEffect>
                                  </p:childTnLst>
                                </p:cTn>
                              </p:par>
                              <p:par>
                                <p:cTn id="31" presetID="9" presetClass="entr" presetSubtype="0" fill="hold" grpId="0" nodeType="withEffect">
                                  <p:stCondLst>
                                    <p:cond delay="0"/>
                                  </p:stCondLst>
                                  <p:iterate>
                                    <p:tmAbs val="0"/>
                                  </p:iterate>
                                  <p:childTnLst>
                                    <p:set>
                                      <p:cBhvr>
                                        <p:cTn id="32" fill="hold"/>
                                        <p:tgtEl>
                                          <p:spTgt spid="5340">
                                            <p:txEl>
                                              <p:pRg st="7" end="7"/>
                                            </p:txEl>
                                          </p:spTgt>
                                        </p:tgtEl>
                                        <p:attrNameLst>
                                          <p:attrName>style.visibility</p:attrName>
                                        </p:attrNameLst>
                                      </p:cBhvr>
                                      <p:to>
                                        <p:strVal val="visible"/>
                                      </p:to>
                                    </p:set>
                                    <p:animEffect transition="in" filter="dissolve">
                                      <p:cBhvr>
                                        <p:cTn id="33" dur="500"/>
                                        <p:tgtEl>
                                          <p:spTgt spid="5340">
                                            <p:txEl>
                                              <p:pRg st="7" end="7"/>
                                            </p:txEl>
                                          </p:spTgt>
                                        </p:tgtEl>
                                      </p:cBhvr>
                                    </p:animEffect>
                                  </p:childTnLst>
                                </p:cTn>
                              </p:par>
                              <p:par>
                                <p:cTn id="34" presetID="9" presetClass="entr" presetSubtype="0" fill="hold" grpId="0" nodeType="withEffect">
                                  <p:stCondLst>
                                    <p:cond delay="0"/>
                                  </p:stCondLst>
                                  <p:iterate>
                                    <p:tmAbs val="0"/>
                                  </p:iterate>
                                  <p:childTnLst>
                                    <p:set>
                                      <p:cBhvr>
                                        <p:cTn id="35" fill="hold"/>
                                        <p:tgtEl>
                                          <p:spTgt spid="5340">
                                            <p:txEl>
                                              <p:pRg st="8" end="8"/>
                                            </p:txEl>
                                          </p:spTgt>
                                        </p:tgtEl>
                                        <p:attrNameLst>
                                          <p:attrName>style.visibility</p:attrName>
                                        </p:attrNameLst>
                                      </p:cBhvr>
                                      <p:to>
                                        <p:strVal val="visible"/>
                                      </p:to>
                                    </p:set>
                                    <p:animEffect transition="in" filter="dissolve">
                                      <p:cBhvr>
                                        <p:cTn id="36" dur="500"/>
                                        <p:tgtEl>
                                          <p:spTgt spid="5340">
                                            <p:txEl>
                                              <p:pRg st="8" end="8"/>
                                            </p:txEl>
                                          </p:spTgt>
                                        </p:tgtEl>
                                      </p:cBhvr>
                                    </p:animEffect>
                                  </p:childTnLst>
                                </p:cTn>
                              </p:par>
                              <p:par>
                                <p:cTn id="37" presetID="9" presetClass="entr" presetSubtype="0" fill="hold" grpId="0" nodeType="withEffect">
                                  <p:stCondLst>
                                    <p:cond delay="0"/>
                                  </p:stCondLst>
                                  <p:iterate>
                                    <p:tmAbs val="0"/>
                                  </p:iterate>
                                  <p:childTnLst>
                                    <p:set>
                                      <p:cBhvr>
                                        <p:cTn id="38" fill="hold"/>
                                        <p:tgtEl>
                                          <p:spTgt spid="5340">
                                            <p:txEl>
                                              <p:pRg st="9" end="9"/>
                                            </p:txEl>
                                          </p:spTgt>
                                        </p:tgtEl>
                                        <p:attrNameLst>
                                          <p:attrName>style.visibility</p:attrName>
                                        </p:attrNameLst>
                                      </p:cBhvr>
                                      <p:to>
                                        <p:strVal val="visible"/>
                                      </p:to>
                                    </p:set>
                                    <p:animEffect transition="in" filter="dissolve">
                                      <p:cBhvr>
                                        <p:cTn id="39" dur="500"/>
                                        <p:tgtEl>
                                          <p:spTgt spid="5340">
                                            <p:txEl>
                                              <p:pRg st="9" end="9"/>
                                            </p:txEl>
                                          </p:spTgt>
                                        </p:tgtEl>
                                      </p:cBhvr>
                                    </p:animEffect>
                                  </p:childTnLst>
                                </p:cTn>
                              </p:par>
                            </p:childTnLst>
                          </p:cTn>
                        </p:par>
                        <p:par>
                          <p:cTn id="40" fill="hold">
                            <p:stCondLst>
                              <p:cond delay="1500"/>
                            </p:stCondLst>
                            <p:childTnLst>
                              <p:par>
                                <p:cTn id="41" presetID="9" presetClass="entr" fill="hold" grpId="0" nodeType="afterEffect">
                                  <p:stCondLst>
                                    <p:cond delay="0"/>
                                  </p:stCondLst>
                                  <p:iterate>
                                    <p:tmAbs val="0"/>
                                  </p:iterate>
                                  <p:childTnLst>
                                    <p:set>
                                      <p:cBhvr>
                                        <p:cTn id="42" fill="hold"/>
                                        <p:tgtEl>
                                          <p:spTgt spid="5340">
                                            <p:txEl>
                                              <p:pRg st="10" end="10"/>
                                            </p:txEl>
                                          </p:spTgt>
                                        </p:tgtEl>
                                        <p:attrNameLst>
                                          <p:attrName>style.visibility</p:attrName>
                                        </p:attrNameLst>
                                      </p:cBhvr>
                                      <p:to>
                                        <p:strVal val="visible"/>
                                      </p:to>
                                    </p:set>
                                    <p:animEffect transition="in" filter="dissolve">
                                      <p:cBhvr>
                                        <p:cTn id="43" dur="500"/>
                                        <p:tgtEl>
                                          <p:spTgt spid="5340">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fill="hold" grpId="0" nodeType="clickEffect">
                                  <p:stCondLst>
                                    <p:cond delay="0"/>
                                  </p:stCondLst>
                                  <p:iterate>
                                    <p:tmAbs val="0"/>
                                  </p:iterate>
                                  <p:childTnLst>
                                    <p:set>
                                      <p:cBhvr>
                                        <p:cTn id="47" fill="hold"/>
                                        <p:tgtEl>
                                          <p:spTgt spid="5340">
                                            <p:txEl>
                                              <p:pRg st="11" end="11"/>
                                            </p:txEl>
                                          </p:spTgt>
                                        </p:tgtEl>
                                        <p:attrNameLst>
                                          <p:attrName>style.visibility</p:attrName>
                                        </p:attrNameLst>
                                      </p:cBhvr>
                                      <p:to>
                                        <p:strVal val="visible"/>
                                      </p:to>
                                    </p:set>
                                    <p:animEffect transition="in" filter="dissolve">
                                      <p:cBhvr>
                                        <p:cTn id="48" dur="500"/>
                                        <p:tgtEl>
                                          <p:spTgt spid="5340">
                                            <p:txEl>
                                              <p:pRg st="11" end="11"/>
                                            </p:txEl>
                                          </p:spTgt>
                                        </p:tgtEl>
                                      </p:cBhvr>
                                    </p:animEffect>
                                  </p:childTnLst>
                                </p:cTn>
                              </p:par>
                              <p:par>
                                <p:cTn id="49" presetID="9" presetClass="entr" presetSubtype="0" fill="hold" grpId="0" nodeType="withEffect">
                                  <p:stCondLst>
                                    <p:cond delay="0"/>
                                  </p:stCondLst>
                                  <p:iterate>
                                    <p:tmAbs val="0"/>
                                  </p:iterate>
                                  <p:childTnLst>
                                    <p:set>
                                      <p:cBhvr>
                                        <p:cTn id="50" fill="hold"/>
                                        <p:tgtEl>
                                          <p:spTgt spid="5340">
                                            <p:txEl>
                                              <p:pRg st="12" end="12"/>
                                            </p:txEl>
                                          </p:spTgt>
                                        </p:tgtEl>
                                        <p:attrNameLst>
                                          <p:attrName>style.visibility</p:attrName>
                                        </p:attrNameLst>
                                      </p:cBhvr>
                                      <p:to>
                                        <p:strVal val="visible"/>
                                      </p:to>
                                    </p:set>
                                    <p:animEffect transition="in" filter="dissolve">
                                      <p:cBhvr>
                                        <p:cTn id="51" dur="500"/>
                                        <p:tgtEl>
                                          <p:spTgt spid="534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0" grpId="0" build="p"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13" y="2509554"/>
            <a:ext cx="7661304" cy="1325563"/>
          </a:xfrm>
        </p:spPr>
        <p:txBody>
          <a:bodyPr>
            <a:normAutofit/>
          </a:bodyPr>
          <a:lstStyle/>
          <a:p>
            <a:r>
              <a:rPr lang="en-US" altLang="zh-CN" sz="5400" b="1" dirty="0" smtClean="0"/>
              <a:t>8. Query </a:t>
            </a:r>
            <a:r>
              <a:rPr lang="en-US" altLang="zh-CN" sz="5400" b="1" dirty="0"/>
              <a:t>Optimization</a:t>
            </a:r>
            <a:endParaRPr lang="en-US" sz="3600" b="1" dirty="0"/>
          </a:p>
        </p:txBody>
      </p:sp>
      <p:sp>
        <p:nvSpPr>
          <p:cNvPr id="18" name="Content Placeholder 5">
            <a:extLst>
              <a:ext uri="{FF2B5EF4-FFF2-40B4-BE49-F238E27FC236}">
                <a16:creationId xmlns:a16="http://schemas.microsoft.com/office/drawing/2014/main" id="{9C880AEB-0AEC-8543-B1FF-33ABF656E85D}"/>
              </a:ext>
            </a:extLst>
          </p:cNvPr>
          <p:cNvSpPr>
            <a:spLocks noGrp="1"/>
          </p:cNvSpPr>
          <p:nvPr>
            <p:ph idx="1"/>
          </p:nvPr>
        </p:nvSpPr>
        <p:spPr>
          <a:xfrm>
            <a:off x="7087437" y="3172336"/>
            <a:ext cx="3048000" cy="3394472"/>
          </a:xfrm>
        </p:spPr>
        <p:txBody>
          <a:bodyPr/>
          <a:lstStyle/>
          <a:p>
            <a:r>
              <a:rPr lang="en-US" dirty="0"/>
              <a:t>Completed</a:t>
            </a:r>
          </a:p>
          <a:p>
            <a:pPr>
              <a:spcBef>
                <a:spcPts val="2000"/>
              </a:spcBef>
            </a:pPr>
            <a:r>
              <a:rPr lang="en-US" dirty="0"/>
              <a:t>You are here</a:t>
            </a:r>
          </a:p>
          <a:p>
            <a:pPr>
              <a:spcBef>
                <a:spcPts val="1000"/>
              </a:spcBef>
            </a:pPr>
            <a:r>
              <a:rPr lang="en-US" dirty="0"/>
              <a:t>Completed</a:t>
            </a:r>
          </a:p>
          <a:p>
            <a:pPr>
              <a:spcBef>
                <a:spcPts val="1000"/>
              </a:spcBef>
            </a:pPr>
            <a:r>
              <a:rPr lang="en-US" dirty="0"/>
              <a:t>Completed</a:t>
            </a:r>
          </a:p>
          <a:p>
            <a:pPr>
              <a:spcBef>
                <a:spcPts val="1000"/>
              </a:spcBef>
            </a:pPr>
            <a:r>
              <a:rPr lang="en-US" dirty="0"/>
              <a:t>Completed</a:t>
            </a:r>
          </a:p>
          <a:p>
            <a:pPr>
              <a:spcBef>
                <a:spcPts val="1000"/>
              </a:spcBef>
            </a:pPr>
            <a:r>
              <a:rPr lang="en-US" dirty="0"/>
              <a:t>Completed</a:t>
            </a:r>
          </a:p>
        </p:txBody>
      </p:sp>
      <p:sp>
        <p:nvSpPr>
          <p:cNvPr id="19" name="Left Arrow 18" descr="We will start to learn about Query Parsing and Optimizatino" title="You are here">
            <a:extLst>
              <a:ext uri="{FF2B5EF4-FFF2-40B4-BE49-F238E27FC236}">
                <a16:creationId xmlns:a16="http://schemas.microsoft.com/office/drawing/2014/main" id="{3A35EFE8-C53A-324D-8D17-24C3AAE7F18E}"/>
              </a:ext>
            </a:extLst>
          </p:cNvPr>
          <p:cNvSpPr/>
          <p:nvPr/>
        </p:nvSpPr>
        <p:spPr>
          <a:xfrm flipH="1">
            <a:off x="9040174" y="3819161"/>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20" name="Left Arrow 19" descr="You have completed learning about the SQL Client" title="Completed">
            <a:extLst>
              <a:ext uri="{FF2B5EF4-FFF2-40B4-BE49-F238E27FC236}">
                <a16:creationId xmlns:a16="http://schemas.microsoft.com/office/drawing/2014/main" id="{A4B9A344-9D4B-5444-A848-CD8C2E2C1AE8}"/>
              </a:ext>
            </a:extLst>
          </p:cNvPr>
          <p:cNvSpPr/>
          <p:nvPr/>
        </p:nvSpPr>
        <p:spPr>
          <a:xfrm flipH="1">
            <a:off x="9086355" y="3172336"/>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grpSp>
        <p:nvGrpSpPr>
          <p:cNvPr id="21" name="Group 20" descr="Large system under SQL client that contains databases " title="DBMS">
            <a:extLst>
              <a:ext uri="{FF2B5EF4-FFF2-40B4-BE49-F238E27FC236}">
                <a16:creationId xmlns:a16="http://schemas.microsoft.com/office/drawing/2014/main" id="{638CB29E-5855-C949-BD8A-03C2AE640908}"/>
              </a:ext>
            </a:extLst>
          </p:cNvPr>
          <p:cNvGrpSpPr/>
          <p:nvPr/>
        </p:nvGrpSpPr>
        <p:grpSpPr>
          <a:xfrm>
            <a:off x="9405805" y="3382735"/>
            <a:ext cx="2686050" cy="3394153"/>
            <a:chOff x="3304624" y="1625956"/>
            <a:chExt cx="2686050" cy="3394153"/>
          </a:xfrm>
        </p:grpSpPr>
        <p:sp>
          <p:nvSpPr>
            <p:cNvPr id="22" name="Rectangle 21" descr="Large system under SQL client that contains databases " title="DBMS">
              <a:extLst>
                <a:ext uri="{FF2B5EF4-FFF2-40B4-BE49-F238E27FC236}">
                  <a16:creationId xmlns:a16="http://schemas.microsoft.com/office/drawing/2014/main" id="{129D8063-731B-2D43-BF74-01D458EA6F22}"/>
                </a:ext>
              </a:extLst>
            </p:cNvPr>
            <p:cNvSpPr/>
            <p:nvPr/>
          </p:nvSpPr>
          <p:spPr bwMode="auto">
            <a:xfrm>
              <a:off x="3304624" y="1625956"/>
              <a:ext cx="2686050" cy="3394153"/>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2100" kern="0" dirty="0">
                  <a:solidFill>
                    <a:srgbClr val="14405C"/>
                  </a:solidFill>
                  <a:latin typeface="Helvetica Neue" charset="0"/>
                  <a:ea typeface="Helvetica Neue" charset="0"/>
                  <a:cs typeface="Helvetica Neue" charset="0"/>
                </a:rPr>
                <a:t>System</a:t>
              </a:r>
            </a:p>
          </p:txBody>
        </p:sp>
        <p:sp>
          <p:nvSpPr>
            <p:cNvPr id="23" name="Can 22" descr="A database lies inside the DBMS" title="Database">
              <a:extLst>
                <a:ext uri="{FF2B5EF4-FFF2-40B4-BE49-F238E27FC236}">
                  <a16:creationId xmlns:a16="http://schemas.microsoft.com/office/drawing/2014/main" id="{DDD8ADCE-A4E4-9247-A9FC-CE6EE8EAE4BD}"/>
                </a:ext>
              </a:extLst>
            </p:cNvPr>
            <p:cNvSpPr/>
            <p:nvPr/>
          </p:nvSpPr>
          <p:spPr bwMode="auto">
            <a:xfrm>
              <a:off x="3666545" y="4242328"/>
              <a:ext cx="1742140" cy="777781"/>
            </a:xfrm>
            <a:prstGeom prst="can">
              <a:avLst>
                <a:gd name="adj" fmla="val 41129"/>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Database</a:t>
              </a:r>
            </a:p>
          </p:txBody>
        </p:sp>
      </p:grpSp>
      <p:sp>
        <p:nvSpPr>
          <p:cNvPr id="24" name="Rectangle 23" descr="Query Parsing and Optimization is the top layer of a DBMS" title="Query Parsing">
            <a:extLst>
              <a:ext uri="{FF2B5EF4-FFF2-40B4-BE49-F238E27FC236}">
                <a16:creationId xmlns:a16="http://schemas.microsoft.com/office/drawing/2014/main" id="{93571C2A-4932-704D-82B0-E95DB4A0CD7A}"/>
              </a:ext>
            </a:extLst>
          </p:cNvPr>
          <p:cNvSpPr/>
          <p:nvPr/>
        </p:nvSpPr>
        <p:spPr bwMode="auto">
          <a:xfrm>
            <a:off x="9537364" y="3624446"/>
            <a:ext cx="2430685" cy="479795"/>
          </a:xfrm>
          <a:prstGeom prst="rect">
            <a:avLst/>
          </a:prstGeom>
          <a:gradFill rotWithShape="1">
            <a:gsLst>
              <a:gs pos="0">
                <a:srgbClr val="15405B">
                  <a:shade val="51000"/>
                  <a:satMod val="130000"/>
                </a:srgbClr>
              </a:gs>
              <a:gs pos="80000">
                <a:srgbClr val="15405B">
                  <a:shade val="93000"/>
                  <a:satMod val="130000"/>
                </a:srgbClr>
              </a:gs>
              <a:gs pos="100000">
                <a:srgbClr val="15405B">
                  <a:shade val="94000"/>
                  <a:satMod val="135000"/>
                </a:srgbClr>
              </a:gs>
            </a:gsLst>
            <a:lin ang="16200000" scaled="0"/>
          </a:gradFill>
          <a:ln w="9525" cap="flat" cmpd="sng" algn="ctr">
            <a:solidFill>
              <a:srgbClr val="15405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Query Parsing</a:t>
            </a:r>
            <a:br>
              <a:rPr lang="en-US" sz="1350" kern="0" dirty="0">
                <a:solidFill>
                  <a:prstClr val="white"/>
                </a:solidFill>
                <a:latin typeface="Helvetica Neue" charset="0"/>
                <a:ea typeface="Helvetica Neue" charset="0"/>
                <a:cs typeface="Helvetica Neue" charset="0"/>
              </a:rPr>
            </a:br>
            <a:r>
              <a:rPr lang="en-US" sz="1350" kern="0" dirty="0">
                <a:solidFill>
                  <a:prstClr val="white"/>
                </a:solidFill>
                <a:latin typeface="Helvetica Neue" charset="0"/>
                <a:ea typeface="Helvetica Neue" charset="0"/>
                <a:cs typeface="Helvetica Neue" charset="0"/>
              </a:rPr>
              <a:t>&amp; Optimization</a:t>
            </a:r>
          </a:p>
        </p:txBody>
      </p:sp>
      <p:sp>
        <p:nvSpPr>
          <p:cNvPr id="25" name="Rectangle 24" descr="Relational Operators are the next level of the DBMs below parsing and optimization" title="Relational Operators">
            <a:extLst>
              <a:ext uri="{FF2B5EF4-FFF2-40B4-BE49-F238E27FC236}">
                <a16:creationId xmlns:a16="http://schemas.microsoft.com/office/drawing/2014/main" id="{927A78CF-F654-3044-94FD-05098BF401FE}"/>
              </a:ext>
            </a:extLst>
          </p:cNvPr>
          <p:cNvSpPr/>
          <p:nvPr/>
        </p:nvSpPr>
        <p:spPr bwMode="auto">
          <a:xfrm>
            <a:off x="9537364" y="4116775"/>
            <a:ext cx="2430685"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Relational Operators</a:t>
            </a:r>
          </a:p>
        </p:txBody>
      </p:sp>
      <p:sp>
        <p:nvSpPr>
          <p:cNvPr id="26" name="Rectangle 25" descr="Files and index management are the next level in the DBMS below Relational Operators" title="Files and Index Management">
            <a:extLst>
              <a:ext uri="{FF2B5EF4-FFF2-40B4-BE49-F238E27FC236}">
                <a16:creationId xmlns:a16="http://schemas.microsoft.com/office/drawing/2014/main" id="{CFBC64F0-84C1-E547-8641-5FB484D9D40D}"/>
              </a:ext>
            </a:extLst>
          </p:cNvPr>
          <p:cNvSpPr/>
          <p:nvPr/>
        </p:nvSpPr>
        <p:spPr bwMode="auto">
          <a:xfrm>
            <a:off x="9533488" y="4611529"/>
            <a:ext cx="2430685" cy="468283"/>
          </a:xfrm>
          <a:prstGeom prst="rect">
            <a:avLst/>
          </a:prstGeom>
          <a:gradFill rotWithShape="1">
            <a:gsLst>
              <a:gs pos="0">
                <a:srgbClr val="74B5DE">
                  <a:shade val="51000"/>
                  <a:satMod val="130000"/>
                </a:srgbClr>
              </a:gs>
              <a:gs pos="80000">
                <a:srgbClr val="74B5DE">
                  <a:shade val="93000"/>
                  <a:satMod val="130000"/>
                </a:srgbClr>
              </a:gs>
              <a:gs pos="100000">
                <a:srgbClr val="74B5DE">
                  <a:shade val="94000"/>
                  <a:satMod val="135000"/>
                </a:srgbClr>
              </a:gs>
            </a:gsLst>
            <a:lin ang="16200000" scaled="0"/>
          </a:gradFill>
          <a:ln w="9525" cap="flat" cmpd="sng" algn="ctr">
            <a:solidFill>
              <a:srgbClr val="74B5DE">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Files and Index Management</a:t>
            </a:r>
          </a:p>
        </p:txBody>
      </p:sp>
      <p:sp>
        <p:nvSpPr>
          <p:cNvPr id="27" name="Rectangle 26" descr="Buffer Management is the next layer below Files and index mangement in a DBMS" title="Buffer Management">
            <a:extLst>
              <a:ext uri="{FF2B5EF4-FFF2-40B4-BE49-F238E27FC236}">
                <a16:creationId xmlns:a16="http://schemas.microsoft.com/office/drawing/2014/main" id="{69730601-0DA8-064F-9706-47FF1BBB5827}"/>
              </a:ext>
            </a:extLst>
          </p:cNvPr>
          <p:cNvSpPr/>
          <p:nvPr/>
        </p:nvSpPr>
        <p:spPr bwMode="auto">
          <a:xfrm>
            <a:off x="9533488" y="5083228"/>
            <a:ext cx="2430685" cy="459331"/>
          </a:xfrm>
          <a:prstGeom prst="rect">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Buffer Management</a:t>
            </a:r>
          </a:p>
        </p:txBody>
      </p:sp>
      <p:sp>
        <p:nvSpPr>
          <p:cNvPr id="28" name="Rectangle 27" descr="Disk space management is the lowest level of a DBMS" title="Disk Space Management">
            <a:extLst>
              <a:ext uri="{FF2B5EF4-FFF2-40B4-BE49-F238E27FC236}">
                <a16:creationId xmlns:a16="http://schemas.microsoft.com/office/drawing/2014/main" id="{3D88929C-E151-CD40-B09D-58FA5F508563}"/>
              </a:ext>
            </a:extLst>
          </p:cNvPr>
          <p:cNvSpPr/>
          <p:nvPr/>
        </p:nvSpPr>
        <p:spPr bwMode="auto">
          <a:xfrm>
            <a:off x="9537364" y="5542559"/>
            <a:ext cx="2430685" cy="459331"/>
          </a:xfrm>
          <a:prstGeom prst="rect">
            <a:avLst/>
          </a:prstGeom>
          <a:gradFill rotWithShape="1">
            <a:gsLst>
              <a:gs pos="0">
                <a:srgbClr val="0070C0">
                  <a:shade val="51000"/>
                  <a:satMod val="130000"/>
                </a:srgbClr>
              </a:gs>
              <a:gs pos="80000">
                <a:srgbClr val="0070C0">
                  <a:shade val="93000"/>
                  <a:satMod val="130000"/>
                </a:srgbClr>
              </a:gs>
              <a:gs pos="100000">
                <a:srgbClr val="0070C0">
                  <a:shade val="94000"/>
                  <a:satMod val="135000"/>
                </a:srgbClr>
              </a:gs>
            </a:gsLst>
            <a:lin ang="16200000" scaled="0"/>
          </a:gradFill>
          <a:ln w="9525" cap="flat" cmpd="sng" algn="ctr">
            <a:solidFill>
              <a:srgbClr val="0070C0">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Disk Space Management</a:t>
            </a:r>
          </a:p>
        </p:txBody>
      </p:sp>
      <p:sp>
        <p:nvSpPr>
          <p:cNvPr id="29" name="Rectangle 28" descr="The SQL Client lies on top of the database Management System" title="SQL Client">
            <a:extLst>
              <a:ext uri="{FF2B5EF4-FFF2-40B4-BE49-F238E27FC236}">
                <a16:creationId xmlns:a16="http://schemas.microsoft.com/office/drawing/2014/main" id="{EBA63A97-AD41-6646-9A1B-C769EB39FA66}"/>
              </a:ext>
            </a:extLst>
          </p:cNvPr>
          <p:cNvSpPr/>
          <p:nvPr/>
        </p:nvSpPr>
        <p:spPr bwMode="auto">
          <a:xfrm>
            <a:off x="9533488" y="3006259"/>
            <a:ext cx="2430685" cy="514065"/>
          </a:xfrm>
          <a:prstGeom prst="rect">
            <a:avLst/>
          </a:prstGeom>
          <a:gradFill rotWithShape="1">
            <a:gsLst>
              <a:gs pos="0">
                <a:srgbClr val="2980B9">
                  <a:shade val="51000"/>
                  <a:satMod val="130000"/>
                </a:srgbClr>
              </a:gs>
              <a:gs pos="80000">
                <a:srgbClr val="2980B9">
                  <a:shade val="93000"/>
                  <a:satMod val="130000"/>
                </a:srgbClr>
              </a:gs>
              <a:gs pos="100000">
                <a:srgbClr val="2980B9">
                  <a:shade val="94000"/>
                  <a:satMod val="135000"/>
                </a:srgbClr>
              </a:gs>
            </a:gsLst>
            <a:lin ang="16200000" scaled="0"/>
          </a:gradFill>
          <a:ln w="9525" cap="flat" cmpd="sng" algn="ctr">
            <a:solidFill>
              <a:srgbClr val="2980B9">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SQL Client</a:t>
            </a:r>
            <a:endParaRPr lang="en-US" sz="1350" kern="0" dirty="0">
              <a:solidFill>
                <a:srgbClr val="000000"/>
              </a:solidFill>
              <a:latin typeface="Helvetica Neue" charset="0"/>
              <a:ea typeface="Helvetica Neue" charset="0"/>
              <a:cs typeface="Helvetica Neue" charset="0"/>
            </a:endParaRPr>
          </a:p>
        </p:txBody>
      </p:sp>
      <p:sp>
        <p:nvSpPr>
          <p:cNvPr id="30" name="Left Arrow 29" descr="You have completed learning about relational operators" title="Completed">
            <a:extLst>
              <a:ext uri="{FF2B5EF4-FFF2-40B4-BE49-F238E27FC236}">
                <a16:creationId xmlns:a16="http://schemas.microsoft.com/office/drawing/2014/main" id="{3048E87F-C905-5747-99C9-C1209D91CB80}"/>
              </a:ext>
            </a:extLst>
          </p:cNvPr>
          <p:cNvSpPr/>
          <p:nvPr/>
        </p:nvSpPr>
        <p:spPr>
          <a:xfrm flipH="1">
            <a:off x="9021807" y="4234194"/>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1" name="Left Arrow 30" descr="You have completed learning about files and index management" title="Completed">
            <a:extLst>
              <a:ext uri="{FF2B5EF4-FFF2-40B4-BE49-F238E27FC236}">
                <a16:creationId xmlns:a16="http://schemas.microsoft.com/office/drawing/2014/main" id="{8F516E77-8EFA-6141-820C-F2460DD08C9A}"/>
              </a:ext>
            </a:extLst>
          </p:cNvPr>
          <p:cNvSpPr/>
          <p:nvPr/>
        </p:nvSpPr>
        <p:spPr>
          <a:xfrm flipH="1">
            <a:off x="9019869" y="4696863"/>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2" name="Left Arrow 31" descr="You have completed learning about buffer management" title="Completed">
            <a:extLst>
              <a:ext uri="{FF2B5EF4-FFF2-40B4-BE49-F238E27FC236}">
                <a16:creationId xmlns:a16="http://schemas.microsoft.com/office/drawing/2014/main" id="{8A223529-F5F4-C545-B986-FAE1797F61D1}"/>
              </a:ext>
            </a:extLst>
          </p:cNvPr>
          <p:cNvSpPr/>
          <p:nvPr/>
        </p:nvSpPr>
        <p:spPr>
          <a:xfrm flipH="1">
            <a:off x="8998186" y="5157764"/>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3" name="Left Arrow 32" descr="You have completed learning about disk space management" title="Completed">
            <a:extLst>
              <a:ext uri="{FF2B5EF4-FFF2-40B4-BE49-F238E27FC236}">
                <a16:creationId xmlns:a16="http://schemas.microsoft.com/office/drawing/2014/main" id="{24EA8333-25A8-824F-B284-89958CF00E05}"/>
              </a:ext>
            </a:extLst>
          </p:cNvPr>
          <p:cNvSpPr/>
          <p:nvPr/>
        </p:nvSpPr>
        <p:spPr>
          <a:xfrm flipH="1">
            <a:off x="9019869" y="5634243"/>
            <a:ext cx="299852" cy="29761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459F6482-13E3-48AA-9F28-7362888D1E43}" type="slidenum">
              <a:rPr lang="en-US" smtClean="0"/>
              <a:t>57</a:t>
            </a:fld>
            <a:endParaRPr lang="en-US"/>
          </a:p>
        </p:txBody>
      </p:sp>
    </p:spTree>
    <p:extLst>
      <p:ext uri="{BB962C8B-B14F-4D97-AF65-F5344CB8AC3E}">
        <p14:creationId xmlns:p14="http://schemas.microsoft.com/office/powerpoint/2010/main" val="27454186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solidFill>
                  <a:srgbClr val="FF0000"/>
                </a:solidFill>
              </a:rPr>
              <a:t> </a:t>
            </a:r>
            <a:r>
              <a:rPr lang="en-US" altLang="x-none" dirty="0" smtClean="0"/>
              <a:t>Query </a:t>
            </a:r>
            <a:r>
              <a:rPr lang="en-US" altLang="x-none" dirty="0"/>
              <a:t>Parsing &amp; Optimization </a:t>
            </a:r>
          </a:p>
        </p:txBody>
      </p:sp>
      <p:sp>
        <p:nvSpPr>
          <p:cNvPr id="25607" name="Text Box 7"/>
          <p:cNvSpPr txBox="1">
            <a:spLocks noChangeArrowheads="1"/>
          </p:cNvSpPr>
          <p:nvPr/>
        </p:nvSpPr>
        <p:spPr bwMode="auto">
          <a:xfrm>
            <a:off x="3652035" y="4476900"/>
            <a:ext cx="12357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spcBef>
                <a:spcPct val="50000"/>
              </a:spcBef>
            </a:pPr>
            <a:r>
              <a:rPr lang="en-US" altLang="x-none" sz="1800" dirty="0">
                <a:solidFill>
                  <a:schemeClr val="tx1"/>
                </a:solidFill>
                <a:latin typeface="+mn-lt"/>
              </a:rPr>
              <a:t>Plan Cost Estimator</a:t>
            </a:r>
          </a:p>
        </p:txBody>
      </p:sp>
      <p:sp>
        <p:nvSpPr>
          <p:cNvPr id="25608" name="Text Box 8"/>
          <p:cNvSpPr txBox="1">
            <a:spLocks noChangeArrowheads="1"/>
          </p:cNvSpPr>
          <p:nvPr/>
        </p:nvSpPr>
        <p:spPr bwMode="auto">
          <a:xfrm>
            <a:off x="2155825" y="6283135"/>
            <a:ext cx="3962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spcBef>
                <a:spcPct val="50000"/>
              </a:spcBef>
            </a:pPr>
            <a:r>
              <a:rPr lang="en-US" altLang="x-none" sz="2000">
                <a:solidFill>
                  <a:schemeClr val="bg1">
                    <a:lumMod val="50000"/>
                  </a:schemeClr>
                </a:solidFill>
                <a:latin typeface="+mn-lt"/>
              </a:rPr>
              <a:t>Query Executor</a:t>
            </a:r>
          </a:p>
        </p:txBody>
      </p:sp>
      <p:sp>
        <p:nvSpPr>
          <p:cNvPr id="25609" name="Rectangle 9"/>
          <p:cNvSpPr>
            <a:spLocks noChangeArrowheads="1"/>
          </p:cNvSpPr>
          <p:nvPr/>
        </p:nvSpPr>
        <p:spPr bwMode="auto">
          <a:xfrm>
            <a:off x="2274888" y="2446279"/>
            <a:ext cx="2209800" cy="609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r>
              <a:rPr lang="en-US" altLang="x-none" sz="2000" dirty="0">
                <a:solidFill>
                  <a:schemeClr val="accent2"/>
                </a:solidFill>
                <a:latin typeface="+mn-lt"/>
              </a:rPr>
              <a:t>Query Rewriter</a:t>
            </a:r>
            <a:endParaRPr lang="x-none" altLang="x-none" sz="2000" dirty="0">
              <a:solidFill>
                <a:schemeClr val="accent2"/>
              </a:solidFill>
              <a:latin typeface="+mn-lt"/>
            </a:endParaRPr>
          </a:p>
        </p:txBody>
      </p:sp>
      <p:grpSp>
        <p:nvGrpSpPr>
          <p:cNvPr id="25613" name="Group 13" descr="Receives information from the query optimizer and sends information to the query rewriter, query parser, and query optimizer" title="Catalogue Manager"/>
          <p:cNvGrpSpPr>
            <a:grpSpLocks/>
          </p:cNvGrpSpPr>
          <p:nvPr/>
        </p:nvGrpSpPr>
        <p:grpSpPr bwMode="auto">
          <a:xfrm>
            <a:off x="5943601" y="4414778"/>
            <a:ext cx="2530475" cy="609600"/>
            <a:chOff x="3600" y="1968"/>
            <a:chExt cx="1594" cy="384"/>
          </a:xfrm>
        </p:grpSpPr>
        <p:sp>
          <p:nvSpPr>
            <p:cNvPr id="25638" name="Text Box 14"/>
            <p:cNvSpPr txBox="1">
              <a:spLocks noChangeArrowheads="1"/>
            </p:cNvSpPr>
            <p:nvPr/>
          </p:nvSpPr>
          <p:spPr bwMode="auto">
            <a:xfrm>
              <a:off x="3658" y="2032"/>
              <a:ext cx="15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spcBef>
                  <a:spcPct val="50000"/>
                </a:spcBef>
              </a:pPr>
              <a:r>
                <a:rPr lang="en-US" altLang="x-none" sz="2000">
                  <a:solidFill>
                    <a:schemeClr val="tx1"/>
                  </a:solidFill>
                  <a:latin typeface="+mn-lt"/>
                </a:rPr>
                <a:t>Catalog Manager</a:t>
              </a:r>
            </a:p>
          </p:txBody>
        </p:sp>
        <p:sp>
          <p:nvSpPr>
            <p:cNvPr id="25639" name="Rectangle 15"/>
            <p:cNvSpPr>
              <a:spLocks noChangeArrowheads="1"/>
            </p:cNvSpPr>
            <p:nvPr/>
          </p:nvSpPr>
          <p:spPr bwMode="auto">
            <a:xfrm>
              <a:off x="3600" y="1968"/>
              <a:ext cx="1488"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latin typeface="+mn-lt"/>
              </a:endParaRPr>
            </a:p>
          </p:txBody>
        </p:sp>
      </p:grpSp>
      <p:sp>
        <p:nvSpPr>
          <p:cNvPr id="25614" name="Rectangle 16" title="Query Executor"/>
          <p:cNvSpPr>
            <a:spLocks noChangeArrowheads="1"/>
          </p:cNvSpPr>
          <p:nvPr/>
        </p:nvSpPr>
        <p:spPr bwMode="auto">
          <a:xfrm>
            <a:off x="1905000" y="6167379"/>
            <a:ext cx="3048000" cy="609600"/>
          </a:xfrm>
          <a:prstGeom prst="rect">
            <a:avLst/>
          </a:prstGeom>
          <a:noFill/>
          <a:ln w="127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sz="2400">
              <a:solidFill>
                <a:schemeClr val="bg1">
                  <a:lumMod val="50000"/>
                </a:schemeClr>
              </a:solidFill>
              <a:latin typeface="+mn-lt"/>
            </a:endParaRPr>
          </a:p>
        </p:txBody>
      </p:sp>
      <p:sp>
        <p:nvSpPr>
          <p:cNvPr id="25615" name="Line 17" descr="Line connecting the query optimizer to the query executor" title="Line"/>
          <p:cNvSpPr>
            <a:spLocks noChangeShapeType="1"/>
          </p:cNvSpPr>
          <p:nvPr/>
        </p:nvSpPr>
        <p:spPr bwMode="auto">
          <a:xfrm>
            <a:off x="3276600" y="5633979"/>
            <a:ext cx="0" cy="533400"/>
          </a:xfrm>
          <a:prstGeom prst="line">
            <a:avLst/>
          </a:prstGeom>
          <a:noFill/>
          <a:ln w="12700">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8" descr="Line connecting the query optimizer to the catalog manager and vice versa" title="Line"/>
          <p:cNvSpPr>
            <a:spLocks noChangeShapeType="1"/>
          </p:cNvSpPr>
          <p:nvPr/>
        </p:nvSpPr>
        <p:spPr bwMode="auto">
          <a:xfrm flipV="1">
            <a:off x="5402265" y="4719579"/>
            <a:ext cx="541337"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9" descr="Line connecting query rewriter to query optimzier" title="Line"/>
          <p:cNvSpPr>
            <a:spLocks noChangeShapeType="1"/>
          </p:cNvSpPr>
          <p:nvPr/>
        </p:nvSpPr>
        <p:spPr bwMode="auto">
          <a:xfrm>
            <a:off x="3352800" y="3043179"/>
            <a:ext cx="0" cy="533400"/>
          </a:xfrm>
          <a:prstGeom prst="line">
            <a:avLst/>
          </a:prstGeom>
          <a:noFill/>
          <a:ln w="12700">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33" descr="line connecting catalog manager to schema &amp; stats" title="Line"/>
          <p:cNvSpPr>
            <a:spLocks noChangeShapeType="1"/>
          </p:cNvSpPr>
          <p:nvPr/>
        </p:nvSpPr>
        <p:spPr bwMode="auto">
          <a:xfrm>
            <a:off x="7340600" y="5037079"/>
            <a:ext cx="0" cy="368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5627" name="Line 35" descr="line connecting the catalog manager to the query parser" title="Line"/>
          <p:cNvSpPr>
            <a:spLocks noChangeShapeType="1"/>
          </p:cNvSpPr>
          <p:nvPr/>
        </p:nvSpPr>
        <p:spPr bwMode="auto">
          <a:xfrm>
            <a:off x="5768976" y="2043424"/>
            <a:ext cx="1546224" cy="2358657"/>
          </a:xfrm>
          <a:prstGeom prst="line">
            <a:avLst/>
          </a:prstGeom>
          <a:noFill/>
          <a:ln w="12700">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25628" name="Text Box 36" descr="SELECT *&#10;FROM Blah B&#10;where B.blah = blah&#10;&#10;Goes to query parser" title="SQL Query"/>
          <p:cNvSpPr txBox="1">
            <a:spLocks noChangeArrowheads="1"/>
          </p:cNvSpPr>
          <p:nvPr/>
        </p:nvSpPr>
        <p:spPr bwMode="auto">
          <a:xfrm>
            <a:off x="1539705" y="1279017"/>
            <a:ext cx="1873141" cy="830997"/>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1600" dirty="0">
                <a:solidFill>
                  <a:schemeClr val="bg2">
                    <a:lumMod val="25000"/>
                  </a:schemeClr>
                </a:solidFill>
                <a:latin typeface="+mn-lt"/>
              </a:rPr>
              <a:t>Select *</a:t>
            </a:r>
          </a:p>
          <a:p>
            <a:r>
              <a:rPr lang="en-US" altLang="x-none" sz="1600" dirty="0">
                <a:solidFill>
                  <a:schemeClr val="bg2">
                    <a:lumMod val="25000"/>
                  </a:schemeClr>
                </a:solidFill>
                <a:latin typeface="+mn-lt"/>
              </a:rPr>
              <a:t>From Blah B</a:t>
            </a:r>
          </a:p>
          <a:p>
            <a:r>
              <a:rPr lang="en-US" altLang="x-none" sz="1600" dirty="0">
                <a:solidFill>
                  <a:schemeClr val="bg2">
                    <a:lumMod val="25000"/>
                  </a:schemeClr>
                </a:solidFill>
                <a:latin typeface="+mn-lt"/>
              </a:rPr>
              <a:t>Where </a:t>
            </a:r>
            <a:r>
              <a:rPr lang="en-US" altLang="x-none" sz="1600" dirty="0" err="1">
                <a:solidFill>
                  <a:schemeClr val="bg2">
                    <a:lumMod val="25000"/>
                  </a:schemeClr>
                </a:solidFill>
                <a:latin typeface="+mn-lt"/>
              </a:rPr>
              <a:t>B.blah</a:t>
            </a:r>
            <a:r>
              <a:rPr lang="en-US" altLang="x-none" sz="1600" dirty="0">
                <a:solidFill>
                  <a:schemeClr val="bg2">
                    <a:lumMod val="25000"/>
                  </a:schemeClr>
                </a:solidFill>
                <a:latin typeface="+mn-lt"/>
              </a:rPr>
              <a:t> = blah</a:t>
            </a:r>
          </a:p>
        </p:txBody>
      </p:sp>
      <p:grpSp>
        <p:nvGrpSpPr>
          <p:cNvPr id="10" name="Group 9" descr="Contains plan generator and plan cost estimator which results in the query executor" title="Query Optimizator">
            <a:extLst>
              <a:ext uri="{FF2B5EF4-FFF2-40B4-BE49-F238E27FC236}">
                <a16:creationId xmlns:a16="http://schemas.microsoft.com/office/drawing/2014/main" id="{0C7BE72E-EA59-1547-88F9-B474F328FACF}"/>
              </a:ext>
            </a:extLst>
          </p:cNvPr>
          <p:cNvGrpSpPr/>
          <p:nvPr/>
        </p:nvGrpSpPr>
        <p:grpSpPr>
          <a:xfrm>
            <a:off x="1809752" y="3500379"/>
            <a:ext cx="6191248" cy="2513012"/>
            <a:chOff x="1357314" y="2625284"/>
            <a:chExt cx="4643436" cy="1884759"/>
          </a:xfrm>
        </p:grpSpPr>
        <p:sp>
          <p:nvSpPr>
            <p:cNvPr id="25605" name="Text Box 5"/>
            <p:cNvSpPr txBox="1">
              <a:spLocks noChangeArrowheads="1"/>
            </p:cNvSpPr>
            <p:nvPr/>
          </p:nvSpPr>
          <p:spPr bwMode="auto">
            <a:xfrm>
              <a:off x="1371600" y="2625284"/>
              <a:ext cx="4629150"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spcBef>
                  <a:spcPct val="50000"/>
                </a:spcBef>
              </a:pPr>
              <a:r>
                <a:rPr lang="en-US" altLang="x-none" sz="2000" dirty="0">
                  <a:solidFill>
                    <a:schemeClr val="tx1"/>
                  </a:solidFill>
                  <a:latin typeface="+mn-lt"/>
                </a:rPr>
                <a:t>Query Optimizer</a:t>
              </a:r>
            </a:p>
          </p:txBody>
        </p:sp>
        <p:sp>
          <p:nvSpPr>
            <p:cNvPr id="25606" name="Text Box 6"/>
            <p:cNvSpPr txBox="1">
              <a:spLocks noChangeArrowheads="1"/>
            </p:cNvSpPr>
            <p:nvPr/>
          </p:nvSpPr>
          <p:spPr bwMode="auto">
            <a:xfrm>
              <a:off x="1504950" y="3469515"/>
              <a:ext cx="1257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spcBef>
                  <a:spcPct val="50000"/>
                </a:spcBef>
              </a:pPr>
              <a:r>
                <a:rPr lang="en-US" altLang="x-none" sz="1867" dirty="0">
                  <a:solidFill>
                    <a:schemeClr val="tx1"/>
                  </a:solidFill>
                  <a:latin typeface="+mn-lt"/>
                </a:rPr>
                <a:t>Plan Generator</a:t>
              </a:r>
            </a:p>
          </p:txBody>
        </p:sp>
        <p:sp>
          <p:nvSpPr>
            <p:cNvPr id="25610" name="Rectangle 10"/>
            <p:cNvSpPr>
              <a:spLocks noChangeArrowheads="1"/>
            </p:cNvSpPr>
            <p:nvPr/>
          </p:nvSpPr>
          <p:spPr bwMode="auto">
            <a:xfrm>
              <a:off x="1485900" y="3253934"/>
              <a:ext cx="10287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latin typeface="+mn-lt"/>
              </a:endParaRPr>
            </a:p>
          </p:txBody>
        </p:sp>
        <p:sp>
          <p:nvSpPr>
            <p:cNvPr id="25611" name="Rectangle 11"/>
            <p:cNvSpPr>
              <a:spLocks noChangeArrowheads="1"/>
            </p:cNvSpPr>
            <p:nvPr/>
          </p:nvSpPr>
          <p:spPr bwMode="auto">
            <a:xfrm>
              <a:off x="2686050" y="3253934"/>
              <a:ext cx="108585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a:latin typeface="+mn-lt"/>
              </a:endParaRPr>
            </a:p>
          </p:txBody>
        </p:sp>
        <p:sp>
          <p:nvSpPr>
            <p:cNvPr id="25612" name="Rectangle 12"/>
            <p:cNvSpPr>
              <a:spLocks noChangeArrowheads="1"/>
            </p:cNvSpPr>
            <p:nvPr/>
          </p:nvSpPr>
          <p:spPr bwMode="auto">
            <a:xfrm>
              <a:off x="1357314" y="2909843"/>
              <a:ext cx="2686050" cy="160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endParaRPr lang="x-none" altLang="x-none" sz="2400">
                <a:latin typeface="+mn-lt"/>
              </a:endParaRPr>
            </a:p>
          </p:txBody>
        </p:sp>
        <p:sp>
          <p:nvSpPr>
            <p:cNvPr id="3" name="Freeform 2"/>
            <p:cNvSpPr/>
            <p:nvPr/>
          </p:nvSpPr>
          <p:spPr bwMode="auto">
            <a:xfrm>
              <a:off x="1971675" y="3053891"/>
              <a:ext cx="1238250" cy="209568"/>
            </a:xfrm>
            <a:custGeom>
              <a:avLst/>
              <a:gdLst>
                <a:gd name="connsiteX0" fmla="*/ 1752600 w 1752600"/>
                <a:gd name="connsiteY0" fmla="*/ 266700 h 266700"/>
                <a:gd name="connsiteX1" fmla="*/ 927100 w 1752600"/>
                <a:gd name="connsiteY1" fmla="*/ 0 h 266700"/>
                <a:gd name="connsiteX2" fmla="*/ 0 w 1752600"/>
                <a:gd name="connsiteY2" fmla="*/ 266700 h 266700"/>
                <a:gd name="connsiteX0" fmla="*/ 1752600 w 1752600"/>
                <a:gd name="connsiteY0" fmla="*/ 266700 h 266700"/>
                <a:gd name="connsiteX1" fmla="*/ 939800 w 1752600"/>
                <a:gd name="connsiteY1" fmla="*/ 0 h 266700"/>
                <a:gd name="connsiteX2" fmla="*/ 0 w 1752600"/>
                <a:gd name="connsiteY2" fmla="*/ 266700 h 266700"/>
                <a:gd name="connsiteX0" fmla="*/ 1651000 w 1651000"/>
                <a:gd name="connsiteY0" fmla="*/ 266724 h 279424"/>
                <a:gd name="connsiteX1" fmla="*/ 838200 w 1651000"/>
                <a:gd name="connsiteY1" fmla="*/ 24 h 279424"/>
                <a:gd name="connsiteX2" fmla="*/ 0 w 1651000"/>
                <a:gd name="connsiteY2" fmla="*/ 279424 h 279424"/>
              </a:gdLst>
              <a:ahLst/>
              <a:cxnLst>
                <a:cxn ang="0">
                  <a:pos x="connsiteX0" y="connsiteY0"/>
                </a:cxn>
                <a:cxn ang="0">
                  <a:pos x="connsiteX1" y="connsiteY1"/>
                </a:cxn>
                <a:cxn ang="0">
                  <a:pos x="connsiteX2" y="connsiteY2"/>
                </a:cxn>
              </a:cxnLst>
              <a:rect l="l" t="t" r="r" b="b"/>
              <a:pathLst>
                <a:path w="1651000" h="279424">
                  <a:moveTo>
                    <a:pt x="1651000" y="266724"/>
                  </a:moveTo>
                  <a:cubicBezTo>
                    <a:pt x="1384300" y="133374"/>
                    <a:pt x="1113367" y="-2093"/>
                    <a:pt x="838200" y="24"/>
                  </a:cubicBezTo>
                  <a:cubicBezTo>
                    <a:pt x="563033" y="2141"/>
                    <a:pt x="0" y="279424"/>
                    <a:pt x="0" y="279424"/>
                  </a:cubicBezTo>
                </a:path>
              </a:pathLst>
            </a:custGeom>
            <a:noFill/>
            <a:ln w="12700" cap="flat" cmpd="sng" algn="ctr">
              <a:solidFill>
                <a:schemeClr val="accent2"/>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43" name="Freeform 42"/>
            <p:cNvSpPr/>
            <p:nvPr/>
          </p:nvSpPr>
          <p:spPr bwMode="auto">
            <a:xfrm flipH="1" flipV="1">
              <a:off x="1944291" y="3939734"/>
              <a:ext cx="1238250" cy="209568"/>
            </a:xfrm>
            <a:custGeom>
              <a:avLst/>
              <a:gdLst>
                <a:gd name="connsiteX0" fmla="*/ 1752600 w 1752600"/>
                <a:gd name="connsiteY0" fmla="*/ 266700 h 266700"/>
                <a:gd name="connsiteX1" fmla="*/ 927100 w 1752600"/>
                <a:gd name="connsiteY1" fmla="*/ 0 h 266700"/>
                <a:gd name="connsiteX2" fmla="*/ 0 w 1752600"/>
                <a:gd name="connsiteY2" fmla="*/ 266700 h 266700"/>
                <a:gd name="connsiteX0" fmla="*/ 1752600 w 1752600"/>
                <a:gd name="connsiteY0" fmla="*/ 266700 h 266700"/>
                <a:gd name="connsiteX1" fmla="*/ 939800 w 1752600"/>
                <a:gd name="connsiteY1" fmla="*/ 0 h 266700"/>
                <a:gd name="connsiteX2" fmla="*/ 0 w 1752600"/>
                <a:gd name="connsiteY2" fmla="*/ 266700 h 266700"/>
                <a:gd name="connsiteX0" fmla="*/ 1651000 w 1651000"/>
                <a:gd name="connsiteY0" fmla="*/ 266724 h 279424"/>
                <a:gd name="connsiteX1" fmla="*/ 838200 w 1651000"/>
                <a:gd name="connsiteY1" fmla="*/ 24 h 279424"/>
                <a:gd name="connsiteX2" fmla="*/ 0 w 1651000"/>
                <a:gd name="connsiteY2" fmla="*/ 279424 h 279424"/>
              </a:gdLst>
              <a:ahLst/>
              <a:cxnLst>
                <a:cxn ang="0">
                  <a:pos x="connsiteX0" y="connsiteY0"/>
                </a:cxn>
                <a:cxn ang="0">
                  <a:pos x="connsiteX1" y="connsiteY1"/>
                </a:cxn>
                <a:cxn ang="0">
                  <a:pos x="connsiteX2" y="connsiteY2"/>
                </a:cxn>
              </a:cxnLst>
              <a:rect l="l" t="t" r="r" b="b"/>
              <a:pathLst>
                <a:path w="1651000" h="279424">
                  <a:moveTo>
                    <a:pt x="1651000" y="266724"/>
                  </a:moveTo>
                  <a:cubicBezTo>
                    <a:pt x="1384300" y="133374"/>
                    <a:pt x="1113367" y="-2093"/>
                    <a:pt x="838200" y="24"/>
                  </a:cubicBezTo>
                  <a:cubicBezTo>
                    <a:pt x="563033" y="2141"/>
                    <a:pt x="0" y="279424"/>
                    <a:pt x="0" y="279424"/>
                  </a:cubicBezTo>
                </a:path>
              </a:pathLst>
            </a:custGeom>
            <a:noFill/>
            <a:ln w="12700" cap="flat" cmpd="sng" algn="ctr">
              <a:solidFill>
                <a:schemeClr val="accent2"/>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grpSp>
      <p:sp>
        <p:nvSpPr>
          <p:cNvPr id="4" name="Can 3" descr="Information/metadata about the relation" title="Schema &amp; stats"/>
          <p:cNvSpPr/>
          <p:nvPr/>
        </p:nvSpPr>
        <p:spPr bwMode="auto">
          <a:xfrm>
            <a:off x="6769101" y="5252979"/>
            <a:ext cx="1231900" cy="1524000"/>
          </a:xfrm>
          <a:prstGeom prst="can">
            <a:avLst/>
          </a:prstGeom>
          <a:solidFill>
            <a:schemeClr val="bg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25622" name="Text Box 27"/>
          <p:cNvSpPr txBox="1">
            <a:spLocks noChangeArrowheads="1"/>
          </p:cNvSpPr>
          <p:nvPr/>
        </p:nvSpPr>
        <p:spPr bwMode="auto">
          <a:xfrm>
            <a:off x="6863380" y="5738990"/>
            <a:ext cx="11160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r>
              <a:rPr lang="en-US" altLang="x-none" sz="2000" dirty="0">
                <a:latin typeface="+mn-lt"/>
              </a:rPr>
              <a:t>Schema</a:t>
            </a:r>
          </a:p>
          <a:p>
            <a:r>
              <a:rPr lang="en-US" altLang="x-none" sz="2000" dirty="0">
                <a:latin typeface="+mn-lt"/>
              </a:rPr>
              <a:t> &amp; Stats</a:t>
            </a:r>
          </a:p>
        </p:txBody>
      </p:sp>
      <p:sp>
        <p:nvSpPr>
          <p:cNvPr id="33" name="Rectangle 9" descr="Goes to Query Rewriter" title="Query Parser"/>
          <p:cNvSpPr>
            <a:spLocks noChangeArrowheads="1"/>
          </p:cNvSpPr>
          <p:nvPr/>
        </p:nvSpPr>
        <p:spPr bwMode="auto">
          <a:xfrm>
            <a:off x="4666279" y="1433821"/>
            <a:ext cx="2209800" cy="609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3600">
                <a:solidFill>
                  <a:srgbClr val="CF0E30"/>
                </a:solidFill>
                <a:latin typeface="Book Antiqua" charset="0"/>
                <a:ea typeface="ＭＳ Ｐゴシック" charset="-128"/>
              </a:defRPr>
            </a:lvl1pPr>
            <a:lvl2pPr marL="742950" indent="-285750">
              <a:defRPr sz="3600">
                <a:solidFill>
                  <a:srgbClr val="CF0E30"/>
                </a:solidFill>
                <a:latin typeface="Book Antiqua" charset="0"/>
                <a:ea typeface="ＭＳ Ｐゴシック" charset="-128"/>
              </a:defRPr>
            </a:lvl2pPr>
            <a:lvl3pPr marL="1143000" indent="-228600">
              <a:defRPr sz="3600">
                <a:solidFill>
                  <a:srgbClr val="CF0E30"/>
                </a:solidFill>
                <a:latin typeface="Book Antiqua" charset="0"/>
                <a:ea typeface="ＭＳ Ｐゴシック" charset="-128"/>
              </a:defRPr>
            </a:lvl3pPr>
            <a:lvl4pPr marL="1600200" indent="-228600">
              <a:defRPr sz="3600">
                <a:solidFill>
                  <a:srgbClr val="CF0E30"/>
                </a:solidFill>
                <a:latin typeface="Book Antiqua" charset="0"/>
                <a:ea typeface="ＭＳ Ｐゴシック" charset="-128"/>
              </a:defRPr>
            </a:lvl4pPr>
            <a:lvl5pPr marL="2057400" indent="-228600">
              <a:defRPr sz="3600">
                <a:solidFill>
                  <a:srgbClr val="CF0E30"/>
                </a:solidFill>
                <a:latin typeface="Book Antiqua" charset="0"/>
                <a:ea typeface="ＭＳ Ｐゴシック" charset="-128"/>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128"/>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128"/>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128"/>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128"/>
              </a:defRPr>
            </a:lvl9pPr>
          </a:lstStyle>
          <a:p>
            <a:pPr algn="ctr">
              <a:spcBef>
                <a:spcPct val="50000"/>
              </a:spcBef>
            </a:pPr>
            <a:r>
              <a:rPr lang="en-US" altLang="x-none" sz="2000" dirty="0">
                <a:solidFill>
                  <a:schemeClr val="tx1"/>
                </a:solidFill>
                <a:latin typeface="+mn-lt"/>
              </a:rPr>
              <a:t>Query Parser</a:t>
            </a:r>
          </a:p>
        </p:txBody>
      </p:sp>
      <p:cxnSp>
        <p:nvCxnSpPr>
          <p:cNvPr id="5" name="Curved Connector 4" descr="Line connecting the SQL query to the query parser" title="Line"/>
          <p:cNvCxnSpPr>
            <a:stCxn id="25628" idx="3"/>
            <a:endCxn id="33" idx="1"/>
          </p:cNvCxnSpPr>
          <p:nvPr/>
        </p:nvCxnSpPr>
        <p:spPr bwMode="auto">
          <a:xfrm>
            <a:off x="3471686" y="1709904"/>
            <a:ext cx="1194593" cy="28717"/>
          </a:xfrm>
          <a:prstGeom prst="curvedConnector3">
            <a:avLst>
              <a:gd name="adj1" fmla="val 50000"/>
            </a:avLst>
          </a:prstGeom>
          <a:solidFill>
            <a:srgbClr val="3366FF"/>
          </a:solidFill>
          <a:ln w="12700" cap="flat" cmpd="sng" algn="ctr">
            <a:solidFill>
              <a:schemeClr val="accent2"/>
            </a:solidFill>
            <a:prstDash val="solid"/>
            <a:round/>
            <a:headEnd type="none" w="med" len="med"/>
            <a:tailEnd type="triangle" w="lg" len="lg"/>
          </a:ln>
          <a:effectLst/>
        </p:spPr>
      </p:cxnSp>
      <p:cxnSp>
        <p:nvCxnSpPr>
          <p:cNvPr id="38" name="Curved Connector 37" descr="Line connecting the query parser to the query rewriter" title="Line"/>
          <p:cNvCxnSpPr>
            <a:stCxn id="33" idx="2"/>
            <a:endCxn id="25609" idx="0"/>
          </p:cNvCxnSpPr>
          <p:nvPr/>
        </p:nvCxnSpPr>
        <p:spPr bwMode="auto">
          <a:xfrm rot="5400000">
            <a:off x="4374057" y="1049157"/>
            <a:ext cx="402857" cy="2391391"/>
          </a:xfrm>
          <a:prstGeom prst="curvedConnector3">
            <a:avLst>
              <a:gd name="adj1" fmla="val 50000"/>
            </a:avLst>
          </a:prstGeom>
          <a:solidFill>
            <a:srgbClr val="3366FF"/>
          </a:solidFill>
          <a:ln w="12700" cap="flat" cmpd="sng" algn="ctr">
            <a:solidFill>
              <a:schemeClr val="accent2"/>
            </a:solidFill>
            <a:prstDash val="solid"/>
            <a:round/>
            <a:headEnd type="none" w="med" len="med"/>
            <a:tailEnd type="triangle" w="lg" len="lg"/>
          </a:ln>
          <a:effectLst/>
        </p:spPr>
      </p:cxnSp>
      <p:sp>
        <p:nvSpPr>
          <p:cNvPr id="44" name="Line 35" descr="line connecting the catalog manager to the query rewriter" title="Line"/>
          <p:cNvSpPr>
            <a:spLocks noChangeShapeType="1"/>
          </p:cNvSpPr>
          <p:nvPr/>
        </p:nvSpPr>
        <p:spPr bwMode="auto">
          <a:xfrm>
            <a:off x="4457701" y="2751079"/>
            <a:ext cx="2857500" cy="1651000"/>
          </a:xfrm>
          <a:prstGeom prst="line">
            <a:avLst/>
          </a:prstGeom>
          <a:noFill/>
          <a:ln w="12700">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2" name="Rectangle 1"/>
          <p:cNvSpPr/>
          <p:nvPr/>
        </p:nvSpPr>
        <p:spPr>
          <a:xfrm>
            <a:off x="8630943" y="5852248"/>
            <a:ext cx="3471941" cy="830997"/>
          </a:xfrm>
          <a:prstGeom prst="rect">
            <a:avLst/>
          </a:prstGeom>
          <a:solidFill>
            <a:schemeClr val="accent4">
              <a:lumMod val="20000"/>
              <a:lumOff val="80000"/>
            </a:schemeClr>
          </a:solidFill>
        </p:spPr>
        <p:txBody>
          <a:bodyPr wrap="square">
            <a:spAutoFit/>
          </a:bodyPr>
          <a:lstStyle/>
          <a:p>
            <a:r>
              <a:rPr lang="en-US" altLang="x-none" sz="2400" dirty="0"/>
              <a:t>We</a:t>
            </a:r>
            <a:r>
              <a:rPr lang="en-US" altLang="en-US" sz="2400" dirty="0"/>
              <a:t>’</a:t>
            </a:r>
            <a:r>
              <a:rPr lang="en-US" altLang="x-none" sz="2400" dirty="0"/>
              <a:t>ll focus on </a:t>
            </a:r>
            <a:r>
              <a:rPr lang="ja-JP" altLang="en-US" sz="2400" b="1" dirty="0"/>
              <a:t>“</a:t>
            </a:r>
            <a:r>
              <a:rPr lang="en-US" altLang="ja-JP" sz="2400" b="1" dirty="0"/>
              <a:t>System R</a:t>
            </a:r>
            <a:r>
              <a:rPr lang="ja-JP" altLang="en-US" sz="2400" b="1" dirty="0"/>
              <a:t>”</a:t>
            </a:r>
            <a:r>
              <a:rPr lang="en-US" altLang="ja-JP" sz="2400" b="1" dirty="0"/>
              <a:t> (“</a:t>
            </a:r>
            <a:r>
              <a:rPr lang="en-US" altLang="ja-JP" sz="2400" b="1" dirty="0" err="1"/>
              <a:t>Selinger</a:t>
            </a:r>
            <a:r>
              <a:rPr lang="en-US" altLang="ja-JP" sz="2400" b="1" dirty="0"/>
              <a:t>”) optimizers</a:t>
            </a:r>
          </a:p>
        </p:txBody>
      </p:sp>
      <p:sp>
        <p:nvSpPr>
          <p:cNvPr id="6" name="Slide Number Placeholder 5"/>
          <p:cNvSpPr>
            <a:spLocks noGrp="1"/>
          </p:cNvSpPr>
          <p:nvPr>
            <p:ph type="sldNum" sz="quarter" idx="12"/>
          </p:nvPr>
        </p:nvSpPr>
        <p:spPr/>
        <p:txBody>
          <a:bodyPr/>
          <a:lstStyle/>
          <a:p>
            <a:fld id="{459F6482-13E3-48AA-9F28-7362888D1E43}" type="slidenum">
              <a:rPr lang="en-US" smtClean="0"/>
              <a:t>58</a:t>
            </a:fld>
            <a:endParaRPr lang="en-US"/>
          </a:p>
        </p:txBody>
      </p:sp>
    </p:spTree>
    <p:extLst>
      <p:ext uri="{BB962C8B-B14F-4D97-AF65-F5344CB8AC3E}">
        <p14:creationId xmlns:p14="http://schemas.microsoft.com/office/powerpoint/2010/main" val="2980680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lstStyle/>
          <a:p>
            <a:r>
              <a:rPr lang="en-US" altLang="x-none" dirty="0"/>
              <a:t>Query Optimization: The Components</a:t>
            </a:r>
          </a:p>
        </p:txBody>
      </p:sp>
      <p:sp>
        <p:nvSpPr>
          <p:cNvPr id="23557" name="Rectangle 5"/>
          <p:cNvSpPr>
            <a:spLocks noGrp="1" noChangeArrowheads="1"/>
          </p:cNvSpPr>
          <p:nvPr>
            <p:ph idx="1"/>
          </p:nvPr>
        </p:nvSpPr>
        <p:spPr/>
        <p:txBody>
          <a:bodyPr/>
          <a:lstStyle/>
          <a:p>
            <a:pPr>
              <a:spcBef>
                <a:spcPts val="2667"/>
              </a:spcBef>
            </a:pPr>
            <a:r>
              <a:rPr lang="en-US" altLang="x-none" dirty="0"/>
              <a:t>Three beautifully orthogonal concerns:</a:t>
            </a:r>
          </a:p>
          <a:p>
            <a:pPr lvl="1"/>
            <a:r>
              <a:rPr lang="en-US" altLang="x-none" dirty="0"/>
              <a:t>Plan space: </a:t>
            </a:r>
          </a:p>
          <a:p>
            <a:pPr lvl="2"/>
            <a:r>
              <a:rPr lang="en-US" altLang="x-none" dirty="0"/>
              <a:t>for a given query, what plans are considered?</a:t>
            </a:r>
          </a:p>
          <a:p>
            <a:pPr lvl="1"/>
            <a:r>
              <a:rPr lang="en-US" altLang="x-none" dirty="0"/>
              <a:t>Cost estimation:</a:t>
            </a:r>
          </a:p>
          <a:p>
            <a:pPr lvl="2"/>
            <a:r>
              <a:rPr lang="en-US" altLang="x-none" dirty="0"/>
              <a:t>how is the cost of a plan estimated?</a:t>
            </a:r>
          </a:p>
          <a:p>
            <a:pPr lvl="1"/>
            <a:r>
              <a:rPr lang="en-US" altLang="x-none" dirty="0"/>
              <a:t>Search strategy: </a:t>
            </a:r>
          </a:p>
          <a:p>
            <a:pPr lvl="2"/>
            <a:r>
              <a:rPr lang="en-US" altLang="x-none" dirty="0"/>
              <a:t>how do we </a:t>
            </a:r>
            <a:r>
              <a:rPr lang="ja-JP" altLang="en-US" dirty="0"/>
              <a:t>“</a:t>
            </a:r>
            <a:r>
              <a:rPr lang="en-US" altLang="ja-JP" dirty="0"/>
              <a:t>search</a:t>
            </a:r>
            <a:r>
              <a:rPr lang="ja-JP" altLang="en-US" dirty="0"/>
              <a:t>”</a:t>
            </a:r>
            <a:r>
              <a:rPr lang="en-US" altLang="ja-JP" dirty="0"/>
              <a:t> in the </a:t>
            </a:r>
            <a:r>
              <a:rPr lang="ja-JP" altLang="en-US" dirty="0"/>
              <a:t>“</a:t>
            </a:r>
            <a:r>
              <a:rPr lang="en-US" altLang="ja-JP" dirty="0"/>
              <a:t>plan space</a:t>
            </a:r>
            <a:r>
              <a:rPr lang="ja-JP" altLang="en-US" dirty="0"/>
              <a:t>”</a:t>
            </a:r>
            <a:r>
              <a:rPr lang="en-US" altLang="ja-JP" dirty="0"/>
              <a:t>?</a:t>
            </a:r>
          </a:p>
        </p:txBody>
      </p:sp>
      <p:sp>
        <p:nvSpPr>
          <p:cNvPr id="2" name="Slide Number Placeholder 1"/>
          <p:cNvSpPr>
            <a:spLocks noGrp="1"/>
          </p:cNvSpPr>
          <p:nvPr>
            <p:ph type="sldNum" sz="quarter" idx="12"/>
          </p:nvPr>
        </p:nvSpPr>
        <p:spPr/>
        <p:txBody>
          <a:bodyPr/>
          <a:lstStyle/>
          <a:p>
            <a:fld id="{459F6482-13E3-48AA-9F28-7362888D1E43}" type="slidenum">
              <a:rPr lang="en-US" smtClean="0"/>
              <a:t>59</a:t>
            </a:fld>
            <a:endParaRPr lang="en-US"/>
          </a:p>
        </p:txBody>
      </p:sp>
    </p:spTree>
    <p:extLst>
      <p:ext uri="{BB962C8B-B14F-4D97-AF65-F5344CB8AC3E}">
        <p14:creationId xmlns:p14="http://schemas.microsoft.com/office/powerpoint/2010/main" val="1344084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ym typeface="Tahoma"/>
              </a:rPr>
              <a:t>The SQL DDL:  Primary Keys</a:t>
            </a:r>
            <a:endParaRPr lang="en-US" sz="4400" dirty="0"/>
          </a:p>
        </p:txBody>
      </p:sp>
      <p:sp>
        <p:nvSpPr>
          <p:cNvPr id="5" name="Content Placeholder 4"/>
          <p:cNvSpPr>
            <a:spLocks noGrp="1"/>
          </p:cNvSpPr>
          <p:nvPr>
            <p:ph sz="quarter" idx="13"/>
          </p:nvPr>
        </p:nvSpPr>
        <p:spPr>
          <a:xfrm>
            <a:off x="329184" y="1675727"/>
            <a:ext cx="11558016" cy="4120896"/>
          </a:xfrm>
        </p:spPr>
        <p:txBody>
          <a:bodyPr>
            <a:normAutofit fontScale="92500" lnSpcReduction="20000"/>
          </a:bodyPr>
          <a:lstStyle/>
          <a:p>
            <a:pPr>
              <a:spcBef>
                <a:spcPts val="0"/>
              </a:spcBef>
              <a:buClr>
                <a:srgbClr val="484848"/>
              </a:buClr>
              <a:buSzPts val="1800"/>
              <a:buNone/>
            </a:pPr>
            <a:r>
              <a:rPr lang="en-US" dirty="0">
                <a:ea typeface="Helvetica Neue" charset="0"/>
                <a:cs typeface="Helvetica Neue" charset="0"/>
                <a:sym typeface="Tahoma"/>
              </a:rPr>
              <a:t>CREATE TABLE Sailors (</a:t>
            </a:r>
          </a:p>
          <a:p>
            <a:pPr marL="1219170">
              <a:spcBef>
                <a:spcPts val="0"/>
              </a:spcBef>
              <a:spcAft>
                <a:spcPts val="67"/>
              </a:spcAft>
              <a:buClr>
                <a:srgbClr val="484848"/>
              </a:buClr>
              <a:buSzPts val="1800"/>
              <a:buNone/>
            </a:pPr>
            <a:r>
              <a:rPr lang="en-US" dirty="0" err="1">
                <a:ea typeface="Helvetica Neue" charset="0"/>
                <a:cs typeface="Helvetica Neue" charset="0"/>
                <a:sym typeface="Tahoma"/>
              </a:rPr>
              <a:t>sid</a:t>
            </a:r>
            <a:r>
              <a:rPr lang="en-US" dirty="0">
                <a:ea typeface="Helvetica Neue" charset="0"/>
                <a:cs typeface="Helvetica Neue" charset="0"/>
                <a:sym typeface="Tahoma"/>
              </a:rPr>
              <a:t> INTEGER,   </a:t>
            </a:r>
          </a:p>
          <a:p>
            <a:pPr marL="1219170">
              <a:spcBef>
                <a:spcPts val="0"/>
              </a:spcBef>
              <a:spcAft>
                <a:spcPts val="67"/>
              </a:spcAft>
              <a:buClr>
                <a:srgbClr val="484848"/>
              </a:buClr>
              <a:buSzPts val="1800"/>
              <a:buNone/>
            </a:pPr>
            <a:r>
              <a:rPr lang="en-US" dirty="0" err="1">
                <a:ea typeface="Helvetica Neue" charset="0"/>
                <a:cs typeface="Helvetica Neue" charset="0"/>
                <a:sym typeface="Tahoma"/>
              </a:rPr>
              <a:t>sname</a:t>
            </a:r>
            <a:r>
              <a:rPr lang="en-US" dirty="0">
                <a:ea typeface="Helvetica Neue" charset="0"/>
                <a:cs typeface="Helvetica Neue" charset="0"/>
                <a:sym typeface="Tahoma"/>
              </a:rPr>
              <a:t> CHAR(20), </a:t>
            </a:r>
          </a:p>
          <a:p>
            <a:pPr marL="1219170">
              <a:spcBef>
                <a:spcPts val="0"/>
              </a:spcBef>
              <a:spcAft>
                <a:spcPts val="67"/>
              </a:spcAft>
              <a:buClr>
                <a:srgbClr val="484848"/>
              </a:buClr>
              <a:buSzPts val="1800"/>
              <a:buNone/>
            </a:pPr>
            <a:r>
              <a:rPr lang="en-US" dirty="0">
                <a:ea typeface="Helvetica Neue" charset="0"/>
                <a:cs typeface="Helvetica Neue" charset="0"/>
                <a:sym typeface="Tahoma"/>
              </a:rPr>
              <a:t>rating INTEGER, </a:t>
            </a:r>
          </a:p>
          <a:p>
            <a:pPr marL="1219170">
              <a:spcBef>
                <a:spcPts val="0"/>
              </a:spcBef>
              <a:spcAft>
                <a:spcPts val="67"/>
              </a:spcAft>
              <a:buClr>
                <a:srgbClr val="484848"/>
              </a:buClr>
              <a:buSzPts val="1800"/>
              <a:buNone/>
            </a:pPr>
            <a:r>
              <a:rPr lang="en-US" dirty="0">
                <a:ea typeface="Helvetica Neue" charset="0"/>
                <a:cs typeface="Helvetica Neue" charset="0"/>
                <a:sym typeface="Tahoma"/>
              </a:rPr>
              <a:t>age FLOAT</a:t>
            </a:r>
          </a:p>
          <a:p>
            <a:pPr>
              <a:spcBef>
                <a:spcPts val="6347"/>
              </a:spcBef>
              <a:buClr>
                <a:srgbClr val="484848"/>
              </a:buClr>
              <a:buSzPts val="2800"/>
              <a:buFont typeface="Tahoma"/>
              <a:buChar char="•"/>
            </a:pPr>
            <a:r>
              <a:rPr lang="en-US" sz="3733" dirty="0">
                <a:ea typeface="Helvetica Neue" charset="0"/>
                <a:cs typeface="Helvetica Neue" charset="0"/>
                <a:sym typeface="Tahoma"/>
              </a:rPr>
              <a:t>Primary Key column(s)</a:t>
            </a:r>
          </a:p>
          <a:p>
            <a:pPr lvl="1">
              <a:spcBef>
                <a:spcPts val="640"/>
              </a:spcBef>
              <a:buClr>
                <a:srgbClr val="484848"/>
              </a:buClr>
              <a:buSzPts val="2400"/>
              <a:buFont typeface="Tahoma"/>
              <a:buChar char="–"/>
            </a:pPr>
            <a:r>
              <a:rPr lang="en-US" sz="3200" dirty="0">
                <a:ea typeface="Helvetica Neue" charset="0"/>
                <a:cs typeface="Helvetica Neue" charset="0"/>
                <a:sym typeface="Tahoma"/>
              </a:rPr>
              <a:t>Provides a unique “lookup key” for the relation</a:t>
            </a:r>
            <a:endParaRPr lang="en-US" dirty="0">
              <a:ea typeface="Helvetica Neue" charset="0"/>
              <a:cs typeface="Helvetica Neue" charset="0"/>
              <a:sym typeface="Tahoma"/>
            </a:endParaRPr>
          </a:p>
          <a:p>
            <a:pPr lvl="1">
              <a:spcBef>
                <a:spcPts val="640"/>
              </a:spcBef>
              <a:buClr>
                <a:srgbClr val="484848"/>
              </a:buClr>
              <a:buSzPts val="2400"/>
              <a:buFont typeface="Tahoma"/>
              <a:buChar char="–"/>
            </a:pPr>
            <a:r>
              <a:rPr lang="en-US" sz="3200" dirty="0">
                <a:ea typeface="Helvetica Neue" charset="0"/>
                <a:cs typeface="Helvetica Neue" charset="0"/>
                <a:sym typeface="Tahoma"/>
              </a:rPr>
              <a:t>Cannot have any duplicate values</a:t>
            </a:r>
            <a:endParaRPr lang="en-US" dirty="0">
              <a:ea typeface="Helvetica Neue" charset="0"/>
              <a:cs typeface="Helvetica Neue" charset="0"/>
              <a:sym typeface="Tahoma"/>
            </a:endParaRPr>
          </a:p>
          <a:p>
            <a:pPr lvl="1">
              <a:spcBef>
                <a:spcPts val="640"/>
              </a:spcBef>
              <a:buClr>
                <a:srgbClr val="484848"/>
              </a:buClr>
              <a:buSzPts val="2400"/>
              <a:buFont typeface="Tahoma"/>
              <a:buChar char="–"/>
            </a:pPr>
            <a:r>
              <a:rPr lang="en-US" sz="3200" dirty="0">
                <a:ea typeface="Helvetica Neue" charset="0"/>
                <a:cs typeface="Helvetica Neue" charset="0"/>
                <a:sym typeface="Tahoma"/>
              </a:rPr>
              <a:t>Can be made up of &gt;1 column</a:t>
            </a:r>
            <a:endParaRPr lang="en-US" dirty="0">
              <a:ea typeface="Helvetica Neue" charset="0"/>
              <a:cs typeface="Helvetica Neue" charset="0"/>
              <a:sym typeface="Tahoma"/>
            </a:endParaRPr>
          </a:p>
          <a:p>
            <a:pPr lvl="2">
              <a:spcBef>
                <a:spcPts val="533"/>
              </a:spcBef>
              <a:buClr>
                <a:srgbClr val="484848"/>
              </a:buClr>
              <a:buSzPts val="2000"/>
              <a:buFont typeface="Tahoma"/>
              <a:buChar char="•"/>
            </a:pPr>
            <a:r>
              <a:rPr lang="en-US" sz="2667" dirty="0">
                <a:ea typeface="Helvetica Neue" charset="0"/>
                <a:cs typeface="Helvetica Neue" charset="0"/>
                <a:sym typeface="Tahoma"/>
              </a:rPr>
              <a:t>E.g. (</a:t>
            </a:r>
            <a:r>
              <a:rPr lang="en-US" sz="2667" dirty="0" err="1">
                <a:ea typeface="Helvetica Neue" charset="0"/>
                <a:cs typeface="Helvetica Neue" charset="0"/>
                <a:sym typeface="Tahoma"/>
              </a:rPr>
              <a:t>firstname</a:t>
            </a:r>
            <a:r>
              <a:rPr lang="en-US" sz="2667" dirty="0">
                <a:ea typeface="Helvetica Neue" charset="0"/>
                <a:cs typeface="Helvetica Neue" charset="0"/>
                <a:sym typeface="Tahoma"/>
              </a:rPr>
              <a:t>, </a:t>
            </a:r>
            <a:r>
              <a:rPr lang="en-US" sz="2667" dirty="0" err="1">
                <a:ea typeface="Helvetica Neue" charset="0"/>
                <a:cs typeface="Helvetica Neue" charset="0"/>
                <a:sym typeface="Tahoma"/>
              </a:rPr>
              <a:t>lastname</a:t>
            </a:r>
            <a:r>
              <a:rPr lang="en-US" sz="2667" dirty="0">
                <a:ea typeface="Helvetica Neue" charset="0"/>
                <a:cs typeface="Helvetica Neue" charset="0"/>
                <a:sym typeface="Tahoma"/>
              </a:rPr>
              <a:t>)</a:t>
            </a:r>
            <a:endParaRPr lang="en-US" sz="3733" dirty="0">
              <a:ea typeface="Helvetica Neue" charset="0"/>
              <a:cs typeface="Helvetica Neue" charset="0"/>
              <a:sym typeface="Tahoma"/>
            </a:endParaRPr>
          </a:p>
        </p:txBody>
      </p:sp>
      <p:graphicFrame>
        <p:nvGraphicFramePr>
          <p:cNvPr id="7" name="Shape 198" descr="A table contain sid, sname, rating, age for many sailors" title="Sailors">
            <a:extLst>
              <a:ext uri="{FF2B5EF4-FFF2-40B4-BE49-F238E27FC236}">
                <a16:creationId xmlns:a16="http://schemas.microsoft.com/office/drawing/2014/main" id="{DBF57A74-88F7-414C-984C-CC3CBC263DF7}"/>
              </a:ext>
            </a:extLst>
          </p:cNvPr>
          <p:cNvGraphicFramePr/>
          <p:nvPr>
            <p:extLst/>
          </p:nvPr>
        </p:nvGraphicFramePr>
        <p:xfrm>
          <a:off x="6705600" y="1498600"/>
          <a:ext cx="4555169" cy="1950759"/>
        </p:xfrm>
        <a:graphic>
          <a:graphicData uri="http://schemas.openxmlformats.org/drawingml/2006/table">
            <a:tbl>
              <a:tblPr firstRow="1">
                <a:noFill/>
              </a:tblPr>
              <a:tblGrid>
                <a:gridCol w="867639">
                  <a:extLst>
                    <a:ext uri="{9D8B030D-6E8A-4147-A177-3AD203B41FA5}">
                      <a16:colId xmlns:a16="http://schemas.microsoft.com/office/drawing/2014/main" val="20000"/>
                    </a:ext>
                  </a:extLst>
                </a:gridCol>
                <a:gridCol w="1409932">
                  <a:extLst>
                    <a:ext uri="{9D8B030D-6E8A-4147-A177-3AD203B41FA5}">
                      <a16:colId xmlns:a16="http://schemas.microsoft.com/office/drawing/2014/main" val="20001"/>
                    </a:ext>
                  </a:extLst>
                </a:gridCol>
                <a:gridCol w="1138799">
                  <a:extLst>
                    <a:ext uri="{9D8B030D-6E8A-4147-A177-3AD203B41FA5}">
                      <a16:colId xmlns:a16="http://schemas.microsoft.com/office/drawing/2014/main" val="20002"/>
                    </a:ext>
                  </a:extLst>
                </a:gridCol>
                <a:gridCol w="1138799">
                  <a:extLst>
                    <a:ext uri="{9D8B030D-6E8A-4147-A177-3AD203B41FA5}">
                      <a16:colId xmlns:a16="http://schemas.microsoft.com/office/drawing/2014/main" val="20003"/>
                    </a:ext>
                  </a:extLst>
                </a:gridCol>
              </a:tblGrid>
              <a:tr h="609600">
                <a:tc>
                  <a:txBody>
                    <a:bodyPr/>
                    <a:lstStyle/>
                    <a:p>
                      <a:pPr marL="0" marR="0" lvl="0" indent="0" algn="l" rtl="0">
                        <a:lnSpc>
                          <a:spcPct val="100000"/>
                        </a:lnSpc>
                        <a:spcBef>
                          <a:spcPts val="0"/>
                        </a:spcBef>
                        <a:spcAft>
                          <a:spcPts val="0"/>
                        </a:spcAft>
                        <a:buClr>
                          <a:srgbClr val="FF0000"/>
                        </a:buClr>
                        <a:buSzPts val="1600"/>
                        <a:buFont typeface="Tahoma"/>
                        <a:buNone/>
                      </a:pPr>
                      <a:r>
                        <a:rPr lang="en-US" sz="2100" b="1" i="0" u="sng" strike="noStrike" cap="none" dirty="0" err="1">
                          <a:latin typeface="Tahoma"/>
                          <a:ea typeface="Tahoma"/>
                          <a:cs typeface="Tahoma"/>
                          <a:sym typeface="Tahoma"/>
                        </a:rPr>
                        <a:t>sid</a:t>
                      </a:r>
                      <a:endParaRPr sz="2100" b="1" i="0" u="sng" strike="noStrike" cap="none" dirty="0">
                        <a:latin typeface="Tahoma"/>
                        <a:ea typeface="Tahoma"/>
                        <a:cs typeface="Tahoma"/>
                        <a:sym typeface="Tahoma"/>
                      </a:endParaRPr>
                    </a:p>
                  </a:txBody>
                  <a:tcPr marL="121933" marR="121933" marT="60967" marB="60967">
                    <a:lnL w="28575"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28575"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6D9EEB"/>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1" i="0" u="none" strike="noStrike" cap="none">
                          <a:latin typeface="Tahoma"/>
                          <a:ea typeface="Tahoma"/>
                          <a:cs typeface="Tahoma"/>
                          <a:sym typeface="Tahoma"/>
                        </a:rPr>
                        <a:t>sname</a:t>
                      </a:r>
                      <a:endParaRPr sz="2100" b="1" i="0" u="none" strike="noStrike" cap="none">
                        <a:latin typeface="Tahoma"/>
                        <a:ea typeface="Tahoma"/>
                        <a:cs typeface="Tahoma"/>
                        <a:sym typeface="Tahoma"/>
                      </a:endParaRPr>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28575"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6D9EEB"/>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1" i="0" u="none" strike="noStrike" cap="none">
                          <a:latin typeface="Tahoma"/>
                          <a:ea typeface="Tahoma"/>
                          <a:cs typeface="Tahoma"/>
                          <a:sym typeface="Tahoma"/>
                        </a:rPr>
                        <a:t>rating</a:t>
                      </a:r>
                      <a:endParaRPr sz="2400" b="1"/>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28575"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6D9EEB"/>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1" i="0" u="none" strike="noStrike" cap="none" dirty="0">
                          <a:latin typeface="Tahoma"/>
                          <a:ea typeface="Tahoma"/>
                          <a:cs typeface="Tahoma"/>
                          <a:sym typeface="Tahoma"/>
                        </a:rPr>
                        <a:t>age</a:t>
                      </a:r>
                      <a:endParaRPr sz="2400" b="1" dirty="0"/>
                    </a:p>
                  </a:txBody>
                  <a:tcPr marL="121933" marR="121933" marT="60967" marB="60967">
                    <a:lnL w="12700"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28575"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6D9EEB"/>
                    </a:solidFill>
                  </a:tcPr>
                </a:tc>
                <a:extLst>
                  <a:ext uri="{0D108BD9-81ED-4DB2-BD59-A6C34878D82A}">
                    <a16:rowId xmlns:a16="http://schemas.microsoft.com/office/drawing/2014/main" val="10000"/>
                  </a:ext>
                </a:extLst>
              </a:tr>
              <a:tr h="447053">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1</a:t>
                      </a:r>
                      <a:endParaRPr sz="2400"/>
                    </a:p>
                  </a:txBody>
                  <a:tcPr marL="121933" marR="121933" marT="60967" marB="60967">
                    <a:lnL w="28575"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Fred</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7</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22</a:t>
                      </a:r>
                      <a:endParaRPr sz="2400"/>
                    </a:p>
                  </a:txBody>
                  <a:tcPr marL="121933" marR="121933" marT="60967" marB="60967">
                    <a:lnL w="12700"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2E2FA"/>
                    </a:solidFill>
                  </a:tcPr>
                </a:tc>
                <a:extLst>
                  <a:ext uri="{0D108BD9-81ED-4DB2-BD59-A6C34878D82A}">
                    <a16:rowId xmlns:a16="http://schemas.microsoft.com/office/drawing/2014/main" val="10001"/>
                  </a:ext>
                </a:extLst>
              </a:tr>
              <a:tr h="447053">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2</a:t>
                      </a:r>
                      <a:endParaRPr sz="2400"/>
                    </a:p>
                  </a:txBody>
                  <a:tcPr marL="121933" marR="121933" marT="60967" marB="60967">
                    <a:lnL w="28575"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1F1FC"/>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Jim</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1F1FC"/>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2</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1F1FC"/>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39</a:t>
                      </a:r>
                      <a:endParaRPr sz="2400"/>
                    </a:p>
                  </a:txBody>
                  <a:tcPr marL="121933" marR="121933" marT="60967" marB="60967">
                    <a:lnL w="12700"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F1F1FC"/>
                    </a:solidFill>
                  </a:tcPr>
                </a:tc>
                <a:extLst>
                  <a:ext uri="{0D108BD9-81ED-4DB2-BD59-A6C34878D82A}">
                    <a16:rowId xmlns:a16="http://schemas.microsoft.com/office/drawing/2014/main" val="10002"/>
                  </a:ext>
                </a:extLst>
              </a:tr>
              <a:tr h="447053">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3</a:t>
                      </a:r>
                      <a:endParaRPr sz="2400"/>
                    </a:p>
                  </a:txBody>
                  <a:tcPr marL="121933" marR="121933" marT="60967" marB="60967">
                    <a:lnL w="28575"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28575"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Nancy</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28575"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a:solidFill>
                            <a:schemeClr val="dk1"/>
                          </a:solidFill>
                          <a:latin typeface="Tahoma"/>
                          <a:ea typeface="Tahoma"/>
                          <a:cs typeface="Tahoma"/>
                          <a:sym typeface="Tahoma"/>
                        </a:rPr>
                        <a:t>8</a:t>
                      </a:r>
                      <a:endParaRPr sz="2400"/>
                    </a:p>
                  </a:txBody>
                  <a:tcPr marL="121933" marR="121933" marT="60967" marB="60967">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28575" cap="flat" cmpd="sng">
                      <a:solidFill>
                        <a:schemeClr val="dk1"/>
                      </a:solidFill>
                      <a:prstDash val="solid"/>
                      <a:round/>
                      <a:headEnd type="none" w="med" len="med"/>
                      <a:tailEnd type="none" w="med" len="med"/>
                    </a:lnB>
                    <a:solidFill>
                      <a:srgbClr val="E2E2FA"/>
                    </a:solidFill>
                  </a:tcPr>
                </a:tc>
                <a:tc>
                  <a:txBody>
                    <a:bodyPr/>
                    <a:lstStyle/>
                    <a:p>
                      <a:pPr marL="0" marR="0" lvl="0" indent="0" algn="l" rtl="0">
                        <a:lnSpc>
                          <a:spcPct val="100000"/>
                        </a:lnSpc>
                        <a:spcBef>
                          <a:spcPts val="0"/>
                        </a:spcBef>
                        <a:spcAft>
                          <a:spcPts val="0"/>
                        </a:spcAft>
                        <a:buClr>
                          <a:schemeClr val="dk1"/>
                        </a:buClr>
                        <a:buSzPts val="1600"/>
                        <a:buFont typeface="Tahoma"/>
                        <a:buNone/>
                      </a:pPr>
                      <a:r>
                        <a:rPr lang="en-US" sz="2100" b="0" i="0" u="none" strike="noStrike" cap="none" dirty="0">
                          <a:solidFill>
                            <a:schemeClr val="dk1"/>
                          </a:solidFill>
                          <a:latin typeface="Tahoma"/>
                          <a:ea typeface="Tahoma"/>
                          <a:cs typeface="Tahoma"/>
                          <a:sym typeface="Tahoma"/>
                        </a:rPr>
                        <a:t>27</a:t>
                      </a:r>
                      <a:endParaRPr sz="2400" dirty="0"/>
                    </a:p>
                  </a:txBody>
                  <a:tcPr marL="121933" marR="121933" marT="60967" marB="60967">
                    <a:lnL w="12700"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28575" cap="flat" cmpd="sng">
                      <a:solidFill>
                        <a:schemeClr val="dk1"/>
                      </a:solidFill>
                      <a:prstDash val="solid"/>
                      <a:round/>
                      <a:headEnd type="none" w="med" len="med"/>
                      <a:tailEnd type="none" w="med" len="med"/>
                    </a:lnB>
                    <a:solidFill>
                      <a:srgbClr val="E2E2F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73463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Space Review</a:t>
            </a:r>
          </a:p>
        </p:txBody>
      </p:sp>
      <p:sp>
        <p:nvSpPr>
          <p:cNvPr id="3" name="Content Placeholder 2"/>
          <p:cNvSpPr>
            <a:spLocks noGrp="1"/>
          </p:cNvSpPr>
          <p:nvPr>
            <p:ph idx="1"/>
          </p:nvPr>
        </p:nvSpPr>
        <p:spPr>
          <a:xfrm>
            <a:off x="609600" y="1600201"/>
            <a:ext cx="8128000" cy="4525963"/>
          </a:xfrm>
        </p:spPr>
        <p:txBody>
          <a:bodyPr>
            <a:normAutofit fontScale="92500" lnSpcReduction="20000"/>
          </a:bodyPr>
          <a:lstStyle/>
          <a:p>
            <a:r>
              <a:rPr lang="en-US"/>
              <a:t>For a SQL query, full plan space:</a:t>
            </a:r>
          </a:p>
          <a:p>
            <a:pPr lvl="1"/>
            <a:r>
              <a:rPr lang="en-US"/>
              <a:t>All equivalent relational algebra expressions</a:t>
            </a:r>
          </a:p>
          <a:p>
            <a:pPr lvl="2"/>
            <a:r>
              <a:rPr lang="en-US"/>
              <a:t>Based on the equivalence rules we learned</a:t>
            </a:r>
          </a:p>
          <a:p>
            <a:pPr lvl="1"/>
            <a:r>
              <a:rPr lang="en-US"/>
              <a:t>All mixes of physical implementations of those algebra expressions</a:t>
            </a:r>
          </a:p>
          <a:p>
            <a:pPr>
              <a:spcBef>
                <a:spcPts val="2000"/>
              </a:spcBef>
            </a:pPr>
            <a:r>
              <a:rPr lang="en-US"/>
              <a:t>We might prune this space:</a:t>
            </a:r>
          </a:p>
          <a:p>
            <a:pPr lvl="1"/>
            <a:r>
              <a:rPr lang="en-US"/>
              <a:t>Selection/Projection pushdown</a:t>
            </a:r>
          </a:p>
          <a:p>
            <a:pPr lvl="1"/>
            <a:r>
              <a:rPr lang="en-US"/>
              <a:t>Left-deep trees only</a:t>
            </a:r>
          </a:p>
          <a:p>
            <a:pPr lvl="1"/>
            <a:r>
              <a:rPr lang="en-US"/>
              <a:t>Avoid cartesian products</a:t>
            </a:r>
          </a:p>
          <a:p>
            <a:pPr>
              <a:spcBef>
                <a:spcPts val="2000"/>
              </a:spcBef>
            </a:pPr>
            <a:r>
              <a:rPr lang="en-US"/>
              <a:t>Along the way we may care about physical properties like sorting</a:t>
            </a:r>
          </a:p>
          <a:p>
            <a:pPr lvl="1"/>
            <a:r>
              <a:rPr lang="en-US"/>
              <a:t>Because downstream ops may depend on them</a:t>
            </a:r>
          </a:p>
          <a:p>
            <a:pPr lvl="1"/>
            <a:r>
              <a:rPr lang="en-US"/>
              <a:t>And enforcing them later may be expensive</a:t>
            </a:r>
          </a:p>
        </p:txBody>
      </p:sp>
      <p:sp>
        <p:nvSpPr>
          <p:cNvPr id="4" name="Slide Number Placeholder 3"/>
          <p:cNvSpPr>
            <a:spLocks noGrp="1"/>
          </p:cNvSpPr>
          <p:nvPr>
            <p:ph type="sldNum" sz="quarter" idx="12"/>
          </p:nvPr>
        </p:nvSpPr>
        <p:spPr/>
        <p:txBody>
          <a:bodyPr/>
          <a:lstStyle/>
          <a:p>
            <a:fld id="{459F6482-13E3-48AA-9F28-7362888D1E43}" type="slidenum">
              <a:rPr lang="en-US" smtClean="0"/>
              <a:t>60</a:t>
            </a:fld>
            <a:endParaRPr lang="en-US"/>
          </a:p>
        </p:txBody>
      </p:sp>
    </p:spTree>
    <p:extLst>
      <p:ext uri="{BB962C8B-B14F-4D97-AF65-F5344CB8AC3E}">
        <p14:creationId xmlns:p14="http://schemas.microsoft.com/office/powerpoint/2010/main" val="8073686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en-US" dirty="0" smtClean="0">
                <a:solidFill>
                  <a:srgbClr val="FF0000"/>
                </a:solidFill>
              </a:rPr>
              <a:t> </a:t>
            </a:r>
            <a:r>
              <a:rPr lang="en-US" altLang="x-none" dirty="0" smtClean="0"/>
              <a:t>Big </a:t>
            </a:r>
            <a:r>
              <a:rPr lang="en-US" altLang="x-none" dirty="0"/>
              <a:t>Picture of System R Optimizer</a:t>
            </a:r>
          </a:p>
        </p:txBody>
      </p:sp>
      <p:sp>
        <p:nvSpPr>
          <p:cNvPr id="52229" name="Rectangle 5"/>
          <p:cNvSpPr>
            <a:spLocks noGrp="1" noChangeArrowheads="1"/>
          </p:cNvSpPr>
          <p:nvPr>
            <p:ph idx="1"/>
          </p:nvPr>
        </p:nvSpPr>
        <p:spPr/>
        <p:txBody>
          <a:bodyPr>
            <a:normAutofit fontScale="85000" lnSpcReduction="20000"/>
          </a:bodyPr>
          <a:lstStyle/>
          <a:p>
            <a:r>
              <a:rPr lang="en-US" altLang="x-none" dirty="0"/>
              <a:t>Works well for up to 10-15 joins.</a:t>
            </a:r>
          </a:p>
          <a:p>
            <a:pPr>
              <a:spcBef>
                <a:spcPts val="2000"/>
              </a:spcBef>
            </a:pPr>
            <a:r>
              <a:rPr lang="en-US" altLang="x-none" b="1" dirty="0"/>
              <a:t>Plan Space</a:t>
            </a:r>
            <a:r>
              <a:rPr lang="en-US" altLang="x-none" dirty="0"/>
              <a:t>:  Too large, must be pruned.</a:t>
            </a:r>
          </a:p>
          <a:p>
            <a:pPr lvl="1"/>
            <a:r>
              <a:rPr lang="en-US" altLang="x-none" dirty="0"/>
              <a:t>Algorithmic insight: </a:t>
            </a:r>
          </a:p>
          <a:p>
            <a:pPr lvl="2"/>
            <a:r>
              <a:rPr lang="en-US" altLang="x-none" dirty="0"/>
              <a:t>Many plans could have the same </a:t>
            </a:r>
            <a:r>
              <a:rPr lang="ja-JP" altLang="en-US" dirty="0"/>
              <a:t>“</a:t>
            </a:r>
            <a:r>
              <a:rPr lang="en-US" altLang="ja-JP" dirty="0"/>
              <a:t>overpriced</a:t>
            </a:r>
            <a:r>
              <a:rPr lang="ja-JP" altLang="en-US" dirty="0"/>
              <a:t>”</a:t>
            </a:r>
            <a:r>
              <a:rPr lang="en-US" altLang="ja-JP" dirty="0"/>
              <a:t> subtree</a:t>
            </a:r>
          </a:p>
          <a:p>
            <a:pPr lvl="2"/>
            <a:r>
              <a:rPr lang="en-US" altLang="x-none" dirty="0"/>
              <a:t>Ignore all those plans</a:t>
            </a:r>
          </a:p>
          <a:p>
            <a:pPr lvl="1"/>
            <a:r>
              <a:rPr lang="en-US" altLang="x-none" dirty="0"/>
              <a:t>Common heuristic: consider only left-deep plans</a:t>
            </a:r>
          </a:p>
          <a:p>
            <a:pPr lvl="1"/>
            <a:r>
              <a:rPr lang="en-US" altLang="x-none" dirty="0"/>
              <a:t>Common heuristic: avoid Cartesian products</a:t>
            </a:r>
          </a:p>
          <a:p>
            <a:r>
              <a:rPr lang="en-US" altLang="x-none" dirty="0"/>
              <a:t>Cost estimation</a:t>
            </a:r>
          </a:p>
          <a:p>
            <a:pPr lvl="1"/>
            <a:r>
              <a:rPr lang="en-US" altLang="x-none" dirty="0"/>
              <a:t>Very inexact, but works ok in practice.</a:t>
            </a:r>
          </a:p>
          <a:p>
            <a:pPr lvl="1"/>
            <a:r>
              <a:rPr lang="en-US" altLang="x-none" dirty="0"/>
              <a:t>Stats in system catalogs used to estimate sizes &amp; costs</a:t>
            </a:r>
          </a:p>
          <a:p>
            <a:pPr lvl="1"/>
            <a:r>
              <a:rPr lang="en-US" altLang="x-none" dirty="0"/>
              <a:t>Considers combination of CPU and I/O costs.</a:t>
            </a:r>
          </a:p>
          <a:p>
            <a:pPr lvl="1"/>
            <a:r>
              <a:rPr lang="en-US" altLang="x-none" dirty="0"/>
              <a:t>System R</a:t>
            </a:r>
            <a:r>
              <a:rPr lang="ja-JP" altLang="en-US" dirty="0"/>
              <a:t>’</a:t>
            </a:r>
            <a:r>
              <a:rPr lang="en-US" altLang="ja-JP" dirty="0"/>
              <a:t>s scheme has been improved since that time.</a:t>
            </a:r>
          </a:p>
          <a:p>
            <a:r>
              <a:rPr lang="en-US" altLang="ja-JP" dirty="0" smtClean="0"/>
              <a:t>Search </a:t>
            </a:r>
            <a:r>
              <a:rPr lang="en-US" altLang="ja-JP" dirty="0"/>
              <a:t>Algorithm: Dynamic Programming</a:t>
            </a:r>
          </a:p>
          <a:p>
            <a:pPr lvl="1"/>
            <a:endParaRPr lang="en-US" altLang="x-none" dirty="0"/>
          </a:p>
        </p:txBody>
      </p:sp>
      <p:cxnSp>
        <p:nvCxnSpPr>
          <p:cNvPr id="3" name="Straight Connector 2"/>
          <p:cNvCxnSpPr/>
          <p:nvPr/>
        </p:nvCxnSpPr>
        <p:spPr>
          <a:xfrm flipV="1">
            <a:off x="582804" y="5687368"/>
            <a:ext cx="6360607" cy="100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59F6482-13E3-48AA-9F28-7362888D1E43}" type="slidenum">
              <a:rPr lang="en-US" smtClean="0"/>
              <a:t>61</a:t>
            </a:fld>
            <a:endParaRPr lang="en-US"/>
          </a:p>
        </p:txBody>
      </p:sp>
    </p:spTree>
    <p:extLst>
      <p:ext uri="{BB962C8B-B14F-4D97-AF65-F5344CB8AC3E}">
        <p14:creationId xmlns:p14="http://schemas.microsoft.com/office/powerpoint/2010/main" val="333927706"/>
      </p:ext>
    </p:extLst>
  </p:cSld>
  <p:clrMapOvr>
    <a:masterClrMapping/>
  </p:clrMapOvr>
  <p:transition>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title"/>
          </p:nvPr>
        </p:nvSpPr>
        <p:spPr/>
        <p:txBody>
          <a:bodyPr/>
          <a:lstStyle/>
          <a:p>
            <a:r>
              <a:rPr lang="en-US" altLang="x-none"/>
              <a:t>Result Size Estimation</a:t>
            </a:r>
          </a:p>
        </p:txBody>
      </p:sp>
      <p:sp>
        <p:nvSpPr>
          <p:cNvPr id="77829" name="Rectangle 5"/>
          <p:cNvSpPr>
            <a:spLocks noGrp="1" noChangeArrowheads="1"/>
          </p:cNvSpPr>
          <p:nvPr>
            <p:ph idx="1"/>
          </p:nvPr>
        </p:nvSpPr>
        <p:spPr/>
        <p:txBody>
          <a:bodyPr>
            <a:normAutofit fontScale="92500" lnSpcReduction="10000"/>
          </a:bodyPr>
          <a:lstStyle/>
          <a:p>
            <a:r>
              <a:rPr lang="en-US" altLang="x-none" dirty="0"/>
              <a:t>Result cardinality = Max # tuples  *  </a:t>
            </a:r>
            <a:r>
              <a:rPr lang="en-US" altLang="x-none" b="1" dirty="0"/>
              <a:t>product</a:t>
            </a:r>
            <a:r>
              <a:rPr lang="en-US" altLang="x-none" dirty="0"/>
              <a:t> of all </a:t>
            </a:r>
            <a:r>
              <a:rPr lang="en-US" altLang="x-none" dirty="0" err="1"/>
              <a:t>selectivitie</a:t>
            </a:r>
            <a:r>
              <a:rPr lang="en-US" altLang="ja-JP" dirty="0" err="1"/>
              <a:t>s</a:t>
            </a:r>
            <a:r>
              <a:rPr lang="en-US" altLang="ja-JP" dirty="0"/>
              <a:t>.</a:t>
            </a:r>
            <a:endParaRPr lang="en-US" altLang="x-none" dirty="0"/>
          </a:p>
          <a:p>
            <a:pPr>
              <a:spcBef>
                <a:spcPts val="2667"/>
              </a:spcBef>
            </a:pPr>
            <a:r>
              <a:rPr lang="en-US" altLang="x-none" dirty="0"/>
              <a:t>Term col=value (given </a:t>
            </a:r>
            <a:r>
              <a:rPr lang="en-US" altLang="x-none" dirty="0" err="1"/>
              <a:t>Nkeys</a:t>
            </a:r>
            <a:r>
              <a:rPr lang="en-US" altLang="x-none" dirty="0"/>
              <a:t>(I) on col)</a:t>
            </a:r>
          </a:p>
          <a:p>
            <a:pPr lvl="1">
              <a:spcBef>
                <a:spcPts val="267"/>
              </a:spcBef>
            </a:pPr>
            <a:r>
              <a:rPr lang="en-US" altLang="x-none" dirty="0" err="1"/>
              <a:t>sel</a:t>
            </a:r>
            <a:r>
              <a:rPr lang="en-US" altLang="x-none" dirty="0"/>
              <a:t> = 1/</a:t>
            </a:r>
            <a:r>
              <a:rPr lang="en-US" altLang="x-none" dirty="0" err="1"/>
              <a:t>NKeys</a:t>
            </a:r>
            <a:r>
              <a:rPr lang="en-US" altLang="x-none" dirty="0"/>
              <a:t>(I) </a:t>
            </a:r>
          </a:p>
          <a:p>
            <a:pPr>
              <a:spcBef>
                <a:spcPts val="2667"/>
              </a:spcBef>
            </a:pPr>
            <a:r>
              <a:rPr lang="en-US" altLang="x-none" dirty="0"/>
              <a:t>Term col1=col2 (handy for joins too…)</a:t>
            </a:r>
          </a:p>
          <a:p>
            <a:pPr lvl="1"/>
            <a:r>
              <a:rPr lang="en-US" altLang="x-none" dirty="0" err="1"/>
              <a:t>sel</a:t>
            </a:r>
            <a:r>
              <a:rPr lang="en-US" altLang="x-none" dirty="0"/>
              <a:t>  = 1/MAX(</a:t>
            </a:r>
            <a:r>
              <a:rPr lang="en-US" altLang="x-none" dirty="0" err="1"/>
              <a:t>NKeys</a:t>
            </a:r>
            <a:r>
              <a:rPr lang="en-US" altLang="x-none" dirty="0"/>
              <a:t>(I1), </a:t>
            </a:r>
            <a:r>
              <a:rPr lang="en-US" altLang="x-none" dirty="0" err="1"/>
              <a:t>NKeys</a:t>
            </a:r>
            <a:r>
              <a:rPr lang="en-US" altLang="x-none" dirty="0"/>
              <a:t>(I2))</a:t>
            </a:r>
          </a:p>
          <a:p>
            <a:pPr lvl="1"/>
            <a:r>
              <a:rPr lang="en-US" altLang="x-none" dirty="0"/>
              <a:t>Why MAX? See bunnies in 2 slides…</a:t>
            </a:r>
          </a:p>
          <a:p>
            <a:pPr>
              <a:spcBef>
                <a:spcPts val="2667"/>
              </a:spcBef>
            </a:pPr>
            <a:r>
              <a:rPr lang="en-US" altLang="x-none" dirty="0"/>
              <a:t>Term col&gt;value</a:t>
            </a:r>
          </a:p>
          <a:p>
            <a:pPr lvl="1">
              <a:spcBef>
                <a:spcPts val="267"/>
              </a:spcBef>
            </a:pPr>
            <a:r>
              <a:rPr lang="en-US" altLang="x-none" dirty="0" err="1"/>
              <a:t>sel</a:t>
            </a:r>
            <a:r>
              <a:rPr lang="en-US" altLang="x-none" dirty="0"/>
              <a:t> = (High(I)-value)/(High(I)-Low(I) + 1)</a:t>
            </a:r>
          </a:p>
          <a:p>
            <a:pPr>
              <a:spcBef>
                <a:spcPts val="2667"/>
              </a:spcBef>
            </a:pPr>
            <a:r>
              <a:rPr lang="en-US" altLang="x-none" dirty="0"/>
              <a:t>Note, if missing the needed stats, assume 1/10!!!</a:t>
            </a:r>
          </a:p>
        </p:txBody>
      </p:sp>
      <p:pic>
        <p:nvPicPr>
          <p:cNvPr id="5" name="Picture 4" descr="Photo of " title="Selinger"/>
          <p:cNvPicPr>
            <a:picLocks noChangeAspect="1"/>
          </p:cNvPicPr>
          <p:nvPr/>
        </p:nvPicPr>
        <p:blipFill>
          <a:blip r:embed="rId3"/>
          <a:srcRect t="11667" b="10000"/>
          <a:stretch>
            <a:fillRect/>
          </a:stretch>
        </p:blipFill>
        <p:spPr>
          <a:xfrm>
            <a:off x="9978809" y="60077"/>
            <a:ext cx="2213191" cy="2556124"/>
          </a:xfrm>
          <a:prstGeom prst="rect">
            <a:avLst/>
          </a:prstGeom>
          <a:effectLst>
            <a:softEdge rad="177800"/>
          </a:effectLst>
        </p:spPr>
      </p:pic>
      <p:sp>
        <p:nvSpPr>
          <p:cNvPr id="3" name="Rectangle 2"/>
          <p:cNvSpPr/>
          <p:nvPr/>
        </p:nvSpPr>
        <p:spPr>
          <a:xfrm>
            <a:off x="7056544" y="4001294"/>
            <a:ext cx="4716356" cy="523220"/>
          </a:xfrm>
          <a:prstGeom prst="rect">
            <a:avLst/>
          </a:prstGeom>
          <a:solidFill>
            <a:schemeClr val="accent4">
              <a:lumMod val="20000"/>
              <a:lumOff val="80000"/>
            </a:schemeClr>
          </a:solidFill>
        </p:spPr>
        <p:txBody>
          <a:bodyPr wrap="none">
            <a:spAutoFit/>
          </a:bodyPr>
          <a:lstStyle/>
          <a:p>
            <a:r>
              <a:rPr lang="en-US" sz="2800" dirty="0"/>
              <a:t>selectivity = |output| / |input|</a:t>
            </a:r>
          </a:p>
        </p:txBody>
      </p:sp>
      <p:sp>
        <p:nvSpPr>
          <p:cNvPr id="2" name="Slide Number Placeholder 1"/>
          <p:cNvSpPr>
            <a:spLocks noGrp="1"/>
          </p:cNvSpPr>
          <p:nvPr>
            <p:ph type="sldNum" sz="quarter" idx="12"/>
          </p:nvPr>
        </p:nvSpPr>
        <p:spPr/>
        <p:txBody>
          <a:bodyPr/>
          <a:lstStyle/>
          <a:p>
            <a:fld id="{459F6482-13E3-48AA-9F28-7362888D1E43}" type="slidenum">
              <a:rPr lang="en-US" smtClean="0"/>
              <a:t>62</a:t>
            </a:fld>
            <a:endParaRPr lang="en-US"/>
          </a:p>
        </p:txBody>
      </p:sp>
    </p:spTree>
    <p:extLst>
      <p:ext uri="{BB962C8B-B14F-4D97-AF65-F5344CB8AC3E}">
        <p14:creationId xmlns:p14="http://schemas.microsoft.com/office/powerpoint/2010/main" val="37172719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Upshot</a:t>
            </a:r>
          </a:p>
        </p:txBody>
      </p:sp>
      <p:sp>
        <p:nvSpPr>
          <p:cNvPr id="3" name="Content Placeholder 2"/>
          <p:cNvSpPr>
            <a:spLocks noGrp="1"/>
          </p:cNvSpPr>
          <p:nvPr>
            <p:ph idx="1"/>
          </p:nvPr>
        </p:nvSpPr>
        <p:spPr/>
        <p:txBody>
          <a:bodyPr>
            <a:normAutofit fontScale="77500" lnSpcReduction="20000"/>
          </a:bodyPr>
          <a:lstStyle/>
          <a:p>
            <a:r>
              <a:rPr lang="en-US" dirty="0"/>
              <a:t>Know how to compute </a:t>
            </a:r>
            <a:r>
              <a:rPr lang="en-US" dirty="0" err="1"/>
              <a:t>selectivities</a:t>
            </a:r>
            <a:r>
              <a:rPr lang="en-US" dirty="0"/>
              <a:t> for basic predicates</a:t>
            </a:r>
          </a:p>
          <a:p>
            <a:pPr lvl="1"/>
            <a:r>
              <a:rPr lang="en-US" dirty="0"/>
              <a:t>The original Selinger version</a:t>
            </a:r>
          </a:p>
          <a:p>
            <a:pPr lvl="1"/>
            <a:r>
              <a:rPr lang="en-US" dirty="0"/>
              <a:t>The histogram version</a:t>
            </a:r>
          </a:p>
          <a:p>
            <a:pPr>
              <a:spcBef>
                <a:spcPts val="2667"/>
              </a:spcBef>
            </a:pPr>
            <a:r>
              <a:rPr lang="en-US" b="1" dirty="0"/>
              <a:t>Assumption 1</a:t>
            </a:r>
            <a:r>
              <a:rPr lang="en-US" dirty="0"/>
              <a:t>: uniform distribution within histogram bins</a:t>
            </a:r>
          </a:p>
          <a:p>
            <a:pPr lvl="1"/>
            <a:r>
              <a:rPr lang="en-US" dirty="0"/>
              <a:t>Within a bin, fraction of range = fraction of count</a:t>
            </a:r>
          </a:p>
          <a:p>
            <a:pPr>
              <a:spcBef>
                <a:spcPts val="2667"/>
              </a:spcBef>
            </a:pPr>
            <a:r>
              <a:rPr lang="en-US" b="1" dirty="0"/>
              <a:t>Assumption 2</a:t>
            </a:r>
            <a:r>
              <a:rPr lang="en-US" dirty="0"/>
              <a:t>: independent predicates</a:t>
            </a:r>
          </a:p>
          <a:p>
            <a:pPr lvl="1"/>
            <a:r>
              <a:rPr lang="en-US" dirty="0"/>
              <a:t>Selectivity of AND = product of </a:t>
            </a:r>
            <a:r>
              <a:rPr lang="en-US" dirty="0" err="1"/>
              <a:t>selectivities</a:t>
            </a:r>
            <a:r>
              <a:rPr lang="en-US" dirty="0"/>
              <a:t> of predicates</a:t>
            </a:r>
          </a:p>
          <a:p>
            <a:pPr lvl="1"/>
            <a:r>
              <a:rPr lang="en-US" dirty="0"/>
              <a:t>Selectivity of OR = sum of </a:t>
            </a:r>
            <a:r>
              <a:rPr lang="en-US" dirty="0" err="1"/>
              <a:t>selectivities</a:t>
            </a:r>
            <a:r>
              <a:rPr lang="en-US" dirty="0"/>
              <a:t> of predicates - product of </a:t>
            </a:r>
            <a:r>
              <a:rPr lang="en-US" dirty="0" err="1"/>
              <a:t>selectivities</a:t>
            </a:r>
            <a:r>
              <a:rPr lang="en-US" dirty="0"/>
              <a:t> of predicates</a:t>
            </a:r>
          </a:p>
          <a:p>
            <a:pPr lvl="1"/>
            <a:r>
              <a:rPr lang="en-US" dirty="0"/>
              <a:t>Selectivity of NOT = 1 </a:t>
            </a:r>
            <a:r>
              <a:rPr lang="mr-IN" dirty="0"/>
              <a:t>–</a:t>
            </a:r>
            <a:r>
              <a:rPr lang="en-US" dirty="0"/>
              <a:t> selectivity of predicates</a:t>
            </a:r>
          </a:p>
          <a:p>
            <a:pPr>
              <a:spcBef>
                <a:spcPts val="2667"/>
              </a:spcBef>
            </a:pPr>
            <a:r>
              <a:rPr lang="en-US" dirty="0"/>
              <a:t>Joins are not a special case</a:t>
            </a:r>
          </a:p>
          <a:p>
            <a:pPr lvl="1"/>
            <a:r>
              <a:rPr lang="en-US" dirty="0"/>
              <a:t>Simply compute the selectivity of all predicates</a:t>
            </a:r>
          </a:p>
          <a:p>
            <a:pPr lvl="1"/>
            <a:r>
              <a:rPr lang="en-US" dirty="0"/>
              <a:t>And multiply by the product of the table sizes</a:t>
            </a:r>
          </a:p>
          <a:p>
            <a:pPr lvl="1"/>
            <a:endParaRPr lang="en-US" dirty="0"/>
          </a:p>
        </p:txBody>
      </p:sp>
      <p:grpSp>
        <p:nvGrpSpPr>
          <p:cNvPr id="4" name="Group 3" descr="A histogram bar that has a vertical portion highlighted is equal to a A histogram bar that has a horizontal portion highlighted" title="Equality">
            <a:extLst>
              <a:ext uri="{FF2B5EF4-FFF2-40B4-BE49-F238E27FC236}">
                <a16:creationId xmlns:a16="http://schemas.microsoft.com/office/drawing/2014/main" id="{5047D593-BB06-184C-A06D-751788975A3E}"/>
              </a:ext>
            </a:extLst>
          </p:cNvPr>
          <p:cNvGrpSpPr/>
          <p:nvPr/>
        </p:nvGrpSpPr>
        <p:grpSpPr>
          <a:xfrm>
            <a:off x="9348247" y="2889418"/>
            <a:ext cx="802067" cy="463616"/>
            <a:chOff x="7011185" y="2167061"/>
            <a:chExt cx="601550" cy="347712"/>
          </a:xfrm>
        </p:grpSpPr>
        <p:sp>
          <p:nvSpPr>
            <p:cNvPr id="11" name="Rectangle 10"/>
            <p:cNvSpPr/>
            <p:nvPr/>
          </p:nvSpPr>
          <p:spPr bwMode="auto">
            <a:xfrm>
              <a:off x="7466792" y="2219998"/>
              <a:ext cx="145943" cy="293312"/>
            </a:xfrm>
            <a:prstGeom prst="rect">
              <a:avLst/>
            </a:prstGeom>
            <a:solidFill>
              <a:srgbClr val="D6AF57"/>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12" name="Rectangle 11"/>
            <p:cNvSpPr/>
            <p:nvPr/>
          </p:nvSpPr>
          <p:spPr bwMode="auto">
            <a:xfrm>
              <a:off x="7466792" y="2442583"/>
              <a:ext cx="145941" cy="70727"/>
            </a:xfrm>
            <a:prstGeom prst="rect">
              <a:avLst/>
            </a:prstGeom>
            <a:solidFill>
              <a:srgbClr val="45E3FA"/>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14" name="Rectangle 13" descr="A hist" title="Vertically partioned bar"/>
            <p:cNvSpPr/>
            <p:nvPr/>
          </p:nvSpPr>
          <p:spPr bwMode="auto">
            <a:xfrm>
              <a:off x="7013347" y="2221461"/>
              <a:ext cx="145943" cy="293312"/>
            </a:xfrm>
            <a:prstGeom prst="rect">
              <a:avLst/>
            </a:prstGeom>
            <a:solidFill>
              <a:srgbClr val="D6AF57"/>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15" name="Rectangle 14"/>
            <p:cNvSpPr/>
            <p:nvPr/>
          </p:nvSpPr>
          <p:spPr bwMode="auto">
            <a:xfrm>
              <a:off x="7011185" y="2219997"/>
              <a:ext cx="34289" cy="293922"/>
            </a:xfrm>
            <a:prstGeom prst="rect">
              <a:avLst/>
            </a:prstGeom>
            <a:solidFill>
              <a:srgbClr val="45E3FA"/>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200">
                <a:solidFill>
                  <a:srgbClr val="000000"/>
                </a:solidFill>
                <a:latin typeface="Helvetica Neue" charset="0"/>
              </a:endParaRPr>
            </a:p>
          </p:txBody>
        </p:sp>
        <p:sp>
          <p:nvSpPr>
            <p:cNvPr id="16" name="TextBox 15"/>
            <p:cNvSpPr txBox="1"/>
            <p:nvPr/>
          </p:nvSpPr>
          <p:spPr>
            <a:xfrm>
              <a:off x="7186805" y="2167061"/>
              <a:ext cx="273151" cy="346249"/>
            </a:xfrm>
            <a:prstGeom prst="rect">
              <a:avLst/>
            </a:prstGeom>
            <a:noFill/>
          </p:spPr>
          <p:txBody>
            <a:bodyPr wrap="none" rtlCol="0">
              <a:spAutoFit/>
            </a:bodyPr>
            <a:lstStyle/>
            <a:p>
              <a:r>
                <a:rPr lang="en-US" sz="2400">
                  <a:solidFill>
                    <a:schemeClr val="tx2"/>
                  </a:solidFill>
                  <a:latin typeface="Helvetica Neue" charset="0"/>
                  <a:ea typeface="Helvetica Neue" charset="0"/>
                  <a:cs typeface="Helvetica Neue" charset="0"/>
                </a:rPr>
                <a:t>=</a:t>
              </a:r>
            </a:p>
          </p:txBody>
        </p:sp>
      </p:grpSp>
      <p:sp>
        <p:nvSpPr>
          <p:cNvPr id="5" name="Slide Number Placeholder 4"/>
          <p:cNvSpPr>
            <a:spLocks noGrp="1"/>
          </p:cNvSpPr>
          <p:nvPr>
            <p:ph type="sldNum" sz="quarter" idx="12"/>
          </p:nvPr>
        </p:nvSpPr>
        <p:spPr/>
        <p:txBody>
          <a:bodyPr/>
          <a:lstStyle/>
          <a:p>
            <a:fld id="{459F6482-13E3-48AA-9F28-7362888D1E43}" type="slidenum">
              <a:rPr lang="en-US" smtClean="0"/>
              <a:t>63</a:t>
            </a:fld>
            <a:endParaRPr lang="en-US"/>
          </a:p>
        </p:txBody>
      </p:sp>
    </p:spTree>
    <p:extLst>
      <p:ext uri="{BB962C8B-B14F-4D97-AF65-F5344CB8AC3E}">
        <p14:creationId xmlns:p14="http://schemas.microsoft.com/office/powerpoint/2010/main" val="10393452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823" y="2399840"/>
            <a:ext cx="7661304" cy="1325563"/>
          </a:xfrm>
        </p:spPr>
        <p:txBody>
          <a:bodyPr>
            <a:normAutofit fontScale="90000"/>
          </a:bodyPr>
          <a:lstStyle/>
          <a:p>
            <a:r>
              <a:rPr lang="en-US" altLang="zh-CN" sz="5400" b="1" dirty="0" smtClean="0"/>
              <a:t>9. Transactions </a:t>
            </a:r>
            <a:r>
              <a:rPr lang="en-US" altLang="zh-CN" sz="5400" b="1" dirty="0"/>
              <a:t>&amp;</a:t>
            </a:r>
            <a:br>
              <a:rPr lang="en-US" altLang="zh-CN" sz="5400" b="1" dirty="0"/>
            </a:br>
            <a:r>
              <a:rPr lang="en-US" altLang="zh-CN" sz="5400" b="1" dirty="0"/>
              <a:t>Concurrency Control </a:t>
            </a:r>
            <a:endParaRPr lang="en-US" sz="3600" b="1" dirty="0"/>
          </a:p>
        </p:txBody>
      </p:sp>
      <p:sp>
        <p:nvSpPr>
          <p:cNvPr id="34" name="Can 33" descr="Lowest level" title="Database"/>
          <p:cNvSpPr/>
          <p:nvPr/>
        </p:nvSpPr>
        <p:spPr bwMode="auto">
          <a:xfrm>
            <a:off x="8462461" y="6001799"/>
            <a:ext cx="1742140" cy="777781"/>
          </a:xfrm>
          <a:prstGeom prst="can">
            <a:avLst>
              <a:gd name="adj" fmla="val 41129"/>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Database</a:t>
            </a:r>
          </a:p>
        </p:txBody>
      </p:sp>
      <p:sp>
        <p:nvSpPr>
          <p:cNvPr id="35" name="Rectangle 34" descr="Disk Space Management, Buffer Management, Files and Index Management, Relational Operators, Query Parsing &amp; Optimization, SQL Client" title="DBMS 1"/>
          <p:cNvSpPr/>
          <p:nvPr/>
        </p:nvSpPr>
        <p:spPr bwMode="auto">
          <a:xfrm>
            <a:off x="6590331" y="3365733"/>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36" name="Rectangle 35" descr="Disk Space Management, Buffer Management, Files and Index Management, Relational Operators, Query Parsing &amp; Optimization, SQL Client" title="DBMS 1"/>
          <p:cNvSpPr/>
          <p:nvPr/>
        </p:nvSpPr>
        <p:spPr bwMode="auto">
          <a:xfrm>
            <a:off x="6666151" y="3423108"/>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37" name="Rectangle 36" descr="Disk Space Management, Buffer Management, Files and Index Management, Relational Operators, Query Parsing &amp; Optimization, SQL Client" title="DBMS 1"/>
          <p:cNvSpPr/>
          <p:nvPr/>
        </p:nvSpPr>
        <p:spPr bwMode="auto">
          <a:xfrm>
            <a:off x="6666151" y="3012282"/>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38" name="Rectangle 37" descr="Disk Space Management, Buffer Management, Files and Index Management, Relational Operators, Query Parsing &amp; Optimization, SQL Client" title="DBMS 1"/>
          <p:cNvSpPr/>
          <p:nvPr/>
        </p:nvSpPr>
        <p:spPr bwMode="auto">
          <a:xfrm>
            <a:off x="6666151" y="3723116"/>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39" name="Rectangle 38" descr="Disk Space Management, Buffer Management, Files and Index Management, Relational Operators, Query Parsing &amp; Optimization, SQL Client" title="DBMS 1"/>
          <p:cNvSpPr/>
          <p:nvPr/>
        </p:nvSpPr>
        <p:spPr bwMode="auto">
          <a:xfrm>
            <a:off x="6666151" y="4018268"/>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40" name="Rectangle 39" descr="Disk Space Management, Buffer Management, Files and Index Management, Relational Operators, Query Parsing &amp; Optimization, SQL Client" title="DBMS 1"/>
          <p:cNvSpPr/>
          <p:nvPr/>
        </p:nvSpPr>
        <p:spPr bwMode="auto">
          <a:xfrm>
            <a:off x="6666153" y="4317848"/>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41" name="Rectangle 40" descr="Disk Space Management, Buffer Management, Files and Index Management, Relational Operators, Query Parsing &amp; Optimization, SQL Client" title="DBMS 1"/>
          <p:cNvSpPr/>
          <p:nvPr/>
        </p:nvSpPr>
        <p:spPr bwMode="auto">
          <a:xfrm>
            <a:off x="6666156" y="4609794"/>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42" name="Rectangle 41" descr="Disk Space Management, Buffer Management, Files and Index Management, Relational Operators, Query Parsing &amp; Optimization, SQL Client" title="DBMS 2"/>
          <p:cNvSpPr/>
          <p:nvPr/>
        </p:nvSpPr>
        <p:spPr bwMode="auto">
          <a:xfrm>
            <a:off x="8476282" y="3492389"/>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43" name="Rectangle 42" descr="Disk Space Management, Buffer Management, Files and Index Management, Relational Operators, Query Parsing &amp; Optimization, SQL Client" title="DBMS 2"/>
          <p:cNvSpPr/>
          <p:nvPr/>
        </p:nvSpPr>
        <p:spPr bwMode="auto">
          <a:xfrm>
            <a:off x="8552103" y="3549763"/>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44" name="Rectangle 43" descr="Disk Space Management, Buffer Management, Files and Index Management, Relational Operators, Query Parsing &amp; Optimization, SQL Client" title="DBMS 2"/>
          <p:cNvSpPr/>
          <p:nvPr/>
        </p:nvSpPr>
        <p:spPr bwMode="auto">
          <a:xfrm>
            <a:off x="8552102" y="3138937"/>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45" name="Rectangle 44" descr="Disk Space Management, Buffer Management, Files and Index Management, Relational Operators, Query Parsing &amp; Optimization, SQL Client" title="DBMS 2"/>
          <p:cNvSpPr/>
          <p:nvPr/>
        </p:nvSpPr>
        <p:spPr bwMode="auto">
          <a:xfrm>
            <a:off x="8552102" y="3849772"/>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46" name="Rectangle 45" descr="Disk Space Management, Buffer Management, Files and Index Management, Relational Operators, Query Parsing &amp; Optimization, SQL Client" title="DBMS 2"/>
          <p:cNvSpPr/>
          <p:nvPr/>
        </p:nvSpPr>
        <p:spPr bwMode="auto">
          <a:xfrm>
            <a:off x="8552102" y="4144924"/>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47" name="Rectangle 46" descr="Disk Space Management, Buffer Management, Files and Index Management, Relational Operators, Query Parsing &amp; Optimization, SQL Client" title="DBMS 2"/>
          <p:cNvSpPr/>
          <p:nvPr/>
        </p:nvSpPr>
        <p:spPr bwMode="auto">
          <a:xfrm>
            <a:off x="8552105" y="4444503"/>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48" name="Rectangle 47" descr="Disk Space Management, Buffer Management, Files and Index Management, Relational Operators, Query Parsing &amp; Optimization, SQL Client" title="DBMS 2"/>
          <p:cNvSpPr/>
          <p:nvPr/>
        </p:nvSpPr>
        <p:spPr bwMode="auto">
          <a:xfrm>
            <a:off x="8552108" y="4736450"/>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49" name="Rectangle 48" descr="Disk Space Management, Buffer Management, Files and Index Management, Relational Operators, Query Parsing &amp; Optimization, SQL Client" title="DBMS 3"/>
          <p:cNvSpPr/>
          <p:nvPr/>
        </p:nvSpPr>
        <p:spPr bwMode="auto">
          <a:xfrm>
            <a:off x="10428123" y="3225312"/>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50" name="Rectangle 49" descr="Disk Space Management, Buffer Management, Files and Index Management, Relational Operators, Query Parsing &amp; Optimization, SQL Client" title="DBMS 3"/>
          <p:cNvSpPr/>
          <p:nvPr/>
        </p:nvSpPr>
        <p:spPr bwMode="auto">
          <a:xfrm>
            <a:off x="10503943" y="3282687"/>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51" name="Rectangle 50" descr="Disk Space Management, Buffer Management, Files and Index Management, Relational Operators, Query Parsing &amp; Optimization, SQL Client" title="DBMS 3"/>
          <p:cNvSpPr/>
          <p:nvPr/>
        </p:nvSpPr>
        <p:spPr bwMode="auto">
          <a:xfrm>
            <a:off x="10503943" y="2871861"/>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52" name="Rectangle 51" descr="Disk Space Management, Buffer Management, Files and Index Management, Relational Operators, Query Parsing &amp; Optimization, SQL Client" title="DBMS 3"/>
          <p:cNvSpPr/>
          <p:nvPr/>
        </p:nvSpPr>
        <p:spPr bwMode="auto">
          <a:xfrm>
            <a:off x="10503943" y="3582695"/>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53" name="Rectangle 52" descr="Disk Space Management, Buffer Management, Files and Index Management, Relational Operators, Query Parsing &amp; Optimization, SQL Client" title="DBMS 3"/>
          <p:cNvSpPr/>
          <p:nvPr/>
        </p:nvSpPr>
        <p:spPr bwMode="auto">
          <a:xfrm>
            <a:off x="10503943" y="3877847"/>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54" name="Rectangle 53" descr="Disk Space Management, Buffer Management, Files and Index Management, Relational Operators, Query Parsing &amp; Optimization, SQL Client" title="DBMS 3"/>
          <p:cNvSpPr/>
          <p:nvPr/>
        </p:nvSpPr>
        <p:spPr bwMode="auto">
          <a:xfrm>
            <a:off x="10503945" y="4177427"/>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55" name="Rectangle 54" descr="Disk Space Management, Buffer Management, Files and Index Management, Relational Operators, Query Parsing &amp; Optimization, SQL Client" title="DBMS 3"/>
          <p:cNvSpPr/>
          <p:nvPr/>
        </p:nvSpPr>
        <p:spPr bwMode="auto">
          <a:xfrm>
            <a:off x="10503948" y="4469373"/>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56" name="Right Brace 55" descr="Lies on top of the database. The rest of the DBMS is above the transaction manager. You are here"/>
          <p:cNvSpPr/>
          <p:nvPr/>
        </p:nvSpPr>
        <p:spPr>
          <a:xfrm rot="5400000">
            <a:off x="9091343" y="2543897"/>
            <a:ext cx="427228" cy="5429251"/>
          </a:xfrm>
          <a:prstGeom prst="rightBrace">
            <a:avLst>
              <a:gd name="adj1" fmla="val 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50"/>
          </a:p>
        </p:txBody>
      </p:sp>
      <p:sp>
        <p:nvSpPr>
          <p:cNvPr id="57" name="Left Arrow 56" descr="Lies on top of the database. The rest of the DBMS is above the transaction manager. You are here"/>
          <p:cNvSpPr/>
          <p:nvPr/>
        </p:nvSpPr>
        <p:spPr>
          <a:xfrm flipH="1">
            <a:off x="7596760" y="5717423"/>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Helvetica Neue" charset="0"/>
              <a:ea typeface="Helvetica Neue" charset="0"/>
              <a:cs typeface="Helvetica Neue" charset="0"/>
            </a:endParaRPr>
          </a:p>
        </p:txBody>
      </p:sp>
      <p:sp>
        <p:nvSpPr>
          <p:cNvPr id="58" name="TextBox 59" descr="Lies on top of the database. The rest of the DBMS is above the transaction manager. You are here"/>
          <p:cNvSpPr txBox="1"/>
          <p:nvPr/>
        </p:nvSpPr>
        <p:spPr>
          <a:xfrm>
            <a:off x="6160228" y="5714954"/>
            <a:ext cx="1613687"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latin typeface="Helvetica Neue" charset="0"/>
                <a:ea typeface="Helvetica Neue" charset="0"/>
                <a:cs typeface="Helvetica Neue" charset="0"/>
              </a:rPr>
              <a:t>You are here</a:t>
            </a:r>
          </a:p>
        </p:txBody>
      </p:sp>
      <p:sp>
        <p:nvSpPr>
          <p:cNvPr id="59" name="Rectangle 58" descr="Lies on top of the database. The rest of the DBMS is above the transaction manager. You are here" title="Transaction Manager"/>
          <p:cNvSpPr/>
          <p:nvPr/>
        </p:nvSpPr>
        <p:spPr bwMode="auto">
          <a:xfrm>
            <a:off x="8089614" y="5554743"/>
            <a:ext cx="2430685"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Transaction Manager</a:t>
            </a:r>
          </a:p>
        </p:txBody>
      </p:sp>
      <p:sp>
        <p:nvSpPr>
          <p:cNvPr id="60" name="Rectangle 59" descr="Lies on top of the database.  Is made of the lock manager and logging and recovery systems. The rest of the DBMS is above the transaction manager. You are here" title="Transaction Manager">
            <a:extLst>
              <a:ext uri="{FF2B5EF4-FFF2-40B4-BE49-F238E27FC236}">
                <a16:creationId xmlns:a16="http://schemas.microsoft.com/office/drawing/2014/main" id="{EE526167-5214-4307-B57E-DD8418798A37}"/>
              </a:ext>
            </a:extLst>
          </p:cNvPr>
          <p:cNvSpPr/>
          <p:nvPr/>
        </p:nvSpPr>
        <p:spPr bwMode="auto">
          <a:xfrm>
            <a:off x="4889970" y="6112618"/>
            <a:ext cx="1215047" cy="477488"/>
          </a:xfrm>
          <a:prstGeom prst="rect">
            <a:avLst/>
          </a:prstGeom>
          <a:solidFill>
            <a:schemeClr val="tx1">
              <a:lumMod val="50000"/>
              <a:lumOff val="50000"/>
            </a:schemeClr>
          </a:soli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Logging &amp; Recovery</a:t>
            </a:r>
          </a:p>
        </p:txBody>
      </p:sp>
      <p:sp>
        <p:nvSpPr>
          <p:cNvPr id="61" name="Rectangle 60" descr="Lies on top of the database.  Is made of the lock manager and logging and recovery systems. The rest of the DBMS is above the transaction manager. You are here" title="Transaction Manager">
            <a:extLst>
              <a:ext uri="{FF2B5EF4-FFF2-40B4-BE49-F238E27FC236}">
                <a16:creationId xmlns:a16="http://schemas.microsoft.com/office/drawing/2014/main" id="{EF8F2284-F254-4184-B000-D33173B438D9}"/>
              </a:ext>
            </a:extLst>
          </p:cNvPr>
          <p:cNvSpPr/>
          <p:nvPr/>
        </p:nvSpPr>
        <p:spPr bwMode="auto">
          <a:xfrm>
            <a:off x="3674333" y="6112618"/>
            <a:ext cx="1215637"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Lock Manager</a:t>
            </a:r>
          </a:p>
        </p:txBody>
      </p:sp>
      <p:sp>
        <p:nvSpPr>
          <p:cNvPr id="4" name="Oval 3"/>
          <p:cNvSpPr/>
          <p:nvPr/>
        </p:nvSpPr>
        <p:spPr>
          <a:xfrm>
            <a:off x="3135087" y="5875141"/>
            <a:ext cx="3455244" cy="90749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59" idx="1"/>
            <a:endCxn id="4" idx="6"/>
          </p:cNvCxnSpPr>
          <p:nvPr/>
        </p:nvCxnSpPr>
        <p:spPr>
          <a:xfrm flipH="1">
            <a:off x="6590331" y="5793487"/>
            <a:ext cx="1499283" cy="53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59F6482-13E3-48AA-9F28-7362888D1E43}" type="slidenum">
              <a:rPr lang="en-US" smtClean="0"/>
              <a:t>64</a:t>
            </a:fld>
            <a:endParaRPr lang="en-US"/>
          </a:p>
        </p:txBody>
      </p:sp>
    </p:spTree>
    <p:extLst>
      <p:ext uri="{BB962C8B-B14F-4D97-AF65-F5344CB8AC3E}">
        <p14:creationId xmlns:p14="http://schemas.microsoft.com/office/powerpoint/2010/main" val="40983972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01B656-5577-B644-A6E5-E9683D52338C}"/>
              </a:ext>
            </a:extLst>
          </p:cNvPr>
          <p:cNvSpPr>
            <a:spLocks noGrp="1"/>
          </p:cNvSpPr>
          <p:nvPr>
            <p:ph type="title"/>
          </p:nvPr>
        </p:nvSpPr>
        <p:spPr/>
        <p:txBody>
          <a:bodyPr>
            <a:normAutofit/>
          </a:bodyPr>
          <a:lstStyle/>
          <a:p>
            <a:r>
              <a:rPr lang="en-US" dirty="0"/>
              <a:t>ACID: High-Level Properties of Transactions</a:t>
            </a:r>
          </a:p>
        </p:txBody>
      </p:sp>
      <p:sp>
        <p:nvSpPr>
          <p:cNvPr id="21" name="Content Placeholder 2"/>
          <p:cNvSpPr>
            <a:spLocks noGrp="1"/>
          </p:cNvSpPr>
          <p:nvPr>
            <p:ph idx="1"/>
          </p:nvPr>
        </p:nvSpPr>
        <p:spPr/>
        <p:txBody>
          <a:bodyPr>
            <a:normAutofit/>
          </a:bodyPr>
          <a:lstStyle/>
          <a:p>
            <a:r>
              <a:rPr lang="en-US" b="1" dirty="0">
                <a:solidFill>
                  <a:srgbClr val="FF0000"/>
                </a:solidFill>
                <a:ea typeface="Lucida Console" charset="0"/>
                <a:cs typeface="Lucida Console" charset="0"/>
              </a:rPr>
              <a:t>A</a:t>
            </a:r>
            <a:r>
              <a:rPr lang="en-US" b="1" dirty="0">
                <a:ea typeface="Lucida Console" charset="0"/>
                <a:cs typeface="Lucida Console" charset="0"/>
              </a:rPr>
              <a:t> </a:t>
            </a:r>
            <a:r>
              <a:rPr lang="en-US" b="1" dirty="0" err="1">
                <a:ea typeface="Lucida Console" charset="0"/>
                <a:cs typeface="Lucida Console" charset="0"/>
              </a:rPr>
              <a:t>tomicity</a:t>
            </a:r>
            <a:r>
              <a:rPr lang="en-US" b="1" dirty="0">
                <a:ea typeface="Lucida Console" charset="0"/>
                <a:cs typeface="Lucida Console" charset="0"/>
              </a:rPr>
              <a:t>: </a:t>
            </a:r>
            <a:r>
              <a:rPr lang="en-US" i="1" dirty="0">
                <a:ea typeface="Lucida Console" charset="0"/>
                <a:cs typeface="Lucida Console" charset="0"/>
              </a:rPr>
              <a:t>All</a:t>
            </a:r>
            <a:r>
              <a:rPr lang="en-US" b="1" dirty="0">
                <a:ea typeface="Lucida Console" charset="0"/>
                <a:cs typeface="Lucida Console" charset="0"/>
              </a:rPr>
              <a:t> </a:t>
            </a:r>
            <a:r>
              <a:rPr lang="en-US" dirty="0">
                <a:ea typeface="Lucida Console" charset="0"/>
                <a:cs typeface="Lucida Console" charset="0"/>
              </a:rPr>
              <a:t>actions in the Xact happen, or </a:t>
            </a:r>
            <a:r>
              <a:rPr lang="en-US" i="1" dirty="0">
                <a:ea typeface="Lucida Console" charset="0"/>
                <a:cs typeface="Lucida Console" charset="0"/>
              </a:rPr>
              <a:t>none</a:t>
            </a:r>
            <a:r>
              <a:rPr lang="en-US" b="1" dirty="0">
                <a:ea typeface="Lucida Console" charset="0"/>
                <a:cs typeface="Lucida Console" charset="0"/>
              </a:rPr>
              <a:t> </a:t>
            </a:r>
            <a:r>
              <a:rPr lang="en-US" dirty="0">
                <a:ea typeface="Lucida Console" charset="0"/>
                <a:cs typeface="Lucida Console" charset="0"/>
              </a:rPr>
              <a:t>happen.</a:t>
            </a:r>
          </a:p>
          <a:p>
            <a:pPr>
              <a:spcBef>
                <a:spcPts val="3200"/>
              </a:spcBef>
            </a:pPr>
            <a:r>
              <a:rPr lang="en-US" b="1" dirty="0">
                <a:solidFill>
                  <a:srgbClr val="FF0000"/>
                </a:solidFill>
                <a:ea typeface="Lucida Console" charset="0"/>
                <a:cs typeface="Lucida Console" charset="0"/>
              </a:rPr>
              <a:t>C</a:t>
            </a:r>
            <a:r>
              <a:rPr lang="en-US" b="1" dirty="0">
                <a:ea typeface="Lucida Console" charset="0"/>
                <a:cs typeface="Lucida Console" charset="0"/>
              </a:rPr>
              <a:t> </a:t>
            </a:r>
            <a:r>
              <a:rPr lang="en-US" b="1" dirty="0" err="1">
                <a:ea typeface="Lucida Console" charset="0"/>
                <a:cs typeface="Lucida Console" charset="0"/>
              </a:rPr>
              <a:t>onsistency</a:t>
            </a:r>
            <a:r>
              <a:rPr lang="en-US" b="1" dirty="0">
                <a:ea typeface="Lucida Console" charset="0"/>
                <a:cs typeface="Lucida Console" charset="0"/>
              </a:rPr>
              <a:t>: </a:t>
            </a:r>
            <a:r>
              <a:rPr lang="en-US" dirty="0">
                <a:ea typeface="Lucida Console" charset="0"/>
                <a:cs typeface="Lucida Console" charset="0"/>
              </a:rPr>
              <a:t>If the DB </a:t>
            </a:r>
            <a:r>
              <a:rPr lang="en-US" i="1" dirty="0">
                <a:ea typeface="Lucida Console" charset="0"/>
                <a:cs typeface="Lucida Console" charset="0"/>
              </a:rPr>
              <a:t>starts</a:t>
            </a:r>
            <a:r>
              <a:rPr lang="en-US" b="1" dirty="0">
                <a:ea typeface="Lucida Console" charset="0"/>
                <a:cs typeface="Lucida Console" charset="0"/>
              </a:rPr>
              <a:t> </a:t>
            </a:r>
            <a:r>
              <a:rPr lang="en-US" dirty="0">
                <a:ea typeface="Lucida Console" charset="0"/>
                <a:cs typeface="Lucida Console" charset="0"/>
              </a:rPr>
              <a:t>out</a:t>
            </a:r>
            <a:r>
              <a:rPr lang="en-US" b="1" dirty="0">
                <a:ea typeface="Lucida Console" charset="0"/>
                <a:cs typeface="Lucida Console" charset="0"/>
              </a:rPr>
              <a:t> </a:t>
            </a:r>
            <a:r>
              <a:rPr lang="en-US" i="1" dirty="0">
                <a:ea typeface="Lucida Console" charset="0"/>
                <a:cs typeface="Lucida Console" charset="0"/>
              </a:rPr>
              <a:t>consistent</a:t>
            </a:r>
            <a:r>
              <a:rPr lang="en-US" b="1" dirty="0">
                <a:ea typeface="Lucida Console" charset="0"/>
                <a:cs typeface="Lucida Console" charset="0"/>
              </a:rPr>
              <a:t>, </a:t>
            </a:r>
            <a:r>
              <a:rPr lang="en-US" dirty="0">
                <a:ea typeface="Lucida Console" charset="0"/>
                <a:cs typeface="Lucida Console" charset="0"/>
              </a:rPr>
              <a:t>it</a:t>
            </a:r>
            <a:r>
              <a:rPr lang="en-US" b="1" dirty="0">
                <a:ea typeface="Lucida Console" charset="0"/>
                <a:cs typeface="Lucida Console" charset="0"/>
              </a:rPr>
              <a:t> </a:t>
            </a:r>
            <a:r>
              <a:rPr lang="en-US" i="1" dirty="0">
                <a:ea typeface="Lucida Console" charset="0"/>
                <a:cs typeface="Lucida Console" charset="0"/>
              </a:rPr>
              <a:t>ends </a:t>
            </a:r>
            <a:r>
              <a:rPr lang="en-US" dirty="0">
                <a:ea typeface="Lucida Console" charset="0"/>
                <a:cs typeface="Lucida Console" charset="0"/>
              </a:rPr>
              <a:t>up</a:t>
            </a:r>
            <a:r>
              <a:rPr lang="en-US" b="1" dirty="0">
                <a:ea typeface="Lucida Console" charset="0"/>
                <a:cs typeface="Lucida Console" charset="0"/>
              </a:rPr>
              <a:t> </a:t>
            </a:r>
            <a:r>
              <a:rPr lang="en-US" i="1" dirty="0">
                <a:ea typeface="Lucida Console" charset="0"/>
                <a:cs typeface="Lucida Console" charset="0"/>
              </a:rPr>
              <a:t>consistent </a:t>
            </a:r>
            <a:r>
              <a:rPr lang="en-US" dirty="0">
                <a:ea typeface="Lucida Console" charset="0"/>
                <a:cs typeface="Lucida Console" charset="0"/>
              </a:rPr>
              <a:t>at</a:t>
            </a:r>
            <a:r>
              <a:rPr lang="en-US" b="1" dirty="0">
                <a:ea typeface="Lucida Console" charset="0"/>
                <a:cs typeface="Lucida Console" charset="0"/>
              </a:rPr>
              <a:t> </a:t>
            </a:r>
            <a:r>
              <a:rPr lang="en-US" dirty="0">
                <a:ea typeface="Lucida Console" charset="0"/>
                <a:cs typeface="Lucida Console" charset="0"/>
              </a:rPr>
              <a:t>the end of the Xact</a:t>
            </a:r>
            <a:endParaRPr lang="en-US" b="1" dirty="0">
              <a:ea typeface="Lucida Console" charset="0"/>
              <a:cs typeface="Lucida Console" charset="0"/>
            </a:endParaRPr>
          </a:p>
          <a:p>
            <a:pPr>
              <a:spcBef>
                <a:spcPts val="3200"/>
              </a:spcBef>
            </a:pPr>
            <a:r>
              <a:rPr lang="en-US" b="1" dirty="0">
                <a:solidFill>
                  <a:srgbClr val="FF0000"/>
                </a:solidFill>
                <a:ea typeface="Lucida Console" charset="0"/>
                <a:cs typeface="Lucida Console" charset="0"/>
              </a:rPr>
              <a:t>I</a:t>
            </a:r>
            <a:r>
              <a:rPr lang="en-US" b="1" dirty="0">
                <a:ea typeface="Lucida Console" charset="0"/>
                <a:cs typeface="Lucida Console" charset="0"/>
              </a:rPr>
              <a:t> solation: </a:t>
            </a:r>
            <a:r>
              <a:rPr lang="en-US" dirty="0">
                <a:ea typeface="Lucida Console" charset="0"/>
                <a:cs typeface="Lucida Console" charset="0"/>
              </a:rPr>
              <a:t>Execution of </a:t>
            </a:r>
            <a:r>
              <a:rPr lang="en-US" i="1" dirty="0">
                <a:ea typeface="Lucida Console" charset="0"/>
                <a:cs typeface="Lucida Console" charset="0"/>
              </a:rPr>
              <a:t>each</a:t>
            </a:r>
            <a:r>
              <a:rPr lang="en-US" b="1" dirty="0">
                <a:ea typeface="Lucida Console" charset="0"/>
                <a:cs typeface="Lucida Console" charset="0"/>
              </a:rPr>
              <a:t> </a:t>
            </a:r>
            <a:r>
              <a:rPr lang="en-US" dirty="0">
                <a:ea typeface="Lucida Console" charset="0"/>
                <a:cs typeface="Lucida Console" charset="0"/>
              </a:rPr>
              <a:t>Xact</a:t>
            </a:r>
            <a:r>
              <a:rPr lang="en-US" b="1" dirty="0">
                <a:ea typeface="Lucida Console" charset="0"/>
                <a:cs typeface="Lucida Console" charset="0"/>
              </a:rPr>
              <a:t> </a:t>
            </a:r>
            <a:r>
              <a:rPr lang="en-US" dirty="0">
                <a:ea typeface="Lucida Console" charset="0"/>
                <a:cs typeface="Lucida Console" charset="0"/>
              </a:rPr>
              <a:t>is </a:t>
            </a:r>
            <a:r>
              <a:rPr lang="en-US" i="1" dirty="0">
                <a:ea typeface="Lucida Console" charset="0"/>
                <a:cs typeface="Lucida Console" charset="0"/>
              </a:rPr>
              <a:t>isolated from </a:t>
            </a:r>
            <a:r>
              <a:rPr lang="en-US" dirty="0">
                <a:ea typeface="Lucida Console" charset="0"/>
                <a:cs typeface="Lucida Console" charset="0"/>
              </a:rPr>
              <a:t>that of </a:t>
            </a:r>
            <a:r>
              <a:rPr lang="en-US" i="1" dirty="0">
                <a:ea typeface="Lucida Console" charset="0"/>
                <a:cs typeface="Lucida Console" charset="0"/>
              </a:rPr>
              <a:t>others</a:t>
            </a:r>
          </a:p>
          <a:p>
            <a:pPr>
              <a:spcBef>
                <a:spcPts val="3200"/>
              </a:spcBef>
            </a:pPr>
            <a:r>
              <a:rPr lang="en-US" b="1" dirty="0" smtClean="0">
                <a:solidFill>
                  <a:srgbClr val="FF0000"/>
                </a:solidFill>
                <a:ea typeface="Lucida Console" charset="0"/>
                <a:cs typeface="Lucida Console" charset="0"/>
              </a:rPr>
              <a:t>D</a:t>
            </a:r>
            <a:r>
              <a:rPr lang="en-US" b="1" dirty="0">
                <a:ea typeface="Lucida Console" charset="0"/>
                <a:cs typeface="Lucida Console" charset="0"/>
              </a:rPr>
              <a:t> </a:t>
            </a:r>
            <a:r>
              <a:rPr lang="en-US" b="1" dirty="0" err="1" smtClean="0">
                <a:ea typeface="Lucida Console" charset="0"/>
                <a:cs typeface="Lucida Console" charset="0"/>
              </a:rPr>
              <a:t>urability</a:t>
            </a:r>
            <a:r>
              <a:rPr lang="en-US" b="1" dirty="0">
                <a:ea typeface="Lucida Console" charset="0"/>
                <a:cs typeface="Lucida Console" charset="0"/>
              </a:rPr>
              <a:t>: </a:t>
            </a:r>
            <a:r>
              <a:rPr lang="en-US" dirty="0">
                <a:ea typeface="Lucida Console" charset="0"/>
                <a:cs typeface="Lucida Console" charset="0"/>
              </a:rPr>
              <a:t>If a Xact </a:t>
            </a:r>
            <a:r>
              <a:rPr lang="en-US" i="1" dirty="0">
                <a:ea typeface="Lucida Console" charset="0"/>
                <a:cs typeface="Lucida Console" charset="0"/>
              </a:rPr>
              <a:t>commits</a:t>
            </a:r>
            <a:r>
              <a:rPr lang="en-US" b="1" dirty="0">
                <a:ea typeface="Lucida Console" charset="0"/>
                <a:cs typeface="Lucida Console" charset="0"/>
              </a:rPr>
              <a:t>, </a:t>
            </a:r>
            <a:r>
              <a:rPr lang="en-US" dirty="0">
                <a:ea typeface="Lucida Console" charset="0"/>
                <a:cs typeface="Lucida Console" charset="0"/>
              </a:rPr>
              <a:t>its effects </a:t>
            </a:r>
            <a:r>
              <a:rPr lang="en-US" i="1" dirty="0">
                <a:ea typeface="Lucida Console" charset="0"/>
                <a:cs typeface="Lucida Console" charset="0"/>
              </a:rPr>
              <a:t>persist</a:t>
            </a:r>
            <a:r>
              <a:rPr lang="en-US" b="1" dirty="0">
                <a:ea typeface="Lucida Console" charset="0"/>
                <a:cs typeface="Lucida Console" charset="0"/>
              </a:rPr>
              <a:t>.</a:t>
            </a:r>
          </a:p>
          <a:p>
            <a:pPr marL="0" indent="0">
              <a:spcBef>
                <a:spcPts val="3200"/>
              </a:spcBef>
              <a:buNone/>
            </a:pPr>
            <a:r>
              <a:rPr lang="en-US" sz="1600" dirty="0">
                <a:ea typeface="Helvetica Neue" charset="0"/>
                <a:cs typeface="Helvetica Neue" charset="0"/>
              </a:rPr>
              <a:t>Note: This is a mnemonic, not a formalism. We’ll do some formalisms shortly.</a:t>
            </a:r>
          </a:p>
          <a:p>
            <a:pPr>
              <a:spcBef>
                <a:spcPts val="3200"/>
              </a:spcBef>
            </a:pPr>
            <a:endParaRPr lang="en-US" b="1" dirty="0">
              <a:ea typeface="Lucida Console" charset="0"/>
              <a:cs typeface="Lucida Console" charset="0"/>
            </a:endParaRPr>
          </a:p>
        </p:txBody>
      </p:sp>
      <p:sp>
        <p:nvSpPr>
          <p:cNvPr id="2" name="Slide Number Placeholder 1"/>
          <p:cNvSpPr>
            <a:spLocks noGrp="1"/>
          </p:cNvSpPr>
          <p:nvPr>
            <p:ph type="sldNum" sz="quarter" idx="12"/>
          </p:nvPr>
        </p:nvSpPr>
        <p:spPr/>
        <p:txBody>
          <a:bodyPr/>
          <a:lstStyle/>
          <a:p>
            <a:fld id="{459F6482-13E3-48AA-9F28-7362888D1E43}" type="slidenum">
              <a:rPr lang="en-US" smtClean="0"/>
              <a:t>65</a:t>
            </a:fld>
            <a:endParaRPr lang="en-US"/>
          </a:p>
        </p:txBody>
      </p:sp>
    </p:spTree>
    <p:extLst>
      <p:ext uri="{BB962C8B-B14F-4D97-AF65-F5344CB8AC3E}">
        <p14:creationId xmlns:p14="http://schemas.microsoft.com/office/powerpoint/2010/main" val="31761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t>Serial Equivalence</a:t>
            </a:r>
          </a:p>
        </p:txBody>
      </p:sp>
      <p:sp>
        <p:nvSpPr>
          <p:cNvPr id="34818" name="Content Placeholder 2"/>
          <p:cNvSpPr>
            <a:spLocks noGrp="1"/>
          </p:cNvSpPr>
          <p:nvPr>
            <p:ph idx="1"/>
          </p:nvPr>
        </p:nvSpPr>
        <p:spPr>
          <a:xfrm>
            <a:off x="609601" y="1600201"/>
            <a:ext cx="7645119" cy="4525963"/>
          </a:xfrm>
        </p:spPr>
        <p:txBody>
          <a:bodyPr>
            <a:normAutofit/>
          </a:bodyPr>
          <a:lstStyle/>
          <a:p>
            <a:r>
              <a:rPr lang="en-US" sz="2133" dirty="0"/>
              <a:t>We need a </a:t>
            </a:r>
            <a:r>
              <a:rPr lang="ja-JP" altLang="en-US" sz="2133" dirty="0"/>
              <a:t>“</a:t>
            </a:r>
            <a:r>
              <a:rPr lang="en-US" altLang="ja-JP" sz="2133" dirty="0"/>
              <a:t>touchstone</a:t>
            </a:r>
            <a:r>
              <a:rPr lang="ja-JP" altLang="en-US" sz="2133" dirty="0"/>
              <a:t>”</a:t>
            </a:r>
            <a:r>
              <a:rPr lang="en-US" altLang="ja-JP" sz="2133" dirty="0"/>
              <a:t> concept for correct behavior</a:t>
            </a:r>
          </a:p>
          <a:p>
            <a:pPr>
              <a:spcBef>
                <a:spcPts val="2667"/>
              </a:spcBef>
            </a:pPr>
            <a:r>
              <a:rPr lang="en-US" sz="2133" b="1" dirty="0"/>
              <a:t>Definition</a:t>
            </a:r>
            <a:r>
              <a:rPr lang="en-US" sz="2133" dirty="0"/>
              <a:t>: </a:t>
            </a:r>
            <a:r>
              <a:rPr lang="en-US" sz="2133" b="1" dirty="0"/>
              <a:t>Serial schedule</a:t>
            </a:r>
          </a:p>
          <a:p>
            <a:pPr lvl="1"/>
            <a:r>
              <a:rPr lang="en-US" sz="1867" dirty="0"/>
              <a:t>Each transaction runs from start to finish without any intervening actions from other transactions</a:t>
            </a:r>
          </a:p>
          <a:p>
            <a:pPr>
              <a:spcBef>
                <a:spcPts val="2667"/>
              </a:spcBef>
            </a:pPr>
            <a:r>
              <a:rPr lang="en-US" sz="2133" b="1" dirty="0"/>
              <a:t>Definition</a:t>
            </a:r>
            <a:r>
              <a:rPr lang="en-US" sz="2133" dirty="0"/>
              <a:t>: 2 schedules are </a:t>
            </a:r>
            <a:r>
              <a:rPr lang="en-US" sz="2133" b="1" dirty="0"/>
              <a:t>equivalent</a:t>
            </a:r>
            <a:r>
              <a:rPr lang="en-US" sz="2133" dirty="0"/>
              <a:t> if they:</a:t>
            </a:r>
          </a:p>
          <a:p>
            <a:pPr lvl="1"/>
            <a:r>
              <a:rPr lang="en-US" sz="1867" dirty="0"/>
              <a:t>involve the same transactions</a:t>
            </a:r>
          </a:p>
          <a:p>
            <a:pPr lvl="1"/>
            <a:r>
              <a:rPr lang="en-US" sz="1867" dirty="0"/>
              <a:t>each individual transaction’s actions are ordered the same</a:t>
            </a:r>
          </a:p>
          <a:p>
            <a:pPr lvl="1"/>
            <a:r>
              <a:rPr lang="en-US" sz="1867" dirty="0"/>
              <a:t>both schedules leave the DB in the same final </a:t>
            </a:r>
            <a:r>
              <a:rPr lang="en-US" sz="1867" dirty="0" smtClean="0"/>
              <a:t>state</a:t>
            </a:r>
          </a:p>
          <a:p>
            <a:pPr>
              <a:spcBef>
                <a:spcPts val="2000"/>
              </a:spcBef>
            </a:pPr>
            <a:r>
              <a:rPr lang="en-US" sz="2400" b="1" dirty="0"/>
              <a:t>Definition</a:t>
            </a:r>
            <a:r>
              <a:rPr lang="en-US" sz="2400" dirty="0"/>
              <a:t>: Schedule S is </a:t>
            </a:r>
            <a:r>
              <a:rPr lang="en-US" sz="2400" b="1" dirty="0"/>
              <a:t>serializable</a:t>
            </a:r>
            <a:r>
              <a:rPr lang="en-US" sz="2400" dirty="0"/>
              <a:t> if:</a:t>
            </a:r>
          </a:p>
          <a:p>
            <a:pPr lvl="1"/>
            <a:r>
              <a:rPr lang="en-US" sz="2000" dirty="0"/>
              <a:t>S is equivalent to some serial schedule</a:t>
            </a:r>
          </a:p>
          <a:p>
            <a:pPr lvl="1"/>
            <a:endParaRPr lang="en-US" sz="1867" dirty="0"/>
          </a:p>
        </p:txBody>
      </p:sp>
      <p:pic>
        <p:nvPicPr>
          <p:cNvPr id="3" name="Picture 2" title="3 Equivalent Schedules"/>
          <p:cNvPicPr>
            <a:picLocks noChangeAspect="1"/>
          </p:cNvPicPr>
          <p:nvPr/>
        </p:nvPicPr>
        <p:blipFill>
          <a:blip r:embed="rId3"/>
          <a:stretch>
            <a:fillRect/>
          </a:stretch>
        </p:blipFill>
        <p:spPr>
          <a:xfrm>
            <a:off x="9688727" y="2006600"/>
            <a:ext cx="1219200" cy="1157456"/>
          </a:xfrm>
          <a:prstGeom prst="rect">
            <a:avLst/>
          </a:prstGeom>
        </p:spPr>
      </p:pic>
      <p:pic>
        <p:nvPicPr>
          <p:cNvPr id="6" name="Picture 5" title="3 Equivalent Schedules"/>
          <p:cNvPicPr>
            <a:picLocks noChangeAspect="1"/>
          </p:cNvPicPr>
          <p:nvPr/>
        </p:nvPicPr>
        <p:blipFill>
          <a:blip r:embed="rId4"/>
          <a:stretch>
            <a:fillRect/>
          </a:stretch>
        </p:blipFill>
        <p:spPr>
          <a:xfrm>
            <a:off x="8983334" y="3437119"/>
            <a:ext cx="2629988" cy="1157456"/>
          </a:xfrm>
          <a:prstGeom prst="rect">
            <a:avLst/>
          </a:prstGeom>
        </p:spPr>
      </p:pic>
      <p:grpSp>
        <p:nvGrpSpPr>
          <p:cNvPr id="14" name="Group 13" title="3 Equivalent Schedules"/>
          <p:cNvGrpSpPr/>
          <p:nvPr/>
        </p:nvGrpSpPr>
        <p:grpSpPr>
          <a:xfrm>
            <a:off x="9479723" y="4588753"/>
            <a:ext cx="1631404" cy="212384"/>
            <a:chOff x="6400800" y="3412321"/>
            <a:chExt cx="1223553" cy="159288"/>
          </a:xfrm>
        </p:grpSpPr>
        <p:sp>
          <p:nvSpPr>
            <p:cNvPr id="13" name="Can 12"/>
            <p:cNvSpPr/>
            <p:nvPr/>
          </p:nvSpPr>
          <p:spPr>
            <a:xfrm>
              <a:off x="6400800" y="3416687"/>
              <a:ext cx="152400" cy="15492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an 15"/>
            <p:cNvSpPr/>
            <p:nvPr/>
          </p:nvSpPr>
          <p:spPr>
            <a:xfrm>
              <a:off x="7471953" y="3412321"/>
              <a:ext cx="152400" cy="154922"/>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Slide Number Placeholder 1"/>
          <p:cNvSpPr>
            <a:spLocks noGrp="1"/>
          </p:cNvSpPr>
          <p:nvPr>
            <p:ph type="sldNum" sz="quarter" idx="12"/>
          </p:nvPr>
        </p:nvSpPr>
        <p:spPr/>
        <p:txBody>
          <a:bodyPr/>
          <a:lstStyle/>
          <a:p>
            <a:fld id="{459F6482-13E3-48AA-9F28-7362888D1E43}" type="slidenum">
              <a:rPr lang="en-US" smtClean="0"/>
              <a:t>66</a:t>
            </a:fld>
            <a:endParaRPr lang="en-US"/>
          </a:p>
        </p:txBody>
      </p:sp>
    </p:spTree>
    <p:extLst>
      <p:ext uri="{BB962C8B-B14F-4D97-AF65-F5344CB8AC3E}">
        <p14:creationId xmlns:p14="http://schemas.microsoft.com/office/powerpoint/2010/main" val="55269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a:t>Conflict Serializable Schedules</a:t>
            </a:r>
            <a:endParaRPr lang="en-US" dirty="0"/>
          </a:p>
        </p:txBody>
      </p:sp>
      <p:sp>
        <p:nvSpPr>
          <p:cNvPr id="3" name="Content Placeholder 2">
            <a:extLst>
              <a:ext uri="{FF2B5EF4-FFF2-40B4-BE49-F238E27FC236}">
                <a16:creationId xmlns:a16="http://schemas.microsoft.com/office/drawing/2014/main" id="{1B75F522-D28B-7842-9499-5BFA4F028D9D}"/>
              </a:ext>
            </a:extLst>
          </p:cNvPr>
          <p:cNvSpPr>
            <a:spLocks noGrp="1"/>
          </p:cNvSpPr>
          <p:nvPr>
            <p:ph idx="1"/>
          </p:nvPr>
        </p:nvSpPr>
        <p:spPr/>
        <p:txBody>
          <a:bodyPr/>
          <a:lstStyle/>
          <a:p>
            <a:r>
              <a:rPr lang="en-US" sz="2000" b="1" dirty="0">
                <a:ea typeface="Lucida Console" charset="0"/>
                <a:cs typeface="Lucida Console" charset="0"/>
              </a:rPr>
              <a:t>Definition: Two schedules are </a:t>
            </a:r>
            <a:r>
              <a:rPr lang="en-US" sz="2000" b="1" i="1" dirty="0">
                <a:ea typeface="Lucida Console" charset="0"/>
                <a:cs typeface="Lucida Console" charset="0"/>
              </a:rPr>
              <a:t>conflict equivalent </a:t>
            </a:r>
            <a:r>
              <a:rPr lang="en-US" sz="2000" b="1" dirty="0">
                <a:ea typeface="Lucida Console" charset="0"/>
                <a:cs typeface="Lucida Console" charset="0"/>
              </a:rPr>
              <a:t>if:</a:t>
            </a:r>
          </a:p>
          <a:p>
            <a:pPr lvl="1"/>
            <a:r>
              <a:rPr lang="en-US" sz="1800" dirty="0">
                <a:ea typeface="Lucida Console" charset="0"/>
                <a:cs typeface="Lucida Console" charset="0"/>
              </a:rPr>
              <a:t>They involve the same actions of the same transactions, and</a:t>
            </a:r>
          </a:p>
          <a:p>
            <a:pPr lvl="1"/>
            <a:r>
              <a:rPr lang="en-US" sz="1800" dirty="0">
                <a:ea typeface="Lucida Console" charset="0"/>
                <a:cs typeface="Lucida Console" charset="0"/>
              </a:rPr>
              <a:t>Every pair of conflicting actions is ordered the same way</a:t>
            </a:r>
          </a:p>
          <a:p>
            <a:pPr>
              <a:spcBef>
                <a:spcPts val="2667"/>
              </a:spcBef>
            </a:pPr>
            <a:r>
              <a:rPr lang="en-US" sz="2000" b="1" dirty="0">
                <a:ea typeface="Lucida Console" charset="0"/>
                <a:cs typeface="Lucida Console" charset="0"/>
              </a:rPr>
              <a:t>Definition: Schedule S is </a:t>
            </a:r>
            <a:r>
              <a:rPr lang="en-US" sz="2000" b="1" i="1" dirty="0">
                <a:ea typeface="Lucida Console" charset="0"/>
                <a:cs typeface="Lucida Console" charset="0"/>
              </a:rPr>
              <a:t>conflict serializable </a:t>
            </a:r>
            <a:r>
              <a:rPr lang="en-US" sz="2000" b="1" dirty="0">
                <a:ea typeface="Lucida Console" charset="0"/>
                <a:cs typeface="Lucida Console" charset="0"/>
              </a:rPr>
              <a:t>if:</a:t>
            </a:r>
          </a:p>
          <a:p>
            <a:pPr lvl="1"/>
            <a:r>
              <a:rPr lang="en-US" sz="2000" dirty="0">
                <a:ea typeface="Lucida Console" charset="0"/>
                <a:cs typeface="Lucida Console" charset="0"/>
              </a:rPr>
              <a:t>S is conflict equivalent to some serial schedule</a:t>
            </a:r>
          </a:p>
          <a:p>
            <a:pPr lvl="1"/>
            <a:r>
              <a:rPr lang="en-US" sz="2000" dirty="0">
                <a:ea typeface="Lucida Console" charset="0"/>
                <a:cs typeface="Lucida Console" charset="0"/>
              </a:rPr>
              <a:t>Implies S is also Serializable</a:t>
            </a:r>
          </a:p>
          <a:p>
            <a:pPr marL="0" indent="0">
              <a:spcBef>
                <a:spcPts val="2667"/>
              </a:spcBef>
              <a:buNone/>
            </a:pPr>
            <a:r>
              <a:rPr lang="en-US" sz="2000" b="1" dirty="0">
                <a:ea typeface="Lucida Console" charset="0"/>
                <a:cs typeface="Lucida Console" charset="0"/>
              </a:rPr>
              <a:t>Note: </a:t>
            </a:r>
            <a:r>
              <a:rPr lang="en-US" sz="2000" dirty="0">
                <a:ea typeface="Lucida Console" charset="0"/>
                <a:cs typeface="Lucida Console" charset="0"/>
              </a:rPr>
              <a:t>some serializable schedules are NOT conflict serializable</a:t>
            </a:r>
          </a:p>
          <a:p>
            <a:pPr lvl="1"/>
            <a:r>
              <a:rPr lang="en-US" sz="2000" dirty="0">
                <a:ea typeface="Lucida Console" charset="0"/>
                <a:cs typeface="Lucida Console" charset="0"/>
              </a:rPr>
              <a:t>Conflict </a:t>
            </a:r>
            <a:r>
              <a:rPr lang="en-US" sz="2000" dirty="0" err="1">
                <a:ea typeface="Lucida Console" charset="0"/>
                <a:cs typeface="Lucida Console" charset="0"/>
              </a:rPr>
              <a:t>serializability</a:t>
            </a:r>
            <a:r>
              <a:rPr lang="en-US" sz="2000" dirty="0">
                <a:ea typeface="Lucida Console" charset="0"/>
                <a:cs typeface="Lucida Console" charset="0"/>
              </a:rPr>
              <a:t> gives false negatives as a test for </a:t>
            </a:r>
            <a:br>
              <a:rPr lang="en-US" sz="2000" dirty="0">
                <a:ea typeface="Lucida Console" charset="0"/>
                <a:cs typeface="Lucida Console" charset="0"/>
              </a:rPr>
            </a:br>
            <a:r>
              <a:rPr lang="en-US" sz="2000" dirty="0" err="1">
                <a:ea typeface="Lucida Console" charset="0"/>
                <a:cs typeface="Lucida Console" charset="0"/>
              </a:rPr>
              <a:t>serializability</a:t>
            </a:r>
            <a:r>
              <a:rPr lang="en-US" sz="2000" dirty="0">
                <a:ea typeface="Lucida Console" charset="0"/>
                <a:cs typeface="Lucida Console" charset="0"/>
              </a:rPr>
              <a:t>!</a:t>
            </a:r>
          </a:p>
          <a:p>
            <a:pPr lvl="1"/>
            <a:r>
              <a:rPr lang="en-US" sz="2000" dirty="0">
                <a:ea typeface="Lucida Console" charset="0"/>
                <a:cs typeface="Lucida Console" charset="0"/>
              </a:rPr>
              <a:t>The cost of a conservative test</a:t>
            </a:r>
          </a:p>
          <a:p>
            <a:pPr lvl="1"/>
            <a:r>
              <a:rPr lang="en-US" sz="2000" dirty="0">
                <a:ea typeface="Lucida Console" charset="0"/>
                <a:cs typeface="Lucida Console" charset="0"/>
              </a:rPr>
              <a:t>A price we pay to achieve efficient enforcement</a:t>
            </a:r>
          </a:p>
        </p:txBody>
      </p:sp>
      <p:sp>
        <p:nvSpPr>
          <p:cNvPr id="2" name="Rectangle 1"/>
          <p:cNvSpPr/>
          <p:nvPr/>
        </p:nvSpPr>
        <p:spPr>
          <a:xfrm>
            <a:off x="7499420" y="2961739"/>
            <a:ext cx="4427973" cy="1200329"/>
          </a:xfrm>
          <a:prstGeom prst="rect">
            <a:avLst/>
          </a:prstGeom>
          <a:solidFill>
            <a:schemeClr val="accent4">
              <a:lumMod val="20000"/>
              <a:lumOff val="80000"/>
            </a:schemeClr>
          </a:solidFill>
        </p:spPr>
        <p:txBody>
          <a:bodyPr wrap="square">
            <a:spAutoFit/>
          </a:bodyPr>
          <a:lstStyle/>
          <a:p>
            <a:pPr>
              <a:spcBef>
                <a:spcPts val="2400"/>
              </a:spcBef>
            </a:pPr>
            <a:r>
              <a:rPr lang="en-US" b="1"/>
              <a:t>Definition: Two operations conflict if they:</a:t>
            </a:r>
          </a:p>
          <a:p>
            <a:pPr lvl="1"/>
            <a:r>
              <a:rPr lang="en-US" dirty="0"/>
              <a:t>Are by different transactions,</a:t>
            </a:r>
          </a:p>
          <a:p>
            <a:pPr lvl="1"/>
            <a:r>
              <a:rPr lang="en-US" dirty="0"/>
              <a:t>Are on the same object,</a:t>
            </a:r>
          </a:p>
          <a:p>
            <a:pPr lvl="1"/>
            <a:r>
              <a:rPr lang="en-US" dirty="0"/>
              <a:t>At least one of them is a write.</a:t>
            </a:r>
          </a:p>
        </p:txBody>
      </p:sp>
      <p:sp>
        <p:nvSpPr>
          <p:cNvPr id="4" name="Slide Number Placeholder 3"/>
          <p:cNvSpPr>
            <a:spLocks noGrp="1"/>
          </p:cNvSpPr>
          <p:nvPr>
            <p:ph type="sldNum" sz="quarter" idx="12"/>
          </p:nvPr>
        </p:nvSpPr>
        <p:spPr/>
        <p:txBody>
          <a:bodyPr/>
          <a:lstStyle/>
          <a:p>
            <a:fld id="{459F6482-13E3-48AA-9F28-7362888D1E43}" type="slidenum">
              <a:rPr lang="en-US" smtClean="0"/>
              <a:t>67</a:t>
            </a:fld>
            <a:endParaRPr lang="en-US"/>
          </a:p>
        </p:txBody>
      </p:sp>
    </p:spTree>
    <p:extLst>
      <p:ext uri="{BB962C8B-B14F-4D97-AF65-F5344CB8AC3E}">
        <p14:creationId xmlns:p14="http://schemas.microsoft.com/office/powerpoint/2010/main" val="91357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Conflict Dependency Graph</a:t>
            </a:r>
          </a:p>
        </p:txBody>
      </p:sp>
      <p:sp>
        <p:nvSpPr>
          <p:cNvPr id="3" name="Content Placeholder 2">
            <a:extLst>
              <a:ext uri="{FF2B5EF4-FFF2-40B4-BE49-F238E27FC236}">
                <a16:creationId xmlns:a16="http://schemas.microsoft.com/office/drawing/2014/main" id="{795B2AF6-B539-4F4B-A000-4B93F1609732}"/>
              </a:ext>
            </a:extLst>
          </p:cNvPr>
          <p:cNvSpPr>
            <a:spLocks noGrp="1"/>
          </p:cNvSpPr>
          <p:nvPr>
            <p:ph idx="1"/>
          </p:nvPr>
        </p:nvSpPr>
        <p:spPr>
          <a:xfrm>
            <a:off x="609600" y="1600201"/>
            <a:ext cx="11582400" cy="4525963"/>
          </a:xfrm>
        </p:spPr>
        <p:txBody>
          <a:bodyPr/>
          <a:lstStyle/>
          <a:p>
            <a:r>
              <a:rPr lang="en-US" sz="2400" b="1" dirty="0">
                <a:ea typeface="Lucida Console" charset="0"/>
                <a:cs typeface="Lucida Console" charset="0"/>
              </a:rPr>
              <a:t>Dependency Graph:</a:t>
            </a:r>
          </a:p>
          <a:p>
            <a:pPr lvl="1"/>
            <a:r>
              <a:rPr lang="en-US" sz="2200" dirty="0">
                <a:ea typeface="Lucida Console" charset="0"/>
                <a:cs typeface="Lucida Console" charset="0"/>
              </a:rPr>
              <a:t>One node per Xact</a:t>
            </a:r>
          </a:p>
          <a:p>
            <a:pPr lvl="1"/>
            <a:r>
              <a:rPr lang="en-US" sz="2200" dirty="0">
                <a:ea typeface="Lucida Console" charset="0"/>
                <a:cs typeface="Lucida Console" charset="0"/>
              </a:rPr>
              <a:t>Edge from </a:t>
            </a:r>
            <a:r>
              <a:rPr lang="en-US" sz="2200" dirty="0" err="1">
                <a:ea typeface="Lucida Console" charset="0"/>
                <a:cs typeface="Lucida Console" charset="0"/>
              </a:rPr>
              <a:t>Ti</a:t>
            </a:r>
            <a:r>
              <a:rPr lang="en-US" sz="2200" dirty="0">
                <a:ea typeface="Lucida Console" charset="0"/>
                <a:cs typeface="Lucida Console" charset="0"/>
              </a:rPr>
              <a:t> to </a:t>
            </a:r>
            <a:r>
              <a:rPr lang="en-US" sz="2200" dirty="0" err="1">
                <a:ea typeface="Lucida Console" charset="0"/>
                <a:cs typeface="Lucida Console" charset="0"/>
              </a:rPr>
              <a:t>Tj</a:t>
            </a:r>
            <a:r>
              <a:rPr lang="en-US" sz="2200" dirty="0">
                <a:ea typeface="Lucida Console" charset="0"/>
                <a:cs typeface="Lucida Console" charset="0"/>
              </a:rPr>
              <a:t> if:</a:t>
            </a:r>
          </a:p>
          <a:p>
            <a:pPr lvl="2"/>
            <a:r>
              <a:rPr lang="en-US" dirty="0">
                <a:ea typeface="Lucida Console" charset="0"/>
                <a:cs typeface="Lucida Console" charset="0"/>
              </a:rPr>
              <a:t>An operation Oi of </a:t>
            </a:r>
            <a:r>
              <a:rPr lang="en-US" dirty="0" err="1">
                <a:ea typeface="Lucida Console" charset="0"/>
                <a:cs typeface="Lucida Console" charset="0"/>
              </a:rPr>
              <a:t>Ti</a:t>
            </a:r>
            <a:r>
              <a:rPr lang="en-US" dirty="0">
                <a:ea typeface="Lucida Console" charset="0"/>
                <a:cs typeface="Lucida Console" charset="0"/>
              </a:rPr>
              <a:t> conflicts with an operation </a:t>
            </a:r>
            <a:r>
              <a:rPr lang="en-US" dirty="0" err="1">
                <a:ea typeface="Lucida Console" charset="0"/>
                <a:cs typeface="Lucida Console" charset="0"/>
              </a:rPr>
              <a:t>Oj</a:t>
            </a:r>
            <a:r>
              <a:rPr lang="en-US" dirty="0">
                <a:ea typeface="Lucida Console" charset="0"/>
                <a:cs typeface="Lucida Console" charset="0"/>
              </a:rPr>
              <a:t> of </a:t>
            </a:r>
            <a:r>
              <a:rPr lang="en-US" dirty="0" err="1">
                <a:ea typeface="Lucida Console" charset="0"/>
                <a:cs typeface="Lucida Console" charset="0"/>
              </a:rPr>
              <a:t>Tj</a:t>
            </a:r>
            <a:r>
              <a:rPr lang="en-US" dirty="0">
                <a:ea typeface="Lucida Console" charset="0"/>
                <a:cs typeface="Lucida Console" charset="0"/>
              </a:rPr>
              <a:t> and</a:t>
            </a:r>
          </a:p>
          <a:p>
            <a:pPr lvl="2"/>
            <a:r>
              <a:rPr lang="en-US" dirty="0">
                <a:ea typeface="Lucida Console" charset="0"/>
                <a:cs typeface="Lucida Console" charset="0"/>
              </a:rPr>
              <a:t>Oi appears earlier in the schedule than </a:t>
            </a:r>
            <a:r>
              <a:rPr lang="en-US" dirty="0" err="1">
                <a:ea typeface="Lucida Console" charset="0"/>
                <a:cs typeface="Lucida Console" charset="0"/>
              </a:rPr>
              <a:t>Oj</a:t>
            </a:r>
            <a:endParaRPr lang="en-US" sz="2400" b="1" dirty="0">
              <a:ea typeface="Lucida Console" charset="0"/>
              <a:cs typeface="Lucida Console" charset="0"/>
            </a:endParaRPr>
          </a:p>
          <a:p>
            <a:pPr marL="0">
              <a:spcBef>
                <a:spcPts val="2667"/>
              </a:spcBef>
            </a:pPr>
            <a:r>
              <a:rPr lang="en-US" sz="2400" b="1" dirty="0">
                <a:ea typeface="Lucida Console" charset="0"/>
                <a:cs typeface="Lucida Console" charset="0"/>
              </a:rPr>
              <a:t>Theorem: Schedule is conflict serializable if and only if its </a:t>
            </a:r>
          </a:p>
          <a:p>
            <a:pPr marL="1950671" indent="0">
              <a:spcBef>
                <a:spcPts val="0"/>
              </a:spcBef>
              <a:buNone/>
            </a:pPr>
            <a:r>
              <a:rPr lang="en-US" sz="2400" b="1" dirty="0">
                <a:ea typeface="Lucida Console" charset="0"/>
                <a:cs typeface="Lucida Console" charset="0"/>
              </a:rPr>
              <a:t>dependency graph is acyclic.</a:t>
            </a:r>
          </a:p>
          <a:p>
            <a:pPr marL="476239" indent="0">
              <a:spcBef>
                <a:spcPts val="0"/>
              </a:spcBef>
              <a:buNone/>
            </a:pPr>
            <a:r>
              <a:rPr lang="en-US" sz="2400" dirty="0">
                <a:ea typeface="Lucida Console" charset="0"/>
                <a:cs typeface="Lucida Console" charset="0"/>
              </a:rPr>
              <a:t>Proof Sketch: Conflicting operations prevent us</a:t>
            </a:r>
            <a:br>
              <a:rPr lang="en-US" sz="2400" dirty="0">
                <a:ea typeface="Lucida Console" charset="0"/>
                <a:cs typeface="Lucida Console" charset="0"/>
              </a:rPr>
            </a:br>
            <a:r>
              <a:rPr lang="en-US" sz="2400" dirty="0">
                <a:ea typeface="Lucida Console" charset="0"/>
                <a:cs typeface="Lucida Console" charset="0"/>
              </a:rPr>
              <a:t>                  from “swapping” operations into a</a:t>
            </a:r>
          </a:p>
          <a:p>
            <a:pPr marL="476239" indent="0">
              <a:spcBef>
                <a:spcPts val="0"/>
              </a:spcBef>
              <a:buNone/>
            </a:pPr>
            <a:r>
              <a:rPr lang="en-US" sz="2400" dirty="0">
                <a:ea typeface="Lucida Console" charset="0"/>
                <a:cs typeface="Lucida Console" charset="0"/>
              </a:rPr>
              <a:t>                  serial schedule</a:t>
            </a:r>
          </a:p>
        </p:txBody>
      </p:sp>
      <p:grpSp>
        <p:nvGrpSpPr>
          <p:cNvPr id="4" name="Group 3" descr="T_i -&gt; T_j" title="Depency Graph">
            <a:extLst>
              <a:ext uri="{FF2B5EF4-FFF2-40B4-BE49-F238E27FC236}">
                <a16:creationId xmlns:a16="http://schemas.microsoft.com/office/drawing/2014/main" id="{76FF2CC1-EF6F-B44F-A702-DEC044EDC9EF}"/>
              </a:ext>
            </a:extLst>
          </p:cNvPr>
          <p:cNvGrpSpPr/>
          <p:nvPr/>
        </p:nvGrpSpPr>
        <p:grpSpPr>
          <a:xfrm>
            <a:off x="8534401" y="1191145"/>
            <a:ext cx="2578100" cy="673100"/>
            <a:chOff x="5444729" y="758429"/>
            <a:chExt cx="1933575" cy="504825"/>
          </a:xfrm>
        </p:grpSpPr>
        <p:sp>
          <p:nvSpPr>
            <p:cNvPr id="16" name="Oval 4"/>
            <p:cNvSpPr>
              <a:spLocks noChangeArrowheads="1"/>
            </p:cNvSpPr>
            <p:nvPr/>
          </p:nvSpPr>
          <p:spPr bwMode="auto">
            <a:xfrm>
              <a:off x="5444729" y="758429"/>
              <a:ext cx="504825" cy="504825"/>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sz="2400" dirty="0" err="1">
                  <a:solidFill>
                    <a:schemeClr val="tx2"/>
                  </a:solidFill>
                </a:rPr>
                <a:t>Ti</a:t>
              </a:r>
              <a:endParaRPr lang="en-US" sz="2400" dirty="0">
                <a:solidFill>
                  <a:schemeClr val="tx2"/>
                </a:solidFill>
              </a:endParaRPr>
            </a:p>
          </p:txBody>
        </p:sp>
        <p:sp>
          <p:nvSpPr>
            <p:cNvPr id="17" name="Oval 5"/>
            <p:cNvSpPr>
              <a:spLocks noChangeArrowheads="1"/>
            </p:cNvSpPr>
            <p:nvPr/>
          </p:nvSpPr>
          <p:spPr bwMode="auto">
            <a:xfrm>
              <a:off x="6873479" y="758429"/>
              <a:ext cx="504825" cy="504825"/>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sz="2400" dirty="0" err="1">
                  <a:solidFill>
                    <a:schemeClr val="tx2"/>
                  </a:solidFill>
                </a:rPr>
                <a:t>Tj</a:t>
              </a:r>
              <a:endParaRPr lang="en-US" sz="2400" dirty="0">
                <a:solidFill>
                  <a:schemeClr val="tx2"/>
                </a:solidFill>
              </a:endParaRPr>
            </a:p>
          </p:txBody>
        </p:sp>
        <p:sp>
          <p:nvSpPr>
            <p:cNvPr id="21" name="Line 9"/>
            <p:cNvSpPr>
              <a:spLocks noChangeShapeType="1"/>
            </p:cNvSpPr>
            <p:nvPr/>
          </p:nvSpPr>
          <p:spPr bwMode="auto">
            <a:xfrm>
              <a:off x="5944791" y="1017985"/>
              <a:ext cx="919163" cy="10715"/>
            </a:xfrm>
            <a:prstGeom prst="line">
              <a:avLst/>
            </a:prstGeom>
            <a:noFill/>
            <a:ln w="12700">
              <a:solidFill>
                <a:schemeClr val="tx1"/>
              </a:solidFill>
              <a:round/>
              <a:headEnd type="none" w="sm" len="sm"/>
              <a:tailEnd type="arrow" w="lg"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 name="Slide Number Placeholder 1"/>
          <p:cNvSpPr>
            <a:spLocks noGrp="1"/>
          </p:cNvSpPr>
          <p:nvPr>
            <p:ph type="sldNum" sz="quarter" idx="12"/>
          </p:nvPr>
        </p:nvSpPr>
        <p:spPr/>
        <p:txBody>
          <a:bodyPr/>
          <a:lstStyle/>
          <a:p>
            <a:fld id="{459F6482-13E3-48AA-9F28-7362888D1E43}" type="slidenum">
              <a:rPr lang="en-US" smtClean="0"/>
              <a:t>68</a:t>
            </a:fld>
            <a:endParaRPr lang="en-US"/>
          </a:p>
        </p:txBody>
      </p:sp>
    </p:spTree>
    <p:extLst>
      <p:ext uri="{BB962C8B-B14F-4D97-AF65-F5344CB8AC3E}">
        <p14:creationId xmlns:p14="http://schemas.microsoft.com/office/powerpoint/2010/main" val="22329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Two Phase Locking (2PL), Part 2</a:t>
            </a:r>
          </a:p>
        </p:txBody>
      </p:sp>
      <p:sp>
        <p:nvSpPr>
          <p:cNvPr id="3" name="Content Placeholder 2">
            <a:extLst>
              <a:ext uri="{FF2B5EF4-FFF2-40B4-BE49-F238E27FC236}">
                <a16:creationId xmlns:a16="http://schemas.microsoft.com/office/drawing/2014/main" id="{36A2C432-3B46-834E-96C4-68DD664E9C1B}"/>
              </a:ext>
            </a:extLst>
          </p:cNvPr>
          <p:cNvSpPr>
            <a:spLocks noGrp="1"/>
          </p:cNvSpPr>
          <p:nvPr>
            <p:ph idx="1"/>
          </p:nvPr>
        </p:nvSpPr>
        <p:spPr/>
        <p:txBody>
          <a:bodyPr/>
          <a:lstStyle/>
          <a:p>
            <a:r>
              <a:rPr lang="en-US" dirty="0"/>
              <a:t>Rules:</a:t>
            </a:r>
          </a:p>
          <a:p>
            <a:pPr lvl="1"/>
            <a:r>
              <a:rPr lang="en-US" dirty="0"/>
              <a:t>Xact must obtain a S (shared) </a:t>
            </a:r>
            <a:r>
              <a:rPr lang="en-US" dirty="0" smtClean="0"/>
              <a:t>lock </a:t>
            </a:r>
            <a:r>
              <a:rPr lang="en-US" dirty="0"/>
              <a:t>before reading, and an X (exclusive) lock before writing.</a:t>
            </a:r>
          </a:p>
          <a:p>
            <a:pPr lvl="1"/>
            <a:r>
              <a:rPr lang="en-US" b="1" dirty="0"/>
              <a:t>Xact cannot get new locks after releasing any locks</a:t>
            </a:r>
          </a:p>
        </p:txBody>
      </p:sp>
      <p:graphicFrame>
        <p:nvGraphicFramePr>
          <p:cNvPr id="11" name="Group 23" title="Lock Compatability Matrix"/>
          <p:cNvGraphicFramePr>
            <a:graphicFrameLocks noGrp="1"/>
          </p:cNvGraphicFramePr>
          <p:nvPr>
            <p:extLst>
              <p:ext uri="{D42A27DB-BD31-4B8C-83A1-F6EECF244321}">
                <p14:modId xmlns:p14="http://schemas.microsoft.com/office/powerpoint/2010/main" val="1581292116"/>
              </p:ext>
            </p:extLst>
          </p:nvPr>
        </p:nvGraphicFramePr>
        <p:xfrm>
          <a:off x="2803870" y="3826359"/>
          <a:ext cx="2286000" cy="1981201"/>
        </p:xfrm>
        <a:graphic>
          <a:graphicData uri="http://schemas.openxmlformats.org/drawingml/2006/table">
            <a:tbl>
              <a:tblPr firstRow="1" firstCol="1">
                <a:tableStyleId>{91EBBBCC-DAD2-459C-BE2E-F6DE35CF9A28}</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60151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solidFill>
                      <a:schemeClr val="accent5"/>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dirty="0">
                          <a:ln>
                            <a:noFill/>
                          </a:ln>
                          <a:solidFill>
                            <a:schemeClr val="tx2"/>
                          </a:solidFill>
                          <a:effectLst/>
                        </a:rPr>
                        <a:t>S</a:t>
                      </a: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solidFill>
                      <a:schemeClr val="accent5"/>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dirty="0">
                          <a:ln>
                            <a:noFill/>
                          </a:ln>
                          <a:solidFill>
                            <a:schemeClr val="tx2"/>
                          </a:solidFill>
                          <a:effectLst/>
                        </a:rPr>
                        <a:t>X</a:t>
                      </a: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solidFill>
                      <a:schemeClr val="accent5"/>
                    </a:solidFill>
                  </a:tcPr>
                </a:tc>
                <a:extLst>
                  <a:ext uri="{0D108BD9-81ED-4DB2-BD59-A6C34878D82A}">
                    <a16:rowId xmlns:a16="http://schemas.microsoft.com/office/drawing/2014/main" val="10000"/>
                  </a:ext>
                </a:extLst>
              </a:tr>
              <a:tr h="64005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a:ln>
                            <a:noFill/>
                          </a:ln>
                          <a:solidFill>
                            <a:schemeClr val="tx2"/>
                          </a:solidFill>
                          <a:effectLst/>
                        </a:rPr>
                        <a:t>S</a:t>
                      </a:r>
                      <a:endParaRPr kumimoji="0" lang="en-US" sz="2400" b="1" i="0" u="none" strike="noStrike" cap="none" normalizeH="0" baseline="0">
                        <a:ln>
                          <a:noFill/>
                        </a:ln>
                        <a:solidFill>
                          <a:schemeClr val="tx2"/>
                        </a:solidFill>
                        <a:effectLst/>
                        <a:latin typeface="Tahoma" charset="0"/>
                        <a:ea typeface="ＭＳ Ｐゴシック" charset="0"/>
                        <a:cs typeface="ＭＳ Ｐゴシック" charset="0"/>
                      </a:endParaRPr>
                    </a:p>
                  </a:txBody>
                  <a:tcPr marT="45709" marB="45709"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3600" b="1" u="none" strike="noStrike" cap="none" normalizeH="0" baseline="0" dirty="0">
                          <a:ln>
                            <a:noFill/>
                          </a:ln>
                          <a:solidFill>
                            <a:schemeClr val="tx2"/>
                          </a:solidFill>
                          <a:effectLst/>
                          <a:sym typeface="Symbol" charset="0"/>
                        </a:rPr>
                        <a:t></a:t>
                      </a:r>
                      <a:endParaRPr kumimoji="0" lang="en-US" sz="36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dirty="0">
                          <a:ln>
                            <a:noFill/>
                          </a:ln>
                          <a:solidFill>
                            <a:schemeClr val="tx2"/>
                          </a:solidFill>
                          <a:effectLst/>
                        </a:rPr>
                        <a:t>–</a:t>
                      </a: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tc>
                <a:extLst>
                  <a:ext uri="{0D108BD9-81ED-4DB2-BD59-A6C34878D82A}">
                    <a16:rowId xmlns:a16="http://schemas.microsoft.com/office/drawing/2014/main" val="10001"/>
                  </a:ext>
                </a:extLst>
              </a:tr>
              <a:tr h="73962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a:ln>
                            <a:noFill/>
                          </a:ln>
                          <a:solidFill>
                            <a:schemeClr val="tx2"/>
                          </a:solidFill>
                          <a:effectLst/>
                        </a:rPr>
                        <a:t>X</a:t>
                      </a:r>
                      <a:endParaRPr kumimoji="0" lang="en-US" sz="2400" b="1" i="0" u="none" strike="noStrike" cap="none" normalizeH="0" baseline="0">
                        <a:ln>
                          <a:noFill/>
                        </a:ln>
                        <a:solidFill>
                          <a:schemeClr val="tx2"/>
                        </a:solidFill>
                        <a:effectLst/>
                        <a:latin typeface="Tahoma" charset="0"/>
                        <a:ea typeface="ＭＳ Ｐゴシック" charset="0"/>
                        <a:cs typeface="ＭＳ Ｐゴシック" charset="0"/>
                      </a:endParaRPr>
                    </a:p>
                  </a:txBody>
                  <a:tcPr marT="45709" marB="45709"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dirty="0">
                          <a:ln>
                            <a:noFill/>
                          </a:ln>
                          <a:solidFill>
                            <a:schemeClr val="tx2"/>
                          </a:solidFill>
                          <a:effectLst/>
                        </a:rPr>
                        <a:t>–</a:t>
                      </a: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1" u="none" strike="noStrike" cap="none" normalizeH="0" baseline="0" dirty="0">
                          <a:ln>
                            <a:noFill/>
                          </a:ln>
                          <a:solidFill>
                            <a:schemeClr val="tx2"/>
                          </a:solidFill>
                          <a:effectLst/>
                        </a:rPr>
                        <a:t>–</a:t>
                      </a:r>
                      <a:endParaRPr kumimoji="0" lang="en-US" sz="2400" b="1" i="0" u="none" strike="noStrike" cap="none" normalizeH="0" baseline="0" dirty="0">
                        <a:ln>
                          <a:noFill/>
                        </a:ln>
                        <a:solidFill>
                          <a:schemeClr val="tx2"/>
                        </a:solidFill>
                        <a:effectLst/>
                        <a:latin typeface="Tahoma" charset="0"/>
                        <a:ea typeface="ＭＳ Ｐゴシック" charset="0"/>
                        <a:cs typeface="ＭＳ Ｐゴシック" charset="0"/>
                      </a:endParaRPr>
                    </a:p>
                  </a:txBody>
                  <a:tcPr marT="45709" marB="45709" anchor="ctr" horzOverflow="overflow"/>
                </a:tc>
                <a:extLst>
                  <a:ext uri="{0D108BD9-81ED-4DB2-BD59-A6C34878D82A}">
                    <a16:rowId xmlns:a16="http://schemas.microsoft.com/office/drawing/2014/main" val="10002"/>
                  </a:ext>
                </a:extLst>
              </a:tr>
            </a:tbl>
          </a:graphicData>
        </a:graphic>
      </p:graphicFrame>
      <p:sp>
        <p:nvSpPr>
          <p:cNvPr id="12" name="Text Box 22" title="Lock Compatability Matrix"/>
          <p:cNvSpPr txBox="1">
            <a:spLocks noChangeArrowheads="1"/>
          </p:cNvSpPr>
          <p:nvPr/>
        </p:nvSpPr>
        <p:spPr bwMode="auto">
          <a:xfrm>
            <a:off x="505156" y="4576453"/>
            <a:ext cx="208422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r>
              <a:rPr lang="en-US" sz="2400" dirty="0"/>
              <a:t>Lock</a:t>
            </a:r>
          </a:p>
          <a:p>
            <a:r>
              <a:rPr lang="en-US" sz="2400" dirty="0"/>
              <a:t>Compatibility</a:t>
            </a:r>
          </a:p>
          <a:p>
            <a:r>
              <a:rPr lang="en-US" sz="2400" dirty="0"/>
              <a:t>Matrix</a:t>
            </a:r>
          </a:p>
        </p:txBody>
      </p:sp>
      <p:sp>
        <p:nvSpPr>
          <p:cNvPr id="2" name="Rectangle 1"/>
          <p:cNvSpPr/>
          <p:nvPr/>
        </p:nvSpPr>
        <p:spPr>
          <a:xfrm>
            <a:off x="6500445" y="6013188"/>
            <a:ext cx="4853355" cy="707886"/>
          </a:xfrm>
          <a:prstGeom prst="rect">
            <a:avLst/>
          </a:prstGeom>
          <a:solidFill>
            <a:schemeClr val="accent4">
              <a:lumMod val="20000"/>
              <a:lumOff val="80000"/>
            </a:schemeClr>
          </a:solidFill>
        </p:spPr>
        <p:txBody>
          <a:bodyPr wrap="square">
            <a:spAutoFit/>
          </a:bodyPr>
          <a:lstStyle/>
          <a:p>
            <a:pPr marL="342900" indent="-342900">
              <a:buFont typeface="Arial" panose="020B0604020202020204" pitchFamily="34" charset="0"/>
              <a:buChar char="•"/>
            </a:pPr>
            <a:r>
              <a:rPr lang="en-US" sz="2000" b="1" dirty="0">
                <a:ea typeface="Lucida Console" charset="0"/>
                <a:cs typeface="Lucida Console" charset="0"/>
              </a:rPr>
              <a:t>2PL guarantees conflict </a:t>
            </a:r>
            <a:r>
              <a:rPr lang="en-US" sz="2000" b="1" dirty="0" err="1" smtClean="0">
                <a:ea typeface="Lucida Console" charset="0"/>
                <a:cs typeface="Lucida Console" charset="0"/>
              </a:rPr>
              <a:t>serializability</a:t>
            </a:r>
            <a:endParaRPr lang="en-US" sz="2000" b="1" dirty="0">
              <a:ea typeface="Lucida Console" charset="0"/>
              <a:cs typeface="Lucida Console" charset="0"/>
            </a:endParaRPr>
          </a:p>
          <a:p>
            <a:pPr marL="342900" indent="-342900">
              <a:buFont typeface="Arial" panose="020B0604020202020204" pitchFamily="34" charset="0"/>
              <a:buChar char="•"/>
            </a:pPr>
            <a:r>
              <a:rPr lang="en-US" sz="2000" dirty="0">
                <a:ea typeface="Lucida Console" charset="0"/>
                <a:cs typeface="Lucida Console" charset="0"/>
              </a:rPr>
              <a:t>But, does not prevent </a:t>
            </a:r>
            <a:r>
              <a:rPr lang="en-US" sz="2000" b="1" dirty="0">
                <a:ea typeface="Lucida Console" charset="0"/>
                <a:cs typeface="Lucida Console" charset="0"/>
              </a:rPr>
              <a:t>cascading aborts</a:t>
            </a:r>
          </a:p>
        </p:txBody>
      </p:sp>
      <p:grpSp>
        <p:nvGrpSpPr>
          <p:cNvPr id="7" name="Group 6" descr="Number of locks held strictly increasing during the acqusition phase. Then when the release phase begins the number of locks held strictly decreases. Upside parabola shape. " title="Lock Acquisitio nGraph">
            <a:extLst>
              <a:ext uri="{FF2B5EF4-FFF2-40B4-BE49-F238E27FC236}">
                <a16:creationId xmlns:a16="http://schemas.microsoft.com/office/drawing/2014/main" id="{F21BDD55-AE36-344A-B4EB-9432A21F6B59}"/>
              </a:ext>
            </a:extLst>
          </p:cNvPr>
          <p:cNvGrpSpPr/>
          <p:nvPr/>
        </p:nvGrpSpPr>
        <p:grpSpPr>
          <a:xfrm>
            <a:off x="5627991" y="3747588"/>
            <a:ext cx="5243283" cy="2198132"/>
            <a:chOff x="1787129" y="914400"/>
            <a:chExt cx="5243283" cy="2198132"/>
          </a:xfrm>
        </p:grpSpPr>
        <p:sp>
          <p:nvSpPr>
            <p:cNvPr id="8" name="Line 23"/>
            <p:cNvSpPr>
              <a:spLocks noChangeShapeType="1"/>
            </p:cNvSpPr>
            <p:nvPr/>
          </p:nvSpPr>
          <p:spPr bwMode="auto">
            <a:xfrm>
              <a:off x="3200400" y="2743200"/>
              <a:ext cx="3714750" cy="0"/>
            </a:xfrm>
            <a:prstGeom prst="line">
              <a:avLst/>
            </a:prstGeom>
            <a:noFill/>
            <a:ln w="38100">
              <a:solidFill>
                <a:schemeClr val="tx1"/>
              </a:solidFill>
              <a:round/>
              <a:headEnd type="none" w="sm" len="sm"/>
              <a:tailEnd type="arrow" w="sm" len="sm"/>
            </a:ln>
            <a:extLst>
              <a:ext uri="{909E8E84-426E-40dd-AFC4-6F175D3DCCD1}">
                <a14:hiddenFill xmlns="" xmlns:a14="http://schemas.microsoft.com/office/drawing/2010/main">
                  <a:noFill/>
                </a14:hiddenFill>
              </a:ext>
            </a:extLst>
          </p:spPr>
          <p:txBody>
            <a:bodyPr/>
            <a:lstStyle/>
            <a:p>
              <a:endParaRPr lang="en-US" sz="1350"/>
            </a:p>
          </p:txBody>
        </p:sp>
        <p:sp>
          <p:nvSpPr>
            <p:cNvPr id="9" name="Text Box 24"/>
            <p:cNvSpPr txBox="1">
              <a:spLocks noChangeArrowheads="1"/>
            </p:cNvSpPr>
            <p:nvPr/>
          </p:nvSpPr>
          <p:spPr bwMode="auto">
            <a:xfrm>
              <a:off x="4514850" y="2743200"/>
              <a:ext cx="6415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r>
                <a:rPr lang="en-US" sz="1800" dirty="0">
                  <a:solidFill>
                    <a:schemeClr val="tx2"/>
                  </a:solidFill>
                </a:rPr>
                <a:t>time</a:t>
              </a:r>
            </a:p>
          </p:txBody>
        </p:sp>
        <p:sp>
          <p:nvSpPr>
            <p:cNvPr id="10" name="Line 25"/>
            <p:cNvSpPr>
              <a:spLocks noChangeShapeType="1"/>
            </p:cNvSpPr>
            <p:nvPr/>
          </p:nvSpPr>
          <p:spPr bwMode="auto">
            <a:xfrm flipH="1" flipV="1">
              <a:off x="3200400" y="914400"/>
              <a:ext cx="0" cy="1828800"/>
            </a:xfrm>
            <a:prstGeom prst="line">
              <a:avLst/>
            </a:prstGeom>
            <a:noFill/>
            <a:ln w="38100">
              <a:solidFill>
                <a:schemeClr val="tx1"/>
              </a:solidFill>
              <a:round/>
              <a:headEnd type="none" w="sm" len="sm"/>
              <a:tailEnd type="arrow" w="sm" len="sm"/>
            </a:ln>
            <a:extLst>
              <a:ext uri="{909E8E84-426E-40dd-AFC4-6F175D3DCCD1}">
                <a14:hiddenFill xmlns="" xmlns:a14="http://schemas.microsoft.com/office/drawing/2010/main">
                  <a:noFill/>
                </a14:hiddenFill>
              </a:ext>
            </a:extLst>
          </p:spPr>
          <p:txBody>
            <a:bodyPr/>
            <a:lstStyle/>
            <a:p>
              <a:endParaRPr lang="en-US" sz="1350"/>
            </a:p>
          </p:txBody>
        </p:sp>
        <p:sp>
          <p:nvSpPr>
            <p:cNvPr id="13" name="Text Box 26"/>
            <p:cNvSpPr txBox="1">
              <a:spLocks noChangeArrowheads="1"/>
            </p:cNvSpPr>
            <p:nvPr/>
          </p:nvSpPr>
          <p:spPr bwMode="auto">
            <a:xfrm>
              <a:off x="1787129" y="1714500"/>
              <a:ext cx="14157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r>
                <a:rPr lang="en-US" sz="1800" dirty="0">
                  <a:solidFill>
                    <a:schemeClr val="tx2"/>
                  </a:solidFill>
                </a:rPr>
                <a:t># locks held</a:t>
              </a:r>
            </a:p>
          </p:txBody>
        </p:sp>
        <p:sp>
          <p:nvSpPr>
            <p:cNvPr id="14" name="Freeform 28"/>
            <p:cNvSpPr>
              <a:spLocks/>
            </p:cNvSpPr>
            <p:nvPr/>
          </p:nvSpPr>
          <p:spPr bwMode="auto">
            <a:xfrm>
              <a:off x="3219450" y="1333500"/>
              <a:ext cx="3295650" cy="1398985"/>
            </a:xfrm>
            <a:custGeom>
              <a:avLst/>
              <a:gdLst>
                <a:gd name="T0" fmla="*/ 0 w 3082"/>
                <a:gd name="T1" fmla="*/ 2147483647 h 1175"/>
                <a:gd name="T2" fmla="*/ 2147483647 w 3082"/>
                <a:gd name="T3" fmla="*/ 2147483647 h 1175"/>
                <a:gd name="T4" fmla="*/ 2147483647 w 3082"/>
                <a:gd name="T5" fmla="*/ 2147483647 h 1175"/>
                <a:gd name="T6" fmla="*/ 2147483647 w 3082"/>
                <a:gd name="T7" fmla="*/ 2147483647 h 1175"/>
                <a:gd name="T8" fmla="*/ 2147483647 w 3082"/>
                <a:gd name="T9" fmla="*/ 2147483647 h 1175"/>
                <a:gd name="T10" fmla="*/ 2147483647 w 3082"/>
                <a:gd name="T11" fmla="*/ 2147483647 h 1175"/>
                <a:gd name="T12" fmla="*/ 2147483647 w 3082"/>
                <a:gd name="T13" fmla="*/ 2147483647 h 1175"/>
                <a:gd name="T14" fmla="*/ 2147483647 w 3082"/>
                <a:gd name="T15" fmla="*/ 2147483647 h 1175"/>
                <a:gd name="T16" fmla="*/ 2147483647 w 3082"/>
                <a:gd name="T17" fmla="*/ 2147483647 h 1175"/>
                <a:gd name="T18" fmla="*/ 2147483647 w 3082"/>
                <a:gd name="T19" fmla="*/ 2147483647 h 1175"/>
                <a:gd name="T20" fmla="*/ 2147483647 w 3082"/>
                <a:gd name="T21" fmla="*/ 2147483647 h 1175"/>
                <a:gd name="T22" fmla="*/ 2147483647 w 3082"/>
                <a:gd name="T23" fmla="*/ 2147483647 h 1175"/>
                <a:gd name="T24" fmla="*/ 2147483647 w 3082"/>
                <a:gd name="T25" fmla="*/ 2147483647 h 1175"/>
                <a:gd name="T26" fmla="*/ 2147483647 w 3082"/>
                <a:gd name="T27" fmla="*/ 2147483647 h 1175"/>
                <a:gd name="T28" fmla="*/ 2147483647 w 3082"/>
                <a:gd name="T29" fmla="*/ 2147483647 h 1175"/>
                <a:gd name="T30" fmla="*/ 2147483647 w 3082"/>
                <a:gd name="T31" fmla="*/ 2147483647 h 1175"/>
                <a:gd name="T32" fmla="*/ 2147483647 w 3082"/>
                <a:gd name="T33" fmla="*/ 0 h 1175"/>
                <a:gd name="T34" fmla="*/ 2147483647 w 3082"/>
                <a:gd name="T35" fmla="*/ 2147483647 h 1175"/>
                <a:gd name="T36" fmla="*/ 2147483647 w 3082"/>
                <a:gd name="T37" fmla="*/ 2147483647 h 1175"/>
                <a:gd name="T38" fmla="*/ 2147483647 w 3082"/>
                <a:gd name="T39" fmla="*/ 2147483647 h 1175"/>
                <a:gd name="T40" fmla="*/ 2147483647 w 3082"/>
                <a:gd name="T41" fmla="*/ 2147483647 h 1175"/>
                <a:gd name="T42" fmla="*/ 2147483647 w 3082"/>
                <a:gd name="T43" fmla="*/ 2147483647 h 1175"/>
                <a:gd name="T44" fmla="*/ 2147483647 w 3082"/>
                <a:gd name="T45" fmla="*/ 2147483647 h 1175"/>
                <a:gd name="T46" fmla="*/ 2147483647 w 3082"/>
                <a:gd name="T47" fmla="*/ 2147483647 h 1175"/>
                <a:gd name="T48" fmla="*/ 2147483647 w 3082"/>
                <a:gd name="T49" fmla="*/ 2147483647 h 1175"/>
                <a:gd name="T50" fmla="*/ 2147483647 w 3082"/>
                <a:gd name="T51" fmla="*/ 2147483647 h 1175"/>
                <a:gd name="T52" fmla="*/ 2147483647 w 3082"/>
                <a:gd name="T53" fmla="*/ 2147483647 h 1175"/>
                <a:gd name="T54" fmla="*/ 2147483647 w 3082"/>
                <a:gd name="T55" fmla="*/ 2147483647 h 1175"/>
                <a:gd name="T56" fmla="*/ 2147483647 w 3082"/>
                <a:gd name="T57" fmla="*/ 2147483647 h 1175"/>
                <a:gd name="T58" fmla="*/ 2147483647 w 3082"/>
                <a:gd name="T59" fmla="*/ 2147483647 h 1175"/>
                <a:gd name="T60" fmla="*/ 2147483647 w 3082"/>
                <a:gd name="T61" fmla="*/ 2147483647 h 117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82"/>
                <a:gd name="T94" fmla="*/ 0 h 1175"/>
                <a:gd name="T95" fmla="*/ 3082 w 3082"/>
                <a:gd name="T96" fmla="*/ 1175 h 117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82" h="1175">
                  <a:moveTo>
                    <a:pt x="0" y="1167"/>
                  </a:moveTo>
                  <a:cubicBezTo>
                    <a:pt x="46" y="1151"/>
                    <a:pt x="82" y="1119"/>
                    <a:pt x="124" y="1097"/>
                  </a:cubicBezTo>
                  <a:cubicBezTo>
                    <a:pt x="159" y="1079"/>
                    <a:pt x="198" y="1070"/>
                    <a:pt x="233" y="1050"/>
                  </a:cubicBezTo>
                  <a:cubicBezTo>
                    <a:pt x="287" y="1019"/>
                    <a:pt x="336" y="986"/>
                    <a:pt x="397" y="973"/>
                  </a:cubicBezTo>
                  <a:cubicBezTo>
                    <a:pt x="444" y="940"/>
                    <a:pt x="497" y="912"/>
                    <a:pt x="552" y="895"/>
                  </a:cubicBezTo>
                  <a:cubicBezTo>
                    <a:pt x="563" y="888"/>
                    <a:pt x="628" y="849"/>
                    <a:pt x="646" y="832"/>
                  </a:cubicBezTo>
                  <a:cubicBezTo>
                    <a:pt x="658" y="821"/>
                    <a:pt x="665" y="805"/>
                    <a:pt x="677" y="794"/>
                  </a:cubicBezTo>
                  <a:cubicBezTo>
                    <a:pt x="688" y="784"/>
                    <a:pt x="704" y="779"/>
                    <a:pt x="716" y="770"/>
                  </a:cubicBezTo>
                  <a:cubicBezTo>
                    <a:pt x="756" y="739"/>
                    <a:pt x="794" y="702"/>
                    <a:pt x="832" y="669"/>
                  </a:cubicBezTo>
                  <a:cubicBezTo>
                    <a:pt x="856" y="648"/>
                    <a:pt x="886" y="635"/>
                    <a:pt x="910" y="614"/>
                  </a:cubicBezTo>
                  <a:cubicBezTo>
                    <a:pt x="922" y="603"/>
                    <a:pt x="929" y="587"/>
                    <a:pt x="941" y="576"/>
                  </a:cubicBezTo>
                  <a:cubicBezTo>
                    <a:pt x="952" y="566"/>
                    <a:pt x="968" y="561"/>
                    <a:pt x="980" y="552"/>
                  </a:cubicBezTo>
                  <a:cubicBezTo>
                    <a:pt x="1018" y="522"/>
                    <a:pt x="1047" y="492"/>
                    <a:pt x="1089" y="467"/>
                  </a:cubicBezTo>
                  <a:cubicBezTo>
                    <a:pt x="1125" y="421"/>
                    <a:pt x="1170" y="389"/>
                    <a:pt x="1206" y="342"/>
                  </a:cubicBezTo>
                  <a:cubicBezTo>
                    <a:pt x="1256" y="277"/>
                    <a:pt x="1294" y="219"/>
                    <a:pt x="1354" y="163"/>
                  </a:cubicBezTo>
                  <a:cubicBezTo>
                    <a:pt x="1394" y="126"/>
                    <a:pt x="1461" y="86"/>
                    <a:pt x="1502" y="54"/>
                  </a:cubicBezTo>
                  <a:cubicBezTo>
                    <a:pt x="1543" y="22"/>
                    <a:pt x="1605" y="28"/>
                    <a:pt x="1650" y="0"/>
                  </a:cubicBezTo>
                  <a:cubicBezTo>
                    <a:pt x="1766" y="21"/>
                    <a:pt x="1881" y="55"/>
                    <a:pt x="1992" y="93"/>
                  </a:cubicBezTo>
                  <a:cubicBezTo>
                    <a:pt x="2048" y="112"/>
                    <a:pt x="2109" y="113"/>
                    <a:pt x="2163" y="140"/>
                  </a:cubicBezTo>
                  <a:cubicBezTo>
                    <a:pt x="2232" y="175"/>
                    <a:pt x="2307" y="218"/>
                    <a:pt x="2374" y="256"/>
                  </a:cubicBezTo>
                  <a:cubicBezTo>
                    <a:pt x="2407" y="275"/>
                    <a:pt x="2434" y="312"/>
                    <a:pt x="2467" y="334"/>
                  </a:cubicBezTo>
                  <a:cubicBezTo>
                    <a:pt x="2509" y="390"/>
                    <a:pt x="2570" y="431"/>
                    <a:pt x="2607" y="490"/>
                  </a:cubicBezTo>
                  <a:cubicBezTo>
                    <a:pt x="2647" y="553"/>
                    <a:pt x="2608" y="523"/>
                    <a:pt x="2654" y="552"/>
                  </a:cubicBezTo>
                  <a:cubicBezTo>
                    <a:pt x="2672" y="608"/>
                    <a:pt x="2686" y="666"/>
                    <a:pt x="2701" y="723"/>
                  </a:cubicBezTo>
                  <a:cubicBezTo>
                    <a:pt x="2704" y="734"/>
                    <a:pt x="2703" y="745"/>
                    <a:pt x="2708" y="755"/>
                  </a:cubicBezTo>
                  <a:cubicBezTo>
                    <a:pt x="2738" y="811"/>
                    <a:pt x="2780" y="846"/>
                    <a:pt x="2817" y="895"/>
                  </a:cubicBezTo>
                  <a:cubicBezTo>
                    <a:pt x="2847" y="934"/>
                    <a:pt x="2861" y="961"/>
                    <a:pt x="2903" y="988"/>
                  </a:cubicBezTo>
                  <a:cubicBezTo>
                    <a:pt x="2921" y="1040"/>
                    <a:pt x="2895" y="979"/>
                    <a:pt x="2942" y="1035"/>
                  </a:cubicBezTo>
                  <a:cubicBezTo>
                    <a:pt x="3001" y="1105"/>
                    <a:pt x="2904" y="1028"/>
                    <a:pt x="2989" y="1089"/>
                  </a:cubicBezTo>
                  <a:cubicBezTo>
                    <a:pt x="3027" y="1150"/>
                    <a:pt x="2978" y="1079"/>
                    <a:pt x="3027" y="1128"/>
                  </a:cubicBezTo>
                  <a:cubicBezTo>
                    <a:pt x="3050" y="1151"/>
                    <a:pt x="3051" y="1160"/>
                    <a:pt x="3082" y="1175"/>
                  </a:cubicBezTo>
                </a:path>
              </a:pathLst>
            </a:cu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15" name="Text Box 30"/>
            <p:cNvSpPr txBox="1">
              <a:spLocks noChangeArrowheads="1"/>
            </p:cNvSpPr>
            <p:nvPr/>
          </p:nvSpPr>
          <p:spPr bwMode="auto">
            <a:xfrm>
              <a:off x="5486400" y="1085850"/>
              <a:ext cx="15440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r>
                <a:rPr lang="en-US" sz="1800" dirty="0">
                  <a:solidFill>
                    <a:schemeClr val="accent2"/>
                  </a:solidFill>
                </a:rPr>
                <a:t>release phase</a:t>
              </a:r>
            </a:p>
          </p:txBody>
        </p:sp>
        <p:sp>
          <p:nvSpPr>
            <p:cNvPr id="16" name="Text Box 31"/>
            <p:cNvSpPr txBox="1">
              <a:spLocks noChangeArrowheads="1"/>
            </p:cNvSpPr>
            <p:nvPr/>
          </p:nvSpPr>
          <p:spPr bwMode="auto">
            <a:xfrm>
              <a:off x="3429000" y="1085850"/>
              <a:ext cx="14859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3600">
                  <a:solidFill>
                    <a:srgbClr val="CF0E30"/>
                  </a:solidFill>
                  <a:latin typeface="Book Antiqua" charset="0"/>
                  <a:ea typeface="ＭＳ Ｐゴシック" charset="0"/>
                  <a:cs typeface="ＭＳ Ｐゴシック" charset="0"/>
                </a:defRPr>
              </a:lvl1pPr>
              <a:lvl2pPr marL="742950" indent="-285750">
                <a:defRPr sz="3600">
                  <a:solidFill>
                    <a:srgbClr val="CF0E30"/>
                  </a:solidFill>
                  <a:latin typeface="Book Antiqua" charset="0"/>
                  <a:ea typeface="ＭＳ Ｐゴシック" charset="0"/>
                </a:defRPr>
              </a:lvl2pPr>
              <a:lvl3pPr marL="1143000" indent="-228600">
                <a:defRPr sz="3600">
                  <a:solidFill>
                    <a:srgbClr val="CF0E30"/>
                  </a:solidFill>
                  <a:latin typeface="Book Antiqua" charset="0"/>
                  <a:ea typeface="ＭＳ Ｐゴシック" charset="0"/>
                </a:defRPr>
              </a:lvl3pPr>
              <a:lvl4pPr marL="1600200" indent="-228600">
                <a:defRPr sz="3600">
                  <a:solidFill>
                    <a:srgbClr val="CF0E30"/>
                  </a:solidFill>
                  <a:latin typeface="Book Antiqua" charset="0"/>
                  <a:ea typeface="ＭＳ Ｐゴシック" charset="0"/>
                </a:defRPr>
              </a:lvl4pPr>
              <a:lvl5pPr marL="2057400" indent="-228600">
                <a:defRPr sz="3600">
                  <a:solidFill>
                    <a:srgbClr val="CF0E30"/>
                  </a:solidFill>
                  <a:latin typeface="Book Antiqua" charset="0"/>
                  <a:ea typeface="ＭＳ Ｐゴシック" charset="0"/>
                </a:defRPr>
              </a:lvl5pPr>
              <a:lvl6pPr marL="2514600" indent="-228600" eaLnBrk="0" fontAlgn="base" hangingPunct="0">
                <a:spcBef>
                  <a:spcPct val="0"/>
                </a:spcBef>
                <a:spcAft>
                  <a:spcPct val="0"/>
                </a:spcAft>
                <a:defRPr sz="3600">
                  <a:solidFill>
                    <a:srgbClr val="CF0E30"/>
                  </a:solidFill>
                  <a:latin typeface="Book Antiqua" charset="0"/>
                  <a:ea typeface="ＭＳ Ｐゴシック" charset="0"/>
                </a:defRPr>
              </a:lvl6pPr>
              <a:lvl7pPr marL="2971800" indent="-228600" eaLnBrk="0" fontAlgn="base" hangingPunct="0">
                <a:spcBef>
                  <a:spcPct val="0"/>
                </a:spcBef>
                <a:spcAft>
                  <a:spcPct val="0"/>
                </a:spcAft>
                <a:defRPr sz="3600">
                  <a:solidFill>
                    <a:srgbClr val="CF0E30"/>
                  </a:solidFill>
                  <a:latin typeface="Book Antiqua" charset="0"/>
                  <a:ea typeface="ＭＳ Ｐゴシック" charset="0"/>
                </a:defRPr>
              </a:lvl7pPr>
              <a:lvl8pPr marL="3429000" indent="-228600" eaLnBrk="0" fontAlgn="base" hangingPunct="0">
                <a:spcBef>
                  <a:spcPct val="0"/>
                </a:spcBef>
                <a:spcAft>
                  <a:spcPct val="0"/>
                </a:spcAft>
                <a:defRPr sz="3600">
                  <a:solidFill>
                    <a:srgbClr val="CF0E30"/>
                  </a:solidFill>
                  <a:latin typeface="Book Antiqua" charset="0"/>
                  <a:ea typeface="ＭＳ Ｐゴシック" charset="0"/>
                </a:defRPr>
              </a:lvl8pPr>
              <a:lvl9pPr marL="3886200" indent="-228600" eaLnBrk="0" fontAlgn="base" hangingPunct="0">
                <a:spcBef>
                  <a:spcPct val="0"/>
                </a:spcBef>
                <a:spcAft>
                  <a:spcPct val="0"/>
                </a:spcAft>
                <a:defRPr sz="3600">
                  <a:solidFill>
                    <a:srgbClr val="CF0E30"/>
                  </a:solidFill>
                  <a:latin typeface="Book Antiqua" charset="0"/>
                  <a:ea typeface="ＭＳ Ｐゴシック" charset="0"/>
                </a:defRPr>
              </a:lvl9pPr>
            </a:lstStyle>
            <a:p>
              <a:r>
                <a:rPr lang="en-US" sz="1800">
                  <a:solidFill>
                    <a:schemeClr val="accent2"/>
                  </a:solidFill>
                </a:rPr>
                <a:t>acquisition phase</a:t>
              </a:r>
            </a:p>
          </p:txBody>
        </p:sp>
        <p:sp>
          <p:nvSpPr>
            <p:cNvPr id="17" name="Line 29"/>
            <p:cNvSpPr>
              <a:spLocks noChangeShapeType="1"/>
            </p:cNvSpPr>
            <p:nvPr/>
          </p:nvSpPr>
          <p:spPr bwMode="auto">
            <a:xfrm>
              <a:off x="4972050" y="1028700"/>
              <a:ext cx="0" cy="1714500"/>
            </a:xfrm>
            <a:prstGeom prst="line">
              <a:avLst/>
            </a:prstGeom>
            <a:noFill/>
            <a:ln w="28575">
              <a:solidFill>
                <a:schemeClr val="tx1"/>
              </a:solidFill>
              <a:prstDash val="dash"/>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sz="1350"/>
            </a:p>
          </p:txBody>
        </p:sp>
      </p:grpSp>
      <p:sp>
        <p:nvSpPr>
          <p:cNvPr id="4" name="Slide Number Placeholder 3"/>
          <p:cNvSpPr>
            <a:spLocks noGrp="1"/>
          </p:cNvSpPr>
          <p:nvPr>
            <p:ph type="sldNum" sz="quarter" idx="12"/>
          </p:nvPr>
        </p:nvSpPr>
        <p:spPr/>
        <p:txBody>
          <a:bodyPr/>
          <a:lstStyle/>
          <a:p>
            <a:fld id="{459F6482-13E3-48AA-9F28-7362888D1E43}" type="slidenum">
              <a:rPr lang="en-US" smtClean="0"/>
              <a:t>69</a:t>
            </a:fld>
            <a:endParaRPr lang="en-US"/>
          </a:p>
        </p:txBody>
      </p:sp>
    </p:spTree>
    <p:extLst>
      <p:ext uri="{BB962C8B-B14F-4D97-AF65-F5344CB8AC3E}">
        <p14:creationId xmlns:p14="http://schemas.microsoft.com/office/powerpoint/2010/main" val="418289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uFillTx/>
                <a:sym typeface="Tahoma"/>
              </a:rPr>
              <a:t>SQL </a:t>
            </a:r>
            <a:r>
              <a:rPr lang="en-US" dirty="0" smtClean="0">
                <a:uFillTx/>
                <a:sym typeface="Tahoma"/>
              </a:rPr>
              <a:t>DML:</a:t>
            </a:r>
            <a:r>
              <a:rPr lang="en-US" dirty="0">
                <a:uFillTx/>
                <a:sym typeface="Tahoma"/>
              </a:rPr>
              <a:t/>
            </a:r>
            <a:br>
              <a:rPr lang="en-US" dirty="0">
                <a:uFillTx/>
                <a:sym typeface="Tahoma"/>
              </a:rPr>
            </a:br>
            <a:r>
              <a:rPr lang="en-US" dirty="0">
                <a:uFillTx/>
                <a:sym typeface="Tahoma"/>
              </a:rPr>
              <a:t>Basic Single-Table Queries</a:t>
            </a:r>
            <a:endParaRPr lang="en-US" dirty="0">
              <a:uFillTx/>
            </a:endParaRPr>
          </a:p>
        </p:txBody>
      </p:sp>
      <p:sp>
        <p:nvSpPr>
          <p:cNvPr id="7" name="Content Placeholder 8"/>
          <p:cNvSpPr>
            <a:spLocks noGrp="1"/>
          </p:cNvSpPr>
          <p:nvPr>
            <p:ph sz="quarter" idx="13"/>
          </p:nvPr>
        </p:nvSpPr>
        <p:spPr>
          <a:xfrm>
            <a:off x="329184" y="2006600"/>
            <a:ext cx="11558016" cy="4120896"/>
          </a:xfrm>
        </p:spPr>
        <p:txBody>
          <a:bodyPr/>
          <a:lstStyle/>
          <a:p>
            <a:pPr lvl="0"/>
            <a:r>
              <a:rPr lang="en-US" b="1" dirty="0">
                <a:solidFill>
                  <a:srgbClr val="000000"/>
                </a:solidFill>
                <a:uFillTx/>
                <a:ea typeface="Helvetica Neue" charset="0"/>
                <a:cs typeface="Helvetica Neue" charset="0"/>
                <a:sym typeface="Tahoma"/>
              </a:rPr>
              <a:t>SELECT</a:t>
            </a:r>
            <a:r>
              <a:rPr lang="en-US" dirty="0">
                <a:solidFill>
                  <a:srgbClr val="000000"/>
                </a:solidFill>
                <a:uFillTx/>
                <a:ea typeface="Helvetica Neue" charset="0"/>
                <a:cs typeface="Helvetica Neue" charset="0"/>
                <a:sym typeface="Tahoma"/>
              </a:rPr>
              <a:t> [</a:t>
            </a:r>
            <a:r>
              <a:rPr lang="en-US" b="1" dirty="0">
                <a:solidFill>
                  <a:srgbClr val="000000"/>
                </a:solidFill>
                <a:uFillTx/>
                <a:ea typeface="Helvetica Neue" charset="0"/>
                <a:cs typeface="Helvetica Neue" charset="0"/>
                <a:sym typeface="Tahoma"/>
              </a:rPr>
              <a:t>DISTINCT</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&lt;column expression list&gt;</a:t>
            </a:r>
            <a:r>
              <a:rPr lang="en-US" dirty="0">
                <a:solidFill>
                  <a:srgbClr val="000000"/>
                </a:solidFill>
                <a:uFillTx/>
                <a:ea typeface="Helvetica Neue" charset="0"/>
                <a:cs typeface="Helvetica Neue" charset="0"/>
                <a:sym typeface="Tahoma"/>
              </a:rPr>
              <a:t/>
            </a:r>
            <a:br>
              <a:rPr lang="en-US" dirty="0">
                <a:solidFill>
                  <a:srgbClr val="000000"/>
                </a:solidFill>
                <a:uFillTx/>
                <a:ea typeface="Helvetica Neue" charset="0"/>
                <a:cs typeface="Helvetica Neue" charset="0"/>
                <a:sym typeface="Tahoma"/>
              </a:rPr>
            </a:br>
            <a:r>
              <a:rPr lang="en-US" b="1" dirty="0">
                <a:solidFill>
                  <a:srgbClr val="000000"/>
                </a:solidFill>
                <a:uFillTx/>
                <a:ea typeface="Helvetica Neue" charset="0"/>
                <a:cs typeface="Helvetica Neue" charset="0"/>
                <a:sym typeface="Tahoma"/>
              </a:rPr>
              <a:t>FROM</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&lt;single table&gt;</a:t>
            </a:r>
            <a:r>
              <a:rPr lang="en-US" dirty="0">
                <a:solidFill>
                  <a:srgbClr val="000000"/>
                </a:solidFill>
                <a:uFillTx/>
                <a:ea typeface="Helvetica Neue" charset="0"/>
                <a:cs typeface="Helvetica Neue" charset="0"/>
                <a:sym typeface="Tahoma"/>
              </a:rPr>
              <a:t/>
            </a:r>
            <a:br>
              <a:rPr lang="en-US" dirty="0">
                <a:solidFill>
                  <a:srgbClr val="000000"/>
                </a:solidFill>
                <a:uFillTx/>
                <a:ea typeface="Helvetica Neue" charset="0"/>
                <a:cs typeface="Helvetica Neue" charset="0"/>
                <a:sym typeface="Tahoma"/>
              </a:rPr>
            </a:br>
            <a:r>
              <a:rPr lang="en-US" dirty="0">
                <a:solidFill>
                  <a:srgbClr val="000000"/>
                </a:solidFill>
                <a:uFillTx/>
                <a:ea typeface="Helvetica Neue" charset="0"/>
                <a:cs typeface="Helvetica Neue" charset="0"/>
                <a:sym typeface="Tahoma"/>
              </a:rPr>
              <a:t>[</a:t>
            </a:r>
            <a:r>
              <a:rPr lang="en-US" b="1" dirty="0">
                <a:solidFill>
                  <a:srgbClr val="000000"/>
                </a:solidFill>
                <a:uFillTx/>
                <a:ea typeface="Helvetica Neue" charset="0"/>
                <a:cs typeface="Helvetica Neue" charset="0"/>
                <a:sym typeface="Tahoma"/>
              </a:rPr>
              <a:t>WHERE</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&lt;predicate&gt;</a:t>
            </a:r>
            <a:r>
              <a:rPr lang="en-US" dirty="0">
                <a:solidFill>
                  <a:srgbClr val="000000"/>
                </a:solidFill>
                <a:uFillTx/>
                <a:ea typeface="Helvetica Neue" charset="0"/>
                <a:cs typeface="Helvetica Neue" charset="0"/>
                <a:sym typeface="Tahoma"/>
              </a:rPr>
              <a:t>]</a:t>
            </a:r>
            <a:br>
              <a:rPr lang="en-US" dirty="0">
                <a:solidFill>
                  <a:srgbClr val="000000"/>
                </a:solidFill>
                <a:uFillTx/>
                <a:ea typeface="Helvetica Neue" charset="0"/>
                <a:cs typeface="Helvetica Neue" charset="0"/>
                <a:sym typeface="Tahoma"/>
              </a:rPr>
            </a:br>
            <a:r>
              <a:rPr lang="en-US" dirty="0">
                <a:solidFill>
                  <a:srgbClr val="000000"/>
                </a:solidFill>
                <a:uFillTx/>
                <a:ea typeface="Helvetica Neue" charset="0"/>
                <a:cs typeface="Helvetica Neue" charset="0"/>
                <a:sym typeface="Tahoma"/>
              </a:rPr>
              <a:t>[</a:t>
            </a:r>
            <a:r>
              <a:rPr lang="en-US" b="1" dirty="0">
                <a:solidFill>
                  <a:srgbClr val="000000"/>
                </a:solidFill>
                <a:uFillTx/>
                <a:ea typeface="Helvetica Neue" charset="0"/>
                <a:cs typeface="Helvetica Neue" charset="0"/>
                <a:sym typeface="Tahoma"/>
              </a:rPr>
              <a:t>GROUP BY</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&lt;column list&gt;</a:t>
            </a:r>
            <a:r>
              <a:rPr lang="en-US" dirty="0">
                <a:solidFill>
                  <a:srgbClr val="000000"/>
                </a:solidFill>
                <a:uFillTx/>
                <a:ea typeface="Helvetica Neue" charset="0"/>
                <a:cs typeface="Helvetica Neue" charset="0"/>
                <a:sym typeface="Tahoma"/>
              </a:rPr>
              <a:t/>
            </a:r>
            <a:br>
              <a:rPr lang="en-US" dirty="0">
                <a:solidFill>
                  <a:srgbClr val="000000"/>
                </a:solidFill>
                <a:uFillTx/>
                <a:ea typeface="Helvetica Neue" charset="0"/>
                <a:cs typeface="Helvetica Neue" charset="0"/>
                <a:sym typeface="Tahoma"/>
              </a:rPr>
            </a:br>
            <a:r>
              <a:rPr lang="en-US" dirty="0">
                <a:solidFill>
                  <a:srgbClr val="000000"/>
                </a:solidFill>
                <a:uFillTx/>
                <a:ea typeface="Helvetica Neue" charset="0"/>
                <a:cs typeface="Helvetica Neue" charset="0"/>
                <a:sym typeface="Tahoma"/>
              </a:rPr>
              <a:t>[</a:t>
            </a:r>
            <a:r>
              <a:rPr lang="en-US" b="1" dirty="0">
                <a:solidFill>
                  <a:srgbClr val="000000"/>
                </a:solidFill>
                <a:uFillTx/>
                <a:ea typeface="Helvetica Neue" charset="0"/>
                <a:cs typeface="Helvetica Neue" charset="0"/>
                <a:sym typeface="Tahoma"/>
              </a:rPr>
              <a:t>HAVING</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&lt;predicate&gt;</a:t>
            </a:r>
            <a:r>
              <a:rPr lang="en-US" dirty="0">
                <a:solidFill>
                  <a:srgbClr val="000000"/>
                </a:solidFill>
                <a:uFillTx/>
                <a:ea typeface="Helvetica Neue" charset="0"/>
                <a:cs typeface="Helvetica Neue" charset="0"/>
                <a:sym typeface="Tahoma"/>
              </a:rPr>
              <a:t>] ]</a:t>
            </a:r>
            <a:br>
              <a:rPr lang="en-US" dirty="0">
                <a:solidFill>
                  <a:srgbClr val="000000"/>
                </a:solidFill>
                <a:uFillTx/>
                <a:ea typeface="Helvetica Neue" charset="0"/>
                <a:cs typeface="Helvetica Neue" charset="0"/>
                <a:sym typeface="Tahoma"/>
              </a:rPr>
            </a:br>
            <a:r>
              <a:rPr lang="en-US" dirty="0">
                <a:solidFill>
                  <a:srgbClr val="000000"/>
                </a:solidFill>
                <a:uFillTx/>
                <a:ea typeface="Helvetica Neue" charset="0"/>
                <a:cs typeface="Helvetica Neue" charset="0"/>
                <a:sym typeface="Tahoma"/>
              </a:rPr>
              <a:t>[</a:t>
            </a:r>
            <a:r>
              <a:rPr lang="en-US" b="1" dirty="0">
                <a:solidFill>
                  <a:srgbClr val="000000"/>
                </a:solidFill>
                <a:uFillTx/>
                <a:ea typeface="Helvetica Neue" charset="0"/>
                <a:cs typeface="Helvetica Neue" charset="0"/>
                <a:sym typeface="Tahoma"/>
              </a:rPr>
              <a:t>ORDER BY</a:t>
            </a:r>
            <a:r>
              <a:rPr lang="en-US" dirty="0">
                <a:solidFill>
                  <a:srgbClr val="000000"/>
                </a:solidFill>
                <a:uFillTx/>
                <a:ea typeface="Helvetica Neue" charset="0"/>
                <a:cs typeface="Helvetica Neue" charset="0"/>
                <a:sym typeface="Tahoma"/>
              </a:rPr>
              <a:t> </a:t>
            </a:r>
            <a:r>
              <a:rPr lang="en-US" i="1" dirty="0">
                <a:solidFill>
                  <a:srgbClr val="000000"/>
                </a:solidFill>
                <a:uFillTx/>
                <a:ea typeface="Helvetica Neue" charset="0"/>
                <a:cs typeface="Helvetica Neue" charset="0"/>
                <a:sym typeface="Tahoma"/>
              </a:rPr>
              <a:t>&lt;column list&gt;</a:t>
            </a:r>
            <a:r>
              <a:rPr lang="en-US" dirty="0">
                <a:solidFill>
                  <a:srgbClr val="000000"/>
                </a:solidFill>
                <a:uFillTx/>
                <a:ea typeface="Helvetica Neue" charset="0"/>
                <a:cs typeface="Helvetica Neue" charset="0"/>
                <a:sym typeface="Tahoma"/>
              </a:rPr>
              <a:t>]</a:t>
            </a:r>
            <a:br>
              <a:rPr lang="en-US" dirty="0">
                <a:solidFill>
                  <a:srgbClr val="000000"/>
                </a:solidFill>
                <a:uFillTx/>
                <a:ea typeface="Helvetica Neue" charset="0"/>
                <a:cs typeface="Helvetica Neue" charset="0"/>
                <a:sym typeface="Tahoma"/>
              </a:rPr>
            </a:br>
            <a:r>
              <a:rPr lang="en-US" dirty="0">
                <a:solidFill>
                  <a:srgbClr val="000000"/>
                </a:solidFill>
                <a:uFillTx/>
                <a:ea typeface="Helvetica Neue" charset="0"/>
                <a:cs typeface="Helvetica Neue" charset="0"/>
                <a:sym typeface="Tahoma"/>
              </a:rPr>
              <a:t>[</a:t>
            </a:r>
            <a:r>
              <a:rPr lang="en-US" b="1" dirty="0">
                <a:solidFill>
                  <a:srgbClr val="000000"/>
                </a:solidFill>
                <a:uFillTx/>
                <a:ea typeface="Helvetica Neue" charset="0"/>
                <a:cs typeface="Helvetica Neue" charset="0"/>
                <a:sym typeface="Tahoma"/>
              </a:rPr>
              <a:t>LIMIT</a:t>
            </a:r>
            <a:r>
              <a:rPr lang="en-US" dirty="0">
                <a:solidFill>
                  <a:srgbClr val="000000"/>
                </a:solidFill>
                <a:uFillTx/>
                <a:ea typeface="Helvetica Neue" charset="0"/>
                <a:cs typeface="Helvetica Neue" charset="0"/>
                <a:sym typeface="Tahoma"/>
              </a:rPr>
              <a:t> &lt;integer&gt;];</a:t>
            </a:r>
          </a:p>
        </p:txBody>
      </p:sp>
      <p:sp>
        <p:nvSpPr>
          <p:cNvPr id="2" name="Rectangle 1"/>
          <p:cNvSpPr/>
          <p:nvPr/>
        </p:nvSpPr>
        <p:spPr>
          <a:xfrm>
            <a:off x="6523418" y="2892642"/>
            <a:ext cx="3032305" cy="461665"/>
          </a:xfrm>
          <a:prstGeom prst="rect">
            <a:avLst/>
          </a:prstGeom>
          <a:solidFill>
            <a:schemeClr val="accent4">
              <a:lumMod val="20000"/>
              <a:lumOff val="80000"/>
            </a:schemeClr>
          </a:solidFill>
        </p:spPr>
        <p:txBody>
          <a:bodyPr wrap="none">
            <a:spAutoFit/>
          </a:bodyPr>
          <a:lstStyle/>
          <a:p>
            <a:r>
              <a:rPr lang="en-US" sz="2400" dirty="0">
                <a:sym typeface="Helvetica Neue Light"/>
              </a:rPr>
              <a:t>Arithmetic Expressions</a:t>
            </a:r>
            <a:endParaRPr lang="en-US" sz="2400" dirty="0"/>
          </a:p>
        </p:txBody>
      </p:sp>
      <p:cxnSp>
        <p:nvCxnSpPr>
          <p:cNvPr id="5" name="Shape 344" descr="Arrow poining to the SELECT statement within the outer select statmeent"/>
          <p:cNvCxnSpPr/>
          <p:nvPr/>
        </p:nvCxnSpPr>
        <p:spPr>
          <a:xfrm flipH="1" flipV="1">
            <a:off x="6108192" y="2471895"/>
            <a:ext cx="415226" cy="651579"/>
          </a:xfrm>
          <a:prstGeom prst="straightConnector1">
            <a:avLst/>
          </a:prstGeom>
          <a:solidFill>
            <a:srgbClr val="3366FF"/>
          </a:solidFill>
          <a:ln w="12700" cap="flat" cmpd="sng">
            <a:solidFill>
              <a:schemeClr val="tx1"/>
            </a:solidFill>
            <a:prstDash val="solid"/>
            <a:round/>
            <a:headEnd type="none" w="med" len="med"/>
            <a:tailEnd type="triangle" w="lg" len="lg"/>
          </a:ln>
        </p:spPr>
      </p:cxnSp>
      <p:cxnSp>
        <p:nvCxnSpPr>
          <p:cNvPr id="8" name="Shape 344" descr="Arrow poining to the SELECT statement within the outer select statmeent"/>
          <p:cNvCxnSpPr>
            <a:stCxn id="2" idx="1"/>
          </p:cNvCxnSpPr>
          <p:nvPr/>
        </p:nvCxnSpPr>
        <p:spPr>
          <a:xfrm flipH="1">
            <a:off x="4461468" y="3123475"/>
            <a:ext cx="2061950" cy="0"/>
          </a:xfrm>
          <a:prstGeom prst="straightConnector1">
            <a:avLst/>
          </a:prstGeom>
          <a:solidFill>
            <a:srgbClr val="3366FF"/>
          </a:solidFill>
          <a:ln w="12700" cap="flat" cmpd="sng">
            <a:solidFill>
              <a:schemeClr val="tx1"/>
            </a:solidFill>
            <a:prstDash val="solid"/>
            <a:round/>
            <a:headEnd type="none" w="med" len="med"/>
            <a:tailEnd type="triangle" w="lg" len="lg"/>
          </a:ln>
        </p:spPr>
      </p:cxnSp>
    </p:spTree>
    <p:extLst>
      <p:ext uri="{BB962C8B-B14F-4D97-AF65-F5344CB8AC3E}">
        <p14:creationId xmlns:p14="http://schemas.microsoft.com/office/powerpoint/2010/main" val="17094251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a:t>Strict Two Phase Locking</a:t>
            </a:r>
          </a:p>
        </p:txBody>
      </p:sp>
      <p:sp>
        <p:nvSpPr>
          <p:cNvPr id="3" name="Content Placeholder 2">
            <a:extLst>
              <a:ext uri="{FF2B5EF4-FFF2-40B4-BE49-F238E27FC236}">
                <a16:creationId xmlns:a16="http://schemas.microsoft.com/office/drawing/2014/main" id="{9CB94D6C-8065-0C48-A54A-B98E11EE446E}"/>
              </a:ext>
            </a:extLst>
          </p:cNvPr>
          <p:cNvSpPr>
            <a:spLocks noGrp="1"/>
          </p:cNvSpPr>
          <p:nvPr>
            <p:ph idx="1"/>
          </p:nvPr>
        </p:nvSpPr>
        <p:spPr>
          <a:xfrm>
            <a:off x="304800" y="1600201"/>
            <a:ext cx="11277600" cy="4525963"/>
          </a:xfrm>
        </p:spPr>
        <p:txBody>
          <a:bodyPr>
            <a:normAutofit/>
          </a:bodyPr>
          <a:lstStyle/>
          <a:p>
            <a:endParaRPr lang="en-US" sz="2400" dirty="0">
              <a:ea typeface="Lucida Console" charset="0"/>
              <a:cs typeface="Lucida Console" charset="0"/>
            </a:endParaRPr>
          </a:p>
          <a:p>
            <a:r>
              <a:rPr lang="en-US" sz="2267" dirty="0">
                <a:ea typeface="Lucida Console" charset="0"/>
                <a:cs typeface="Lucida Console" charset="0"/>
              </a:rPr>
              <a:t>Same as 2PL, except all locks released together when transaction completes</a:t>
            </a:r>
            <a:endParaRPr lang="en-US" dirty="0">
              <a:ea typeface="Lucida Console" charset="0"/>
              <a:cs typeface="Lucida Console" charset="0"/>
            </a:endParaRPr>
          </a:p>
          <a:p>
            <a:pPr lvl="1"/>
            <a:r>
              <a:rPr lang="en-US" sz="2267" dirty="0">
                <a:ea typeface="Lucida Console" charset="0"/>
                <a:cs typeface="Lucida Console" charset="0"/>
              </a:rPr>
              <a:t>(i.e.) either</a:t>
            </a:r>
          </a:p>
          <a:p>
            <a:pPr lvl="2"/>
            <a:r>
              <a:rPr lang="en-US" dirty="0">
                <a:ea typeface="Lucida Console" charset="0"/>
                <a:cs typeface="Lucida Console" charset="0"/>
              </a:rPr>
              <a:t>Transaction has committed (all writes durable), OR</a:t>
            </a:r>
          </a:p>
          <a:p>
            <a:pPr lvl="2"/>
            <a:r>
              <a:rPr lang="en-US" dirty="0">
                <a:ea typeface="Lucida Console" charset="0"/>
                <a:cs typeface="Lucida Console" charset="0"/>
              </a:rPr>
              <a:t>Transaction has aborted (all writes have been undone)</a:t>
            </a:r>
          </a:p>
        </p:txBody>
      </p:sp>
      <p:pic>
        <p:nvPicPr>
          <p:cNvPr id="2" name="Picture 1" descr="X axis is time and y axis is number of locks held. In the acquisition phase the number of locks held goes up with time. At some point all locks are released leading to a verticle line " title="Graph"/>
          <p:cNvPicPr>
            <a:picLocks noChangeAspect="1"/>
          </p:cNvPicPr>
          <p:nvPr/>
        </p:nvPicPr>
        <p:blipFill>
          <a:blip r:embed="rId3"/>
          <a:stretch>
            <a:fillRect/>
          </a:stretch>
        </p:blipFill>
        <p:spPr>
          <a:xfrm>
            <a:off x="304801" y="3937000"/>
            <a:ext cx="6889751" cy="3149600"/>
          </a:xfrm>
          <a:prstGeom prst="rect">
            <a:avLst/>
          </a:prstGeom>
        </p:spPr>
      </p:pic>
      <p:sp>
        <p:nvSpPr>
          <p:cNvPr id="4" name="Slide Number Placeholder 3"/>
          <p:cNvSpPr>
            <a:spLocks noGrp="1"/>
          </p:cNvSpPr>
          <p:nvPr>
            <p:ph type="sldNum" sz="quarter" idx="12"/>
          </p:nvPr>
        </p:nvSpPr>
        <p:spPr/>
        <p:txBody>
          <a:bodyPr/>
          <a:lstStyle/>
          <a:p>
            <a:fld id="{459F6482-13E3-48AA-9F28-7362888D1E43}" type="slidenum">
              <a:rPr lang="en-US" smtClean="0"/>
              <a:t>70</a:t>
            </a:fld>
            <a:endParaRPr lang="en-US"/>
          </a:p>
        </p:txBody>
      </p:sp>
    </p:spTree>
    <p:extLst>
      <p:ext uri="{BB962C8B-B14F-4D97-AF65-F5344CB8AC3E}">
        <p14:creationId xmlns:p14="http://schemas.microsoft.com/office/powerpoint/2010/main" val="1199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a:t>Lock Management</a:t>
            </a:r>
            <a:endParaRPr lang="en-US" dirty="0"/>
          </a:p>
        </p:txBody>
      </p:sp>
      <p:sp>
        <p:nvSpPr>
          <p:cNvPr id="4" name="Content Placeholder 3">
            <a:extLst>
              <a:ext uri="{FF2B5EF4-FFF2-40B4-BE49-F238E27FC236}">
                <a16:creationId xmlns:a16="http://schemas.microsoft.com/office/drawing/2014/main" id="{516D871D-1D08-4241-83FA-6216975D0BE0}"/>
              </a:ext>
            </a:extLst>
          </p:cNvPr>
          <p:cNvSpPr>
            <a:spLocks noGrp="1"/>
          </p:cNvSpPr>
          <p:nvPr>
            <p:ph idx="1"/>
          </p:nvPr>
        </p:nvSpPr>
        <p:spPr/>
        <p:txBody>
          <a:bodyPr>
            <a:normAutofit/>
          </a:bodyPr>
          <a:lstStyle/>
          <a:p>
            <a:r>
              <a:rPr lang="en-US" sz="2400" dirty="0"/>
              <a:t>Lock and unlock requests handled by Lock Manager</a:t>
            </a:r>
          </a:p>
          <a:p>
            <a:pPr>
              <a:spcBef>
                <a:spcPts val="2667"/>
              </a:spcBef>
            </a:pPr>
            <a:r>
              <a:rPr lang="en-US" sz="2400" dirty="0"/>
              <a:t>LM maintains a </a:t>
            </a:r>
            <a:r>
              <a:rPr lang="en-US" sz="2400" dirty="0" err="1"/>
              <a:t>hashtable</a:t>
            </a:r>
            <a:r>
              <a:rPr lang="en-US" sz="2400" dirty="0"/>
              <a:t>, keyed on names of objects being locked.</a:t>
            </a:r>
          </a:p>
          <a:p>
            <a:pPr>
              <a:spcBef>
                <a:spcPts val="2667"/>
              </a:spcBef>
            </a:pPr>
            <a:r>
              <a:rPr lang="en-US" sz="2400" dirty="0"/>
              <a:t>LM keeps an entry for each currently held lock</a:t>
            </a:r>
          </a:p>
          <a:p>
            <a:r>
              <a:rPr lang="en-US" sz="2400" dirty="0"/>
              <a:t>Entry contains</a:t>
            </a:r>
          </a:p>
          <a:p>
            <a:pPr lvl="1"/>
            <a:r>
              <a:rPr lang="en-US" sz="2133" dirty="0"/>
              <a:t>Granted set: Set of </a:t>
            </a:r>
            <a:r>
              <a:rPr lang="en-US" sz="2133" dirty="0" err="1"/>
              <a:t>xacts</a:t>
            </a:r>
            <a:r>
              <a:rPr lang="en-US" sz="2133" dirty="0"/>
              <a:t> currently granted access to the lock</a:t>
            </a:r>
          </a:p>
          <a:p>
            <a:pPr lvl="1"/>
            <a:r>
              <a:rPr lang="en-US" sz="2133" dirty="0"/>
              <a:t>Lock mode: Type of lock held (shared or exclusive)</a:t>
            </a:r>
          </a:p>
          <a:p>
            <a:pPr lvl="1"/>
            <a:r>
              <a:rPr lang="en-US" sz="2133" dirty="0"/>
              <a:t>Wait Queue: Queue of lock requests</a:t>
            </a:r>
          </a:p>
          <a:p>
            <a:endParaRPr lang="en-US" dirty="0"/>
          </a:p>
        </p:txBody>
      </p:sp>
      <p:graphicFrame>
        <p:nvGraphicFramePr>
          <p:cNvPr id="2" name="Table 1" descr="State of the locks" title="Lock Management"/>
          <p:cNvGraphicFramePr>
            <a:graphicFrameLocks noGrp="1"/>
          </p:cNvGraphicFramePr>
          <p:nvPr>
            <p:extLst>
              <p:ext uri="{D42A27DB-BD31-4B8C-83A1-F6EECF244321}">
                <p14:modId xmlns:p14="http://schemas.microsoft.com/office/powerpoint/2010/main" val="3917554998"/>
              </p:ext>
            </p:extLst>
          </p:nvPr>
        </p:nvGraphicFramePr>
        <p:xfrm>
          <a:off x="624116" y="5271708"/>
          <a:ext cx="4972816" cy="1307307"/>
        </p:xfrm>
        <a:graphic>
          <a:graphicData uri="http://schemas.openxmlformats.org/drawingml/2006/table">
            <a:tbl>
              <a:tblPr firstRow="1" firstCol="1" bandRow="1">
                <a:tableStyleId>{5C22544A-7EE6-4342-B048-85BDC9FD1C3A}</a:tableStyleId>
              </a:tblPr>
              <a:tblGrid>
                <a:gridCol w="591735">
                  <a:extLst>
                    <a:ext uri="{9D8B030D-6E8A-4147-A177-3AD203B41FA5}">
                      <a16:colId xmlns:a16="http://schemas.microsoft.com/office/drawing/2014/main" val="20000"/>
                    </a:ext>
                  </a:extLst>
                </a:gridCol>
                <a:gridCol w="1708220">
                  <a:extLst>
                    <a:ext uri="{9D8B030D-6E8A-4147-A177-3AD203B41FA5}">
                      <a16:colId xmlns:a16="http://schemas.microsoft.com/office/drawing/2014/main" val="20001"/>
                    </a:ext>
                  </a:extLst>
                </a:gridCol>
                <a:gridCol w="900665">
                  <a:extLst>
                    <a:ext uri="{9D8B030D-6E8A-4147-A177-3AD203B41FA5}">
                      <a16:colId xmlns:a16="http://schemas.microsoft.com/office/drawing/2014/main" val="20002"/>
                    </a:ext>
                  </a:extLst>
                </a:gridCol>
                <a:gridCol w="1772196">
                  <a:extLst>
                    <a:ext uri="{9D8B030D-6E8A-4147-A177-3AD203B41FA5}">
                      <a16:colId xmlns:a16="http://schemas.microsoft.com/office/drawing/2014/main" val="20003"/>
                    </a:ext>
                  </a:extLst>
                </a:gridCol>
              </a:tblGrid>
              <a:tr h="435769">
                <a:tc>
                  <a:txBody>
                    <a:bodyPr/>
                    <a:lstStyle/>
                    <a:p>
                      <a:endParaRPr lang="en-US" sz="1900" dirty="0"/>
                    </a:p>
                  </a:txBody>
                  <a:tcPr/>
                </a:tc>
                <a:tc>
                  <a:txBody>
                    <a:bodyPr/>
                    <a:lstStyle/>
                    <a:p>
                      <a:pPr algn="ctr"/>
                      <a:r>
                        <a:rPr lang="en-US" sz="1900" dirty="0"/>
                        <a:t>Granted Set</a:t>
                      </a:r>
                    </a:p>
                  </a:txBody>
                  <a:tcPr/>
                </a:tc>
                <a:tc>
                  <a:txBody>
                    <a:bodyPr/>
                    <a:lstStyle/>
                    <a:p>
                      <a:pPr algn="ctr"/>
                      <a:r>
                        <a:rPr lang="en-US" sz="1900" dirty="0"/>
                        <a:t>Mode</a:t>
                      </a:r>
                    </a:p>
                  </a:txBody>
                  <a:tcPr/>
                </a:tc>
                <a:tc>
                  <a:txBody>
                    <a:bodyPr/>
                    <a:lstStyle/>
                    <a:p>
                      <a:pPr algn="ctr"/>
                      <a:r>
                        <a:rPr lang="en-US" sz="1900" dirty="0"/>
                        <a:t>Wait Queue</a:t>
                      </a:r>
                    </a:p>
                  </a:txBody>
                  <a:tcPr/>
                </a:tc>
                <a:extLst>
                  <a:ext uri="{0D108BD9-81ED-4DB2-BD59-A6C34878D82A}">
                    <a16:rowId xmlns:a16="http://schemas.microsoft.com/office/drawing/2014/main" val="10000"/>
                  </a:ext>
                </a:extLst>
              </a:tr>
              <a:tr h="435769">
                <a:tc>
                  <a:txBody>
                    <a:bodyPr/>
                    <a:lstStyle/>
                    <a:p>
                      <a:pPr algn="r"/>
                      <a:r>
                        <a:rPr lang="en-US" sz="1900" dirty="0"/>
                        <a:t>A</a:t>
                      </a:r>
                    </a:p>
                  </a:txBody>
                  <a:tcPr/>
                </a:tc>
                <a:tc>
                  <a:txBody>
                    <a:bodyPr/>
                    <a:lstStyle/>
                    <a:p>
                      <a:pPr algn="ctr"/>
                      <a:r>
                        <a:rPr lang="en-US" sz="1600" dirty="0"/>
                        <a:t>{T1, T2}</a:t>
                      </a:r>
                    </a:p>
                  </a:txBody>
                  <a:tcPr/>
                </a:tc>
                <a:tc>
                  <a:txBody>
                    <a:bodyPr/>
                    <a:lstStyle/>
                    <a:p>
                      <a:pPr algn="ctr"/>
                      <a:r>
                        <a:rPr lang="en-US" sz="1600" dirty="0"/>
                        <a:t>S</a:t>
                      </a:r>
                    </a:p>
                  </a:txBody>
                  <a:tcPr/>
                </a:tc>
                <a:tc>
                  <a:txBody>
                    <a:bodyPr/>
                    <a:lstStyle/>
                    <a:p>
                      <a:pPr algn="ctr"/>
                      <a:r>
                        <a:rPr lang="en-US" sz="1600" dirty="0"/>
                        <a:t>T3(X) </a:t>
                      </a:r>
                      <a:r>
                        <a:rPr lang="en-US" sz="1600" dirty="0">
                          <a:sym typeface="Wingdings"/>
                        </a:rPr>
                        <a:t> T4(X) </a:t>
                      </a:r>
                      <a:endParaRPr lang="en-US" sz="1600" dirty="0"/>
                    </a:p>
                  </a:txBody>
                  <a:tcPr/>
                </a:tc>
                <a:extLst>
                  <a:ext uri="{0D108BD9-81ED-4DB2-BD59-A6C34878D82A}">
                    <a16:rowId xmlns:a16="http://schemas.microsoft.com/office/drawing/2014/main" val="10001"/>
                  </a:ext>
                </a:extLst>
              </a:tr>
              <a:tr h="435769">
                <a:tc>
                  <a:txBody>
                    <a:bodyPr/>
                    <a:lstStyle/>
                    <a:p>
                      <a:pPr algn="r"/>
                      <a:r>
                        <a:rPr lang="en-US" sz="1900" dirty="0"/>
                        <a:t>B</a:t>
                      </a:r>
                    </a:p>
                  </a:txBody>
                  <a:tcPr/>
                </a:tc>
                <a:tc>
                  <a:txBody>
                    <a:bodyPr/>
                    <a:lstStyle/>
                    <a:p>
                      <a:pPr algn="ctr"/>
                      <a:r>
                        <a:rPr lang="en-US" sz="1600" dirty="0"/>
                        <a:t>{T6}</a:t>
                      </a:r>
                    </a:p>
                  </a:txBody>
                  <a:tcPr/>
                </a:tc>
                <a:tc>
                  <a:txBody>
                    <a:bodyPr/>
                    <a:lstStyle/>
                    <a:p>
                      <a:pPr algn="ctr"/>
                      <a:r>
                        <a:rPr lang="en-US" sz="1600" dirty="0"/>
                        <a:t>X</a:t>
                      </a:r>
                    </a:p>
                  </a:txBody>
                  <a:tcPr/>
                </a:tc>
                <a:tc>
                  <a:txBody>
                    <a:bodyPr/>
                    <a:lstStyle/>
                    <a:p>
                      <a:pPr algn="ctr"/>
                      <a:r>
                        <a:rPr lang="en-US" sz="1600" dirty="0"/>
                        <a:t>T5(X) </a:t>
                      </a:r>
                      <a:r>
                        <a:rPr lang="en-US" sz="1600" dirty="0">
                          <a:sym typeface="Wingdings"/>
                        </a:rPr>
                        <a:t> T7(S)</a:t>
                      </a:r>
                      <a:endParaRPr lang="en-US" sz="1600" dirty="0"/>
                    </a:p>
                  </a:txBody>
                  <a:tcPr/>
                </a:tc>
                <a:extLst>
                  <a:ext uri="{0D108BD9-81ED-4DB2-BD59-A6C34878D82A}">
                    <a16:rowId xmlns:a16="http://schemas.microsoft.com/office/drawing/2014/main" val="10002"/>
                  </a:ext>
                </a:extLst>
              </a:tr>
            </a:tbl>
          </a:graphicData>
        </a:graphic>
      </p:graphicFrame>
      <p:sp>
        <p:nvSpPr>
          <p:cNvPr id="3" name="Rectangle 2"/>
          <p:cNvSpPr/>
          <p:nvPr/>
        </p:nvSpPr>
        <p:spPr>
          <a:xfrm>
            <a:off x="5895033" y="5159682"/>
            <a:ext cx="6096000" cy="1338828"/>
          </a:xfrm>
          <a:prstGeom prst="rect">
            <a:avLst/>
          </a:prstGeom>
          <a:solidFill>
            <a:schemeClr val="accent4">
              <a:lumMod val="20000"/>
              <a:lumOff val="80000"/>
            </a:schemeClr>
          </a:solidFill>
        </p:spPr>
        <p:txBody>
          <a:bodyPr>
            <a:spAutoFit/>
          </a:bodyPr>
          <a:lstStyle/>
          <a:p>
            <a:r>
              <a:rPr lang="en-US" b="1" dirty="0">
                <a:ea typeface="Lucida Console" charset="0"/>
                <a:cs typeface="Lucida Console" charset="0"/>
              </a:rPr>
              <a:t>When lock request arrives:</a:t>
            </a:r>
          </a:p>
          <a:p>
            <a:pPr lvl="1"/>
            <a:r>
              <a:rPr lang="en-US" sz="1650" dirty="0">
                <a:ea typeface="Lucida Console" charset="0"/>
                <a:cs typeface="Lucida Console" charset="0"/>
              </a:rPr>
              <a:t>Does any </a:t>
            </a:r>
            <a:r>
              <a:rPr lang="en-US" sz="1650" dirty="0" err="1">
                <a:ea typeface="Lucida Console" charset="0"/>
                <a:cs typeface="Lucida Console" charset="0"/>
              </a:rPr>
              <a:t>xact</a:t>
            </a:r>
            <a:r>
              <a:rPr lang="en-US" sz="1650" dirty="0">
                <a:ea typeface="Lucida Console" charset="0"/>
                <a:cs typeface="Lucida Console" charset="0"/>
              </a:rPr>
              <a:t> in Granted Set or Wait Queue want a conflicting lock?</a:t>
            </a:r>
          </a:p>
          <a:p>
            <a:pPr lvl="2"/>
            <a:r>
              <a:rPr lang="en-US" sz="1500" dirty="0">
                <a:ea typeface="Lucida Console" charset="0"/>
                <a:cs typeface="Lucida Console" charset="0"/>
              </a:rPr>
              <a:t>If no, put the requester into “granted set” and let them proceed</a:t>
            </a:r>
          </a:p>
          <a:p>
            <a:pPr lvl="2"/>
            <a:r>
              <a:rPr lang="en-US" sz="1500" dirty="0">
                <a:ea typeface="Lucida Console" charset="0"/>
                <a:cs typeface="Lucida Console" charset="0"/>
              </a:rPr>
              <a:t>If yes, put requester into wait queue (typically FIFO)</a:t>
            </a:r>
            <a:endParaRPr lang="en-US" dirty="0">
              <a:ea typeface="Lucida Console" charset="0"/>
              <a:cs typeface="Lucida Console" charset="0"/>
            </a:endParaRPr>
          </a:p>
        </p:txBody>
      </p:sp>
      <p:sp>
        <p:nvSpPr>
          <p:cNvPr id="5" name="Slide Number Placeholder 4"/>
          <p:cNvSpPr>
            <a:spLocks noGrp="1"/>
          </p:cNvSpPr>
          <p:nvPr>
            <p:ph type="sldNum" sz="quarter" idx="12"/>
          </p:nvPr>
        </p:nvSpPr>
        <p:spPr/>
        <p:txBody>
          <a:bodyPr/>
          <a:lstStyle/>
          <a:p>
            <a:fld id="{459F6482-13E3-48AA-9F28-7362888D1E43}" type="slidenum">
              <a:rPr lang="en-US" smtClean="0"/>
              <a:t>71</a:t>
            </a:fld>
            <a:endParaRPr lang="en-US"/>
          </a:p>
        </p:txBody>
      </p:sp>
    </p:spTree>
    <p:extLst>
      <p:ext uri="{BB962C8B-B14F-4D97-AF65-F5344CB8AC3E}">
        <p14:creationId xmlns:p14="http://schemas.microsoft.com/office/powerpoint/2010/main" val="15210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smtClean="0"/>
              <a:t>Deadlocks</a:t>
            </a:r>
            <a:r>
              <a:rPr lang="en-US" dirty="0"/>
              <a:t>, </a:t>
            </a:r>
            <a:r>
              <a:rPr lang="en-US" dirty="0" err="1"/>
              <a:t>cont</a:t>
            </a:r>
            <a:endParaRPr lang="en-US" dirty="0"/>
          </a:p>
        </p:txBody>
      </p:sp>
      <p:sp>
        <p:nvSpPr>
          <p:cNvPr id="3" name="Content Placeholder 2">
            <a:extLst>
              <a:ext uri="{FF2B5EF4-FFF2-40B4-BE49-F238E27FC236}">
                <a16:creationId xmlns:a16="http://schemas.microsoft.com/office/drawing/2014/main" id="{85991B01-6F5A-4D4C-9FFF-611EA3285CD5}"/>
              </a:ext>
            </a:extLst>
          </p:cNvPr>
          <p:cNvSpPr>
            <a:spLocks noGrp="1"/>
          </p:cNvSpPr>
          <p:nvPr>
            <p:ph idx="1"/>
          </p:nvPr>
        </p:nvSpPr>
        <p:spPr>
          <a:xfrm>
            <a:off x="609600" y="1600201"/>
            <a:ext cx="11379200" cy="4525963"/>
          </a:xfrm>
        </p:spPr>
        <p:txBody>
          <a:bodyPr/>
          <a:lstStyle/>
          <a:p>
            <a:r>
              <a:rPr lang="en-US" sz="2400" b="1" dirty="0">
                <a:ea typeface="Lucida Console" charset="0"/>
                <a:cs typeface="Lucida Console" charset="0"/>
              </a:rPr>
              <a:t>Deadlock: Cycle of </a:t>
            </a:r>
            <a:r>
              <a:rPr lang="en-US" sz="2400" b="1" dirty="0" err="1">
                <a:ea typeface="Lucida Console" charset="0"/>
                <a:cs typeface="Lucida Console" charset="0"/>
              </a:rPr>
              <a:t>Xacts</a:t>
            </a:r>
            <a:r>
              <a:rPr lang="en-US" sz="2400" b="1" dirty="0">
                <a:ea typeface="Lucida Console" charset="0"/>
                <a:cs typeface="Lucida Console" charset="0"/>
              </a:rPr>
              <a:t> waiting for locks to be released by each other.</a:t>
            </a:r>
          </a:p>
          <a:p>
            <a:pPr>
              <a:spcBef>
                <a:spcPts val="2667"/>
              </a:spcBef>
            </a:pPr>
            <a:r>
              <a:rPr lang="en-US" sz="2400" b="1" dirty="0">
                <a:ea typeface="Lucida Console" charset="0"/>
                <a:cs typeface="Lucida Console" charset="0"/>
              </a:rPr>
              <a:t>Three ways of dealing with deadlocks:</a:t>
            </a:r>
          </a:p>
          <a:p>
            <a:pPr lvl="1"/>
            <a:r>
              <a:rPr lang="en-US" sz="2200" dirty="0">
                <a:ea typeface="Lucida Console" charset="0"/>
                <a:cs typeface="Lucida Console" charset="0"/>
              </a:rPr>
              <a:t>Prevention</a:t>
            </a:r>
          </a:p>
          <a:p>
            <a:pPr lvl="1"/>
            <a:r>
              <a:rPr lang="en-US" sz="2200" dirty="0">
                <a:ea typeface="Lucida Console" charset="0"/>
                <a:cs typeface="Lucida Console" charset="0"/>
              </a:rPr>
              <a:t>Avoidance</a:t>
            </a:r>
          </a:p>
          <a:p>
            <a:pPr lvl="1"/>
            <a:r>
              <a:rPr lang="en-US" sz="2200" dirty="0">
                <a:ea typeface="Lucida Console" charset="0"/>
                <a:cs typeface="Lucida Console" charset="0"/>
              </a:rPr>
              <a:t>Detection and Resolution</a:t>
            </a:r>
            <a:endParaRPr lang="en-US" sz="2200" b="1" dirty="0">
              <a:ea typeface="Lucida Console" charset="0"/>
              <a:cs typeface="Lucida Console" charset="0"/>
            </a:endParaRPr>
          </a:p>
          <a:p>
            <a:pPr>
              <a:spcBef>
                <a:spcPts val="2667"/>
              </a:spcBef>
            </a:pPr>
            <a:r>
              <a:rPr lang="en-US" sz="2400" b="1" dirty="0">
                <a:ea typeface="Lucida Console" charset="0"/>
                <a:cs typeface="Lucida Console" charset="0"/>
              </a:rPr>
              <a:t>Many systems just punt and use timeouts</a:t>
            </a:r>
          </a:p>
          <a:p>
            <a:pPr lvl="1"/>
            <a:r>
              <a:rPr lang="en-US" sz="2200" dirty="0">
                <a:ea typeface="Lucida Console" charset="0"/>
                <a:cs typeface="Lucida Console" charset="0"/>
              </a:rPr>
              <a:t>What are the dangers with this approach?</a:t>
            </a:r>
          </a:p>
        </p:txBody>
      </p:sp>
      <p:sp>
        <p:nvSpPr>
          <p:cNvPr id="2" name="Rectangle 1"/>
          <p:cNvSpPr/>
          <p:nvPr/>
        </p:nvSpPr>
        <p:spPr>
          <a:xfrm>
            <a:off x="7703736" y="5358472"/>
            <a:ext cx="4488264" cy="923330"/>
          </a:xfrm>
          <a:prstGeom prst="rect">
            <a:avLst/>
          </a:prstGeom>
          <a:solidFill>
            <a:schemeClr val="accent4">
              <a:lumMod val="20000"/>
              <a:lumOff val="80000"/>
            </a:schemeClr>
          </a:solidFill>
        </p:spPr>
        <p:txBody>
          <a:bodyPr wrap="square">
            <a:spAutoFit/>
          </a:bodyPr>
          <a:lstStyle/>
          <a:p>
            <a:r>
              <a:rPr lang="en-US" dirty="0"/>
              <a:t>Deadlock Detection</a:t>
            </a:r>
            <a:endParaRPr lang="en-US" dirty="0" smtClean="0">
              <a:ea typeface="Lucida Console" charset="0"/>
              <a:cs typeface="Lucida Console" charset="0"/>
            </a:endParaRPr>
          </a:p>
          <a:p>
            <a:pPr marL="285750" indent="-285750">
              <a:buFont typeface="Arial" panose="020B0604020202020204" pitchFamily="34" charset="0"/>
              <a:buChar char="•"/>
            </a:pPr>
            <a:r>
              <a:rPr lang="en-US" dirty="0" smtClean="0">
                <a:ea typeface="Lucida Console" charset="0"/>
                <a:cs typeface="Lucida Console" charset="0"/>
              </a:rPr>
              <a:t>Create </a:t>
            </a:r>
            <a:r>
              <a:rPr lang="en-US" dirty="0">
                <a:ea typeface="Lucida Console" charset="0"/>
                <a:cs typeface="Lucida Console" charset="0"/>
              </a:rPr>
              <a:t>and maintain a </a:t>
            </a:r>
            <a:r>
              <a:rPr lang="en-US" b="1" dirty="0">
                <a:ea typeface="Lucida Console" charset="0"/>
                <a:cs typeface="Lucida Console" charset="0"/>
              </a:rPr>
              <a:t>“waits-for” graph</a:t>
            </a:r>
          </a:p>
          <a:p>
            <a:pPr marL="285750" indent="-285750">
              <a:buFont typeface="Arial" panose="020B0604020202020204" pitchFamily="34" charset="0"/>
              <a:buChar char="•"/>
            </a:pPr>
            <a:r>
              <a:rPr lang="en-US" dirty="0">
                <a:ea typeface="Lucida Console" charset="0"/>
                <a:cs typeface="Lucida Console" charset="0"/>
              </a:rPr>
              <a:t>Periodically check for cycles in a graph</a:t>
            </a:r>
          </a:p>
        </p:txBody>
      </p:sp>
      <p:sp>
        <p:nvSpPr>
          <p:cNvPr id="5" name="Line 26" descr="A skinny directed edge from T4 to T2" title="T4 To T2">
            <a:extLst>
              <a:ext uri="{FF2B5EF4-FFF2-40B4-BE49-F238E27FC236}">
                <a16:creationId xmlns:a16="http://schemas.microsoft.com/office/drawing/2014/main" id="{909F2C36-2647-284C-971E-FE19412C6BFE}"/>
              </a:ext>
            </a:extLst>
          </p:cNvPr>
          <p:cNvSpPr>
            <a:spLocks noChangeShapeType="1"/>
          </p:cNvSpPr>
          <p:nvPr/>
        </p:nvSpPr>
        <p:spPr bwMode="auto">
          <a:xfrm flipV="1">
            <a:off x="9222607" y="3718417"/>
            <a:ext cx="1162051" cy="725790"/>
          </a:xfrm>
          <a:prstGeom prst="line">
            <a:avLst/>
          </a:prstGeom>
          <a:noFill/>
          <a:ln w="12700">
            <a:solidFill>
              <a:schemeClr val="tx2"/>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6" name="Line 24" descr="A skinny directed edge from T2 to T3" title="T2 to T3">
            <a:extLst>
              <a:ext uri="{FF2B5EF4-FFF2-40B4-BE49-F238E27FC236}">
                <a16:creationId xmlns:a16="http://schemas.microsoft.com/office/drawing/2014/main" id="{9E5B4286-60EA-0746-8C68-F4CDC44A2324}"/>
              </a:ext>
            </a:extLst>
          </p:cNvPr>
          <p:cNvSpPr>
            <a:spLocks noChangeShapeType="1"/>
          </p:cNvSpPr>
          <p:nvPr/>
        </p:nvSpPr>
        <p:spPr bwMode="auto">
          <a:xfrm>
            <a:off x="10594207" y="3872707"/>
            <a:ext cx="0" cy="514350"/>
          </a:xfrm>
          <a:prstGeom prst="line">
            <a:avLst/>
          </a:prstGeom>
          <a:noFill/>
          <a:ln w="12700">
            <a:solidFill>
              <a:schemeClr val="tx2"/>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7" name="Oval 15" descr="Edge to T2" title="T1">
            <a:extLst>
              <a:ext uri="{FF2B5EF4-FFF2-40B4-BE49-F238E27FC236}">
                <a16:creationId xmlns:a16="http://schemas.microsoft.com/office/drawing/2014/main" id="{15B02747-ED7C-A742-8077-418A4930FA30}"/>
              </a:ext>
            </a:extLst>
          </p:cNvPr>
          <p:cNvSpPr>
            <a:spLocks noChangeArrowheads="1"/>
          </p:cNvSpPr>
          <p:nvPr/>
        </p:nvSpPr>
        <p:spPr bwMode="auto">
          <a:xfrm>
            <a:off x="8765407" y="3358357"/>
            <a:ext cx="504825" cy="50482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8" name="Oval 16" descr="Edge to T3" title="T2">
            <a:extLst>
              <a:ext uri="{FF2B5EF4-FFF2-40B4-BE49-F238E27FC236}">
                <a16:creationId xmlns:a16="http://schemas.microsoft.com/office/drawing/2014/main" id="{86055379-13B0-B442-AFA9-1D107E05F9BB}"/>
              </a:ext>
            </a:extLst>
          </p:cNvPr>
          <p:cNvSpPr>
            <a:spLocks noChangeArrowheads="1"/>
          </p:cNvSpPr>
          <p:nvPr/>
        </p:nvSpPr>
        <p:spPr bwMode="auto">
          <a:xfrm>
            <a:off x="10365607" y="3358357"/>
            <a:ext cx="504825" cy="50482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9" name="Oval 17" descr="Edge to T2" title="T4">
            <a:extLst>
              <a:ext uri="{FF2B5EF4-FFF2-40B4-BE49-F238E27FC236}">
                <a16:creationId xmlns:a16="http://schemas.microsoft.com/office/drawing/2014/main" id="{D70B8985-686B-5748-B465-0998F37A5F2B}"/>
              </a:ext>
            </a:extLst>
          </p:cNvPr>
          <p:cNvSpPr>
            <a:spLocks noChangeArrowheads="1"/>
          </p:cNvSpPr>
          <p:nvPr/>
        </p:nvSpPr>
        <p:spPr bwMode="auto">
          <a:xfrm>
            <a:off x="8755882" y="4387057"/>
            <a:ext cx="504825" cy="50482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10" name="Oval 18" descr="Edge to T1" title="T3">
            <a:extLst>
              <a:ext uri="{FF2B5EF4-FFF2-40B4-BE49-F238E27FC236}">
                <a16:creationId xmlns:a16="http://schemas.microsoft.com/office/drawing/2014/main" id="{4F069139-D78B-624D-B3A0-622BAA4E4D42}"/>
              </a:ext>
            </a:extLst>
          </p:cNvPr>
          <p:cNvSpPr>
            <a:spLocks noChangeArrowheads="1"/>
          </p:cNvSpPr>
          <p:nvPr/>
        </p:nvSpPr>
        <p:spPr bwMode="auto">
          <a:xfrm>
            <a:off x="10298932" y="4387057"/>
            <a:ext cx="504825" cy="504825"/>
          </a:xfrm>
          <a:prstGeom prst="ellipse">
            <a:avLst/>
          </a:prstGeom>
          <a:noFill/>
          <a:ln w="12700">
            <a:solidFill>
              <a:schemeClr val="tx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11" name="Rectangle 19" title="T1">
            <a:extLst>
              <a:ext uri="{FF2B5EF4-FFF2-40B4-BE49-F238E27FC236}">
                <a16:creationId xmlns:a16="http://schemas.microsoft.com/office/drawing/2014/main" id="{8ED30A53-3E21-8E40-BE1A-1CD9336FF6D9}"/>
              </a:ext>
            </a:extLst>
          </p:cNvPr>
          <p:cNvSpPr>
            <a:spLocks noChangeArrowheads="1"/>
          </p:cNvSpPr>
          <p:nvPr/>
        </p:nvSpPr>
        <p:spPr bwMode="auto">
          <a:xfrm>
            <a:off x="8822557" y="3472658"/>
            <a:ext cx="366287" cy="34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7866" tIns="33338" rIns="67866" bIns="33338">
            <a:spAutoFit/>
          </a:bodyPr>
          <a:lstStyle/>
          <a:p>
            <a:r>
              <a:rPr lang="en-US" dirty="0">
                <a:solidFill>
                  <a:schemeClr val="tx2"/>
                </a:solidFill>
              </a:rPr>
              <a:t>T1</a:t>
            </a:r>
          </a:p>
        </p:txBody>
      </p:sp>
      <p:sp>
        <p:nvSpPr>
          <p:cNvPr id="12" name="Rectangle 11" title="T2">
            <a:extLst>
              <a:ext uri="{FF2B5EF4-FFF2-40B4-BE49-F238E27FC236}">
                <a16:creationId xmlns:a16="http://schemas.microsoft.com/office/drawing/2014/main" id="{825FDACB-93FF-4A44-B4D1-A02546EEBF7A}"/>
              </a:ext>
            </a:extLst>
          </p:cNvPr>
          <p:cNvSpPr>
            <a:spLocks noChangeArrowheads="1"/>
          </p:cNvSpPr>
          <p:nvPr/>
        </p:nvSpPr>
        <p:spPr bwMode="auto">
          <a:xfrm>
            <a:off x="10422757" y="3472658"/>
            <a:ext cx="366287" cy="34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7866" tIns="33338" rIns="67866" bIns="33338">
            <a:spAutoFit/>
          </a:bodyPr>
          <a:lstStyle/>
          <a:p>
            <a:r>
              <a:rPr lang="en-US" dirty="0">
                <a:solidFill>
                  <a:schemeClr val="tx2"/>
                </a:solidFill>
              </a:rPr>
              <a:t>T2</a:t>
            </a:r>
          </a:p>
        </p:txBody>
      </p:sp>
      <p:sp>
        <p:nvSpPr>
          <p:cNvPr id="13" name="Rectangle 12" title="T4">
            <a:extLst>
              <a:ext uri="{FF2B5EF4-FFF2-40B4-BE49-F238E27FC236}">
                <a16:creationId xmlns:a16="http://schemas.microsoft.com/office/drawing/2014/main" id="{DACA9C04-FAF2-5747-8C39-504989FFF721}"/>
              </a:ext>
            </a:extLst>
          </p:cNvPr>
          <p:cNvSpPr>
            <a:spLocks noChangeArrowheads="1"/>
          </p:cNvSpPr>
          <p:nvPr/>
        </p:nvSpPr>
        <p:spPr bwMode="auto">
          <a:xfrm>
            <a:off x="8822557" y="4501358"/>
            <a:ext cx="366287" cy="34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7866" tIns="33338" rIns="67866" bIns="33338">
            <a:spAutoFit/>
          </a:bodyPr>
          <a:lstStyle/>
          <a:p>
            <a:r>
              <a:rPr lang="en-US" dirty="0">
                <a:solidFill>
                  <a:schemeClr val="tx2"/>
                </a:solidFill>
              </a:rPr>
              <a:t>T4</a:t>
            </a:r>
          </a:p>
        </p:txBody>
      </p:sp>
      <p:sp>
        <p:nvSpPr>
          <p:cNvPr id="14" name="Rectangle 13" title="T">
            <a:extLst>
              <a:ext uri="{FF2B5EF4-FFF2-40B4-BE49-F238E27FC236}">
                <a16:creationId xmlns:a16="http://schemas.microsoft.com/office/drawing/2014/main" id="{FCF9D9C2-5372-EB40-8747-48BD08567EB5}"/>
              </a:ext>
            </a:extLst>
          </p:cNvPr>
          <p:cNvSpPr>
            <a:spLocks noChangeArrowheads="1"/>
          </p:cNvSpPr>
          <p:nvPr/>
        </p:nvSpPr>
        <p:spPr bwMode="auto">
          <a:xfrm>
            <a:off x="10365607" y="4501358"/>
            <a:ext cx="366287" cy="34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7866" tIns="33338" rIns="67866" bIns="33338">
            <a:spAutoFit/>
          </a:bodyPr>
          <a:lstStyle/>
          <a:p>
            <a:r>
              <a:rPr lang="en-US" dirty="0">
                <a:solidFill>
                  <a:schemeClr val="tx2"/>
                </a:solidFill>
              </a:rPr>
              <a:t>T3</a:t>
            </a:r>
          </a:p>
        </p:txBody>
      </p:sp>
      <p:sp>
        <p:nvSpPr>
          <p:cNvPr id="15" name="Line 23" descr="A skinny directed edge from T1 to T2" title="T1 to T2 Edge">
            <a:extLst>
              <a:ext uri="{FF2B5EF4-FFF2-40B4-BE49-F238E27FC236}">
                <a16:creationId xmlns:a16="http://schemas.microsoft.com/office/drawing/2014/main" id="{AC36765C-6131-6347-8F03-9782E02B63FE}"/>
              </a:ext>
            </a:extLst>
          </p:cNvPr>
          <p:cNvSpPr>
            <a:spLocks noChangeShapeType="1"/>
          </p:cNvSpPr>
          <p:nvPr/>
        </p:nvSpPr>
        <p:spPr bwMode="auto">
          <a:xfrm>
            <a:off x="9279757" y="3586957"/>
            <a:ext cx="1085850" cy="0"/>
          </a:xfrm>
          <a:prstGeom prst="line">
            <a:avLst/>
          </a:prstGeom>
          <a:noFill/>
          <a:ln w="12700">
            <a:solidFill>
              <a:schemeClr val="tx2"/>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6" name="Line 25" descr="A bold directed edge from T3 to T1" title="T3 to T1">
            <a:extLst>
              <a:ext uri="{FF2B5EF4-FFF2-40B4-BE49-F238E27FC236}">
                <a16:creationId xmlns:a16="http://schemas.microsoft.com/office/drawing/2014/main" id="{BE8615D2-F186-3F4B-B6C6-C3DBE6D3877D}"/>
              </a:ext>
            </a:extLst>
          </p:cNvPr>
          <p:cNvSpPr>
            <a:spLocks noChangeShapeType="1"/>
          </p:cNvSpPr>
          <p:nvPr/>
        </p:nvSpPr>
        <p:spPr bwMode="auto">
          <a:xfrm flipH="1" flipV="1">
            <a:off x="9222607" y="3769558"/>
            <a:ext cx="1143000" cy="731799"/>
          </a:xfrm>
          <a:prstGeom prst="line">
            <a:avLst/>
          </a:prstGeom>
          <a:noFill/>
          <a:ln w="50800">
            <a:solidFill>
              <a:srgbClr val="FF0000"/>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4" name="Slide Number Placeholder 3"/>
          <p:cNvSpPr>
            <a:spLocks noGrp="1"/>
          </p:cNvSpPr>
          <p:nvPr>
            <p:ph type="sldNum" sz="quarter" idx="12"/>
          </p:nvPr>
        </p:nvSpPr>
        <p:spPr/>
        <p:txBody>
          <a:bodyPr/>
          <a:lstStyle/>
          <a:p>
            <a:fld id="{459F6482-13E3-48AA-9F28-7362888D1E43}" type="slidenum">
              <a:rPr lang="en-US" smtClean="0"/>
              <a:t>72</a:t>
            </a:fld>
            <a:endParaRPr lang="en-US"/>
          </a:p>
        </p:txBody>
      </p:sp>
    </p:spTree>
    <p:extLst>
      <p:ext uri="{BB962C8B-B14F-4D97-AF65-F5344CB8AC3E}">
        <p14:creationId xmlns:p14="http://schemas.microsoft.com/office/powerpoint/2010/main" val="273182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smtClean="0"/>
              <a:t>Multiple </a:t>
            </a:r>
            <a:r>
              <a:rPr lang="en-US" dirty="0"/>
              <a:t>Granularity Locking Protocol</a:t>
            </a:r>
          </a:p>
        </p:txBody>
      </p:sp>
      <p:sp>
        <p:nvSpPr>
          <p:cNvPr id="3" name="Content Placeholder 2">
            <a:extLst>
              <a:ext uri="{FF2B5EF4-FFF2-40B4-BE49-F238E27FC236}">
                <a16:creationId xmlns:a16="http://schemas.microsoft.com/office/drawing/2014/main" id="{2E6D5ACD-65E0-7341-BFF5-1056CE82C014}"/>
              </a:ext>
            </a:extLst>
          </p:cNvPr>
          <p:cNvSpPr>
            <a:spLocks noGrp="1"/>
          </p:cNvSpPr>
          <p:nvPr>
            <p:ph idx="1"/>
          </p:nvPr>
        </p:nvSpPr>
        <p:spPr>
          <a:xfrm>
            <a:off x="609600" y="1600201"/>
            <a:ext cx="12192000" cy="4525963"/>
          </a:xfrm>
        </p:spPr>
        <p:txBody>
          <a:bodyPr>
            <a:normAutofit/>
          </a:bodyPr>
          <a:lstStyle/>
          <a:p>
            <a:r>
              <a:rPr lang="en-US" sz="2133" dirty="0"/>
              <a:t>Each Xact starts from the root of the hierarchy.</a:t>
            </a:r>
          </a:p>
          <a:p>
            <a:r>
              <a:rPr lang="en-US" sz="2133" dirty="0"/>
              <a:t>To get S or IS lock on a node, must hold IS or IX on parent node.</a:t>
            </a:r>
          </a:p>
          <a:p>
            <a:pPr lvl="1"/>
            <a:r>
              <a:rPr lang="en-US" sz="2133" dirty="0"/>
              <a:t>What if Xact holds S on parent? SIX on parent?</a:t>
            </a:r>
          </a:p>
          <a:p>
            <a:r>
              <a:rPr lang="en-US" sz="2133" dirty="0"/>
              <a:t>To get X or IX or SIX on a node, must hold IX or SIX on parent node.</a:t>
            </a:r>
          </a:p>
          <a:p>
            <a:pPr>
              <a:spcAft>
                <a:spcPts val="2667"/>
              </a:spcAft>
            </a:pPr>
            <a:r>
              <a:rPr lang="en-US" sz="2133" dirty="0"/>
              <a:t>Must release locks in bottom-up order.</a:t>
            </a:r>
          </a:p>
          <a:p>
            <a:r>
              <a:rPr lang="en-US" sz="2133" dirty="0"/>
              <a:t>2-phase and lock compatibility matrix rules enforced as well</a:t>
            </a:r>
          </a:p>
          <a:p>
            <a:r>
              <a:rPr lang="en-US" sz="2000" dirty="0"/>
              <a:t>Protocol is correct in that it is </a:t>
            </a:r>
            <a:r>
              <a:rPr lang="en-US" sz="2000" i="1" dirty="0"/>
              <a:t>equivalent to directly setting locks at leaf levels of the hierarchy</a:t>
            </a:r>
            <a:r>
              <a:rPr lang="en-US" sz="2000" dirty="0"/>
              <a:t>.</a:t>
            </a:r>
          </a:p>
          <a:p>
            <a:endParaRPr lang="en-US" sz="2133" dirty="0"/>
          </a:p>
        </p:txBody>
      </p:sp>
      <p:grpSp>
        <p:nvGrpSpPr>
          <p:cNvPr id="29" name="Group 13" descr="Database -&gt; Tables -&gt; Pages -&gt; Tuples" title="Lienar Hierarchy">
            <a:extLst>
              <a:ext uri="{FF2B5EF4-FFF2-40B4-BE49-F238E27FC236}">
                <a16:creationId xmlns:a16="http://schemas.microsoft.com/office/drawing/2014/main" id="{40B99687-2D8D-6647-AD14-CA57CCCF40CC}"/>
              </a:ext>
            </a:extLst>
          </p:cNvPr>
          <p:cNvGrpSpPr>
            <a:grpSpLocks/>
          </p:cNvGrpSpPr>
          <p:nvPr/>
        </p:nvGrpSpPr>
        <p:grpSpPr bwMode="auto">
          <a:xfrm>
            <a:off x="9956800" y="1437659"/>
            <a:ext cx="1349375" cy="2462214"/>
            <a:chOff x="2582" y="2519"/>
            <a:chExt cx="850" cy="1551"/>
          </a:xfrm>
        </p:grpSpPr>
        <p:sp>
          <p:nvSpPr>
            <p:cNvPr id="30" name="Rectangle 6">
              <a:extLst>
                <a:ext uri="{FF2B5EF4-FFF2-40B4-BE49-F238E27FC236}">
                  <a16:creationId xmlns:a16="http://schemas.microsoft.com/office/drawing/2014/main" id="{16F42CB8-12CF-474A-BDBB-36C627E74383}"/>
                </a:ext>
              </a:extLst>
            </p:cNvPr>
            <p:cNvSpPr>
              <a:spLocks noChangeArrowheads="1"/>
            </p:cNvSpPr>
            <p:nvPr/>
          </p:nvSpPr>
          <p:spPr bwMode="auto">
            <a:xfrm>
              <a:off x="2633" y="3779"/>
              <a:ext cx="62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Tuples</a:t>
              </a:r>
            </a:p>
          </p:txBody>
        </p:sp>
        <p:sp>
          <p:nvSpPr>
            <p:cNvPr id="31" name="Rectangle 7">
              <a:extLst>
                <a:ext uri="{FF2B5EF4-FFF2-40B4-BE49-F238E27FC236}">
                  <a16:creationId xmlns:a16="http://schemas.microsoft.com/office/drawing/2014/main" id="{22F20941-C8E5-CD43-9C7A-4E9FE59E7281}"/>
                </a:ext>
              </a:extLst>
            </p:cNvPr>
            <p:cNvSpPr>
              <a:spLocks noChangeArrowheads="1"/>
            </p:cNvSpPr>
            <p:nvPr/>
          </p:nvSpPr>
          <p:spPr bwMode="auto">
            <a:xfrm>
              <a:off x="2678" y="2951"/>
              <a:ext cx="60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Tables</a:t>
              </a:r>
            </a:p>
          </p:txBody>
        </p:sp>
        <p:sp>
          <p:nvSpPr>
            <p:cNvPr id="32" name="Rectangle 8">
              <a:extLst>
                <a:ext uri="{FF2B5EF4-FFF2-40B4-BE49-F238E27FC236}">
                  <a16:creationId xmlns:a16="http://schemas.microsoft.com/office/drawing/2014/main" id="{F957C6E3-6882-4448-8BD2-14D7FC32E482}"/>
                </a:ext>
              </a:extLst>
            </p:cNvPr>
            <p:cNvSpPr>
              <a:spLocks noChangeArrowheads="1"/>
            </p:cNvSpPr>
            <p:nvPr/>
          </p:nvSpPr>
          <p:spPr bwMode="auto">
            <a:xfrm>
              <a:off x="2696" y="3311"/>
              <a:ext cx="568"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dirty="0">
                  <a:solidFill>
                    <a:schemeClr val="accent1"/>
                  </a:solidFill>
                </a:rPr>
                <a:t>Pages</a:t>
              </a:r>
            </a:p>
          </p:txBody>
        </p:sp>
        <p:sp>
          <p:nvSpPr>
            <p:cNvPr id="33" name="Line 9">
              <a:extLst>
                <a:ext uri="{FF2B5EF4-FFF2-40B4-BE49-F238E27FC236}">
                  <a16:creationId xmlns:a16="http://schemas.microsoft.com/office/drawing/2014/main" id="{B6A8768F-1DE5-0241-973C-4B5EDB890532}"/>
                </a:ext>
              </a:extLst>
            </p:cNvPr>
            <p:cNvSpPr>
              <a:spLocks noChangeShapeType="1"/>
            </p:cNvSpPr>
            <p:nvPr/>
          </p:nvSpPr>
          <p:spPr bwMode="auto">
            <a:xfrm>
              <a:off x="2979" y="3183"/>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4" name="Line 10">
              <a:extLst>
                <a:ext uri="{FF2B5EF4-FFF2-40B4-BE49-F238E27FC236}">
                  <a16:creationId xmlns:a16="http://schemas.microsoft.com/office/drawing/2014/main" id="{33B9C75F-8A41-5A42-921F-BB330347D986}"/>
                </a:ext>
              </a:extLst>
            </p:cNvPr>
            <p:cNvSpPr>
              <a:spLocks noChangeShapeType="1"/>
            </p:cNvSpPr>
            <p:nvPr/>
          </p:nvSpPr>
          <p:spPr bwMode="auto">
            <a:xfrm>
              <a:off x="2985" y="3579"/>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 name="Rectangle 11">
              <a:extLst>
                <a:ext uri="{FF2B5EF4-FFF2-40B4-BE49-F238E27FC236}">
                  <a16:creationId xmlns:a16="http://schemas.microsoft.com/office/drawing/2014/main" id="{6F393192-13D7-F543-A2BB-4E57595C1CA8}"/>
                </a:ext>
              </a:extLst>
            </p:cNvPr>
            <p:cNvSpPr>
              <a:spLocks noChangeArrowheads="1"/>
            </p:cNvSpPr>
            <p:nvPr/>
          </p:nvSpPr>
          <p:spPr bwMode="auto">
            <a:xfrm>
              <a:off x="2582" y="2519"/>
              <a:ext cx="850"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Database</a:t>
              </a:r>
            </a:p>
          </p:txBody>
        </p:sp>
        <p:sp>
          <p:nvSpPr>
            <p:cNvPr id="36" name="Line 12">
              <a:extLst>
                <a:ext uri="{FF2B5EF4-FFF2-40B4-BE49-F238E27FC236}">
                  <a16:creationId xmlns:a16="http://schemas.microsoft.com/office/drawing/2014/main" id="{C422DB27-91C3-3C49-9D7A-953269508EC2}"/>
                </a:ext>
              </a:extLst>
            </p:cNvPr>
            <p:cNvSpPr>
              <a:spLocks noChangeShapeType="1"/>
            </p:cNvSpPr>
            <p:nvPr/>
          </p:nvSpPr>
          <p:spPr bwMode="auto">
            <a:xfrm>
              <a:off x="2979" y="2751"/>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 name="Slide Number Placeholder 1"/>
          <p:cNvSpPr>
            <a:spLocks noGrp="1"/>
          </p:cNvSpPr>
          <p:nvPr>
            <p:ph type="sldNum" sz="quarter" idx="12"/>
          </p:nvPr>
        </p:nvSpPr>
        <p:spPr/>
        <p:txBody>
          <a:bodyPr/>
          <a:lstStyle/>
          <a:p>
            <a:fld id="{459F6482-13E3-48AA-9F28-7362888D1E43}" type="slidenum">
              <a:rPr lang="en-US" smtClean="0"/>
              <a:t>73</a:t>
            </a:fld>
            <a:endParaRPr lang="en-US"/>
          </a:p>
        </p:txBody>
      </p:sp>
    </p:spTree>
    <p:extLst>
      <p:ext uri="{BB962C8B-B14F-4D97-AF65-F5344CB8AC3E}">
        <p14:creationId xmlns:p14="http://schemas.microsoft.com/office/powerpoint/2010/main" val="354235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lstStyle/>
          <a:p>
            <a:r>
              <a:rPr lang="en-US" dirty="0" smtClean="0"/>
              <a:t>Lock </a:t>
            </a:r>
            <a:r>
              <a:rPr lang="en-US" dirty="0"/>
              <a:t>Compatibility </a:t>
            </a:r>
            <a:r>
              <a:rPr lang="en-US" dirty="0" smtClean="0"/>
              <a:t>Matrix</a:t>
            </a:r>
            <a:endParaRPr lang="en-US" dirty="0"/>
          </a:p>
        </p:txBody>
      </p:sp>
      <p:sp>
        <p:nvSpPr>
          <p:cNvPr id="5" name="Content Placeholder 4">
            <a:extLst>
              <a:ext uri="{FF2B5EF4-FFF2-40B4-BE49-F238E27FC236}">
                <a16:creationId xmlns:a16="http://schemas.microsoft.com/office/drawing/2014/main" id="{7C552B91-7546-3F46-A08C-F186636862B3}"/>
              </a:ext>
            </a:extLst>
          </p:cNvPr>
          <p:cNvSpPr>
            <a:spLocks noGrp="1"/>
          </p:cNvSpPr>
          <p:nvPr>
            <p:ph idx="1"/>
          </p:nvPr>
        </p:nvSpPr>
        <p:spPr/>
        <p:txBody>
          <a:bodyPr/>
          <a:lstStyle/>
          <a:p>
            <a:pPr>
              <a:buClr>
                <a:schemeClr val="tx1"/>
              </a:buClr>
              <a:buSzPct val="75000"/>
              <a:buFont typeface="Arial" charset="0"/>
              <a:buChar char="•"/>
            </a:pPr>
            <a:r>
              <a:rPr lang="en-US" dirty="0"/>
              <a:t>IS – Intent to get S lock(s) at finer granularity.</a:t>
            </a:r>
          </a:p>
          <a:p>
            <a:pPr>
              <a:buClr>
                <a:schemeClr val="tx1"/>
              </a:buClr>
              <a:buSzPct val="75000"/>
              <a:buFont typeface="Arial" charset="0"/>
              <a:buChar char="•"/>
            </a:pPr>
            <a:r>
              <a:rPr lang="en-US" dirty="0"/>
              <a:t>IX – Intent to get X lock(s) at finer granularity.</a:t>
            </a:r>
          </a:p>
          <a:p>
            <a:pPr>
              <a:buClr>
                <a:schemeClr val="tx1"/>
              </a:buClr>
              <a:buSzPct val="75000"/>
              <a:buFont typeface="Arial" charset="0"/>
              <a:buChar char="•"/>
            </a:pPr>
            <a:r>
              <a:rPr lang="en-US" dirty="0"/>
              <a:t>SIX mode: Like S &amp; IX at the same time.</a:t>
            </a:r>
          </a:p>
        </p:txBody>
      </p:sp>
      <p:graphicFrame>
        <p:nvGraphicFramePr>
          <p:cNvPr id="2" name="Table 1" title="Lock Table"/>
          <p:cNvGraphicFramePr>
            <a:graphicFrameLocks noGrp="1"/>
          </p:cNvGraphicFramePr>
          <p:nvPr>
            <p:extLst>
              <p:ext uri="{D42A27DB-BD31-4B8C-83A1-F6EECF244321}">
                <p14:modId xmlns:p14="http://schemas.microsoft.com/office/powerpoint/2010/main" val="1266458125"/>
              </p:ext>
            </p:extLst>
          </p:nvPr>
        </p:nvGraphicFramePr>
        <p:xfrm>
          <a:off x="1086002" y="3431556"/>
          <a:ext cx="5012706" cy="3199660"/>
        </p:xfrm>
        <a:graphic>
          <a:graphicData uri="http://schemas.openxmlformats.org/drawingml/2006/table">
            <a:tbl>
              <a:tblPr firstRow="1" firstCol="1" bandRow="1">
                <a:tableStyleId>{5C22544A-7EE6-4342-B048-85BDC9FD1C3A}</a:tableStyleId>
              </a:tblPr>
              <a:tblGrid>
                <a:gridCol w="835451">
                  <a:extLst>
                    <a:ext uri="{9D8B030D-6E8A-4147-A177-3AD203B41FA5}">
                      <a16:colId xmlns:a16="http://schemas.microsoft.com/office/drawing/2014/main" val="20000"/>
                    </a:ext>
                  </a:extLst>
                </a:gridCol>
                <a:gridCol w="835451">
                  <a:extLst>
                    <a:ext uri="{9D8B030D-6E8A-4147-A177-3AD203B41FA5}">
                      <a16:colId xmlns:a16="http://schemas.microsoft.com/office/drawing/2014/main" val="20001"/>
                    </a:ext>
                  </a:extLst>
                </a:gridCol>
                <a:gridCol w="835451">
                  <a:extLst>
                    <a:ext uri="{9D8B030D-6E8A-4147-A177-3AD203B41FA5}">
                      <a16:colId xmlns:a16="http://schemas.microsoft.com/office/drawing/2014/main" val="20002"/>
                    </a:ext>
                  </a:extLst>
                </a:gridCol>
                <a:gridCol w="835451">
                  <a:extLst>
                    <a:ext uri="{9D8B030D-6E8A-4147-A177-3AD203B41FA5}">
                      <a16:colId xmlns:a16="http://schemas.microsoft.com/office/drawing/2014/main" val="20003"/>
                    </a:ext>
                  </a:extLst>
                </a:gridCol>
                <a:gridCol w="835451">
                  <a:extLst>
                    <a:ext uri="{9D8B030D-6E8A-4147-A177-3AD203B41FA5}">
                      <a16:colId xmlns:a16="http://schemas.microsoft.com/office/drawing/2014/main" val="20004"/>
                    </a:ext>
                  </a:extLst>
                </a:gridCol>
                <a:gridCol w="835451">
                  <a:extLst>
                    <a:ext uri="{9D8B030D-6E8A-4147-A177-3AD203B41FA5}">
                      <a16:colId xmlns:a16="http://schemas.microsoft.com/office/drawing/2014/main" val="20005"/>
                    </a:ext>
                  </a:extLst>
                </a:gridCol>
              </a:tblGrid>
              <a:tr h="375920">
                <a:tc>
                  <a:txBody>
                    <a:bodyPr/>
                    <a:lstStyle/>
                    <a:p>
                      <a:endParaRPr lang="en-US" sz="1900" dirty="0"/>
                    </a:p>
                  </a:txBody>
                  <a:tcPr anchor="ctr" anchorCtr="1"/>
                </a:tc>
                <a:tc>
                  <a:txBody>
                    <a:bodyPr/>
                    <a:lstStyle/>
                    <a:p>
                      <a:r>
                        <a:rPr lang="en-US" sz="1900" dirty="0"/>
                        <a:t>IS</a:t>
                      </a:r>
                    </a:p>
                  </a:txBody>
                  <a:tcPr anchor="ctr" anchorCtr="1"/>
                </a:tc>
                <a:tc>
                  <a:txBody>
                    <a:bodyPr/>
                    <a:lstStyle/>
                    <a:p>
                      <a:r>
                        <a:rPr lang="en-US" sz="1900" dirty="0"/>
                        <a:t>IX</a:t>
                      </a:r>
                    </a:p>
                  </a:txBody>
                  <a:tcPr anchor="ctr" anchorCtr="1"/>
                </a:tc>
                <a:tc>
                  <a:txBody>
                    <a:bodyPr/>
                    <a:lstStyle/>
                    <a:p>
                      <a:r>
                        <a:rPr lang="en-US" sz="1900" dirty="0"/>
                        <a:t>S</a:t>
                      </a:r>
                    </a:p>
                  </a:txBody>
                  <a:tcPr anchor="ctr" anchorCtr="1"/>
                </a:tc>
                <a:tc>
                  <a:txBody>
                    <a:bodyPr/>
                    <a:lstStyle/>
                    <a:p>
                      <a:r>
                        <a:rPr lang="en-US" sz="1900" dirty="0"/>
                        <a:t>SIX</a:t>
                      </a:r>
                    </a:p>
                  </a:txBody>
                  <a:tcPr anchor="ctr" anchorCtr="1"/>
                </a:tc>
                <a:tc>
                  <a:txBody>
                    <a:bodyPr/>
                    <a:lstStyle/>
                    <a:p>
                      <a:r>
                        <a:rPr lang="en-US" sz="1900" dirty="0"/>
                        <a:t>X</a:t>
                      </a:r>
                    </a:p>
                  </a:txBody>
                  <a:tcPr anchor="ctr" anchorCtr="1"/>
                </a:tc>
                <a:extLst>
                  <a:ext uri="{0D108BD9-81ED-4DB2-BD59-A6C34878D82A}">
                    <a16:rowId xmlns:a16="http://schemas.microsoft.com/office/drawing/2014/main" val="10000"/>
                  </a:ext>
                </a:extLst>
              </a:tr>
              <a:tr h="563732">
                <a:tc>
                  <a:txBody>
                    <a:bodyPr/>
                    <a:lstStyle/>
                    <a:p>
                      <a:r>
                        <a:rPr lang="en-US" sz="1900" dirty="0"/>
                        <a:t>IS</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false</a:t>
                      </a:r>
                    </a:p>
                  </a:txBody>
                  <a:tcPr anchor="ctr" anchorCtr="1"/>
                </a:tc>
                <a:extLst>
                  <a:ext uri="{0D108BD9-81ED-4DB2-BD59-A6C34878D82A}">
                    <a16:rowId xmlns:a16="http://schemas.microsoft.com/office/drawing/2014/main" val="10001"/>
                  </a:ext>
                </a:extLst>
              </a:tr>
              <a:tr h="563732">
                <a:tc>
                  <a:txBody>
                    <a:bodyPr/>
                    <a:lstStyle/>
                    <a:p>
                      <a:r>
                        <a:rPr lang="en-US" sz="1900" dirty="0"/>
                        <a:t>IX</a:t>
                      </a:r>
                    </a:p>
                  </a:txBody>
                  <a:tcPr anchor="ctr" anchorCtr="1"/>
                </a:tc>
                <a:tc>
                  <a:txBody>
                    <a:bodyPr/>
                    <a:lstStyle/>
                    <a:p>
                      <a:r>
                        <a:rPr lang="en-US" sz="1900" dirty="0">
                          <a:solidFill>
                            <a:schemeClr val="tx1"/>
                          </a:solidFill>
                        </a:rPr>
                        <a:t>true</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false</a:t>
                      </a:r>
                    </a:p>
                  </a:txBody>
                  <a:tcPr anchor="ctr" anchorCtr="1"/>
                </a:tc>
                <a:tc>
                  <a:txBody>
                    <a:bodyPr/>
                    <a:lstStyle/>
                    <a:p>
                      <a:r>
                        <a:rPr lang="en-US" sz="1900" dirty="0">
                          <a:solidFill>
                            <a:schemeClr val="tx2"/>
                          </a:solidFill>
                        </a:rPr>
                        <a:t>false</a:t>
                      </a:r>
                    </a:p>
                  </a:txBody>
                  <a:tcPr anchor="ctr" anchorCtr="1"/>
                </a:tc>
                <a:tc>
                  <a:txBody>
                    <a:bodyPr/>
                    <a:lstStyle/>
                    <a:p>
                      <a:r>
                        <a:rPr lang="en-US" sz="1900" dirty="0">
                          <a:solidFill>
                            <a:schemeClr val="tx2"/>
                          </a:solidFill>
                        </a:rPr>
                        <a:t>false</a:t>
                      </a:r>
                    </a:p>
                  </a:txBody>
                  <a:tcPr anchor="ctr" anchorCtr="1"/>
                </a:tc>
                <a:extLst>
                  <a:ext uri="{0D108BD9-81ED-4DB2-BD59-A6C34878D82A}">
                    <a16:rowId xmlns:a16="http://schemas.microsoft.com/office/drawing/2014/main" val="10002"/>
                  </a:ext>
                </a:extLst>
              </a:tr>
              <a:tr h="563732">
                <a:tc>
                  <a:txBody>
                    <a:bodyPr/>
                    <a:lstStyle/>
                    <a:p>
                      <a:r>
                        <a:rPr lang="en-US" sz="1900" dirty="0"/>
                        <a:t>S</a:t>
                      </a:r>
                    </a:p>
                  </a:txBody>
                  <a:tcPr anchor="ctr" anchorCtr="1"/>
                </a:tc>
                <a:tc>
                  <a:txBody>
                    <a:bodyPr/>
                    <a:lstStyle/>
                    <a:p>
                      <a:r>
                        <a:rPr lang="en-US" sz="1900" dirty="0">
                          <a:solidFill>
                            <a:schemeClr val="tx1"/>
                          </a:solidFill>
                        </a:rPr>
                        <a:t>true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2"/>
                          </a:solidFill>
                        </a:rPr>
                        <a:t>true</a:t>
                      </a:r>
                    </a:p>
                  </a:txBody>
                  <a:tcPr anchor="ctr" anchorCtr="1"/>
                </a:tc>
                <a:tc>
                  <a:txBody>
                    <a:bodyPr/>
                    <a:lstStyle/>
                    <a:p>
                      <a:r>
                        <a:rPr lang="en-US" sz="1900" dirty="0">
                          <a:solidFill>
                            <a:schemeClr val="tx2"/>
                          </a:solidFill>
                        </a:rPr>
                        <a:t>false</a:t>
                      </a:r>
                    </a:p>
                  </a:txBody>
                  <a:tcPr anchor="ctr" anchorCtr="1"/>
                </a:tc>
                <a:tc>
                  <a:txBody>
                    <a:bodyPr/>
                    <a:lstStyle/>
                    <a:p>
                      <a:r>
                        <a:rPr lang="en-US" sz="1900" dirty="0">
                          <a:solidFill>
                            <a:schemeClr val="tx2"/>
                          </a:solidFill>
                        </a:rPr>
                        <a:t>false</a:t>
                      </a:r>
                    </a:p>
                  </a:txBody>
                  <a:tcPr anchor="ctr" anchorCtr="1"/>
                </a:tc>
                <a:extLst>
                  <a:ext uri="{0D108BD9-81ED-4DB2-BD59-A6C34878D82A}">
                    <a16:rowId xmlns:a16="http://schemas.microsoft.com/office/drawing/2014/main" val="10003"/>
                  </a:ext>
                </a:extLst>
              </a:tr>
              <a:tr h="563732">
                <a:tc>
                  <a:txBody>
                    <a:bodyPr/>
                    <a:lstStyle/>
                    <a:p>
                      <a:r>
                        <a:rPr lang="en-US" sz="1900" dirty="0"/>
                        <a:t>SIX</a:t>
                      </a:r>
                    </a:p>
                  </a:txBody>
                  <a:tcPr anchor="ctr" anchorCtr="1"/>
                </a:tc>
                <a:tc>
                  <a:txBody>
                    <a:bodyPr/>
                    <a:lstStyle/>
                    <a:p>
                      <a:r>
                        <a:rPr lang="en-US" sz="1900" dirty="0">
                          <a:solidFill>
                            <a:schemeClr val="tx1"/>
                          </a:solidFill>
                        </a:rPr>
                        <a:t>true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2"/>
                          </a:solidFill>
                        </a:rPr>
                        <a:t>false</a:t>
                      </a:r>
                    </a:p>
                  </a:txBody>
                  <a:tcPr anchor="ctr" anchorCtr="1"/>
                </a:tc>
                <a:tc>
                  <a:txBody>
                    <a:bodyPr/>
                    <a:lstStyle/>
                    <a:p>
                      <a:r>
                        <a:rPr lang="en-US" sz="1900" dirty="0">
                          <a:solidFill>
                            <a:schemeClr val="tx2"/>
                          </a:solidFill>
                        </a:rPr>
                        <a:t>false</a:t>
                      </a:r>
                    </a:p>
                  </a:txBody>
                  <a:tcPr anchor="ctr" anchorCtr="1"/>
                </a:tc>
                <a:extLst>
                  <a:ext uri="{0D108BD9-81ED-4DB2-BD59-A6C34878D82A}">
                    <a16:rowId xmlns:a16="http://schemas.microsoft.com/office/drawing/2014/main" val="10004"/>
                  </a:ext>
                </a:extLst>
              </a:tr>
              <a:tr h="563732">
                <a:tc>
                  <a:txBody>
                    <a:bodyPr/>
                    <a:lstStyle/>
                    <a:p>
                      <a:r>
                        <a:rPr lang="en-US" sz="1900" dirty="0"/>
                        <a:t>X</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1"/>
                          </a:solidFill>
                        </a:rPr>
                        <a:t>false</a:t>
                      </a:r>
                    </a:p>
                  </a:txBody>
                  <a:tcPr anchor="ctr" anchorCtr="1"/>
                </a:tc>
                <a:tc>
                  <a:txBody>
                    <a:bodyPr/>
                    <a:lstStyle/>
                    <a:p>
                      <a:r>
                        <a:rPr lang="en-US" sz="1900" dirty="0">
                          <a:solidFill>
                            <a:schemeClr val="tx2"/>
                          </a:solidFill>
                        </a:rPr>
                        <a:t>false</a:t>
                      </a:r>
                    </a:p>
                  </a:txBody>
                  <a:tcPr anchor="ctr" anchorCtr="1"/>
                </a:tc>
                <a:extLst>
                  <a:ext uri="{0D108BD9-81ED-4DB2-BD59-A6C34878D82A}">
                    <a16:rowId xmlns:a16="http://schemas.microsoft.com/office/drawing/2014/main" val="10005"/>
                  </a:ext>
                </a:extLst>
              </a:tr>
            </a:tbl>
          </a:graphicData>
        </a:graphic>
      </p:graphicFrame>
      <p:sp>
        <p:nvSpPr>
          <p:cNvPr id="22" name="Rectangle 21" descr="Could 2 intent locks be compatable:?&#10;Page P contains t1 with an S (IS) lock and tuple t2 with an X (IX) lock" title="Handy case to remember"/>
          <p:cNvSpPr/>
          <p:nvPr/>
        </p:nvSpPr>
        <p:spPr bwMode="auto">
          <a:xfrm>
            <a:off x="8564136" y="3164995"/>
            <a:ext cx="3018264" cy="594732"/>
          </a:xfrm>
          <a:prstGeom prst="rect">
            <a:avLst/>
          </a:prstGeom>
          <a:solidFill>
            <a:srgbClr val="3366FF"/>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chemeClr val="bg1"/>
                </a:solidFill>
                <a:latin typeface="Helvetica Neue" charset="0"/>
              </a:rPr>
              <a:t>Page P</a:t>
            </a:r>
          </a:p>
        </p:txBody>
      </p:sp>
      <p:sp>
        <p:nvSpPr>
          <p:cNvPr id="24" name="Rectangle 23"/>
          <p:cNvSpPr/>
          <p:nvPr/>
        </p:nvSpPr>
        <p:spPr bwMode="auto">
          <a:xfrm>
            <a:off x="9552878" y="3194732"/>
            <a:ext cx="1040781" cy="267629"/>
          </a:xfrm>
          <a:prstGeom prst="rect">
            <a:avLst/>
          </a:prstGeom>
          <a:solidFill>
            <a:schemeClr val="tx1">
              <a:lumMod val="20000"/>
              <a:lumOff val="80000"/>
            </a:scheme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rgbClr val="000000"/>
                </a:solidFill>
                <a:latin typeface="Helvetica Neue" charset="0"/>
              </a:rPr>
              <a:t>Tuple t1</a:t>
            </a:r>
          </a:p>
        </p:txBody>
      </p:sp>
      <p:sp>
        <p:nvSpPr>
          <p:cNvPr id="25" name="Rectangle 24"/>
          <p:cNvSpPr/>
          <p:nvPr/>
        </p:nvSpPr>
        <p:spPr bwMode="auto">
          <a:xfrm>
            <a:off x="9552878" y="3477230"/>
            <a:ext cx="1040781" cy="267629"/>
          </a:xfrm>
          <a:prstGeom prst="rect">
            <a:avLst/>
          </a:prstGeom>
          <a:solidFill>
            <a:schemeClr val="tx1">
              <a:lumMod val="20000"/>
              <a:lumOff val="80000"/>
            </a:scheme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200" dirty="0">
                <a:solidFill>
                  <a:srgbClr val="000000"/>
                </a:solidFill>
                <a:latin typeface="Helvetica Neue" charset="0"/>
              </a:rPr>
              <a:t>Tuple t2</a:t>
            </a:r>
          </a:p>
        </p:txBody>
      </p:sp>
      <p:sp>
        <p:nvSpPr>
          <p:cNvPr id="26" name="TextBox 25"/>
          <p:cNvSpPr txBox="1"/>
          <p:nvPr/>
        </p:nvSpPr>
        <p:spPr>
          <a:xfrm>
            <a:off x="11199704" y="3158271"/>
            <a:ext cx="378630" cy="338554"/>
          </a:xfrm>
          <a:prstGeom prst="rect">
            <a:avLst/>
          </a:prstGeom>
          <a:noFill/>
        </p:spPr>
        <p:txBody>
          <a:bodyPr wrap="none" rtlCol="0">
            <a:spAutoFit/>
          </a:bodyPr>
          <a:lstStyle/>
          <a:p>
            <a:r>
              <a:rPr lang="en-US" sz="1600" dirty="0">
                <a:solidFill>
                  <a:srgbClr val="FF0000"/>
                </a:solidFill>
                <a:latin typeface="Helvetica Neue" charset="0"/>
                <a:ea typeface="Helvetica Neue" charset="0"/>
                <a:cs typeface="Helvetica Neue" charset="0"/>
              </a:rPr>
              <a:t>IS</a:t>
            </a:r>
            <a:endParaRPr lang="en-US" sz="2400" dirty="0">
              <a:solidFill>
                <a:srgbClr val="FF0000"/>
              </a:solidFill>
              <a:latin typeface="Helvetica Neue" charset="0"/>
              <a:ea typeface="Helvetica Neue" charset="0"/>
              <a:cs typeface="Helvetica Neue" charset="0"/>
            </a:endParaRPr>
          </a:p>
        </p:txBody>
      </p:sp>
      <p:sp>
        <p:nvSpPr>
          <p:cNvPr id="27" name="TextBox 26"/>
          <p:cNvSpPr txBox="1"/>
          <p:nvPr/>
        </p:nvSpPr>
        <p:spPr>
          <a:xfrm>
            <a:off x="10274536" y="3158271"/>
            <a:ext cx="320922" cy="338554"/>
          </a:xfrm>
          <a:prstGeom prst="rect">
            <a:avLst/>
          </a:prstGeom>
          <a:noFill/>
        </p:spPr>
        <p:txBody>
          <a:bodyPr wrap="none" rtlCol="0">
            <a:spAutoFit/>
          </a:bodyPr>
          <a:lstStyle/>
          <a:p>
            <a:r>
              <a:rPr lang="en-US" sz="1600" dirty="0">
                <a:solidFill>
                  <a:srgbClr val="FF0000"/>
                </a:solidFill>
                <a:latin typeface="Helvetica Neue" charset="0"/>
                <a:ea typeface="Helvetica Neue" charset="0"/>
                <a:cs typeface="Helvetica Neue" charset="0"/>
              </a:rPr>
              <a:t>S</a:t>
            </a:r>
            <a:endParaRPr lang="en-US" sz="2400" dirty="0">
              <a:solidFill>
                <a:srgbClr val="FF0000"/>
              </a:solidFill>
              <a:latin typeface="Helvetica Neue" charset="0"/>
              <a:ea typeface="Helvetica Neue" charset="0"/>
              <a:cs typeface="Helvetica Neue" charset="0"/>
            </a:endParaRPr>
          </a:p>
        </p:txBody>
      </p:sp>
      <p:sp>
        <p:nvSpPr>
          <p:cNvPr id="28" name="TextBox 27"/>
          <p:cNvSpPr txBox="1"/>
          <p:nvPr/>
        </p:nvSpPr>
        <p:spPr>
          <a:xfrm>
            <a:off x="11197611" y="3406304"/>
            <a:ext cx="378630" cy="338554"/>
          </a:xfrm>
          <a:prstGeom prst="rect">
            <a:avLst/>
          </a:prstGeom>
          <a:noFill/>
        </p:spPr>
        <p:txBody>
          <a:bodyPr wrap="none" rtlCol="0">
            <a:spAutoFit/>
          </a:bodyPr>
          <a:lstStyle/>
          <a:p>
            <a:r>
              <a:rPr lang="en-US" sz="1600" dirty="0">
                <a:solidFill>
                  <a:schemeClr val="bg1"/>
                </a:solidFill>
                <a:latin typeface="Helvetica Neue" charset="0"/>
                <a:ea typeface="Helvetica Neue" charset="0"/>
                <a:cs typeface="Helvetica Neue" charset="0"/>
              </a:rPr>
              <a:t>IX</a:t>
            </a:r>
          </a:p>
        </p:txBody>
      </p:sp>
      <p:sp>
        <p:nvSpPr>
          <p:cNvPr id="29" name="TextBox 28"/>
          <p:cNvSpPr txBox="1"/>
          <p:nvPr/>
        </p:nvSpPr>
        <p:spPr>
          <a:xfrm>
            <a:off x="10282552" y="3434647"/>
            <a:ext cx="320922" cy="338554"/>
          </a:xfrm>
          <a:prstGeom prst="rect">
            <a:avLst/>
          </a:prstGeom>
          <a:noFill/>
        </p:spPr>
        <p:txBody>
          <a:bodyPr wrap="none" rtlCol="0">
            <a:spAutoFit/>
          </a:bodyPr>
          <a:lstStyle/>
          <a:p>
            <a:r>
              <a:rPr lang="en-US" sz="1600">
                <a:solidFill>
                  <a:schemeClr val="bg1"/>
                </a:solidFill>
                <a:latin typeface="Helvetica Neue" charset="0"/>
                <a:ea typeface="Helvetica Neue" charset="0"/>
                <a:cs typeface="Helvetica Neue" charset="0"/>
              </a:rPr>
              <a:t>X</a:t>
            </a:r>
            <a:endParaRPr lang="en-US" sz="1600" dirty="0">
              <a:solidFill>
                <a:schemeClr val="bg1"/>
              </a:solidFill>
              <a:latin typeface="Helvetica Neue" charset="0"/>
              <a:ea typeface="Helvetica Neue" charset="0"/>
              <a:cs typeface="Helvetica Neue" charset="0"/>
            </a:endParaRPr>
          </a:p>
        </p:txBody>
      </p:sp>
      <p:sp>
        <p:nvSpPr>
          <p:cNvPr id="3" name="TextBox 2" descr="Could 2 intent locks be compatable:?&#10;Page P contains t1 with an S (IS) lock and tuple t2 with an X (IX) lock" title="Handy case to remember"/>
          <p:cNvSpPr txBox="1"/>
          <p:nvPr/>
        </p:nvSpPr>
        <p:spPr>
          <a:xfrm>
            <a:off x="8523210" y="2558627"/>
            <a:ext cx="3421129" cy="584775"/>
          </a:xfrm>
          <a:prstGeom prst="rect">
            <a:avLst/>
          </a:prstGeom>
          <a:noFill/>
        </p:spPr>
        <p:txBody>
          <a:bodyPr wrap="none" rtlCol="0">
            <a:spAutoFit/>
          </a:bodyPr>
          <a:lstStyle/>
          <a:p>
            <a:r>
              <a:rPr lang="en-US" sz="1600" dirty="0">
                <a:latin typeface="Helvetica Neue" charset="0"/>
                <a:ea typeface="Helvetica Neue" charset="0"/>
                <a:cs typeface="Helvetica Neue" charset="0"/>
              </a:rPr>
              <a:t>Handy simple case to remember:</a:t>
            </a:r>
            <a:br>
              <a:rPr lang="en-US" sz="1600" dirty="0">
                <a:latin typeface="Helvetica Neue" charset="0"/>
                <a:ea typeface="Helvetica Neue" charset="0"/>
                <a:cs typeface="Helvetica Neue" charset="0"/>
              </a:rPr>
            </a:br>
            <a:r>
              <a:rPr lang="en-US" sz="1600" dirty="0">
                <a:latin typeface="Helvetica Neue" charset="0"/>
                <a:ea typeface="Helvetica Neue" charset="0"/>
                <a:cs typeface="Helvetica Neue" charset="0"/>
              </a:rPr>
              <a:t>Could 2 intent locks be compatible?</a:t>
            </a:r>
          </a:p>
        </p:txBody>
      </p:sp>
      <p:grpSp>
        <p:nvGrpSpPr>
          <p:cNvPr id="30" name="Group 13" descr="Database -&gt; Tables -&gt; Pages -&gt; Tuples" title="Lienar Hierarchy">
            <a:extLst>
              <a:ext uri="{FF2B5EF4-FFF2-40B4-BE49-F238E27FC236}">
                <a16:creationId xmlns:a16="http://schemas.microsoft.com/office/drawing/2014/main" id="{E94C517B-B368-E84A-97C7-2C7577774F61}"/>
              </a:ext>
            </a:extLst>
          </p:cNvPr>
          <p:cNvGrpSpPr>
            <a:grpSpLocks/>
          </p:cNvGrpSpPr>
          <p:nvPr/>
        </p:nvGrpSpPr>
        <p:grpSpPr bwMode="auto">
          <a:xfrm>
            <a:off x="6702191" y="3941876"/>
            <a:ext cx="1349375" cy="2462214"/>
            <a:chOff x="2582" y="2519"/>
            <a:chExt cx="850" cy="1551"/>
          </a:xfrm>
        </p:grpSpPr>
        <p:sp>
          <p:nvSpPr>
            <p:cNvPr id="31" name="Rectangle 6">
              <a:extLst>
                <a:ext uri="{FF2B5EF4-FFF2-40B4-BE49-F238E27FC236}">
                  <a16:creationId xmlns:a16="http://schemas.microsoft.com/office/drawing/2014/main" id="{A5847177-4F55-704D-9391-4D2F4AF0BFF1}"/>
                </a:ext>
              </a:extLst>
            </p:cNvPr>
            <p:cNvSpPr>
              <a:spLocks noChangeArrowheads="1"/>
            </p:cNvSpPr>
            <p:nvPr/>
          </p:nvSpPr>
          <p:spPr bwMode="auto">
            <a:xfrm>
              <a:off x="2633" y="3779"/>
              <a:ext cx="62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Tuples</a:t>
              </a:r>
            </a:p>
          </p:txBody>
        </p:sp>
        <p:sp>
          <p:nvSpPr>
            <p:cNvPr id="32" name="Rectangle 7">
              <a:extLst>
                <a:ext uri="{FF2B5EF4-FFF2-40B4-BE49-F238E27FC236}">
                  <a16:creationId xmlns:a16="http://schemas.microsoft.com/office/drawing/2014/main" id="{9A9B67C9-D296-B64C-819F-8A0CC19672A5}"/>
                </a:ext>
              </a:extLst>
            </p:cNvPr>
            <p:cNvSpPr>
              <a:spLocks noChangeArrowheads="1"/>
            </p:cNvSpPr>
            <p:nvPr/>
          </p:nvSpPr>
          <p:spPr bwMode="auto">
            <a:xfrm>
              <a:off x="2678" y="2951"/>
              <a:ext cx="609"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Tables</a:t>
              </a:r>
            </a:p>
          </p:txBody>
        </p:sp>
        <p:sp>
          <p:nvSpPr>
            <p:cNvPr id="33" name="Rectangle 8">
              <a:extLst>
                <a:ext uri="{FF2B5EF4-FFF2-40B4-BE49-F238E27FC236}">
                  <a16:creationId xmlns:a16="http://schemas.microsoft.com/office/drawing/2014/main" id="{523DE126-1564-BB47-916F-2A7BAEB1C944}"/>
                </a:ext>
              </a:extLst>
            </p:cNvPr>
            <p:cNvSpPr>
              <a:spLocks noChangeArrowheads="1"/>
            </p:cNvSpPr>
            <p:nvPr/>
          </p:nvSpPr>
          <p:spPr bwMode="auto">
            <a:xfrm>
              <a:off x="2696" y="3311"/>
              <a:ext cx="568"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dirty="0">
                  <a:solidFill>
                    <a:schemeClr val="accent1"/>
                  </a:solidFill>
                </a:rPr>
                <a:t>Pages</a:t>
              </a:r>
            </a:p>
          </p:txBody>
        </p:sp>
        <p:sp>
          <p:nvSpPr>
            <p:cNvPr id="34" name="Line 9">
              <a:extLst>
                <a:ext uri="{FF2B5EF4-FFF2-40B4-BE49-F238E27FC236}">
                  <a16:creationId xmlns:a16="http://schemas.microsoft.com/office/drawing/2014/main" id="{8CA2FC9A-0DE3-6140-BC74-EABF63E3A826}"/>
                </a:ext>
              </a:extLst>
            </p:cNvPr>
            <p:cNvSpPr>
              <a:spLocks noChangeShapeType="1"/>
            </p:cNvSpPr>
            <p:nvPr/>
          </p:nvSpPr>
          <p:spPr bwMode="auto">
            <a:xfrm>
              <a:off x="2979" y="3183"/>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 name="Line 10">
              <a:extLst>
                <a:ext uri="{FF2B5EF4-FFF2-40B4-BE49-F238E27FC236}">
                  <a16:creationId xmlns:a16="http://schemas.microsoft.com/office/drawing/2014/main" id="{82E9EF27-B7A5-EF4F-B7EF-4506291FF3DB}"/>
                </a:ext>
              </a:extLst>
            </p:cNvPr>
            <p:cNvSpPr>
              <a:spLocks noChangeShapeType="1"/>
            </p:cNvSpPr>
            <p:nvPr/>
          </p:nvSpPr>
          <p:spPr bwMode="auto">
            <a:xfrm>
              <a:off x="2985" y="3579"/>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6" name="Rectangle 11">
              <a:extLst>
                <a:ext uri="{FF2B5EF4-FFF2-40B4-BE49-F238E27FC236}">
                  <a16:creationId xmlns:a16="http://schemas.microsoft.com/office/drawing/2014/main" id="{C987BCF7-503F-E14E-AC1E-1768A580F3CC}"/>
                </a:ext>
              </a:extLst>
            </p:cNvPr>
            <p:cNvSpPr>
              <a:spLocks noChangeArrowheads="1"/>
            </p:cNvSpPr>
            <p:nvPr/>
          </p:nvSpPr>
          <p:spPr bwMode="auto">
            <a:xfrm>
              <a:off x="2582" y="2519"/>
              <a:ext cx="850"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9" rIns="92075" bIns="46039">
              <a:spAutoFit/>
            </a:bodyPr>
            <a:lstStyle/>
            <a:p>
              <a:r>
                <a:rPr lang="en-US" sz="2400">
                  <a:solidFill>
                    <a:schemeClr val="accent1"/>
                  </a:solidFill>
                </a:rPr>
                <a:t>Database</a:t>
              </a:r>
            </a:p>
          </p:txBody>
        </p:sp>
        <p:sp>
          <p:nvSpPr>
            <p:cNvPr id="37" name="Line 12">
              <a:extLst>
                <a:ext uri="{FF2B5EF4-FFF2-40B4-BE49-F238E27FC236}">
                  <a16:creationId xmlns:a16="http://schemas.microsoft.com/office/drawing/2014/main" id="{B8286C30-AEB9-AE4B-86BE-612D14E765D0}"/>
                </a:ext>
              </a:extLst>
            </p:cNvPr>
            <p:cNvSpPr>
              <a:spLocks noChangeShapeType="1"/>
            </p:cNvSpPr>
            <p:nvPr/>
          </p:nvSpPr>
          <p:spPr bwMode="auto">
            <a:xfrm>
              <a:off x="2979" y="2751"/>
              <a:ext cx="0" cy="24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4" name="Slide Number Placeholder 3"/>
          <p:cNvSpPr>
            <a:spLocks noGrp="1"/>
          </p:cNvSpPr>
          <p:nvPr>
            <p:ph type="sldNum" sz="quarter" idx="12"/>
          </p:nvPr>
        </p:nvSpPr>
        <p:spPr/>
        <p:txBody>
          <a:bodyPr/>
          <a:lstStyle/>
          <a:p>
            <a:fld id="{459F6482-13E3-48AA-9F28-7362888D1E43}" type="slidenum">
              <a:rPr lang="en-US" smtClean="0"/>
              <a:t>74</a:t>
            </a:fld>
            <a:endParaRPr lang="en-US"/>
          </a:p>
        </p:txBody>
      </p:sp>
    </p:spTree>
    <p:extLst>
      <p:ext uri="{BB962C8B-B14F-4D97-AF65-F5344CB8AC3E}">
        <p14:creationId xmlns:p14="http://schemas.microsoft.com/office/powerpoint/2010/main" val="165113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p:bldP spid="27" grpId="0"/>
      <p:bldP spid="28" grpId="0"/>
      <p:bldP spid="29"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2657" y="2580623"/>
            <a:ext cx="5154414" cy="1325563"/>
          </a:xfrm>
        </p:spPr>
        <p:txBody>
          <a:bodyPr>
            <a:normAutofit/>
          </a:bodyPr>
          <a:lstStyle/>
          <a:p>
            <a:r>
              <a:rPr lang="en-US" altLang="zh-CN" sz="5400" b="1" dirty="0" smtClean="0"/>
              <a:t>10. Recovery</a:t>
            </a:r>
            <a:endParaRPr lang="en-US" sz="3600" b="1" dirty="0"/>
          </a:p>
        </p:txBody>
      </p:sp>
      <p:sp>
        <p:nvSpPr>
          <p:cNvPr id="34" name="Can 33" descr="Lowest level" title="Database"/>
          <p:cNvSpPr/>
          <p:nvPr/>
        </p:nvSpPr>
        <p:spPr bwMode="auto">
          <a:xfrm>
            <a:off x="8462461" y="6001799"/>
            <a:ext cx="1742140" cy="777781"/>
          </a:xfrm>
          <a:prstGeom prst="can">
            <a:avLst>
              <a:gd name="adj" fmla="val 41129"/>
            </a:avLst>
          </a:prstGeom>
          <a:gradFill rotWithShape="1">
            <a:gsLst>
              <a:gs pos="0">
                <a:srgbClr val="ABD2EB">
                  <a:shade val="51000"/>
                  <a:satMod val="130000"/>
                </a:srgbClr>
              </a:gs>
              <a:gs pos="80000">
                <a:srgbClr val="ABD2EB">
                  <a:shade val="93000"/>
                  <a:satMod val="130000"/>
                </a:srgbClr>
              </a:gs>
              <a:gs pos="100000">
                <a:srgbClr val="ABD2EB">
                  <a:shade val="94000"/>
                  <a:satMod val="135000"/>
                </a:srgbClr>
              </a:gs>
            </a:gsLst>
            <a:lin ang="16200000" scaled="0"/>
          </a:gradFill>
          <a:ln w="9525" cap="flat" cmpd="sng" algn="ctr">
            <a:solidFill>
              <a:srgbClr val="ABD2EB">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Database</a:t>
            </a:r>
          </a:p>
        </p:txBody>
      </p:sp>
      <p:sp>
        <p:nvSpPr>
          <p:cNvPr id="35" name="Rectangle 34" descr="Disk Space Management, Buffer Management, Files and Index Management, Relational Operators, Query Parsing &amp; Optimization, SQL Client" title="DBMS 1"/>
          <p:cNvSpPr/>
          <p:nvPr/>
        </p:nvSpPr>
        <p:spPr bwMode="auto">
          <a:xfrm>
            <a:off x="6590331" y="3365733"/>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36" name="Rectangle 35" descr="Disk Space Management, Buffer Management, Files and Index Management, Relational Operators, Query Parsing &amp; Optimization, SQL Client" title="DBMS 1"/>
          <p:cNvSpPr/>
          <p:nvPr/>
        </p:nvSpPr>
        <p:spPr bwMode="auto">
          <a:xfrm>
            <a:off x="6666151" y="3423108"/>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37" name="Rectangle 36" descr="Disk Space Management, Buffer Management, Files and Index Management, Relational Operators, Query Parsing &amp; Optimization, SQL Client" title="DBMS 1"/>
          <p:cNvSpPr/>
          <p:nvPr/>
        </p:nvSpPr>
        <p:spPr bwMode="auto">
          <a:xfrm>
            <a:off x="6666151" y="3012282"/>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38" name="Rectangle 37" descr="Disk Space Management, Buffer Management, Files and Index Management, Relational Operators, Query Parsing &amp; Optimization, SQL Client" title="DBMS 1"/>
          <p:cNvSpPr/>
          <p:nvPr/>
        </p:nvSpPr>
        <p:spPr bwMode="auto">
          <a:xfrm>
            <a:off x="6666151" y="3723116"/>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39" name="Rectangle 38" descr="Disk Space Management, Buffer Management, Files and Index Management, Relational Operators, Query Parsing &amp; Optimization, SQL Client" title="DBMS 1"/>
          <p:cNvSpPr/>
          <p:nvPr/>
        </p:nvSpPr>
        <p:spPr bwMode="auto">
          <a:xfrm>
            <a:off x="6666151" y="4018268"/>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40" name="Rectangle 39" descr="Disk Space Management, Buffer Management, Files and Index Management, Relational Operators, Query Parsing &amp; Optimization, SQL Client" title="DBMS 1"/>
          <p:cNvSpPr/>
          <p:nvPr/>
        </p:nvSpPr>
        <p:spPr bwMode="auto">
          <a:xfrm>
            <a:off x="6666153" y="4317848"/>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41" name="Rectangle 40" descr="Disk Space Management, Buffer Management, Files and Index Management, Relational Operators, Query Parsing &amp; Optimization, SQL Client" title="DBMS 1"/>
          <p:cNvSpPr/>
          <p:nvPr/>
        </p:nvSpPr>
        <p:spPr bwMode="auto">
          <a:xfrm>
            <a:off x="6666156" y="4609794"/>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42" name="Rectangle 41" descr="Disk Space Management, Buffer Management, Files and Index Management, Relational Operators, Query Parsing &amp; Optimization, SQL Client" title="DBMS 2"/>
          <p:cNvSpPr/>
          <p:nvPr/>
        </p:nvSpPr>
        <p:spPr bwMode="auto">
          <a:xfrm>
            <a:off x="8476282" y="3492389"/>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43" name="Rectangle 42" descr="Disk Space Management, Buffer Management, Files and Index Management, Relational Operators, Query Parsing &amp; Optimization, SQL Client" title="DBMS 2"/>
          <p:cNvSpPr/>
          <p:nvPr/>
        </p:nvSpPr>
        <p:spPr bwMode="auto">
          <a:xfrm>
            <a:off x="8552103" y="3549763"/>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44" name="Rectangle 43" descr="Disk Space Management, Buffer Management, Files and Index Management, Relational Operators, Query Parsing &amp; Optimization, SQL Client" title="DBMS 2"/>
          <p:cNvSpPr/>
          <p:nvPr/>
        </p:nvSpPr>
        <p:spPr bwMode="auto">
          <a:xfrm>
            <a:off x="8552102" y="3138937"/>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45" name="Rectangle 44" descr="Disk Space Management, Buffer Management, Files and Index Management, Relational Operators, Query Parsing &amp; Optimization, SQL Client" title="DBMS 2"/>
          <p:cNvSpPr/>
          <p:nvPr/>
        </p:nvSpPr>
        <p:spPr bwMode="auto">
          <a:xfrm>
            <a:off x="8552102" y="3849772"/>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46" name="Rectangle 45" descr="Disk Space Management, Buffer Management, Files and Index Management, Relational Operators, Query Parsing &amp; Optimization, SQL Client" title="DBMS 2"/>
          <p:cNvSpPr/>
          <p:nvPr/>
        </p:nvSpPr>
        <p:spPr bwMode="auto">
          <a:xfrm>
            <a:off x="8552102" y="4144924"/>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47" name="Rectangle 46" descr="Disk Space Management, Buffer Management, Files and Index Management, Relational Operators, Query Parsing &amp; Optimization, SQL Client" title="DBMS 2"/>
          <p:cNvSpPr/>
          <p:nvPr/>
        </p:nvSpPr>
        <p:spPr bwMode="auto">
          <a:xfrm>
            <a:off x="8552105" y="4444503"/>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48" name="Rectangle 47" descr="Disk Space Management, Buffer Management, Files and Index Management, Relational Operators, Query Parsing &amp; Optimization, SQL Client" title="DBMS 2"/>
          <p:cNvSpPr/>
          <p:nvPr/>
        </p:nvSpPr>
        <p:spPr bwMode="auto">
          <a:xfrm>
            <a:off x="8552108" y="4736450"/>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49" name="Rectangle 48" descr="Disk Space Management, Buffer Management, Files and Index Management, Relational Operators, Query Parsing &amp; Optimization, SQL Client" title="DBMS 3"/>
          <p:cNvSpPr/>
          <p:nvPr/>
        </p:nvSpPr>
        <p:spPr bwMode="auto">
          <a:xfrm>
            <a:off x="10428123" y="3225312"/>
            <a:ext cx="1692950" cy="1615222"/>
          </a:xfrm>
          <a:prstGeom prst="rect">
            <a:avLst/>
          </a:prstGeom>
          <a:gradFill rotWithShape="1">
            <a:gsLst>
              <a:gs pos="0">
                <a:srgbClr val="15405B">
                  <a:tint val="50000"/>
                  <a:satMod val="300000"/>
                </a:srgbClr>
              </a:gs>
              <a:gs pos="35000">
                <a:srgbClr val="15405B">
                  <a:tint val="37000"/>
                  <a:satMod val="300000"/>
                </a:srgbClr>
              </a:gs>
              <a:gs pos="100000">
                <a:srgbClr val="15405B">
                  <a:tint val="15000"/>
                  <a:satMod val="350000"/>
                </a:srgbClr>
              </a:gs>
            </a:gsLst>
            <a:lin ang="16200000" scaled="1"/>
          </a:gradFill>
          <a:ln w="9525" cap="flat" cmpd="sng" algn="ctr">
            <a:solidFill>
              <a:srgbClr val="15405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Database Management</a:t>
            </a:r>
          </a:p>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srgbClr val="14405C"/>
                </a:solidFill>
                <a:latin typeface="Helvetica Neue" charset="0"/>
                <a:ea typeface="Helvetica Neue" charset="0"/>
                <a:cs typeface="Helvetica Neue" charset="0"/>
              </a:rPr>
              <a:t>System</a:t>
            </a:r>
          </a:p>
        </p:txBody>
      </p:sp>
      <p:sp>
        <p:nvSpPr>
          <p:cNvPr id="50" name="Rectangle 49" descr="Disk Space Management, Buffer Management, Files and Index Management, Relational Operators, Query Parsing &amp; Optimization, SQL Client" title="DBMS 3"/>
          <p:cNvSpPr/>
          <p:nvPr/>
        </p:nvSpPr>
        <p:spPr bwMode="auto">
          <a:xfrm>
            <a:off x="10503943" y="3282687"/>
            <a:ext cx="1532000" cy="302403"/>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Query Parsing</a:t>
            </a:r>
            <a:br>
              <a:rPr lang="en-US" sz="825" kern="0" dirty="0">
                <a:latin typeface="Helvetica Neue" charset="0"/>
                <a:ea typeface="Helvetica Neue" charset="0"/>
                <a:cs typeface="Helvetica Neue" charset="0"/>
              </a:rPr>
            </a:br>
            <a:r>
              <a:rPr lang="en-US" sz="825" kern="0" dirty="0">
                <a:latin typeface="Helvetica Neue" charset="0"/>
                <a:ea typeface="Helvetica Neue" charset="0"/>
                <a:cs typeface="Helvetica Neue" charset="0"/>
              </a:rPr>
              <a:t>&amp; Optimization</a:t>
            </a:r>
          </a:p>
        </p:txBody>
      </p:sp>
      <p:sp>
        <p:nvSpPr>
          <p:cNvPr id="51" name="Rectangle 50" descr="Disk Space Management, Buffer Management, Files and Index Management, Relational Operators, Query Parsing &amp; Optimization, SQL Client" title="DBMS 3"/>
          <p:cNvSpPr/>
          <p:nvPr/>
        </p:nvSpPr>
        <p:spPr bwMode="auto">
          <a:xfrm>
            <a:off x="10503943" y="2871861"/>
            <a:ext cx="1532000" cy="324002"/>
          </a:xfrm>
          <a:prstGeom prst="rect">
            <a:avLst/>
          </a:prstGeom>
          <a:solidFill>
            <a:schemeClr val="accent3">
              <a:lumMod val="5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solidFill>
                  <a:prstClr val="white"/>
                </a:solidFill>
                <a:latin typeface="Helvetica Neue" charset="0"/>
                <a:ea typeface="Helvetica Neue" charset="0"/>
                <a:cs typeface="Helvetica Neue" charset="0"/>
              </a:rPr>
              <a:t>SQL Client</a:t>
            </a:r>
            <a:endParaRPr lang="en-US" sz="825" kern="0" dirty="0">
              <a:solidFill>
                <a:srgbClr val="000000"/>
              </a:solidFill>
              <a:latin typeface="Helvetica Neue" charset="0"/>
              <a:ea typeface="Helvetica Neue" charset="0"/>
              <a:cs typeface="Helvetica Neue" charset="0"/>
            </a:endParaRPr>
          </a:p>
        </p:txBody>
      </p:sp>
      <p:sp>
        <p:nvSpPr>
          <p:cNvPr id="52" name="Rectangle 51" descr="Disk Space Management, Buffer Management, Files and Index Management, Relational Operators, Query Parsing &amp; Optimization, SQL Client" title="DBMS 3"/>
          <p:cNvSpPr/>
          <p:nvPr/>
        </p:nvSpPr>
        <p:spPr bwMode="auto">
          <a:xfrm>
            <a:off x="10503943" y="3582695"/>
            <a:ext cx="1532001" cy="300949"/>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Relational Operators</a:t>
            </a:r>
          </a:p>
        </p:txBody>
      </p:sp>
      <p:sp>
        <p:nvSpPr>
          <p:cNvPr id="53" name="Rectangle 52" descr="Disk Space Management, Buffer Management, Files and Index Management, Relational Operators, Query Parsing &amp; Optimization, SQL Client" title="DBMS 3"/>
          <p:cNvSpPr/>
          <p:nvPr/>
        </p:nvSpPr>
        <p:spPr bwMode="auto">
          <a:xfrm>
            <a:off x="10503943" y="3877847"/>
            <a:ext cx="1532001" cy="295147"/>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Files and Index Management</a:t>
            </a:r>
          </a:p>
        </p:txBody>
      </p:sp>
      <p:sp>
        <p:nvSpPr>
          <p:cNvPr id="54" name="Rectangle 53" descr="Disk Space Management, Buffer Management, Files and Index Management, Relational Operators, Query Parsing &amp; Optimization, SQL Client" title="DBMS 3"/>
          <p:cNvSpPr/>
          <p:nvPr/>
        </p:nvSpPr>
        <p:spPr bwMode="auto">
          <a:xfrm>
            <a:off x="10503945" y="4177427"/>
            <a:ext cx="1531998" cy="289505"/>
          </a:xfrm>
          <a:prstGeom prst="rect">
            <a:avLst/>
          </a:prstGeom>
          <a:solidFill>
            <a:schemeClr val="accent3">
              <a:lumMod val="60000"/>
              <a:lumOff val="40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Buffer Management</a:t>
            </a:r>
          </a:p>
        </p:txBody>
      </p:sp>
      <p:sp>
        <p:nvSpPr>
          <p:cNvPr id="55" name="Rectangle 54" descr="Disk Space Management, Buffer Management, Files and Index Management, Relational Operators, Query Parsing &amp; Optimization, SQL Client" title="DBMS 3"/>
          <p:cNvSpPr/>
          <p:nvPr/>
        </p:nvSpPr>
        <p:spPr bwMode="auto">
          <a:xfrm>
            <a:off x="10503948" y="4469373"/>
            <a:ext cx="1531998" cy="289505"/>
          </a:xfrm>
          <a:prstGeom prst="rect">
            <a:avLst/>
          </a:prstGeom>
          <a:solidFill>
            <a:schemeClr val="accent3">
              <a:lumMod val="75000"/>
            </a:schemeClr>
          </a:solidFill>
          <a:ln w="9525" cap="flat" cmpd="sng" algn="ctr">
            <a:solidFill>
              <a:schemeClr val="bg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825" kern="0" dirty="0">
                <a:latin typeface="Helvetica Neue" charset="0"/>
                <a:ea typeface="Helvetica Neue" charset="0"/>
                <a:cs typeface="Helvetica Neue" charset="0"/>
              </a:rPr>
              <a:t>Disk Space Management</a:t>
            </a:r>
          </a:p>
        </p:txBody>
      </p:sp>
      <p:sp>
        <p:nvSpPr>
          <p:cNvPr id="56" name="Right Brace 55" descr="Lies on top of the database. The rest of the DBMS is above the transaction manager. You are here"/>
          <p:cNvSpPr/>
          <p:nvPr/>
        </p:nvSpPr>
        <p:spPr>
          <a:xfrm rot="5400000">
            <a:off x="9091343" y="2543897"/>
            <a:ext cx="427228" cy="5429251"/>
          </a:xfrm>
          <a:prstGeom prst="rightBrace">
            <a:avLst>
              <a:gd name="adj1" fmla="val 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350"/>
          </a:p>
        </p:txBody>
      </p:sp>
      <p:sp>
        <p:nvSpPr>
          <p:cNvPr id="57" name="Left Arrow 56" descr="Lies on top of the database. The rest of the DBMS is above the transaction manager. You are here"/>
          <p:cNvSpPr/>
          <p:nvPr/>
        </p:nvSpPr>
        <p:spPr>
          <a:xfrm flipH="1">
            <a:off x="7596760" y="5717423"/>
            <a:ext cx="299852" cy="2976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Helvetica Neue" charset="0"/>
              <a:ea typeface="Helvetica Neue" charset="0"/>
              <a:cs typeface="Helvetica Neue" charset="0"/>
            </a:endParaRPr>
          </a:p>
        </p:txBody>
      </p:sp>
      <p:sp>
        <p:nvSpPr>
          <p:cNvPr id="58" name="TextBox 59" descr="Lies on top of the database. The rest of the DBMS is above the transaction manager. You are here"/>
          <p:cNvSpPr txBox="1"/>
          <p:nvPr/>
        </p:nvSpPr>
        <p:spPr>
          <a:xfrm>
            <a:off x="6160228" y="5714954"/>
            <a:ext cx="1613687"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latin typeface="Helvetica Neue" charset="0"/>
                <a:ea typeface="Helvetica Neue" charset="0"/>
                <a:cs typeface="Helvetica Neue" charset="0"/>
              </a:rPr>
              <a:t>You are here</a:t>
            </a:r>
          </a:p>
        </p:txBody>
      </p:sp>
      <p:sp>
        <p:nvSpPr>
          <p:cNvPr id="59" name="Rectangle 58" descr="Lies on top of the database. The rest of the DBMS is above the transaction manager. You are here" title="Transaction Manager"/>
          <p:cNvSpPr/>
          <p:nvPr/>
        </p:nvSpPr>
        <p:spPr bwMode="auto">
          <a:xfrm>
            <a:off x="8089614" y="5554743"/>
            <a:ext cx="2430685" cy="477488"/>
          </a:xfrm>
          <a:prstGeom prst="rect">
            <a:avLst/>
          </a:prstGeom>
          <a:gradFill rotWithShape="1">
            <a:gsLst>
              <a:gs pos="0">
                <a:srgbClr val="2A80B7">
                  <a:shade val="51000"/>
                  <a:satMod val="130000"/>
                </a:srgbClr>
              </a:gs>
              <a:gs pos="80000">
                <a:srgbClr val="2A80B7">
                  <a:shade val="93000"/>
                  <a:satMod val="130000"/>
                </a:srgbClr>
              </a:gs>
              <a:gs pos="100000">
                <a:srgbClr val="2A80B7">
                  <a:shade val="94000"/>
                  <a:satMod val="135000"/>
                </a:srgbClr>
              </a:gs>
            </a:gsLst>
            <a:lin ang="16200000" scaled="0"/>
          </a:gra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Transaction Manager</a:t>
            </a:r>
          </a:p>
        </p:txBody>
      </p:sp>
      <p:sp>
        <p:nvSpPr>
          <p:cNvPr id="60" name="Rectangle 59" descr="Lies on top of the database.  Is made of the lock manager and logging and recovery systems. The rest of the DBMS is above the transaction manager. You are here" title="Transaction Manager">
            <a:extLst>
              <a:ext uri="{FF2B5EF4-FFF2-40B4-BE49-F238E27FC236}">
                <a16:creationId xmlns:a16="http://schemas.microsoft.com/office/drawing/2014/main" id="{EE526167-5214-4307-B57E-DD8418798A37}"/>
              </a:ext>
            </a:extLst>
          </p:cNvPr>
          <p:cNvSpPr/>
          <p:nvPr/>
        </p:nvSpPr>
        <p:spPr bwMode="auto">
          <a:xfrm>
            <a:off x="4889970" y="6112618"/>
            <a:ext cx="1215047" cy="477488"/>
          </a:xfrm>
          <a:prstGeom prst="rect">
            <a:avLst/>
          </a:prstGeom>
          <a:solidFill>
            <a:schemeClr val="accent1">
              <a:lumMod val="75000"/>
            </a:schemeClr>
          </a:solidFill>
          <a:ln w="9525" cap="flat" cmpd="sng" algn="ctr">
            <a:solidFill>
              <a:schemeClr val="accent1">
                <a:lumMod val="75000"/>
              </a:scheme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Logging &amp; Recovery</a:t>
            </a:r>
          </a:p>
        </p:txBody>
      </p:sp>
      <p:sp>
        <p:nvSpPr>
          <p:cNvPr id="61" name="Rectangle 60" descr="Lies on top of the database.  Is made of the lock manager and logging and recovery systems. The rest of the DBMS is above the transaction manager. You are here" title="Transaction Manager">
            <a:extLst>
              <a:ext uri="{FF2B5EF4-FFF2-40B4-BE49-F238E27FC236}">
                <a16:creationId xmlns:a16="http://schemas.microsoft.com/office/drawing/2014/main" id="{EF8F2284-F254-4184-B000-D33173B438D9}"/>
              </a:ext>
            </a:extLst>
          </p:cNvPr>
          <p:cNvSpPr/>
          <p:nvPr/>
        </p:nvSpPr>
        <p:spPr bwMode="auto">
          <a:xfrm>
            <a:off x="3674333" y="6112618"/>
            <a:ext cx="1215637" cy="477488"/>
          </a:xfrm>
          <a:prstGeom prst="rect">
            <a:avLst/>
          </a:prstGeom>
          <a:solidFill>
            <a:schemeClr val="bg2">
              <a:lumMod val="50000"/>
            </a:schemeClr>
          </a:solidFill>
          <a:ln w="9525" cap="flat" cmpd="sng" algn="ctr">
            <a:solidFill>
              <a:srgbClr val="2A80B7">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0" tIns="34290" rIns="68580" bIns="34290" numCol="1" rtlCol="0" anchor="ctr" anchorCtr="0" compatLnSpc="1">
            <a:prstTxWarp prst="textNoShape">
              <a:avLst/>
            </a:prstTxWarp>
          </a:bodyPr>
          <a:lstStyle/>
          <a:p>
            <a:pPr algn="ctr" defTabSz="685800">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r>
              <a:rPr lang="en-US" sz="1350" kern="0" dirty="0">
                <a:solidFill>
                  <a:prstClr val="white"/>
                </a:solidFill>
                <a:latin typeface="Helvetica Neue" charset="0"/>
                <a:ea typeface="Helvetica Neue" charset="0"/>
                <a:cs typeface="Helvetica Neue" charset="0"/>
              </a:rPr>
              <a:t>Lock Manager</a:t>
            </a:r>
          </a:p>
        </p:txBody>
      </p:sp>
      <p:sp>
        <p:nvSpPr>
          <p:cNvPr id="4" name="Oval 3"/>
          <p:cNvSpPr/>
          <p:nvPr/>
        </p:nvSpPr>
        <p:spPr>
          <a:xfrm>
            <a:off x="3135087" y="5875141"/>
            <a:ext cx="3455244" cy="90749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59" idx="1"/>
            <a:endCxn id="4" idx="6"/>
          </p:cNvCxnSpPr>
          <p:nvPr/>
        </p:nvCxnSpPr>
        <p:spPr>
          <a:xfrm flipH="1">
            <a:off x="6590331" y="5793487"/>
            <a:ext cx="1499283" cy="53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59F6482-13E3-48AA-9F28-7362888D1E43}" type="slidenum">
              <a:rPr lang="en-US" smtClean="0"/>
              <a:t>75</a:t>
            </a:fld>
            <a:endParaRPr lang="en-US"/>
          </a:p>
        </p:txBody>
      </p:sp>
    </p:spTree>
    <p:extLst>
      <p:ext uri="{BB962C8B-B14F-4D97-AF65-F5344CB8AC3E}">
        <p14:creationId xmlns:p14="http://schemas.microsoft.com/office/powerpoint/2010/main" val="40204519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a:t>Preferred Policy: Steal/No-Force</a:t>
            </a:r>
            <a:endParaRPr/>
          </a:p>
        </p:txBody>
      </p:sp>
      <p:sp>
        <p:nvSpPr>
          <p:cNvPr id="263" name="Google Shape;263;p15"/>
          <p:cNvSpPr txBox="1">
            <a:spLocks noGrp="1"/>
          </p:cNvSpPr>
          <p:nvPr>
            <p:ph type="body" idx="1"/>
          </p:nvPr>
        </p:nvSpPr>
        <p:spPr>
          <a:xfrm>
            <a:off x="609600" y="1600201"/>
            <a:ext cx="10972800"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1850"/>
            </a:pPr>
            <a:r>
              <a:rPr lang="en-US" sz="2467"/>
              <a:t>Most complicated, but highest performance.</a:t>
            </a:r>
            <a:endParaRPr/>
          </a:p>
          <a:p>
            <a:pPr marL="457189" indent="-457189">
              <a:spcBef>
                <a:spcPts val="493"/>
              </a:spcBef>
              <a:buSzPts val="1850"/>
            </a:pPr>
            <a:r>
              <a:rPr lang="en-US" sz="2467" b="1"/>
              <a:t>NO FORCE  </a:t>
            </a:r>
            <a:r>
              <a:rPr lang="en-US" sz="2467"/>
              <a:t>(complicates enforcing Durability)</a:t>
            </a:r>
            <a:endParaRPr/>
          </a:p>
          <a:p>
            <a:pPr marL="990575" lvl="1" indent="-380990">
              <a:spcBef>
                <a:spcPts val="444"/>
              </a:spcBef>
              <a:buSzPts val="1665"/>
            </a:pPr>
            <a:r>
              <a:rPr lang="en-US" sz="2220"/>
              <a:t>Problem: System crash before dirty buffer page of a committed transaction is flushed to DB disk.</a:t>
            </a:r>
            <a:endParaRPr/>
          </a:p>
          <a:p>
            <a:pPr marL="990575" lvl="1" indent="-380990">
              <a:spcBef>
                <a:spcPts val="444"/>
              </a:spcBef>
              <a:buSzPts val="1665"/>
            </a:pPr>
            <a:r>
              <a:rPr lang="en-US" sz="2220"/>
              <a:t>Solution: Flush as little as possible, in a convenient place, prior to commit. Allows REDOing modifications.</a:t>
            </a:r>
            <a:endParaRPr/>
          </a:p>
          <a:p>
            <a:pPr marL="457189" indent="-457189">
              <a:spcBef>
                <a:spcPts val="2000"/>
              </a:spcBef>
              <a:buSzPts val="1850"/>
            </a:pPr>
            <a:r>
              <a:rPr lang="en-US" sz="2467" b="1"/>
              <a:t>STEAL </a:t>
            </a:r>
            <a:r>
              <a:rPr lang="en-US" sz="2467"/>
              <a:t> (complicates enforcing Atomicity)</a:t>
            </a:r>
            <a:endParaRPr/>
          </a:p>
          <a:p>
            <a:pPr marL="990575" lvl="1" indent="-380990">
              <a:spcBef>
                <a:spcPts val="444"/>
              </a:spcBef>
              <a:buSzPts val="1665"/>
            </a:pPr>
            <a:r>
              <a:rPr lang="en-US" sz="2220"/>
              <a:t>What if a Xact that flushed updates to DB disk aborts?</a:t>
            </a:r>
            <a:endParaRPr/>
          </a:p>
          <a:p>
            <a:pPr marL="990575" lvl="1" indent="-380990">
              <a:spcBef>
                <a:spcPts val="444"/>
              </a:spcBef>
              <a:buSzPts val="1665"/>
            </a:pPr>
            <a:r>
              <a:rPr lang="en-US" sz="2220"/>
              <a:t>What if system crashes before Xact is finished?</a:t>
            </a:r>
            <a:endParaRPr/>
          </a:p>
          <a:p>
            <a:pPr marL="990575" lvl="1" indent="-380990">
              <a:spcBef>
                <a:spcPts val="444"/>
              </a:spcBef>
              <a:buSzPts val="1665"/>
            </a:pPr>
            <a:r>
              <a:rPr lang="en-US" sz="2220"/>
              <a:t>Must remember the old value of flushed pages</a:t>
            </a:r>
            <a:endParaRPr/>
          </a:p>
          <a:p>
            <a:pPr marL="1523962" lvl="2" indent="-304792">
              <a:spcBef>
                <a:spcPts val="395"/>
              </a:spcBef>
              <a:buSzPts val="1480"/>
            </a:pPr>
            <a:r>
              <a:rPr lang="en-US" sz="1973"/>
              <a:t>(to support UNDOing the write to those pages).</a:t>
            </a:r>
            <a:endParaRPr/>
          </a:p>
        </p:txBody>
      </p:sp>
      <p:sp>
        <p:nvSpPr>
          <p:cNvPr id="264" name="Google Shape;264;p15"/>
          <p:cNvSpPr txBox="1"/>
          <p:nvPr/>
        </p:nvSpPr>
        <p:spPr>
          <a:xfrm>
            <a:off x="304800" y="6070600"/>
            <a:ext cx="5016757" cy="697701"/>
          </a:xfrm>
          <a:prstGeom prst="rect">
            <a:avLst/>
          </a:prstGeom>
          <a:noFill/>
          <a:ln>
            <a:noFill/>
          </a:ln>
        </p:spPr>
        <p:txBody>
          <a:bodyPr spcFirstLastPara="1" wrap="square" lIns="121900" tIns="60933" rIns="121900" bIns="60933" anchor="t" anchorCtr="0">
            <a:spAutoFit/>
          </a:bodyPr>
          <a:lstStyle/>
          <a:p>
            <a:r>
              <a:rPr lang="en-US" sz="1867" i="1" dirty="0">
                <a:solidFill>
                  <a:schemeClr val="accent1"/>
                </a:solidFill>
                <a:latin typeface="Calibri"/>
                <a:ea typeface="Calibri"/>
                <a:cs typeface="Calibri"/>
                <a:sym typeface="Calibri"/>
              </a:rPr>
              <a:t>This is a dense slide … and the crux of the lecture.</a:t>
            </a:r>
            <a:br>
              <a:rPr lang="en-US" sz="1867" i="1" dirty="0">
                <a:solidFill>
                  <a:schemeClr val="accent1"/>
                </a:solidFill>
                <a:latin typeface="Calibri"/>
                <a:ea typeface="Calibri"/>
                <a:cs typeface="Calibri"/>
                <a:sym typeface="Calibri"/>
              </a:rPr>
            </a:br>
            <a:r>
              <a:rPr lang="en-US" sz="1867" i="1" dirty="0">
                <a:solidFill>
                  <a:schemeClr val="accent1"/>
                </a:solidFill>
                <a:latin typeface="Calibri"/>
                <a:ea typeface="Calibri"/>
                <a:cs typeface="Calibri"/>
                <a:sym typeface="Calibri"/>
              </a:rPr>
              <a:t>Read it over carefully, and return to it later!</a:t>
            </a:r>
            <a:endParaRPr sz="2400" dirty="0"/>
          </a:p>
        </p:txBody>
      </p:sp>
      <p:sp>
        <p:nvSpPr>
          <p:cNvPr id="2" name="Slide Number Placeholder 1"/>
          <p:cNvSpPr>
            <a:spLocks noGrp="1"/>
          </p:cNvSpPr>
          <p:nvPr>
            <p:ph type="sldNum" sz="quarter" idx="12"/>
          </p:nvPr>
        </p:nvSpPr>
        <p:spPr/>
        <p:txBody>
          <a:bodyPr/>
          <a:lstStyle/>
          <a:p>
            <a:fld id="{459F6482-13E3-48AA-9F28-7362888D1E43}" type="slidenum">
              <a:rPr lang="en-US" smtClean="0"/>
              <a:t>76</a:t>
            </a:fld>
            <a:endParaRPr lang="en-US"/>
          </a:p>
        </p:txBody>
      </p:sp>
    </p:spTree>
    <p:extLst>
      <p:ext uri="{BB962C8B-B14F-4D97-AF65-F5344CB8AC3E}">
        <p14:creationId xmlns:p14="http://schemas.microsoft.com/office/powerpoint/2010/main" val="156504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dirty="0"/>
              <a:t>Write-Ahead Logging (WAL)</a:t>
            </a:r>
            <a:endParaRPr dirty="0"/>
          </a:p>
        </p:txBody>
      </p:sp>
      <p:sp>
        <p:nvSpPr>
          <p:cNvPr id="331" name="Google Shape;331;p18"/>
          <p:cNvSpPr txBox="1">
            <a:spLocks noGrp="1"/>
          </p:cNvSpPr>
          <p:nvPr>
            <p:ph type="body" idx="1"/>
          </p:nvPr>
        </p:nvSpPr>
        <p:spPr>
          <a:xfrm>
            <a:off x="609600" y="1397000"/>
            <a:ext cx="10972800"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2000"/>
            </a:pPr>
            <a:r>
              <a:rPr lang="en-US" dirty="0"/>
              <a:t>The </a:t>
            </a:r>
            <a:r>
              <a:rPr lang="en-US" b="1" dirty="0"/>
              <a:t>Write-Ahead Logging Protocol</a:t>
            </a:r>
            <a:r>
              <a:rPr lang="en-US" dirty="0"/>
              <a:t>:</a:t>
            </a:r>
            <a:endParaRPr dirty="0"/>
          </a:p>
          <a:p>
            <a:pPr marL="1066773" lvl="1" indent="-457189">
              <a:spcBef>
                <a:spcPts val="480"/>
              </a:spcBef>
              <a:buSzPts val="1800"/>
              <a:buFont typeface="Calibri"/>
              <a:buAutoNum type="arabicPeriod"/>
            </a:pPr>
            <a:r>
              <a:rPr lang="en-US" dirty="0"/>
              <a:t>Must </a:t>
            </a:r>
            <a:r>
              <a:rPr lang="en-US" b="1" dirty="0"/>
              <a:t>force</a:t>
            </a:r>
            <a:r>
              <a:rPr lang="en-US" dirty="0"/>
              <a:t> the </a:t>
            </a:r>
            <a:r>
              <a:rPr lang="en-US" b="1" dirty="0"/>
              <a:t>log record </a:t>
            </a:r>
            <a:r>
              <a:rPr lang="en-US" dirty="0"/>
              <a:t>for an update </a:t>
            </a:r>
            <a:r>
              <a:rPr lang="en-US" b="1" u="sng" dirty="0"/>
              <a:t>before</a:t>
            </a:r>
            <a:r>
              <a:rPr lang="en-US" dirty="0"/>
              <a:t> the corresponding </a:t>
            </a:r>
            <a:r>
              <a:rPr lang="en-US" b="1" dirty="0"/>
              <a:t>data page</a:t>
            </a:r>
            <a:r>
              <a:rPr lang="en-US" dirty="0"/>
              <a:t> gets to the DB disk.</a:t>
            </a:r>
            <a:endParaRPr dirty="0"/>
          </a:p>
          <a:p>
            <a:pPr marL="1066773" lvl="1" indent="-457189">
              <a:spcBef>
                <a:spcPts val="480"/>
              </a:spcBef>
              <a:buSzPts val="1800"/>
              <a:buFont typeface="Calibri"/>
              <a:buAutoNum type="arabicPeriod"/>
            </a:pPr>
            <a:r>
              <a:rPr lang="en-US" dirty="0"/>
              <a:t>Must </a:t>
            </a:r>
            <a:r>
              <a:rPr lang="en-US" b="1" dirty="0"/>
              <a:t>force all log records </a:t>
            </a:r>
            <a:r>
              <a:rPr lang="en-US" dirty="0"/>
              <a:t>for a </a:t>
            </a:r>
            <a:r>
              <a:rPr lang="en-US" dirty="0" err="1"/>
              <a:t>Xact</a:t>
            </a:r>
            <a:r>
              <a:rPr lang="en-US" dirty="0"/>
              <a:t> </a:t>
            </a:r>
            <a:r>
              <a:rPr lang="en-US" b="1" u="sng" dirty="0"/>
              <a:t>before commit</a:t>
            </a:r>
            <a:r>
              <a:rPr lang="en-US" dirty="0"/>
              <a:t>.</a:t>
            </a:r>
            <a:endParaRPr u="sng" dirty="0"/>
          </a:p>
          <a:p>
            <a:pPr marL="1523962" lvl="2" indent="-304792">
              <a:spcBef>
                <a:spcPts val="1093"/>
              </a:spcBef>
              <a:buSzPts val="1600"/>
            </a:pPr>
            <a:r>
              <a:rPr lang="en-US" dirty="0"/>
              <a:t>I.e. transaction is not committed until </a:t>
            </a:r>
            <a:br>
              <a:rPr lang="en-US" dirty="0"/>
            </a:br>
            <a:r>
              <a:rPr lang="en-US" dirty="0"/>
              <a:t>all of its log records including its “commit” record are on the stable log.</a:t>
            </a:r>
            <a:endParaRPr dirty="0"/>
          </a:p>
          <a:p>
            <a:pPr marL="457189" indent="-457189">
              <a:spcBef>
                <a:spcPts val="533"/>
              </a:spcBef>
              <a:buSzPts val="2000"/>
            </a:pPr>
            <a:r>
              <a:rPr lang="en-US" dirty="0"/>
              <a:t>#1 (with </a:t>
            </a:r>
            <a:r>
              <a:rPr lang="en-US" b="1" dirty="0"/>
              <a:t>UNDO</a:t>
            </a:r>
            <a:r>
              <a:rPr lang="en-US" dirty="0"/>
              <a:t> info) helps guarantee Atomicity.</a:t>
            </a:r>
            <a:endParaRPr dirty="0"/>
          </a:p>
          <a:p>
            <a:pPr marL="457189" indent="-457189">
              <a:spcBef>
                <a:spcPts val="533"/>
              </a:spcBef>
              <a:buSzPts val="2000"/>
            </a:pPr>
            <a:r>
              <a:rPr lang="en-US" dirty="0"/>
              <a:t>#2 (with </a:t>
            </a:r>
            <a:r>
              <a:rPr lang="en-US" b="1" dirty="0"/>
              <a:t>REDO</a:t>
            </a:r>
            <a:r>
              <a:rPr lang="en-US" dirty="0"/>
              <a:t> info) helps guarantee Durability.</a:t>
            </a:r>
            <a:endParaRPr dirty="0"/>
          </a:p>
          <a:p>
            <a:pPr marL="457189" indent="-457189">
              <a:spcBef>
                <a:spcPts val="533"/>
              </a:spcBef>
              <a:buSzPts val="2000"/>
            </a:pPr>
            <a:r>
              <a:rPr lang="en-US" dirty="0" smtClean="0"/>
              <a:t>This allows us to implement Steal/No-Force</a:t>
            </a:r>
            <a:endParaRPr dirty="0" smtClean="0"/>
          </a:p>
          <a:p>
            <a:pPr marL="457189" indent="-287859">
              <a:spcBef>
                <a:spcPts val="533"/>
              </a:spcBef>
              <a:buSzPts val="2000"/>
              <a:buNone/>
            </a:pPr>
            <a:endParaRPr dirty="0"/>
          </a:p>
        </p:txBody>
      </p:sp>
      <p:grpSp>
        <p:nvGrpSpPr>
          <p:cNvPr id="332" name="Google Shape;332;p18" descr="Left database looks normal. Right database has a tape rolling out (log)" title="Two databases"/>
          <p:cNvGrpSpPr/>
          <p:nvPr/>
        </p:nvGrpSpPr>
        <p:grpSpPr>
          <a:xfrm>
            <a:off x="2209800" y="5735617"/>
            <a:ext cx="5693248" cy="1025567"/>
            <a:chOff x="302064" y="3867149"/>
            <a:chExt cx="5184336" cy="1073976"/>
          </a:xfrm>
        </p:grpSpPr>
        <p:sp>
          <p:nvSpPr>
            <p:cNvPr id="333" name="Google Shape;333;p18"/>
            <p:cNvSpPr/>
            <p:nvPr/>
          </p:nvSpPr>
          <p:spPr>
            <a:xfrm>
              <a:off x="302064" y="4662536"/>
              <a:ext cx="1248075" cy="278589"/>
            </a:xfrm>
            <a:prstGeom prst="rect">
              <a:avLst/>
            </a:prstGeom>
            <a:no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sp>
          <p:nvSpPr>
            <p:cNvPr id="334" name="Google Shape;334;p18"/>
            <p:cNvSpPr/>
            <p:nvPr/>
          </p:nvSpPr>
          <p:spPr>
            <a:xfrm>
              <a:off x="2130864" y="4662536"/>
              <a:ext cx="1897074" cy="278589"/>
            </a:xfrm>
            <a:prstGeom prst="rect">
              <a:avLst/>
            </a:prstGeom>
            <a:no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grpSp>
          <p:nvGrpSpPr>
            <p:cNvPr id="335" name="Google Shape;335;p18"/>
            <p:cNvGrpSpPr/>
            <p:nvPr/>
          </p:nvGrpSpPr>
          <p:grpSpPr>
            <a:xfrm>
              <a:off x="762000" y="3881502"/>
              <a:ext cx="2052043" cy="1052447"/>
              <a:chOff x="5863582" y="4974281"/>
              <a:chExt cx="3132137" cy="1727200"/>
            </a:xfrm>
          </p:grpSpPr>
          <p:pic>
            <p:nvPicPr>
              <p:cNvPr id="336" name="Google Shape;336;p18" descr="skitched-3-4.jpg"/>
              <p:cNvPicPr preferRelativeResize="0"/>
              <p:nvPr/>
            </p:nvPicPr>
            <p:blipFill rotWithShape="1">
              <a:blip r:embed="rId3">
                <a:alphaModFix/>
              </a:blip>
              <a:srcRect/>
              <a:stretch/>
            </p:blipFill>
            <p:spPr>
              <a:xfrm>
                <a:off x="5863582" y="4974281"/>
                <a:ext cx="3132137" cy="1727200"/>
              </a:xfrm>
              <a:prstGeom prst="rect">
                <a:avLst/>
              </a:prstGeom>
              <a:noFill/>
              <a:ln>
                <a:noFill/>
              </a:ln>
            </p:spPr>
          </p:pic>
          <p:sp>
            <p:nvSpPr>
              <p:cNvPr id="337" name="Google Shape;337;p18"/>
              <p:cNvSpPr/>
              <p:nvPr/>
            </p:nvSpPr>
            <p:spPr>
              <a:xfrm>
                <a:off x="6269767" y="5664844"/>
                <a:ext cx="2470899" cy="815546"/>
              </a:xfrm>
              <a:prstGeom prst="rect">
                <a:avLst/>
              </a:prstGeom>
              <a:solidFill>
                <a:srgbClr val="F8B210"/>
              </a:solidFill>
              <a:ln>
                <a:noFill/>
              </a:ln>
            </p:spPr>
            <p:txBody>
              <a:bodyPr spcFirstLastPara="1" wrap="square" lIns="91433" tIns="45700" rIns="91433" bIns="45700" anchor="ctr" anchorCtr="0">
                <a:noAutofit/>
              </a:bodyPr>
              <a:lstStyle/>
              <a:p>
                <a:pPr algn="r"/>
                <a:r>
                  <a:rPr lang="en-US" sz="2000" b="1">
                    <a:solidFill>
                      <a:srgbClr val="000000"/>
                    </a:solidFill>
                    <a:latin typeface="Calibri"/>
                    <a:ea typeface="Calibri"/>
                    <a:cs typeface="Calibri"/>
                    <a:sym typeface="Calibri"/>
                  </a:rPr>
                  <a:t>DB</a:t>
                </a:r>
                <a:endParaRPr sz="2000" b="1">
                  <a:solidFill>
                    <a:srgbClr val="000000"/>
                  </a:solidFill>
                  <a:latin typeface="Calibri"/>
                  <a:ea typeface="Calibri"/>
                  <a:cs typeface="Calibri"/>
                  <a:sym typeface="Calibri"/>
                </a:endParaRPr>
              </a:p>
            </p:txBody>
          </p:sp>
        </p:grpSp>
        <p:grpSp>
          <p:nvGrpSpPr>
            <p:cNvPr id="338" name="Google Shape;338;p18"/>
            <p:cNvGrpSpPr/>
            <p:nvPr/>
          </p:nvGrpSpPr>
          <p:grpSpPr>
            <a:xfrm>
              <a:off x="3434357" y="3867149"/>
              <a:ext cx="2052043" cy="1052447"/>
              <a:chOff x="4862190" y="4949695"/>
              <a:chExt cx="3132137" cy="1727200"/>
            </a:xfrm>
          </p:grpSpPr>
          <p:grpSp>
            <p:nvGrpSpPr>
              <p:cNvPr id="339" name="Google Shape;339;p18"/>
              <p:cNvGrpSpPr/>
              <p:nvPr/>
            </p:nvGrpSpPr>
            <p:grpSpPr>
              <a:xfrm>
                <a:off x="4862190" y="4949695"/>
                <a:ext cx="3132137" cy="1727200"/>
                <a:chOff x="5863582" y="4974281"/>
                <a:chExt cx="3132137" cy="1727200"/>
              </a:xfrm>
            </p:grpSpPr>
            <p:pic>
              <p:nvPicPr>
                <p:cNvPr id="340" name="Google Shape;340;p18" descr="skitched-3-4.jpg"/>
                <p:cNvPicPr preferRelativeResize="0"/>
                <p:nvPr/>
              </p:nvPicPr>
              <p:blipFill rotWithShape="1">
                <a:blip r:embed="rId3">
                  <a:alphaModFix/>
                </a:blip>
                <a:srcRect/>
                <a:stretch/>
              </p:blipFill>
              <p:spPr>
                <a:xfrm>
                  <a:off x="5863582" y="4974281"/>
                  <a:ext cx="3132137" cy="1727200"/>
                </a:xfrm>
                <a:prstGeom prst="rect">
                  <a:avLst/>
                </a:prstGeom>
                <a:noFill/>
                <a:ln>
                  <a:noFill/>
                </a:ln>
              </p:spPr>
            </p:pic>
            <p:sp>
              <p:nvSpPr>
                <p:cNvPr id="341" name="Google Shape;341;p18"/>
                <p:cNvSpPr/>
                <p:nvPr/>
              </p:nvSpPr>
              <p:spPr>
                <a:xfrm>
                  <a:off x="6166022" y="5634681"/>
                  <a:ext cx="2292178" cy="815546"/>
                </a:xfrm>
                <a:prstGeom prst="rect">
                  <a:avLst/>
                </a:prstGeom>
                <a:solidFill>
                  <a:srgbClr val="F8B210"/>
                </a:solidFill>
                <a:ln>
                  <a:noFill/>
                </a:ln>
              </p:spPr>
              <p:txBody>
                <a:bodyPr spcFirstLastPara="1" wrap="square" lIns="91433" tIns="45700" rIns="91433" bIns="45700" anchor="ctr" anchorCtr="0">
                  <a:noAutofit/>
                </a:bodyPr>
                <a:lstStyle/>
                <a:p>
                  <a:pPr algn="ctr"/>
                  <a:endParaRPr sz="2000" b="1">
                    <a:solidFill>
                      <a:srgbClr val="000000"/>
                    </a:solidFill>
                    <a:latin typeface="Calibri"/>
                    <a:ea typeface="Calibri"/>
                    <a:cs typeface="Calibri"/>
                    <a:sym typeface="Calibri"/>
                  </a:endParaRPr>
                </a:p>
              </p:txBody>
            </p:sp>
          </p:grpSp>
          <p:sp>
            <p:nvSpPr>
              <p:cNvPr id="342" name="Google Shape;342;p18"/>
              <p:cNvSpPr/>
              <p:nvPr/>
            </p:nvSpPr>
            <p:spPr>
              <a:xfrm>
                <a:off x="5253546" y="5621606"/>
                <a:ext cx="2470899" cy="815546"/>
              </a:xfrm>
              <a:prstGeom prst="rect">
                <a:avLst/>
              </a:prstGeom>
              <a:solidFill>
                <a:srgbClr val="F8B210"/>
              </a:solidFill>
              <a:ln>
                <a:noFill/>
              </a:ln>
            </p:spPr>
            <p:txBody>
              <a:bodyPr spcFirstLastPara="1" wrap="square" lIns="91433" tIns="45700" rIns="91433" bIns="45700" anchor="ctr" anchorCtr="0">
                <a:noAutofit/>
              </a:bodyPr>
              <a:lstStyle/>
              <a:p>
                <a:pPr algn="r"/>
                <a:r>
                  <a:rPr lang="en-US" sz="2000" b="1">
                    <a:solidFill>
                      <a:srgbClr val="000000"/>
                    </a:solidFill>
                    <a:latin typeface="Calibri"/>
                    <a:ea typeface="Calibri"/>
                    <a:cs typeface="Calibri"/>
                    <a:sym typeface="Calibri"/>
                  </a:rPr>
                  <a:t>Log</a:t>
                </a:r>
                <a:endParaRPr sz="2400"/>
              </a:p>
            </p:txBody>
          </p:sp>
          <p:grpSp>
            <p:nvGrpSpPr>
              <p:cNvPr id="343" name="Google Shape;343;p18"/>
              <p:cNvGrpSpPr/>
              <p:nvPr/>
            </p:nvGrpSpPr>
            <p:grpSpPr>
              <a:xfrm>
                <a:off x="5182637" y="5654935"/>
                <a:ext cx="753226" cy="757411"/>
                <a:chOff x="5160933" y="5424076"/>
                <a:chExt cx="1073701" cy="1079666"/>
              </a:xfrm>
            </p:grpSpPr>
            <p:sp>
              <p:nvSpPr>
                <p:cNvPr id="344" name="Google Shape;344;p18" descr="Oak"/>
                <p:cNvSpPr/>
                <p:nvPr/>
              </p:nvSpPr>
              <p:spPr>
                <a:xfrm>
                  <a:off x="5160933" y="5424076"/>
                  <a:ext cx="1073701" cy="1079666"/>
                </a:xfrm>
                <a:prstGeom prst="ellipse">
                  <a:avLst/>
                </a:prstGeom>
                <a:blipFill rotWithShape="1">
                  <a:blip r:embed="rId4">
                    <a:alphaModFix/>
                  </a:blip>
                  <a:tile tx="0" ty="0" sx="100000" sy="100000" flip="none" algn="tl"/>
                </a:blipFill>
                <a:ln w="254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345" name="Google Shape;345;p18"/>
                <p:cNvSpPr/>
                <p:nvPr/>
              </p:nvSpPr>
              <p:spPr>
                <a:xfrm>
                  <a:off x="5337327" y="5601450"/>
                  <a:ext cx="720914" cy="724919"/>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346" name="Google Shape;346;p18"/>
                <p:cNvSpPr/>
                <p:nvPr/>
              </p:nvSpPr>
              <p:spPr>
                <a:xfrm>
                  <a:off x="5521390" y="5786535"/>
                  <a:ext cx="352788" cy="354747"/>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grpSp>
      <p:sp>
        <p:nvSpPr>
          <p:cNvPr id="2" name="Rectangle 1"/>
          <p:cNvSpPr/>
          <p:nvPr/>
        </p:nvSpPr>
        <p:spPr>
          <a:xfrm>
            <a:off x="6691742" y="5016487"/>
            <a:ext cx="5414793" cy="951543"/>
          </a:xfrm>
          <a:prstGeom prst="rect">
            <a:avLst/>
          </a:prstGeom>
          <a:solidFill>
            <a:schemeClr val="accent4">
              <a:lumMod val="20000"/>
              <a:lumOff val="80000"/>
            </a:schemeClr>
          </a:solidFill>
        </p:spPr>
        <p:txBody>
          <a:bodyPr wrap="square">
            <a:spAutoFit/>
          </a:bodyPr>
          <a:lstStyle/>
          <a:p>
            <a:pPr lvl="0">
              <a:spcBef>
                <a:spcPts val="400"/>
              </a:spcBef>
              <a:buSzPts val="2000"/>
            </a:pPr>
            <a:r>
              <a:rPr lang="en-US" sz="1600" u="sng" dirty="0"/>
              <a:t>Log</a:t>
            </a:r>
            <a:r>
              <a:rPr lang="en-US" sz="1600" dirty="0"/>
              <a:t>: An </a:t>
            </a:r>
            <a:r>
              <a:rPr lang="en-US" sz="1600" b="1" dirty="0"/>
              <a:t>ordered list </a:t>
            </a:r>
            <a:r>
              <a:rPr lang="en-US" sz="1600" dirty="0"/>
              <a:t>of log records to allow REDO/UNDO</a:t>
            </a:r>
          </a:p>
          <a:p>
            <a:pPr marL="742950" lvl="1" indent="-285750">
              <a:spcBef>
                <a:spcPts val="360"/>
              </a:spcBef>
              <a:buSzPts val="1800"/>
              <a:buChar char="•"/>
            </a:pPr>
            <a:r>
              <a:rPr lang="en-US" sz="1600" dirty="0"/>
              <a:t>Log record contains: </a:t>
            </a:r>
          </a:p>
          <a:p>
            <a:pPr marL="1143000" lvl="2" indent="-228600">
              <a:spcBef>
                <a:spcPts val="320"/>
              </a:spcBef>
              <a:buSzPts val="1600"/>
              <a:buChar char="•"/>
            </a:pPr>
            <a:r>
              <a:rPr lang="en-US" sz="1600" b="1" dirty="0"/>
              <a:t>&lt;XID, </a:t>
            </a:r>
            <a:r>
              <a:rPr lang="en-US" sz="1600" b="1" dirty="0" err="1"/>
              <a:t>pageID</a:t>
            </a:r>
            <a:r>
              <a:rPr lang="en-US" sz="1600" b="1" dirty="0"/>
              <a:t>, offset, length, old data, new data&gt; </a:t>
            </a:r>
            <a:endParaRPr lang="en-US" sz="1600" dirty="0"/>
          </a:p>
        </p:txBody>
      </p:sp>
      <p:sp>
        <p:nvSpPr>
          <p:cNvPr id="3" name="Slide Number Placeholder 2"/>
          <p:cNvSpPr>
            <a:spLocks noGrp="1"/>
          </p:cNvSpPr>
          <p:nvPr>
            <p:ph type="sldNum" sz="quarter" idx="12"/>
          </p:nvPr>
        </p:nvSpPr>
        <p:spPr/>
        <p:txBody>
          <a:bodyPr/>
          <a:lstStyle/>
          <a:p>
            <a:fld id="{459F6482-13E3-48AA-9F28-7362888D1E43}" type="slidenum">
              <a:rPr lang="en-US" smtClean="0"/>
              <a:t>77</a:t>
            </a:fld>
            <a:endParaRPr lang="en-US"/>
          </a:p>
        </p:txBody>
      </p:sp>
    </p:spTree>
    <p:extLst>
      <p:ext uri="{BB962C8B-B14F-4D97-AF65-F5344CB8AC3E}">
        <p14:creationId xmlns:p14="http://schemas.microsoft.com/office/powerpoint/2010/main" val="24575120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3" descr="RAM holds the log tail with time going backwards. Flushed LSN points to the most recent part of the log. Buffer pool holds data pages. One page in the bugger pool holds the flushed LSN, which is at the end of the logtail" title="RAM"/>
          <p:cNvSpPr/>
          <p:nvPr/>
        </p:nvSpPr>
        <p:spPr>
          <a:xfrm>
            <a:off x="7662652" y="6234570"/>
            <a:ext cx="175240" cy="420271"/>
          </a:xfrm>
          <a:prstGeom prst="parallelogram">
            <a:avLst>
              <a:gd name="adj" fmla="val 0"/>
            </a:avLst>
          </a:prstGeom>
          <a:blipFill rotWithShape="1">
            <a:blip r:embed="rId3">
              <a:alphaModFix/>
            </a:blip>
            <a:tile tx="0" ty="0" sx="100000" sy="100000" flip="none" algn="tl"/>
          </a:blip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563" name="Google Shape;563;p23"/>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dirty="0"/>
              <a:t>WAL &amp; the </a:t>
            </a:r>
            <a:r>
              <a:rPr lang="en-US" dirty="0" smtClean="0"/>
              <a:t>Log</a:t>
            </a:r>
            <a:endParaRPr dirty="0"/>
          </a:p>
        </p:txBody>
      </p:sp>
      <p:sp>
        <p:nvSpPr>
          <p:cNvPr id="564" name="Google Shape;564;p23"/>
          <p:cNvSpPr txBox="1">
            <a:spLocks noGrp="1"/>
          </p:cNvSpPr>
          <p:nvPr>
            <p:ph type="body" idx="1"/>
          </p:nvPr>
        </p:nvSpPr>
        <p:spPr>
          <a:xfrm>
            <a:off x="609600" y="1600201"/>
            <a:ext cx="10972800" cy="4525963"/>
          </a:xfrm>
          <a:prstGeom prst="rect">
            <a:avLst/>
          </a:prstGeom>
          <a:noFill/>
          <a:ln>
            <a:noFill/>
          </a:ln>
        </p:spPr>
        <p:txBody>
          <a:bodyPr spcFirstLastPara="1" vert="horz" wrap="square" lIns="121900" tIns="60933" rIns="121900" bIns="60933" rtlCol="0" anchor="t" anchorCtr="0">
            <a:normAutofit/>
          </a:bodyPr>
          <a:lstStyle/>
          <a:p>
            <a:pPr marL="342900" lvl="0" indent="-342900">
              <a:spcBef>
                <a:spcPts val="0"/>
              </a:spcBef>
              <a:buSzPts val="1800"/>
            </a:pPr>
            <a:r>
              <a:rPr lang="en-US" sz="2400" dirty="0"/>
              <a:t>Log: an ordered file, with a write buffer (“tail”) in RAM.</a:t>
            </a:r>
            <a:endParaRPr lang="en-US" sz="3600" dirty="0"/>
          </a:p>
          <a:p>
            <a:pPr marL="342900" lvl="0" indent="-342900">
              <a:spcBef>
                <a:spcPts val="360"/>
              </a:spcBef>
              <a:buSzPts val="1800"/>
            </a:pPr>
            <a:r>
              <a:rPr lang="en-US" sz="2400" dirty="0"/>
              <a:t>Each log record has a </a:t>
            </a:r>
            <a:r>
              <a:rPr lang="en-US" sz="2400" b="1" dirty="0"/>
              <a:t>Log Sequence Number</a:t>
            </a:r>
            <a:r>
              <a:rPr lang="en-US" sz="2400" dirty="0"/>
              <a:t> (LSN). </a:t>
            </a:r>
            <a:endParaRPr lang="en-US" sz="3600" dirty="0"/>
          </a:p>
          <a:p>
            <a:pPr marL="742950" lvl="1" indent="-285750">
              <a:spcBef>
                <a:spcPts val="320"/>
              </a:spcBef>
              <a:buSzPts val="1600"/>
            </a:pPr>
            <a:r>
              <a:rPr lang="en-US" sz="2000" dirty="0"/>
              <a:t>LSNs unique and increasing.</a:t>
            </a:r>
            <a:endParaRPr lang="en-US" sz="3200" dirty="0"/>
          </a:p>
          <a:p>
            <a:pPr marL="742950" lvl="1" indent="-285750">
              <a:spcBef>
                <a:spcPts val="320"/>
              </a:spcBef>
              <a:buSzPts val="1600"/>
            </a:pPr>
            <a:r>
              <a:rPr lang="en-US" sz="2000" b="1" dirty="0" err="1"/>
              <a:t>flushedLSN</a:t>
            </a:r>
            <a:r>
              <a:rPr lang="en-US" sz="2000" dirty="0"/>
              <a:t> tracked in RAM</a:t>
            </a:r>
            <a:endParaRPr lang="en-US" sz="3200" dirty="0"/>
          </a:p>
        </p:txBody>
      </p:sp>
      <p:sp>
        <p:nvSpPr>
          <p:cNvPr id="565" name="Google Shape;565;p23" descr="Log records flushed to disk&#10;" title="Logs"/>
          <p:cNvSpPr/>
          <p:nvPr/>
        </p:nvSpPr>
        <p:spPr>
          <a:xfrm>
            <a:off x="1582475" y="6308153"/>
            <a:ext cx="3046840" cy="366733"/>
          </a:xfrm>
          <a:prstGeom prst="rect">
            <a:avLst/>
          </a:prstGeom>
          <a:noFill/>
          <a:ln>
            <a:noFill/>
          </a:ln>
        </p:spPr>
        <p:txBody>
          <a:bodyPr spcFirstLastPara="1" wrap="square" lIns="90467" tIns="44433" rIns="90467" bIns="44433" anchor="t" anchorCtr="0">
            <a:spAutoFit/>
          </a:bodyPr>
          <a:lstStyle/>
          <a:p>
            <a:r>
              <a:rPr lang="en-US">
                <a:solidFill>
                  <a:schemeClr val="dk1"/>
                </a:solidFill>
                <a:latin typeface="Helvetica Neue"/>
                <a:ea typeface="Helvetica Neue"/>
                <a:cs typeface="Helvetica Neue"/>
                <a:sym typeface="Helvetica Neue"/>
              </a:rPr>
              <a:t>Log records flushed to disk</a:t>
            </a:r>
            <a:endParaRPr sz="2400"/>
          </a:p>
        </p:txBody>
      </p:sp>
      <p:grpSp>
        <p:nvGrpSpPr>
          <p:cNvPr id="566" name="Google Shape;566;p23" descr="A database with a log rolling back in time. " title="DB with Log"/>
          <p:cNvGrpSpPr/>
          <p:nvPr/>
        </p:nvGrpSpPr>
        <p:grpSpPr>
          <a:xfrm>
            <a:off x="4740736" y="4937902"/>
            <a:ext cx="3777723" cy="1932753"/>
            <a:chOff x="3708533" y="3729163"/>
            <a:chExt cx="2833292" cy="1449565"/>
          </a:xfrm>
        </p:grpSpPr>
        <p:sp>
          <p:nvSpPr>
            <p:cNvPr id="567" name="Google Shape;567;p23"/>
            <p:cNvSpPr txBox="1"/>
            <p:nvPr/>
          </p:nvSpPr>
          <p:spPr>
            <a:xfrm>
              <a:off x="5113075" y="4835828"/>
              <a:ext cx="1428750" cy="342900"/>
            </a:xfrm>
            <a:prstGeom prst="rect">
              <a:avLst/>
            </a:prstGeom>
            <a:noFill/>
            <a:ln>
              <a:noFill/>
            </a:ln>
          </p:spPr>
          <p:txBody>
            <a:bodyPr spcFirstLastPara="1" wrap="square" lIns="91433" tIns="45700" rIns="91433" bIns="45700" anchor="t" anchorCtr="0">
              <a:noAutofit/>
            </a:bodyPr>
            <a:lstStyle/>
            <a:p>
              <a:pPr algn="r"/>
              <a:endParaRPr sz="1200">
                <a:solidFill>
                  <a:schemeClr val="dk1"/>
                </a:solidFill>
                <a:latin typeface="Times New Roman"/>
                <a:ea typeface="Times New Roman"/>
                <a:cs typeface="Times New Roman"/>
                <a:sym typeface="Times New Roman"/>
              </a:endParaRPr>
            </a:p>
            <a:p>
              <a:pPr algn="r"/>
              <a:endParaRPr sz="1200">
                <a:solidFill>
                  <a:schemeClr val="dk2"/>
                </a:solidFill>
                <a:latin typeface="Times New Roman"/>
                <a:ea typeface="Times New Roman"/>
                <a:cs typeface="Times New Roman"/>
                <a:sym typeface="Times New Roman"/>
              </a:endParaRPr>
            </a:p>
          </p:txBody>
        </p:sp>
        <p:sp>
          <p:nvSpPr>
            <p:cNvPr id="568" name="Google Shape;568;p23"/>
            <p:cNvSpPr txBox="1"/>
            <p:nvPr/>
          </p:nvSpPr>
          <p:spPr>
            <a:xfrm>
              <a:off x="5113075" y="4835828"/>
              <a:ext cx="1428750" cy="342900"/>
            </a:xfrm>
            <a:prstGeom prst="rect">
              <a:avLst/>
            </a:prstGeom>
            <a:noFill/>
            <a:ln>
              <a:noFill/>
            </a:ln>
          </p:spPr>
          <p:txBody>
            <a:bodyPr spcFirstLastPara="1" wrap="square" lIns="91433" tIns="45700" rIns="91433" bIns="45700" anchor="t" anchorCtr="0">
              <a:noAutofit/>
            </a:bodyPr>
            <a:lstStyle/>
            <a:p>
              <a:pPr algn="r"/>
              <a:endParaRPr sz="1200">
                <a:solidFill>
                  <a:schemeClr val="dk1"/>
                </a:solidFill>
                <a:latin typeface="Times New Roman"/>
                <a:ea typeface="Times New Roman"/>
                <a:cs typeface="Times New Roman"/>
                <a:sym typeface="Times New Roman"/>
              </a:endParaRPr>
            </a:p>
            <a:p>
              <a:pPr algn="r"/>
              <a:endParaRPr sz="1200">
                <a:solidFill>
                  <a:schemeClr val="dk2"/>
                </a:solidFill>
                <a:latin typeface="Times New Roman"/>
                <a:ea typeface="Times New Roman"/>
                <a:cs typeface="Times New Roman"/>
                <a:sym typeface="Times New Roman"/>
              </a:endParaRPr>
            </a:p>
          </p:txBody>
        </p:sp>
        <p:grpSp>
          <p:nvGrpSpPr>
            <p:cNvPr id="569" name="Google Shape;569;p23"/>
            <p:cNvGrpSpPr/>
            <p:nvPr/>
          </p:nvGrpSpPr>
          <p:grpSpPr>
            <a:xfrm>
              <a:off x="3708533" y="3729163"/>
              <a:ext cx="2608120" cy="1414337"/>
              <a:chOff x="4767273" y="4632915"/>
              <a:chExt cx="4113202" cy="2120052"/>
            </a:xfrm>
          </p:grpSpPr>
          <p:grpSp>
            <p:nvGrpSpPr>
              <p:cNvPr id="570" name="Google Shape;570;p23"/>
              <p:cNvGrpSpPr/>
              <p:nvPr/>
            </p:nvGrpSpPr>
            <p:grpSpPr>
              <a:xfrm>
                <a:off x="4767273" y="4632915"/>
                <a:ext cx="4113202" cy="2120052"/>
                <a:chOff x="4767273" y="4632915"/>
                <a:chExt cx="4113202" cy="2120052"/>
              </a:xfrm>
            </p:grpSpPr>
            <p:grpSp>
              <p:nvGrpSpPr>
                <p:cNvPr id="571" name="Google Shape;571;p23"/>
                <p:cNvGrpSpPr/>
                <p:nvPr/>
              </p:nvGrpSpPr>
              <p:grpSpPr>
                <a:xfrm>
                  <a:off x="4767273" y="4632915"/>
                  <a:ext cx="4113202" cy="2120052"/>
                  <a:chOff x="5863582" y="4974281"/>
                  <a:chExt cx="3132137" cy="1727200"/>
                </a:xfrm>
              </p:grpSpPr>
              <p:pic>
                <p:nvPicPr>
                  <p:cNvPr id="572" name="Google Shape;572;p23" descr="skitched-3-4.jpg"/>
                  <p:cNvPicPr preferRelativeResize="0"/>
                  <p:nvPr/>
                </p:nvPicPr>
                <p:blipFill rotWithShape="1">
                  <a:blip r:embed="rId4">
                    <a:alphaModFix/>
                  </a:blip>
                  <a:srcRect/>
                  <a:stretch/>
                </p:blipFill>
                <p:spPr>
                  <a:xfrm>
                    <a:off x="5863582" y="4974281"/>
                    <a:ext cx="3132137" cy="1727200"/>
                  </a:xfrm>
                  <a:prstGeom prst="rect">
                    <a:avLst/>
                  </a:prstGeom>
                  <a:noFill/>
                  <a:ln>
                    <a:noFill/>
                  </a:ln>
                </p:spPr>
              </p:pic>
              <p:sp>
                <p:nvSpPr>
                  <p:cNvPr id="573" name="Google Shape;573;p23"/>
                  <p:cNvSpPr/>
                  <p:nvPr/>
                </p:nvSpPr>
                <p:spPr>
                  <a:xfrm>
                    <a:off x="6166022" y="5634681"/>
                    <a:ext cx="2292178" cy="815546"/>
                  </a:xfrm>
                  <a:prstGeom prst="rect">
                    <a:avLst/>
                  </a:prstGeom>
                  <a:solidFill>
                    <a:srgbClr val="F8B210"/>
                  </a:solidFill>
                  <a:ln>
                    <a:noFill/>
                  </a:ln>
                </p:spPr>
                <p:txBody>
                  <a:bodyPr spcFirstLastPara="1" wrap="square" lIns="91433" tIns="45700" rIns="91433" bIns="45700" anchor="ctr" anchorCtr="0">
                    <a:noAutofit/>
                  </a:bodyPr>
                  <a:lstStyle/>
                  <a:p>
                    <a:pPr algn="ctr"/>
                    <a:endParaRPr sz="2000" b="1">
                      <a:solidFill>
                        <a:srgbClr val="000000"/>
                      </a:solidFill>
                      <a:latin typeface="Calibri"/>
                      <a:ea typeface="Calibri"/>
                      <a:cs typeface="Calibri"/>
                      <a:sym typeface="Calibri"/>
                    </a:endParaRPr>
                  </a:p>
                </p:txBody>
              </p:sp>
            </p:grpSp>
            <p:grpSp>
              <p:nvGrpSpPr>
                <p:cNvPr id="574" name="Google Shape;574;p23"/>
                <p:cNvGrpSpPr/>
                <p:nvPr/>
              </p:nvGrpSpPr>
              <p:grpSpPr>
                <a:xfrm>
                  <a:off x="5160933" y="5424076"/>
                  <a:ext cx="3447786" cy="1096776"/>
                  <a:chOff x="5160933" y="5424076"/>
                  <a:chExt cx="3447786" cy="1096776"/>
                </a:xfrm>
              </p:grpSpPr>
              <p:sp>
                <p:nvSpPr>
                  <p:cNvPr id="575" name="Google Shape;575;p23" descr="Using rolling LSN To keep track of time" title="LSN"/>
                  <p:cNvSpPr/>
                  <p:nvPr/>
                </p:nvSpPr>
                <p:spPr>
                  <a:xfrm>
                    <a:off x="5724353" y="6326368"/>
                    <a:ext cx="2884366" cy="194484"/>
                  </a:xfrm>
                  <a:prstGeom prst="parallelogram">
                    <a:avLst>
                      <a:gd name="adj" fmla="val 137851"/>
                    </a:avLst>
                  </a:prstGeom>
                  <a:blipFill rotWithShape="1">
                    <a:blip r:embed="rId3">
                      <a:alphaModFix/>
                    </a:blip>
                    <a:tile tx="0" ty="0" sx="100000" sy="100000" flip="none" algn="tl"/>
                  </a:blip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576" name="Google Shape;576;p23" descr="Oak"/>
                  <p:cNvSpPr/>
                  <p:nvPr/>
                </p:nvSpPr>
                <p:spPr>
                  <a:xfrm>
                    <a:off x="5160933" y="5424076"/>
                    <a:ext cx="1073701" cy="1079666"/>
                  </a:xfrm>
                  <a:prstGeom prst="ellipse">
                    <a:avLst/>
                  </a:prstGeom>
                  <a:blipFill rotWithShape="1">
                    <a:blip r:embed="rId5">
                      <a:alphaModFix/>
                    </a:blip>
                    <a:tile tx="0" ty="0" sx="100000" sy="100000" flip="none" algn="tl"/>
                  </a:blipFill>
                  <a:ln w="254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sp>
            <p:nvSpPr>
              <p:cNvPr id="577" name="Google Shape;577;p23"/>
              <p:cNvSpPr/>
              <p:nvPr/>
            </p:nvSpPr>
            <p:spPr>
              <a:xfrm>
                <a:off x="5337327" y="5601450"/>
                <a:ext cx="720914" cy="724919"/>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578" name="Google Shape;578;p23"/>
              <p:cNvSpPr/>
              <p:nvPr/>
            </p:nvSpPr>
            <p:spPr>
              <a:xfrm>
                <a:off x="5521390" y="5786535"/>
                <a:ext cx="352788" cy="354747"/>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cxnSp>
          <p:nvCxnSpPr>
            <p:cNvPr id="579" name="Google Shape;579;p23"/>
            <p:cNvCxnSpPr/>
            <p:nvPr/>
          </p:nvCxnSpPr>
          <p:spPr>
            <a:xfrm>
              <a:off x="4227506" y="4829978"/>
              <a:ext cx="1403076" cy="0"/>
            </a:xfrm>
            <a:prstGeom prst="straightConnector1">
              <a:avLst/>
            </a:prstGeom>
            <a:solidFill>
              <a:srgbClr val="3366FF"/>
            </a:solidFill>
            <a:ln w="12700" cap="flat" cmpd="sng">
              <a:solidFill>
                <a:srgbClr val="0D1716"/>
              </a:solidFill>
              <a:prstDash val="dash"/>
              <a:round/>
              <a:headEnd type="none" w="sm" len="sm"/>
              <a:tailEnd type="triangle" w="lg" len="lg"/>
            </a:ln>
          </p:spPr>
        </p:cxnSp>
        <p:sp>
          <p:nvSpPr>
            <p:cNvPr id="580" name="Google Shape;580;p23"/>
            <p:cNvSpPr txBox="1"/>
            <p:nvPr/>
          </p:nvSpPr>
          <p:spPr>
            <a:xfrm>
              <a:off x="5131015" y="4773737"/>
              <a:ext cx="481222" cy="276958"/>
            </a:xfrm>
            <a:prstGeom prst="rect">
              <a:avLst/>
            </a:prstGeom>
            <a:noFill/>
            <a:ln>
              <a:noFill/>
            </a:ln>
          </p:spPr>
          <p:txBody>
            <a:bodyPr spcFirstLastPara="1" wrap="square" lIns="121900" tIns="60933" rIns="121900" bIns="60933" anchor="t" anchorCtr="0">
              <a:spAutoFit/>
            </a:bodyPr>
            <a:lstStyle/>
            <a:p>
              <a:r>
                <a:rPr lang="en-US" sz="1600">
                  <a:solidFill>
                    <a:srgbClr val="0D1716"/>
                  </a:solidFill>
                  <a:latin typeface="Helvetica Neue"/>
                  <a:ea typeface="Helvetica Neue"/>
                  <a:cs typeface="Helvetica Neue"/>
                  <a:sym typeface="Helvetica Neue"/>
                </a:rPr>
                <a:t>time</a:t>
              </a:r>
              <a:endParaRPr sz="2400"/>
            </a:p>
          </p:txBody>
        </p:sp>
      </p:grpSp>
      <p:grpSp>
        <p:nvGrpSpPr>
          <p:cNvPr id="581" name="Google Shape;581;p23" descr="Another DB " title="DB2"/>
          <p:cNvGrpSpPr/>
          <p:nvPr/>
        </p:nvGrpSpPr>
        <p:grpSpPr>
          <a:xfrm>
            <a:off x="462321" y="4474986"/>
            <a:ext cx="3723681" cy="1742172"/>
            <a:chOff x="5863582" y="4974281"/>
            <a:chExt cx="3132137" cy="1727200"/>
          </a:xfrm>
        </p:grpSpPr>
        <p:pic>
          <p:nvPicPr>
            <p:cNvPr id="582" name="Google Shape;582;p23" descr="skitched-3-4.jpg"/>
            <p:cNvPicPr preferRelativeResize="0"/>
            <p:nvPr/>
          </p:nvPicPr>
          <p:blipFill rotWithShape="1">
            <a:blip r:embed="rId4">
              <a:alphaModFix/>
            </a:blip>
            <a:srcRect/>
            <a:stretch/>
          </p:blipFill>
          <p:spPr>
            <a:xfrm>
              <a:off x="5863582" y="4974281"/>
              <a:ext cx="3132137" cy="1727200"/>
            </a:xfrm>
            <a:prstGeom prst="rect">
              <a:avLst/>
            </a:prstGeom>
            <a:noFill/>
            <a:ln>
              <a:noFill/>
            </a:ln>
          </p:spPr>
        </p:pic>
        <p:sp>
          <p:nvSpPr>
            <p:cNvPr id="583" name="Google Shape;583;p23"/>
            <p:cNvSpPr/>
            <p:nvPr/>
          </p:nvSpPr>
          <p:spPr>
            <a:xfrm>
              <a:off x="6269767" y="5664844"/>
              <a:ext cx="2470899" cy="815546"/>
            </a:xfrm>
            <a:prstGeom prst="rect">
              <a:avLst/>
            </a:prstGeom>
            <a:solidFill>
              <a:srgbClr val="F8B210"/>
            </a:solidFill>
            <a:ln>
              <a:noFill/>
            </a:ln>
          </p:spPr>
          <p:txBody>
            <a:bodyPr spcFirstLastPara="1" wrap="square" lIns="91433" tIns="45700" rIns="91433" bIns="45700" anchor="b" anchorCtr="0">
              <a:noAutofit/>
            </a:bodyPr>
            <a:lstStyle/>
            <a:p>
              <a:pPr algn="r"/>
              <a:r>
                <a:rPr lang="en-US" sz="2800" b="1" dirty="0">
                  <a:solidFill>
                    <a:srgbClr val="000000"/>
                  </a:solidFill>
                  <a:latin typeface="Calibri"/>
                  <a:ea typeface="Calibri"/>
                  <a:cs typeface="Calibri"/>
                  <a:sym typeface="Calibri"/>
                </a:rPr>
                <a:t>DB</a:t>
              </a:r>
              <a:endParaRPr sz="2400" dirty="0"/>
            </a:p>
          </p:txBody>
        </p:sp>
      </p:grpSp>
      <p:grpSp>
        <p:nvGrpSpPr>
          <p:cNvPr id="584" name="Google Shape;584;p23" descr="RAM holds the log tail with time going backwards. Flushed LSN points to the most recent part of the log. Buffer pool holds data pages. One page in the bugger pool holds the flushed LSN, which is at the end of the logtail" title="RAM"/>
          <p:cNvGrpSpPr/>
          <p:nvPr/>
        </p:nvGrpSpPr>
        <p:grpSpPr>
          <a:xfrm>
            <a:off x="4552786" y="3061584"/>
            <a:ext cx="3728020" cy="3469139"/>
            <a:chOff x="3414589" y="2296188"/>
            <a:chExt cx="2796015" cy="2601854"/>
          </a:xfrm>
        </p:grpSpPr>
        <p:grpSp>
          <p:nvGrpSpPr>
            <p:cNvPr id="585" name="Google Shape;585;p23" descr="RAM holds the log tail with time going backwards. Flushed LSN points to the most recent part of the log " title="RAM"/>
            <p:cNvGrpSpPr/>
            <p:nvPr/>
          </p:nvGrpSpPr>
          <p:grpSpPr>
            <a:xfrm>
              <a:off x="3414589" y="2296188"/>
              <a:ext cx="2796015" cy="2601854"/>
              <a:chOff x="3414589" y="2296188"/>
              <a:chExt cx="2796015" cy="2601854"/>
            </a:xfrm>
          </p:grpSpPr>
          <p:grpSp>
            <p:nvGrpSpPr>
              <p:cNvPr id="586" name="Google Shape;586;p23" descr="RAM holds the log tail with time going backwards. Flushed LSN points to the most recent part of the log " title="RAM"/>
              <p:cNvGrpSpPr/>
              <p:nvPr/>
            </p:nvGrpSpPr>
            <p:grpSpPr>
              <a:xfrm>
                <a:off x="3414589" y="2296188"/>
                <a:ext cx="2796015" cy="1395824"/>
                <a:chOff x="3414589" y="2296188"/>
                <a:chExt cx="2796015" cy="1395824"/>
              </a:xfrm>
            </p:grpSpPr>
            <p:grpSp>
              <p:nvGrpSpPr>
                <p:cNvPr id="587" name="Google Shape;587;p23" descr="RAM holds the log tail with time going backwards" title="RAM"/>
                <p:cNvGrpSpPr/>
                <p:nvPr/>
              </p:nvGrpSpPr>
              <p:grpSpPr>
                <a:xfrm>
                  <a:off x="3414589" y="2296188"/>
                  <a:ext cx="2796015" cy="1395824"/>
                  <a:chOff x="5107732" y="1981330"/>
                  <a:chExt cx="2864244" cy="1452167"/>
                </a:xfrm>
              </p:grpSpPr>
              <p:grpSp>
                <p:nvGrpSpPr>
                  <p:cNvPr id="588" name="Google Shape;588;p23"/>
                  <p:cNvGrpSpPr/>
                  <p:nvPr/>
                </p:nvGrpSpPr>
                <p:grpSpPr>
                  <a:xfrm>
                    <a:off x="5107732" y="1981330"/>
                    <a:ext cx="2854175" cy="1452167"/>
                    <a:chOff x="5286310" y="2641773"/>
                    <a:chExt cx="3805566" cy="1936223"/>
                  </a:xfrm>
                </p:grpSpPr>
                <p:grpSp>
                  <p:nvGrpSpPr>
                    <p:cNvPr id="589" name="Google Shape;589;p23"/>
                    <p:cNvGrpSpPr/>
                    <p:nvPr/>
                  </p:nvGrpSpPr>
                  <p:grpSpPr>
                    <a:xfrm>
                      <a:off x="5286310" y="2641773"/>
                      <a:ext cx="3805566" cy="1936223"/>
                      <a:chOff x="4768081" y="3045380"/>
                      <a:chExt cx="3862832" cy="933387"/>
                    </a:xfrm>
                  </p:grpSpPr>
                  <p:pic>
                    <p:nvPicPr>
                      <p:cNvPr id="590" name="Google Shape;590;p23" descr="RAM holds the log tail with time going backwards. Flushed LSN points to the most recent part of the log. Buffer pool holds data pages. One page in the bugger pool holds the flushed LSN, which is at the end of the logtail" title="RAM"/>
                      <p:cNvPicPr preferRelativeResize="0"/>
                      <p:nvPr/>
                    </p:nvPicPr>
                    <p:blipFill rotWithShape="1">
                      <a:blip r:embed="rId6">
                        <a:alphaModFix/>
                      </a:blip>
                      <a:srcRect t="31964" b="31779"/>
                      <a:stretch/>
                    </p:blipFill>
                    <p:spPr>
                      <a:xfrm>
                        <a:off x="4768081" y="3045380"/>
                        <a:ext cx="3862832" cy="933387"/>
                      </a:xfrm>
                      <a:prstGeom prst="rect">
                        <a:avLst/>
                      </a:prstGeom>
                      <a:noFill/>
                      <a:ln>
                        <a:noFill/>
                      </a:ln>
                    </p:spPr>
                  </p:pic>
                  <p:sp>
                    <p:nvSpPr>
                      <p:cNvPr id="591" name="Google Shape;591;p23"/>
                      <p:cNvSpPr/>
                      <p:nvPr/>
                    </p:nvSpPr>
                    <p:spPr>
                      <a:xfrm>
                        <a:off x="5008120" y="3174218"/>
                        <a:ext cx="3382752" cy="599930"/>
                      </a:xfrm>
                      <a:prstGeom prst="rect">
                        <a:avLst/>
                      </a:prstGeom>
                      <a:solidFill>
                        <a:srgbClr val="217821"/>
                      </a:solidFill>
                      <a:ln>
                        <a:noFill/>
                      </a:ln>
                    </p:spPr>
                    <p:txBody>
                      <a:bodyPr spcFirstLastPara="1" wrap="square" lIns="91433" tIns="45700" rIns="91433" bIns="45700" anchor="b" anchorCtr="0">
                        <a:noAutofit/>
                      </a:bodyPr>
                      <a:lstStyle/>
                      <a:p>
                        <a:pPr algn="r"/>
                        <a:endParaRPr sz="2000" b="1">
                          <a:solidFill>
                            <a:schemeClr val="lt1"/>
                          </a:solidFill>
                          <a:latin typeface="Helvetica Neue"/>
                          <a:ea typeface="Helvetica Neue"/>
                          <a:cs typeface="Helvetica Neue"/>
                          <a:sym typeface="Helvetica Neue"/>
                        </a:endParaRPr>
                      </a:p>
                    </p:txBody>
                  </p:sp>
                </p:grpSp>
                <p:sp>
                  <p:nvSpPr>
                    <p:cNvPr id="592" name="Google Shape;592;p23"/>
                    <p:cNvSpPr/>
                    <p:nvPr/>
                  </p:nvSpPr>
                  <p:spPr>
                    <a:xfrm rot="-5400000">
                      <a:off x="7631579" y="2977295"/>
                      <a:ext cx="420269" cy="1928247"/>
                    </a:xfrm>
                    <a:prstGeom prst="rect">
                      <a:avLst/>
                    </a:prstGeom>
                    <a:solidFill>
                      <a:schemeClr val="accent2"/>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grpSp>
              <p:cxnSp>
                <p:nvCxnSpPr>
                  <p:cNvPr id="593" name="Google Shape;593;p23"/>
                  <p:cNvCxnSpPr/>
                  <p:nvPr/>
                </p:nvCxnSpPr>
                <p:spPr>
                  <a:xfrm>
                    <a:off x="6306170" y="2860188"/>
                    <a:ext cx="1446185" cy="0"/>
                  </a:xfrm>
                  <a:prstGeom prst="straightConnector1">
                    <a:avLst/>
                  </a:prstGeom>
                  <a:solidFill>
                    <a:srgbClr val="3366FF"/>
                  </a:solidFill>
                  <a:ln w="12700" cap="flat" cmpd="sng">
                    <a:solidFill>
                      <a:schemeClr val="lt1"/>
                    </a:solidFill>
                    <a:prstDash val="dash"/>
                    <a:round/>
                    <a:headEnd type="none" w="sm" len="sm"/>
                    <a:tailEnd type="triangle" w="lg" len="lg"/>
                  </a:ln>
                </p:spPr>
              </p:cxnSp>
              <p:sp>
                <p:nvSpPr>
                  <p:cNvPr id="594" name="Google Shape;594;p23"/>
                  <p:cNvSpPr txBox="1"/>
                  <p:nvPr/>
                </p:nvSpPr>
                <p:spPr>
                  <a:xfrm>
                    <a:off x="6373063" y="2810339"/>
                    <a:ext cx="640237" cy="288137"/>
                  </a:xfrm>
                  <a:prstGeom prst="rect">
                    <a:avLst/>
                  </a:prstGeom>
                  <a:noFill/>
                  <a:ln>
                    <a:noFill/>
                  </a:ln>
                </p:spPr>
                <p:txBody>
                  <a:bodyPr spcFirstLastPara="1" wrap="square" lIns="121900" tIns="60933" rIns="121900" bIns="60933" anchor="t" anchorCtr="0">
                    <a:spAutoFit/>
                  </a:bodyPr>
                  <a:lstStyle/>
                  <a:p>
                    <a:r>
                      <a:rPr lang="en-US" sz="1600" dirty="0">
                        <a:solidFill>
                          <a:schemeClr val="lt1"/>
                        </a:solidFill>
                        <a:latin typeface="Helvetica Neue"/>
                        <a:ea typeface="Helvetica Neue"/>
                        <a:cs typeface="Helvetica Neue"/>
                        <a:sym typeface="Helvetica Neue"/>
                      </a:rPr>
                      <a:t>time</a:t>
                    </a:r>
                    <a:endParaRPr sz="2400" dirty="0"/>
                  </a:p>
                </p:txBody>
              </p:sp>
              <p:sp>
                <p:nvSpPr>
                  <p:cNvPr id="595" name="Google Shape;595;p23"/>
                  <p:cNvSpPr txBox="1"/>
                  <p:nvPr/>
                </p:nvSpPr>
                <p:spPr>
                  <a:xfrm>
                    <a:off x="7133468" y="2883049"/>
                    <a:ext cx="838508" cy="288137"/>
                  </a:xfrm>
                  <a:prstGeom prst="rect">
                    <a:avLst/>
                  </a:prstGeom>
                  <a:noFill/>
                  <a:ln>
                    <a:noFill/>
                  </a:ln>
                </p:spPr>
                <p:txBody>
                  <a:bodyPr spcFirstLastPara="1" wrap="square" lIns="121900" tIns="60933" rIns="121900" bIns="60933" anchor="t" anchorCtr="0">
                    <a:spAutoFit/>
                  </a:bodyPr>
                  <a:lstStyle/>
                  <a:p>
                    <a:r>
                      <a:rPr lang="en-US" sz="1600" dirty="0">
                        <a:solidFill>
                          <a:schemeClr val="lt1"/>
                        </a:solidFill>
                        <a:latin typeface="Helvetica Neue"/>
                        <a:ea typeface="Helvetica Neue"/>
                        <a:cs typeface="Helvetica Neue"/>
                        <a:sym typeface="Helvetica Neue"/>
                      </a:rPr>
                      <a:t>Log tail</a:t>
                    </a:r>
                    <a:endParaRPr sz="2400" dirty="0"/>
                  </a:p>
                </p:txBody>
              </p:sp>
            </p:grpSp>
            <p:sp>
              <p:nvSpPr>
                <p:cNvPr id="596" name="Google Shape;596;p23"/>
                <p:cNvSpPr txBox="1"/>
                <p:nvPr/>
              </p:nvSpPr>
              <p:spPr>
                <a:xfrm>
                  <a:off x="3529029" y="3087914"/>
                  <a:ext cx="979755" cy="276958"/>
                </a:xfrm>
                <a:prstGeom prst="rect">
                  <a:avLst/>
                </a:prstGeom>
                <a:noFill/>
                <a:ln>
                  <a:noFill/>
                </a:ln>
              </p:spPr>
              <p:txBody>
                <a:bodyPr spcFirstLastPara="1" wrap="square" lIns="121900" tIns="60933" rIns="121900" bIns="60933" anchor="t" anchorCtr="0">
                  <a:spAutoFit/>
                </a:bodyPr>
                <a:lstStyle/>
                <a:p>
                  <a:r>
                    <a:rPr lang="en-US" sz="1600">
                      <a:solidFill>
                        <a:schemeClr val="lt1"/>
                      </a:solidFill>
                      <a:latin typeface="Helvetica Neue"/>
                      <a:ea typeface="Helvetica Neue"/>
                      <a:cs typeface="Helvetica Neue"/>
                      <a:sym typeface="Helvetica Neue"/>
                    </a:rPr>
                    <a:t>flushedLSN</a:t>
                  </a:r>
                  <a:endParaRPr sz="1600">
                    <a:solidFill>
                      <a:schemeClr val="lt1"/>
                    </a:solidFill>
                    <a:latin typeface="Helvetica Neue"/>
                    <a:ea typeface="Helvetica Neue"/>
                    <a:cs typeface="Helvetica Neue"/>
                    <a:sym typeface="Helvetica Neue"/>
                  </a:endParaRPr>
                </a:p>
              </p:txBody>
            </p:sp>
            <p:sp>
              <p:nvSpPr>
                <p:cNvPr id="597" name="Google Shape;597;p23"/>
                <p:cNvSpPr/>
                <p:nvPr/>
              </p:nvSpPr>
              <p:spPr>
                <a:xfrm>
                  <a:off x="4459007" y="3158237"/>
                  <a:ext cx="63852" cy="91186"/>
                </a:xfrm>
                <a:prstGeom prst="rect">
                  <a:avLst/>
                </a:prstGeom>
                <a:solidFill>
                  <a:srgbClr val="3366FF"/>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grpSp>
          <p:cxnSp>
            <p:nvCxnSpPr>
              <p:cNvPr id="598" name="Google Shape;598;p23"/>
              <p:cNvCxnSpPr>
                <a:endCxn id="575" idx="2"/>
              </p:cNvCxnSpPr>
              <p:nvPr/>
            </p:nvCxnSpPr>
            <p:spPr>
              <a:xfrm>
                <a:off x="4508728" y="3226442"/>
                <a:ext cx="1393200" cy="1671600"/>
              </a:xfrm>
              <a:prstGeom prst="straightConnector1">
                <a:avLst/>
              </a:prstGeom>
              <a:solidFill>
                <a:srgbClr val="3366FF"/>
              </a:solidFill>
              <a:ln w="25400" cap="flat" cmpd="sng">
                <a:solidFill>
                  <a:srgbClr val="000000"/>
                </a:solidFill>
                <a:prstDash val="solid"/>
                <a:round/>
                <a:headEnd type="none" w="sm" len="sm"/>
                <a:tailEnd type="stealth" w="lg" len="lg"/>
              </a:ln>
            </p:spPr>
          </p:cxnSp>
        </p:grpSp>
        <p:grpSp>
          <p:nvGrpSpPr>
            <p:cNvPr id="599" name="Google Shape;599;p23"/>
            <p:cNvGrpSpPr/>
            <p:nvPr/>
          </p:nvGrpSpPr>
          <p:grpSpPr>
            <a:xfrm>
              <a:off x="3558565" y="2464362"/>
              <a:ext cx="2519315" cy="2433602"/>
              <a:chOff x="3558565" y="2464362"/>
              <a:chExt cx="2519315" cy="2433602"/>
            </a:xfrm>
          </p:grpSpPr>
          <p:sp>
            <p:nvSpPr>
              <p:cNvPr id="600" name="Google Shape;600;p23"/>
              <p:cNvSpPr/>
              <p:nvPr/>
            </p:nvSpPr>
            <p:spPr>
              <a:xfrm>
                <a:off x="3558565" y="2464362"/>
                <a:ext cx="2456030" cy="490505"/>
              </a:xfrm>
              <a:prstGeom prst="rect">
                <a:avLst/>
              </a:prstGeom>
              <a:solidFill>
                <a:srgbClr val="457671"/>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1" name="Google Shape;601;p23"/>
              <p:cNvSpPr/>
              <p:nvPr/>
            </p:nvSpPr>
            <p:spPr>
              <a:xfrm>
                <a:off x="3636529" y="2496361"/>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2" name="Google Shape;602;p23"/>
              <p:cNvSpPr/>
              <p:nvPr/>
            </p:nvSpPr>
            <p:spPr>
              <a:xfrm>
                <a:off x="3636529" y="2714909"/>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3" name="Google Shape;603;p23"/>
              <p:cNvSpPr/>
              <p:nvPr/>
            </p:nvSpPr>
            <p:spPr>
              <a:xfrm>
                <a:off x="4152925" y="2496361"/>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4" name="Google Shape;604;p23"/>
              <p:cNvSpPr/>
              <p:nvPr/>
            </p:nvSpPr>
            <p:spPr>
              <a:xfrm>
                <a:off x="4152925" y="2714909"/>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5" name="Google Shape;605;p23"/>
              <p:cNvSpPr/>
              <p:nvPr/>
            </p:nvSpPr>
            <p:spPr>
              <a:xfrm>
                <a:off x="4669322" y="2496361"/>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6" name="Google Shape;606;p23"/>
              <p:cNvSpPr/>
              <p:nvPr/>
            </p:nvSpPr>
            <p:spPr>
              <a:xfrm>
                <a:off x="4669322" y="2714909"/>
                <a:ext cx="417449" cy="183963"/>
              </a:xfrm>
              <a:prstGeom prst="rect">
                <a:avLst/>
              </a:prstGeom>
              <a:solidFill>
                <a:srgbClr val="3366FF"/>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7" name="Google Shape;607;p23"/>
              <p:cNvSpPr/>
              <p:nvPr/>
            </p:nvSpPr>
            <p:spPr>
              <a:xfrm>
                <a:off x="5185722" y="2496361"/>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8" name="Google Shape;608;p23"/>
              <p:cNvSpPr/>
              <p:nvPr/>
            </p:nvSpPr>
            <p:spPr>
              <a:xfrm>
                <a:off x="5185722" y="2714909"/>
                <a:ext cx="417449" cy="183963"/>
              </a:xfrm>
              <a:prstGeom prst="rect">
                <a:avLst/>
              </a:prstGeom>
              <a:solidFill>
                <a:srgbClr val="6EAAA5"/>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09" name="Google Shape;609;p23"/>
              <p:cNvSpPr txBox="1"/>
              <p:nvPr/>
            </p:nvSpPr>
            <p:spPr>
              <a:xfrm>
                <a:off x="5104882" y="2732715"/>
                <a:ext cx="972998" cy="276958"/>
              </a:xfrm>
              <a:prstGeom prst="rect">
                <a:avLst/>
              </a:prstGeom>
              <a:noFill/>
              <a:ln>
                <a:noFill/>
              </a:ln>
            </p:spPr>
            <p:txBody>
              <a:bodyPr spcFirstLastPara="1" wrap="square" lIns="121900" tIns="60933" rIns="121900" bIns="60933" anchor="t" anchorCtr="0">
                <a:spAutoFit/>
              </a:bodyPr>
              <a:lstStyle/>
              <a:p>
                <a:r>
                  <a:rPr lang="en-US" sz="1600">
                    <a:solidFill>
                      <a:schemeClr val="lt1"/>
                    </a:solidFill>
                    <a:latin typeface="Helvetica Neue"/>
                    <a:ea typeface="Helvetica Neue"/>
                    <a:cs typeface="Helvetica Neue"/>
                    <a:sym typeface="Helvetica Neue"/>
                  </a:rPr>
                  <a:t>Buffer Pool</a:t>
                </a:r>
                <a:endParaRPr sz="2400"/>
              </a:p>
            </p:txBody>
          </p:sp>
          <p:sp>
            <p:nvSpPr>
              <p:cNvPr id="610" name="Google Shape;610;p23"/>
              <p:cNvSpPr/>
              <p:nvPr/>
            </p:nvSpPr>
            <p:spPr>
              <a:xfrm>
                <a:off x="4677394" y="2725129"/>
                <a:ext cx="155351" cy="82071"/>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cxnSp>
            <p:nvCxnSpPr>
              <p:cNvPr id="611" name="Google Shape;611;p23"/>
              <p:cNvCxnSpPr>
                <a:stCxn id="610" idx="3"/>
                <a:endCxn id="575" idx="2"/>
              </p:cNvCxnSpPr>
              <p:nvPr/>
            </p:nvCxnSpPr>
            <p:spPr>
              <a:xfrm>
                <a:off x="4832745" y="2766164"/>
                <a:ext cx="1069200" cy="2131800"/>
              </a:xfrm>
              <a:prstGeom prst="curvedConnector3">
                <a:avLst>
                  <a:gd name="adj1" fmla="val 100812"/>
                </a:avLst>
              </a:prstGeom>
              <a:solidFill>
                <a:srgbClr val="3366FF"/>
              </a:solidFill>
              <a:ln w="25400" cap="flat" cmpd="sng">
                <a:solidFill>
                  <a:srgbClr val="000000"/>
                </a:solidFill>
                <a:prstDash val="solid"/>
                <a:round/>
                <a:headEnd type="none" w="sm" len="sm"/>
                <a:tailEnd type="stealth" w="lg" len="lg"/>
              </a:ln>
            </p:spPr>
          </p:cxnSp>
        </p:grpSp>
      </p:grpSp>
      <p:sp>
        <p:nvSpPr>
          <p:cNvPr id="612" name="Google Shape;612;p23"/>
          <p:cNvSpPr txBox="1"/>
          <p:nvPr/>
        </p:nvSpPr>
        <p:spPr>
          <a:xfrm>
            <a:off x="8092710" y="6217157"/>
            <a:ext cx="615981" cy="492388"/>
          </a:xfrm>
          <a:prstGeom prst="rect">
            <a:avLst/>
          </a:prstGeom>
          <a:noFill/>
          <a:ln>
            <a:noFill/>
          </a:ln>
        </p:spPr>
        <p:txBody>
          <a:bodyPr spcFirstLastPara="1" wrap="square" lIns="121900" tIns="60933" rIns="121900" bIns="60933" anchor="t" anchorCtr="0">
            <a:spAutoFit/>
          </a:bodyPr>
          <a:lstStyle/>
          <a:p>
            <a:r>
              <a:rPr lang="en-US" sz="2400">
                <a:solidFill>
                  <a:schemeClr val="dk2"/>
                </a:solidFill>
                <a:latin typeface="Helvetica Neue"/>
                <a:ea typeface="Helvetica Neue"/>
                <a:cs typeface="Helvetica Neue"/>
                <a:sym typeface="Helvetica Neue"/>
              </a:rPr>
              <a:t>①</a:t>
            </a:r>
            <a:endParaRPr sz="2400"/>
          </a:p>
        </p:txBody>
      </p:sp>
      <p:sp>
        <p:nvSpPr>
          <p:cNvPr id="613" name="Google Shape;613;p23"/>
          <p:cNvSpPr txBox="1"/>
          <p:nvPr/>
        </p:nvSpPr>
        <p:spPr>
          <a:xfrm>
            <a:off x="5624446" y="3830213"/>
            <a:ext cx="615981" cy="492388"/>
          </a:xfrm>
          <a:prstGeom prst="rect">
            <a:avLst/>
          </a:prstGeom>
          <a:noFill/>
          <a:ln>
            <a:noFill/>
          </a:ln>
        </p:spPr>
        <p:txBody>
          <a:bodyPr spcFirstLastPara="1" wrap="square" lIns="121900" tIns="60933" rIns="121900" bIns="60933" anchor="t" anchorCtr="0">
            <a:spAutoFit/>
          </a:bodyPr>
          <a:lstStyle/>
          <a:p>
            <a:r>
              <a:rPr lang="en-US" sz="2400">
                <a:solidFill>
                  <a:schemeClr val="lt1"/>
                </a:solidFill>
                <a:latin typeface="Helvetica Neue"/>
                <a:ea typeface="Helvetica Neue"/>
                <a:cs typeface="Helvetica Neue"/>
                <a:sym typeface="Helvetica Neue"/>
              </a:rPr>
              <a:t>①</a:t>
            </a:r>
            <a:endParaRPr sz="2400"/>
          </a:p>
        </p:txBody>
      </p:sp>
      <p:grpSp>
        <p:nvGrpSpPr>
          <p:cNvPr id="614" name="Google Shape;614;p23" descr="Roll out log: LSNs&#10;DB: PageLSNs&#10;RAM: flushedLSN" title="KEY"/>
          <p:cNvGrpSpPr/>
          <p:nvPr/>
        </p:nvGrpSpPr>
        <p:grpSpPr>
          <a:xfrm>
            <a:off x="6026151" y="158752"/>
            <a:ext cx="4483100" cy="1282700"/>
            <a:chOff x="4519613" y="119063"/>
            <a:chExt cx="3362325" cy="962025"/>
          </a:xfrm>
        </p:grpSpPr>
        <p:sp>
          <p:nvSpPr>
            <p:cNvPr id="615" name="Google Shape;615;p23"/>
            <p:cNvSpPr/>
            <p:nvPr/>
          </p:nvSpPr>
          <p:spPr>
            <a:xfrm>
              <a:off x="6807318" y="212330"/>
              <a:ext cx="1045369" cy="561975"/>
            </a:xfrm>
            <a:prstGeom prst="rect">
              <a:avLst/>
            </a:prstGeom>
            <a:solidFill>
              <a:schemeClr val="lt1"/>
            </a:solidFill>
            <a:ln>
              <a:noFill/>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16" name="Google Shape;616;p23"/>
            <p:cNvSpPr/>
            <p:nvPr/>
          </p:nvSpPr>
          <p:spPr>
            <a:xfrm>
              <a:off x="4669631" y="704850"/>
              <a:ext cx="605134"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LSNs</a:t>
              </a:r>
              <a:endParaRPr sz="2400"/>
            </a:p>
          </p:txBody>
        </p:sp>
        <p:sp>
          <p:nvSpPr>
            <p:cNvPr id="617" name="Google Shape;617;p23"/>
            <p:cNvSpPr/>
            <p:nvPr/>
          </p:nvSpPr>
          <p:spPr>
            <a:xfrm>
              <a:off x="5517357" y="704850"/>
              <a:ext cx="1034739"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pageLSNs</a:t>
              </a:r>
              <a:endParaRPr sz="2000">
                <a:solidFill>
                  <a:schemeClr val="accent2"/>
                </a:solidFill>
                <a:latin typeface="Helvetica Neue"/>
                <a:ea typeface="Helvetica Neue"/>
                <a:cs typeface="Helvetica Neue"/>
                <a:sym typeface="Helvetica Neue"/>
              </a:endParaRPr>
            </a:p>
          </p:txBody>
        </p:sp>
        <p:sp>
          <p:nvSpPr>
            <p:cNvPr id="618" name="Google Shape;618;p23"/>
            <p:cNvSpPr/>
            <p:nvPr/>
          </p:nvSpPr>
          <p:spPr>
            <a:xfrm>
              <a:off x="6660357" y="704850"/>
              <a:ext cx="1137331"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flushedLSN</a:t>
              </a:r>
              <a:endParaRPr sz="2000">
                <a:solidFill>
                  <a:schemeClr val="accent2"/>
                </a:solidFill>
                <a:latin typeface="Helvetica Neue"/>
                <a:ea typeface="Helvetica Neue"/>
                <a:cs typeface="Helvetica Neue"/>
                <a:sym typeface="Helvetica Neue"/>
              </a:endParaRPr>
            </a:p>
          </p:txBody>
        </p:sp>
        <p:sp>
          <p:nvSpPr>
            <p:cNvPr id="619" name="Google Shape;619;p23"/>
            <p:cNvSpPr/>
            <p:nvPr/>
          </p:nvSpPr>
          <p:spPr>
            <a:xfrm>
              <a:off x="4519613" y="119063"/>
              <a:ext cx="3362325" cy="962025"/>
            </a:xfrm>
            <a:prstGeom prst="rect">
              <a:avLst/>
            </a:prstGeom>
            <a:no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grpSp>
          <p:nvGrpSpPr>
            <p:cNvPr id="620" name="Google Shape;620;p23"/>
            <p:cNvGrpSpPr/>
            <p:nvPr/>
          </p:nvGrpSpPr>
          <p:grpSpPr>
            <a:xfrm>
              <a:off x="5715436" y="247055"/>
              <a:ext cx="816082" cy="450024"/>
              <a:chOff x="5863582" y="4974281"/>
              <a:chExt cx="3132137" cy="1727200"/>
            </a:xfrm>
          </p:grpSpPr>
          <p:pic>
            <p:nvPicPr>
              <p:cNvPr id="621" name="Google Shape;621;p23" descr="skitched-3-4.jpg"/>
              <p:cNvPicPr preferRelativeResize="0"/>
              <p:nvPr/>
            </p:nvPicPr>
            <p:blipFill rotWithShape="1">
              <a:blip r:embed="rId7">
                <a:alphaModFix/>
              </a:blip>
              <a:srcRect/>
              <a:stretch/>
            </p:blipFill>
            <p:spPr>
              <a:xfrm>
                <a:off x="5863582" y="4974281"/>
                <a:ext cx="3132137" cy="1727200"/>
              </a:xfrm>
              <a:prstGeom prst="rect">
                <a:avLst/>
              </a:prstGeom>
              <a:noFill/>
              <a:ln>
                <a:noFill/>
              </a:ln>
            </p:spPr>
          </p:pic>
          <p:sp>
            <p:nvSpPr>
              <p:cNvPr id="622" name="Google Shape;622;p23"/>
              <p:cNvSpPr/>
              <p:nvPr/>
            </p:nvSpPr>
            <p:spPr>
              <a:xfrm>
                <a:off x="6269767" y="5664844"/>
                <a:ext cx="2470899" cy="815546"/>
              </a:xfrm>
              <a:prstGeom prst="rect">
                <a:avLst/>
              </a:prstGeom>
              <a:solidFill>
                <a:srgbClr val="F8B210"/>
              </a:solidFill>
              <a:ln>
                <a:noFill/>
              </a:ln>
            </p:spPr>
            <p:txBody>
              <a:bodyPr spcFirstLastPara="1" wrap="square" lIns="91433" tIns="45700" rIns="91433" bIns="45700" anchor="ctr" anchorCtr="0">
                <a:noAutofit/>
              </a:bodyPr>
              <a:lstStyle/>
              <a:p>
                <a:pPr algn="r"/>
                <a:r>
                  <a:rPr lang="en-US" sz="2000" b="1">
                    <a:solidFill>
                      <a:srgbClr val="000000"/>
                    </a:solidFill>
                    <a:latin typeface="Calibri"/>
                    <a:ea typeface="Calibri"/>
                    <a:cs typeface="Calibri"/>
                    <a:sym typeface="Calibri"/>
                  </a:rPr>
                  <a:t>DB</a:t>
                </a:r>
                <a:endParaRPr sz="2400"/>
              </a:p>
            </p:txBody>
          </p:sp>
        </p:grpSp>
        <p:grpSp>
          <p:nvGrpSpPr>
            <p:cNvPr id="623" name="Google Shape;623;p23"/>
            <p:cNvGrpSpPr/>
            <p:nvPr/>
          </p:nvGrpSpPr>
          <p:grpSpPr>
            <a:xfrm>
              <a:off x="4694389" y="230956"/>
              <a:ext cx="822968" cy="457595"/>
              <a:chOff x="979247" y="3371546"/>
              <a:chExt cx="2656685" cy="1477194"/>
            </a:xfrm>
          </p:grpSpPr>
          <p:sp>
            <p:nvSpPr>
              <p:cNvPr id="624" name="Google Shape;624;p23" descr="Roll out log: LSNs&#10;DB: PageLSNs&#10;RAM: flushedLSN" title="KEY"/>
              <p:cNvSpPr/>
              <p:nvPr/>
            </p:nvSpPr>
            <p:spPr>
              <a:xfrm>
                <a:off x="1754401" y="4550707"/>
                <a:ext cx="1881531" cy="274980"/>
              </a:xfrm>
              <a:prstGeom prst="parallelogram">
                <a:avLst>
                  <a:gd name="adj" fmla="val 137851"/>
                </a:avLst>
              </a:prstGeom>
              <a:blipFill rotWithShape="1">
                <a:blip r:embed="rId3">
                  <a:alphaModFix/>
                </a:blip>
                <a:tile tx="0" ty="0" sx="100000" sy="100000" flip="none" algn="tl"/>
              </a:blip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625" name="Google Shape;625;p23" descr="Oak"/>
              <p:cNvSpPr/>
              <p:nvPr/>
            </p:nvSpPr>
            <p:spPr>
              <a:xfrm>
                <a:off x="979247" y="3371546"/>
                <a:ext cx="1477195" cy="1477194"/>
              </a:xfrm>
              <a:prstGeom prst="ellipse">
                <a:avLst/>
              </a:prstGeom>
              <a:blipFill rotWithShape="1">
                <a:blip r:embed="rId5">
                  <a:alphaModFix/>
                </a:blip>
                <a:tile tx="0" ty="0" sx="100000" sy="100000" flip="none" algn="tl"/>
              </a:blipFill>
              <a:ln w="254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626" name="Google Shape;626;p23"/>
              <p:cNvSpPr/>
              <p:nvPr/>
            </p:nvSpPr>
            <p:spPr>
              <a:xfrm>
                <a:off x="1221929" y="3614228"/>
                <a:ext cx="991831" cy="991831"/>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627" name="Google Shape;627;p23"/>
              <p:cNvSpPr/>
              <p:nvPr/>
            </p:nvSpPr>
            <p:spPr>
              <a:xfrm>
                <a:off x="1475162" y="3867461"/>
                <a:ext cx="485364" cy="485364"/>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nvGrpSpPr>
            <p:cNvPr id="628" name="Google Shape;628;p23"/>
            <p:cNvGrpSpPr/>
            <p:nvPr/>
          </p:nvGrpSpPr>
          <p:grpSpPr>
            <a:xfrm>
              <a:off x="6830359" y="241438"/>
              <a:ext cx="874229" cy="461258"/>
              <a:chOff x="4768081" y="3045380"/>
              <a:chExt cx="3862832" cy="933387"/>
            </a:xfrm>
          </p:grpSpPr>
          <p:pic>
            <p:nvPicPr>
              <p:cNvPr id="629" name="Google Shape;629;p23" descr="Roll out log: LSNs&#10;DB: PageLSNs&#10;RAM: flushedLSN" title="Key"/>
              <p:cNvPicPr preferRelativeResize="0"/>
              <p:nvPr/>
            </p:nvPicPr>
            <p:blipFill rotWithShape="1">
              <a:blip r:embed="rId8">
                <a:alphaModFix/>
              </a:blip>
              <a:srcRect t="31964" b="31779"/>
              <a:stretch/>
            </p:blipFill>
            <p:spPr>
              <a:xfrm>
                <a:off x="4768081" y="3045380"/>
                <a:ext cx="3862832" cy="933387"/>
              </a:xfrm>
              <a:prstGeom prst="rect">
                <a:avLst/>
              </a:prstGeom>
              <a:noFill/>
              <a:ln>
                <a:noFill/>
              </a:ln>
            </p:spPr>
          </p:pic>
          <p:sp>
            <p:nvSpPr>
              <p:cNvPr id="630" name="Google Shape;630;p23" descr="Roll out log: LSNs&#10;DB: PageLSNs&#10;RAM: flushedLSN" title="KEY"/>
              <p:cNvSpPr/>
              <p:nvPr/>
            </p:nvSpPr>
            <p:spPr>
              <a:xfrm>
                <a:off x="5011155" y="3180795"/>
                <a:ext cx="3382751" cy="596115"/>
              </a:xfrm>
              <a:prstGeom prst="rect">
                <a:avLst/>
              </a:prstGeom>
              <a:solidFill>
                <a:srgbClr val="217821"/>
              </a:solidFill>
              <a:ln>
                <a:noFill/>
              </a:ln>
            </p:spPr>
            <p:txBody>
              <a:bodyPr spcFirstLastPara="1" wrap="square" lIns="91433" tIns="45700" rIns="91433" bIns="45700" anchor="b" anchorCtr="0">
                <a:noAutofit/>
              </a:bodyPr>
              <a:lstStyle/>
              <a:p>
                <a:pPr algn="r"/>
                <a:r>
                  <a:rPr lang="en-US" sz="2000" b="1">
                    <a:solidFill>
                      <a:schemeClr val="lt1"/>
                    </a:solidFill>
                    <a:latin typeface="Helvetica Neue"/>
                    <a:ea typeface="Helvetica Neue"/>
                    <a:cs typeface="Helvetica Neue"/>
                    <a:sym typeface="Helvetica Neue"/>
                  </a:rPr>
                  <a:t>RAM</a:t>
                </a:r>
                <a:endParaRPr sz="2400"/>
              </a:p>
            </p:txBody>
          </p:sp>
        </p:grpSp>
      </p:grpSp>
      <p:sp>
        <p:nvSpPr>
          <p:cNvPr id="71" name="Rectangle 70"/>
          <p:cNvSpPr/>
          <p:nvPr/>
        </p:nvSpPr>
        <p:spPr>
          <a:xfrm>
            <a:off x="581202" y="3339990"/>
            <a:ext cx="3429952" cy="1054135"/>
          </a:xfrm>
          <a:prstGeom prst="rect">
            <a:avLst/>
          </a:prstGeom>
          <a:solidFill>
            <a:schemeClr val="accent4">
              <a:lumMod val="20000"/>
              <a:lumOff val="80000"/>
            </a:schemeClr>
          </a:solidFill>
        </p:spPr>
        <p:txBody>
          <a:bodyPr wrap="square">
            <a:spAutoFit/>
          </a:bodyPr>
          <a:lstStyle/>
          <a:p>
            <a:pPr lvl="0">
              <a:buSzPts val="1800"/>
            </a:pPr>
            <a:r>
              <a:rPr lang="en-US" sz="1600" dirty="0"/>
              <a:t>Each </a:t>
            </a:r>
            <a:r>
              <a:rPr lang="en-US" sz="1600" b="1" dirty="0"/>
              <a:t>data page </a:t>
            </a:r>
            <a:r>
              <a:rPr lang="en-US" sz="1600" dirty="0"/>
              <a:t>in the DB contains a </a:t>
            </a:r>
            <a:r>
              <a:rPr lang="en-US" sz="1600" dirty="0" err="1"/>
              <a:t>pageLSN</a:t>
            </a:r>
            <a:r>
              <a:rPr lang="en-US" sz="1600" dirty="0"/>
              <a:t>.</a:t>
            </a:r>
          </a:p>
          <a:p>
            <a:pPr marL="742950" lvl="1" indent="-285750">
              <a:spcBef>
                <a:spcPts val="320"/>
              </a:spcBef>
              <a:buSzPts val="1600"/>
              <a:buChar char="•"/>
            </a:pPr>
            <a:r>
              <a:rPr lang="en-US" sz="1400" dirty="0" smtClean="0"/>
              <a:t>The </a:t>
            </a:r>
            <a:r>
              <a:rPr lang="en-US" sz="1400" dirty="0"/>
              <a:t>LSN of the most recent log record for an update to that page.</a:t>
            </a:r>
            <a:endParaRPr lang="en-US" sz="1600" dirty="0"/>
          </a:p>
        </p:txBody>
      </p:sp>
      <p:sp>
        <p:nvSpPr>
          <p:cNvPr id="72" name="Rectangle 71"/>
          <p:cNvSpPr/>
          <p:nvPr/>
        </p:nvSpPr>
        <p:spPr>
          <a:xfrm>
            <a:off x="8470021" y="5117330"/>
            <a:ext cx="3684998" cy="992579"/>
          </a:xfrm>
          <a:prstGeom prst="rect">
            <a:avLst/>
          </a:prstGeom>
          <a:solidFill>
            <a:schemeClr val="accent4">
              <a:lumMod val="20000"/>
              <a:lumOff val="80000"/>
            </a:schemeClr>
          </a:solidFill>
        </p:spPr>
        <p:txBody>
          <a:bodyPr wrap="square">
            <a:spAutoFit/>
          </a:bodyPr>
          <a:lstStyle/>
          <a:p>
            <a:pPr lvl="0">
              <a:buSzPts val="1800"/>
            </a:pPr>
            <a:r>
              <a:rPr lang="en-US" dirty="0"/>
              <a:t>WAL:  Before page </a:t>
            </a:r>
            <a:r>
              <a:rPr lang="en-US" dirty="0" err="1"/>
              <a:t>i</a:t>
            </a:r>
            <a:r>
              <a:rPr lang="en-US" dirty="0"/>
              <a:t> is flushed to DB, log must satisfy:</a:t>
            </a:r>
          </a:p>
          <a:p>
            <a:pPr lvl="1">
              <a:spcBef>
                <a:spcPts val="320"/>
              </a:spcBef>
              <a:buSzPts val="1600"/>
            </a:pPr>
            <a:r>
              <a:rPr lang="en-US" sz="2000" b="1" dirty="0" err="1"/>
              <a:t>pageLSN</a:t>
            </a:r>
            <a:r>
              <a:rPr lang="en-US" sz="2000" b="1" baseline="-25000" dirty="0" err="1"/>
              <a:t>i</a:t>
            </a:r>
            <a:r>
              <a:rPr lang="en-US" sz="2000" b="1" dirty="0"/>
              <a:t> </a:t>
            </a:r>
            <a:r>
              <a:rPr lang="en-US" sz="2000" b="1" dirty="0">
                <a:latin typeface="Noto Sans Symbols"/>
                <a:ea typeface="Noto Sans Symbols"/>
                <a:cs typeface="Noto Sans Symbols"/>
                <a:sym typeface="Noto Sans Symbols"/>
              </a:rPr>
              <a:t>≤</a:t>
            </a:r>
            <a:r>
              <a:rPr lang="en-US" sz="2000" b="1" dirty="0"/>
              <a:t> </a:t>
            </a:r>
            <a:r>
              <a:rPr lang="en-US" sz="2000" b="1" dirty="0" err="1"/>
              <a:t>flushedLSN</a:t>
            </a:r>
            <a:endParaRPr lang="en-US" sz="2000" b="1" dirty="0"/>
          </a:p>
        </p:txBody>
      </p:sp>
      <p:grpSp>
        <p:nvGrpSpPr>
          <p:cNvPr id="79" name="Google Shape;465;p21" descr="Another DB has a page LSN pointing some point in the first DB's log" title="DB2"/>
          <p:cNvGrpSpPr/>
          <p:nvPr/>
        </p:nvGrpSpPr>
        <p:grpSpPr>
          <a:xfrm>
            <a:off x="2284713" y="5468340"/>
            <a:ext cx="1055042" cy="441145"/>
            <a:chOff x="1985831" y="4124654"/>
            <a:chExt cx="1406723" cy="588193"/>
          </a:xfrm>
        </p:grpSpPr>
        <p:sp>
          <p:nvSpPr>
            <p:cNvPr id="80" name="Google Shape;466;p21"/>
            <p:cNvSpPr/>
            <p:nvPr/>
          </p:nvSpPr>
          <p:spPr>
            <a:xfrm>
              <a:off x="2057827" y="4124654"/>
              <a:ext cx="1334727" cy="588193"/>
            </a:xfrm>
            <a:prstGeom prst="rect">
              <a:avLst/>
            </a:prstGeom>
            <a:solidFill>
              <a:srgbClr val="3366FF"/>
            </a:solidFill>
            <a:ln w="12700"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000000"/>
                </a:solidFill>
                <a:latin typeface="Helvetica Neue"/>
                <a:ea typeface="Helvetica Neue"/>
                <a:cs typeface="Helvetica Neue"/>
                <a:sym typeface="Helvetica Neue"/>
              </a:endParaRPr>
            </a:p>
          </p:txBody>
        </p:sp>
        <p:sp>
          <p:nvSpPr>
            <p:cNvPr id="81" name="Google Shape;467;p21"/>
            <p:cNvSpPr/>
            <p:nvPr/>
          </p:nvSpPr>
          <p:spPr>
            <a:xfrm>
              <a:off x="2108563" y="4155472"/>
              <a:ext cx="227443" cy="148584"/>
            </a:xfrm>
            <a:prstGeom prst="rect">
              <a:avLst/>
            </a:prstGeom>
            <a:solidFill>
              <a:schemeClr val="lt1"/>
            </a:solidFill>
            <a:ln w="12700" cap="flat" cmpd="sng">
              <a:solidFill>
                <a:srgbClr val="0D171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000000"/>
                </a:solidFill>
                <a:latin typeface="Helvetica Neue"/>
                <a:ea typeface="Helvetica Neue"/>
                <a:cs typeface="Helvetica Neue"/>
                <a:sym typeface="Helvetica Neue"/>
              </a:endParaRPr>
            </a:p>
          </p:txBody>
        </p:sp>
        <p:sp>
          <p:nvSpPr>
            <p:cNvPr id="82" name="Google Shape;468;p21"/>
            <p:cNvSpPr txBox="1"/>
            <p:nvPr/>
          </p:nvSpPr>
          <p:spPr>
            <a:xfrm>
              <a:off x="1985831" y="4284161"/>
              <a:ext cx="11011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Helvetica Neue"/>
                  <a:ea typeface="Helvetica Neue"/>
                  <a:cs typeface="Helvetica Neue"/>
                  <a:sym typeface="Helvetica Neue"/>
                </a:rPr>
                <a:t>pageLSN</a:t>
              </a:r>
              <a:endParaRPr sz="1200">
                <a:solidFill>
                  <a:schemeClr val="lt1"/>
                </a:solidFill>
                <a:latin typeface="Helvetica Neue"/>
                <a:ea typeface="Helvetica Neue"/>
                <a:cs typeface="Helvetica Neue"/>
                <a:sym typeface="Helvetica Neue"/>
              </a:endParaRPr>
            </a:p>
          </p:txBody>
        </p:sp>
      </p:grpSp>
      <p:cxnSp>
        <p:nvCxnSpPr>
          <p:cNvPr id="83" name="Google Shape;469;p21" descr="Another DB has a page LSN pointing some point in the first DB's log" title="DB2"/>
          <p:cNvCxnSpPr/>
          <p:nvPr/>
        </p:nvCxnSpPr>
        <p:spPr>
          <a:xfrm>
            <a:off x="2460306" y="5569956"/>
            <a:ext cx="3865500" cy="819000"/>
          </a:xfrm>
          <a:prstGeom prst="curvedConnector2">
            <a:avLst/>
          </a:prstGeom>
          <a:solidFill>
            <a:srgbClr val="3366FF"/>
          </a:solidFill>
          <a:ln w="28575" cap="flat" cmpd="sng">
            <a:solidFill>
              <a:srgbClr val="000000"/>
            </a:solidFill>
            <a:prstDash val="solid"/>
            <a:round/>
            <a:headEnd type="none" w="sm" len="sm"/>
            <a:tailEnd type="stealth" w="lg" len="lg"/>
          </a:ln>
        </p:spPr>
      </p:cxnSp>
      <p:sp>
        <p:nvSpPr>
          <p:cNvPr id="2" name="Slide Number Placeholder 1"/>
          <p:cNvSpPr>
            <a:spLocks noGrp="1"/>
          </p:cNvSpPr>
          <p:nvPr>
            <p:ph type="sldNum" sz="quarter" idx="12"/>
          </p:nvPr>
        </p:nvSpPr>
        <p:spPr/>
        <p:txBody>
          <a:bodyPr/>
          <a:lstStyle/>
          <a:p>
            <a:fld id="{459F6482-13E3-48AA-9F28-7362888D1E43}" type="slidenum">
              <a:rPr lang="en-US" smtClean="0"/>
              <a:t>78</a:t>
            </a:fld>
            <a:endParaRPr lang="en-US"/>
          </a:p>
        </p:txBody>
      </p:sp>
    </p:spTree>
    <p:extLst>
      <p:ext uri="{BB962C8B-B14F-4D97-AF65-F5344CB8AC3E}">
        <p14:creationId xmlns:p14="http://schemas.microsoft.com/office/powerpoint/2010/main" val="43686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500"/>
                                        <p:tgtEl>
                                          <p:spTgt spid="6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
                                        </p:tgtEl>
                                        <p:attrNameLst>
                                          <p:attrName>style.visibility</p:attrName>
                                        </p:attrNameLst>
                                      </p:cBhvr>
                                      <p:to>
                                        <p:strVal val="visible"/>
                                      </p:to>
                                    </p:set>
                                    <p:animEffect transition="in" filter="fade">
                                      <p:cBhvr>
                                        <p:cTn id="11" dur="500"/>
                                        <p:tgtEl>
                                          <p:spTgt spid="6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28"/>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a:t>ARIES Log Records</a:t>
            </a:r>
            <a:endParaRPr/>
          </a:p>
        </p:txBody>
      </p:sp>
      <p:sp>
        <p:nvSpPr>
          <p:cNvPr id="868" name="Google Shape;868;p28"/>
          <p:cNvSpPr txBox="1">
            <a:spLocks noGrp="1"/>
          </p:cNvSpPr>
          <p:nvPr>
            <p:ph type="body" idx="1"/>
          </p:nvPr>
        </p:nvSpPr>
        <p:spPr>
          <a:xfrm>
            <a:off x="592482" y="1558961"/>
            <a:ext cx="10972800"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2000"/>
            </a:pPr>
            <a:r>
              <a:rPr lang="en-US" dirty="0"/>
              <a:t>Exactly how is logging (and recovery!) done?</a:t>
            </a:r>
          </a:p>
          <a:p>
            <a:pPr marL="914389" lvl="1" indent="-457189">
              <a:spcBef>
                <a:spcPts val="0"/>
              </a:spcBef>
              <a:buSzPts val="2000"/>
            </a:pPr>
            <a:r>
              <a:rPr lang="en-US" dirty="0"/>
              <a:t>T</a:t>
            </a:r>
            <a:r>
              <a:rPr lang="en-US" dirty="0" smtClean="0"/>
              <a:t>he ARIES algorithm from </a:t>
            </a:r>
            <a:r>
              <a:rPr lang="en-US" dirty="0"/>
              <a:t>IBM.</a:t>
            </a:r>
          </a:p>
          <a:p>
            <a:pPr marL="457189" indent="-457189">
              <a:spcBef>
                <a:spcPts val="0"/>
              </a:spcBef>
              <a:buSzPts val="2000"/>
            </a:pPr>
            <a:endParaRPr lang="en-US" b="1" dirty="0" smtClean="0"/>
          </a:p>
          <a:p>
            <a:pPr marL="457189" indent="-457189">
              <a:spcBef>
                <a:spcPts val="0"/>
              </a:spcBef>
              <a:buSzPts val="2000"/>
            </a:pPr>
            <a:r>
              <a:rPr lang="en-US" b="1" dirty="0" err="1" smtClean="0"/>
              <a:t>prevLSN</a:t>
            </a:r>
            <a:r>
              <a:rPr lang="en-US" dirty="0" smtClean="0"/>
              <a:t> </a:t>
            </a:r>
            <a:r>
              <a:rPr lang="en-US" dirty="0"/>
              <a:t>is the LSN of the previous log record written by this </a:t>
            </a:r>
            <a:r>
              <a:rPr lang="en-US" b="1" dirty="0"/>
              <a:t>XID</a:t>
            </a:r>
            <a:endParaRPr dirty="0"/>
          </a:p>
          <a:p>
            <a:pPr marL="990575" lvl="1" indent="-380990">
              <a:spcBef>
                <a:spcPts val="480"/>
              </a:spcBef>
              <a:buSzPts val="1800"/>
            </a:pPr>
            <a:r>
              <a:rPr lang="en-US" dirty="0"/>
              <a:t>So records of an </a:t>
            </a:r>
            <a:r>
              <a:rPr lang="en-US" dirty="0" err="1"/>
              <a:t>Xact</a:t>
            </a:r>
            <a:r>
              <a:rPr lang="en-US" dirty="0"/>
              <a:t> form a linked list backwards in time</a:t>
            </a:r>
            <a:endParaRPr dirty="0"/>
          </a:p>
        </p:txBody>
      </p:sp>
      <p:grpSp>
        <p:nvGrpSpPr>
          <p:cNvPr id="869" name="Google Shape;869;p28" descr="A database with a log rolling back in time. " title="DB with Log"/>
          <p:cNvGrpSpPr/>
          <p:nvPr/>
        </p:nvGrpSpPr>
        <p:grpSpPr>
          <a:xfrm>
            <a:off x="6290973" y="4189909"/>
            <a:ext cx="5689600" cy="1932753"/>
            <a:chOff x="3708533" y="3729163"/>
            <a:chExt cx="4267200" cy="1449565"/>
          </a:xfrm>
        </p:grpSpPr>
        <p:sp>
          <p:nvSpPr>
            <p:cNvPr id="870" name="Google Shape;870;p28"/>
            <p:cNvSpPr txBox="1"/>
            <p:nvPr/>
          </p:nvSpPr>
          <p:spPr>
            <a:xfrm>
              <a:off x="5113075" y="4835828"/>
              <a:ext cx="1428750" cy="342900"/>
            </a:xfrm>
            <a:prstGeom prst="rect">
              <a:avLst/>
            </a:prstGeom>
            <a:noFill/>
            <a:ln>
              <a:noFill/>
            </a:ln>
          </p:spPr>
          <p:txBody>
            <a:bodyPr spcFirstLastPara="1" wrap="square" lIns="91433" tIns="45700" rIns="91433" bIns="45700" anchor="t" anchorCtr="0">
              <a:noAutofit/>
            </a:bodyPr>
            <a:lstStyle/>
            <a:p>
              <a:pPr algn="r"/>
              <a:endParaRPr sz="1200">
                <a:solidFill>
                  <a:schemeClr val="dk1"/>
                </a:solidFill>
                <a:latin typeface="Times New Roman"/>
                <a:ea typeface="Times New Roman"/>
                <a:cs typeface="Times New Roman"/>
                <a:sym typeface="Times New Roman"/>
              </a:endParaRPr>
            </a:p>
            <a:p>
              <a:pPr algn="r"/>
              <a:endParaRPr sz="1200">
                <a:solidFill>
                  <a:schemeClr val="dk2"/>
                </a:solidFill>
                <a:latin typeface="Times New Roman"/>
                <a:ea typeface="Times New Roman"/>
                <a:cs typeface="Times New Roman"/>
                <a:sym typeface="Times New Roman"/>
              </a:endParaRPr>
            </a:p>
          </p:txBody>
        </p:sp>
        <p:sp>
          <p:nvSpPr>
            <p:cNvPr id="871" name="Google Shape;871;p28"/>
            <p:cNvSpPr txBox="1"/>
            <p:nvPr/>
          </p:nvSpPr>
          <p:spPr>
            <a:xfrm>
              <a:off x="5113075" y="4835828"/>
              <a:ext cx="1428750" cy="342900"/>
            </a:xfrm>
            <a:prstGeom prst="rect">
              <a:avLst/>
            </a:prstGeom>
            <a:noFill/>
            <a:ln>
              <a:noFill/>
            </a:ln>
          </p:spPr>
          <p:txBody>
            <a:bodyPr spcFirstLastPara="1" wrap="square" lIns="91433" tIns="45700" rIns="91433" bIns="45700" anchor="t" anchorCtr="0">
              <a:noAutofit/>
            </a:bodyPr>
            <a:lstStyle/>
            <a:p>
              <a:pPr algn="r"/>
              <a:endParaRPr sz="1200">
                <a:solidFill>
                  <a:schemeClr val="dk1"/>
                </a:solidFill>
                <a:latin typeface="Times New Roman"/>
                <a:ea typeface="Times New Roman"/>
                <a:cs typeface="Times New Roman"/>
                <a:sym typeface="Times New Roman"/>
              </a:endParaRPr>
            </a:p>
            <a:p>
              <a:pPr algn="r"/>
              <a:endParaRPr sz="1200">
                <a:solidFill>
                  <a:schemeClr val="dk2"/>
                </a:solidFill>
                <a:latin typeface="Times New Roman"/>
                <a:ea typeface="Times New Roman"/>
                <a:cs typeface="Times New Roman"/>
                <a:sym typeface="Times New Roman"/>
              </a:endParaRPr>
            </a:p>
          </p:txBody>
        </p:sp>
        <p:grpSp>
          <p:nvGrpSpPr>
            <p:cNvPr id="872" name="Google Shape;872;p28"/>
            <p:cNvGrpSpPr/>
            <p:nvPr/>
          </p:nvGrpSpPr>
          <p:grpSpPr>
            <a:xfrm>
              <a:off x="3708533" y="3729163"/>
              <a:ext cx="4267200" cy="1414337"/>
              <a:chOff x="4767273" y="4632915"/>
              <a:chExt cx="6729696" cy="2120052"/>
            </a:xfrm>
          </p:grpSpPr>
          <p:grpSp>
            <p:nvGrpSpPr>
              <p:cNvPr id="873" name="Google Shape;873;p28"/>
              <p:cNvGrpSpPr/>
              <p:nvPr/>
            </p:nvGrpSpPr>
            <p:grpSpPr>
              <a:xfrm>
                <a:off x="4767273" y="4632915"/>
                <a:ext cx="6729696" cy="2120052"/>
                <a:chOff x="4767273" y="4632915"/>
                <a:chExt cx="6729696" cy="2120052"/>
              </a:xfrm>
            </p:grpSpPr>
            <p:grpSp>
              <p:nvGrpSpPr>
                <p:cNvPr id="874" name="Google Shape;874;p28"/>
                <p:cNvGrpSpPr/>
                <p:nvPr/>
              </p:nvGrpSpPr>
              <p:grpSpPr>
                <a:xfrm>
                  <a:off x="4767273" y="4632915"/>
                  <a:ext cx="6729696" cy="2120052"/>
                  <a:chOff x="5863582" y="4974281"/>
                  <a:chExt cx="5124555" cy="1727200"/>
                </a:xfrm>
              </p:grpSpPr>
              <p:pic>
                <p:nvPicPr>
                  <p:cNvPr id="875" name="Google Shape;875;p28" descr="skitched-3-4.jpg"/>
                  <p:cNvPicPr preferRelativeResize="0"/>
                  <p:nvPr/>
                </p:nvPicPr>
                <p:blipFill rotWithShape="1">
                  <a:blip r:embed="rId3">
                    <a:alphaModFix/>
                  </a:blip>
                  <a:srcRect/>
                  <a:stretch/>
                </p:blipFill>
                <p:spPr>
                  <a:xfrm>
                    <a:off x="5863582" y="4974281"/>
                    <a:ext cx="5124555" cy="1727200"/>
                  </a:xfrm>
                  <a:prstGeom prst="rect">
                    <a:avLst/>
                  </a:prstGeom>
                  <a:noFill/>
                  <a:ln>
                    <a:noFill/>
                  </a:ln>
                </p:spPr>
              </p:pic>
              <p:sp>
                <p:nvSpPr>
                  <p:cNvPr id="876" name="Google Shape;876;p28"/>
                  <p:cNvSpPr/>
                  <p:nvPr/>
                </p:nvSpPr>
                <p:spPr>
                  <a:xfrm>
                    <a:off x="6166022" y="5634681"/>
                    <a:ext cx="3998526" cy="815546"/>
                  </a:xfrm>
                  <a:prstGeom prst="rect">
                    <a:avLst/>
                  </a:prstGeom>
                  <a:solidFill>
                    <a:srgbClr val="F8B210"/>
                  </a:solidFill>
                  <a:ln>
                    <a:noFill/>
                  </a:ln>
                </p:spPr>
                <p:txBody>
                  <a:bodyPr spcFirstLastPara="1" wrap="square" lIns="91433" tIns="45700" rIns="91433" bIns="45700" anchor="ctr" anchorCtr="0">
                    <a:noAutofit/>
                  </a:bodyPr>
                  <a:lstStyle/>
                  <a:p>
                    <a:pPr algn="ctr"/>
                    <a:endParaRPr sz="2000" b="1">
                      <a:solidFill>
                        <a:srgbClr val="000000"/>
                      </a:solidFill>
                      <a:latin typeface="Calibri"/>
                      <a:ea typeface="Calibri"/>
                      <a:cs typeface="Calibri"/>
                      <a:sym typeface="Calibri"/>
                    </a:endParaRPr>
                  </a:p>
                </p:txBody>
              </p:sp>
            </p:grpSp>
            <p:grpSp>
              <p:nvGrpSpPr>
                <p:cNvPr id="877" name="Google Shape;877;p28"/>
                <p:cNvGrpSpPr/>
                <p:nvPr/>
              </p:nvGrpSpPr>
              <p:grpSpPr>
                <a:xfrm>
                  <a:off x="5160933" y="5424076"/>
                  <a:ext cx="5735170" cy="1096778"/>
                  <a:chOff x="5160933" y="5424076"/>
                  <a:chExt cx="5735170" cy="1096778"/>
                </a:xfrm>
              </p:grpSpPr>
              <p:sp>
                <p:nvSpPr>
                  <p:cNvPr id="878" name="Google Shape;878;p28" descr="Going back in time in the LSNS" title="LSN"/>
                  <p:cNvSpPr/>
                  <p:nvPr/>
                </p:nvSpPr>
                <p:spPr>
                  <a:xfrm>
                    <a:off x="5724353" y="6326368"/>
                    <a:ext cx="5171750" cy="194486"/>
                  </a:xfrm>
                  <a:prstGeom prst="parallelogram">
                    <a:avLst>
                      <a:gd name="adj" fmla="val 137851"/>
                    </a:avLst>
                  </a:prstGeom>
                  <a:blipFill rotWithShape="1">
                    <a:blip r:embed="rId4">
                      <a:alphaModFix/>
                    </a:blip>
                    <a:tile tx="0" ty="0" sx="100000" sy="100000" flip="none" algn="tl"/>
                  </a:blip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879" name="Google Shape;879;p28" descr="Oak"/>
                  <p:cNvSpPr/>
                  <p:nvPr/>
                </p:nvSpPr>
                <p:spPr>
                  <a:xfrm>
                    <a:off x="5160933" y="5424076"/>
                    <a:ext cx="1073701" cy="1079667"/>
                  </a:xfrm>
                  <a:prstGeom prst="ellipse">
                    <a:avLst/>
                  </a:prstGeom>
                  <a:blipFill rotWithShape="1">
                    <a:blip r:embed="rId5">
                      <a:alphaModFix/>
                    </a:blip>
                    <a:tile tx="0" ty="0" sx="100000" sy="100000" flip="none" algn="tl"/>
                  </a:blipFill>
                  <a:ln w="254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sp>
            <p:nvSpPr>
              <p:cNvPr id="880" name="Google Shape;880;p28"/>
              <p:cNvSpPr/>
              <p:nvPr/>
            </p:nvSpPr>
            <p:spPr>
              <a:xfrm>
                <a:off x="5337327" y="5601450"/>
                <a:ext cx="720914" cy="724919"/>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881" name="Google Shape;881;p28"/>
              <p:cNvSpPr/>
              <p:nvPr/>
            </p:nvSpPr>
            <p:spPr>
              <a:xfrm>
                <a:off x="5521390" y="5786535"/>
                <a:ext cx="352788" cy="354747"/>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sp>
        <p:nvSpPr>
          <p:cNvPr id="882" name="Google Shape;882;p28" descr="Arrows jumping back in small arcs over the log showing how following the prevLSNs in a chain to undo &#10;" title="Arrows"/>
          <p:cNvSpPr/>
          <p:nvPr/>
        </p:nvSpPr>
        <p:spPr>
          <a:xfrm>
            <a:off x="10576371" y="5475202"/>
            <a:ext cx="594436" cy="303552"/>
          </a:xfrm>
          <a:custGeom>
            <a:avLst/>
            <a:gdLst/>
            <a:ahLst/>
            <a:cxnLst/>
            <a:rect l="l" t="t" r="r" b="b"/>
            <a:pathLst>
              <a:path w="445827" h="227664" extrusionOk="0">
                <a:moveTo>
                  <a:pt x="445827" y="195819"/>
                </a:moveTo>
                <a:cubicBezTo>
                  <a:pt x="369247" y="95356"/>
                  <a:pt x="292668" y="-5106"/>
                  <a:pt x="218364" y="201"/>
                </a:cubicBezTo>
                <a:cubicBezTo>
                  <a:pt x="144060" y="5508"/>
                  <a:pt x="72030" y="116586"/>
                  <a:pt x="0" y="227664"/>
                </a:cubicBezTo>
              </a:path>
            </a:pathLst>
          </a:custGeom>
          <a:noFill/>
          <a:ln w="25400" cap="flat" cmpd="sng">
            <a:solidFill>
              <a:srgbClr val="9C2022"/>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83" name="Google Shape;883;p28" descr="Arrows jumping back in small arcs over the log showing how following the prevLSNs in a chain to undo &#10;" title="Arrows"/>
          <p:cNvSpPr/>
          <p:nvPr/>
        </p:nvSpPr>
        <p:spPr>
          <a:xfrm>
            <a:off x="9687770" y="5497486"/>
            <a:ext cx="907756" cy="303552"/>
          </a:xfrm>
          <a:custGeom>
            <a:avLst/>
            <a:gdLst/>
            <a:ahLst/>
            <a:cxnLst/>
            <a:rect l="l" t="t" r="r" b="b"/>
            <a:pathLst>
              <a:path w="445827" h="227664" extrusionOk="0">
                <a:moveTo>
                  <a:pt x="445827" y="195819"/>
                </a:moveTo>
                <a:cubicBezTo>
                  <a:pt x="369247" y="95356"/>
                  <a:pt x="292668" y="-5106"/>
                  <a:pt x="218364" y="201"/>
                </a:cubicBezTo>
                <a:cubicBezTo>
                  <a:pt x="144060" y="5508"/>
                  <a:pt x="72030" y="116586"/>
                  <a:pt x="0" y="227664"/>
                </a:cubicBezTo>
              </a:path>
            </a:pathLst>
          </a:custGeom>
          <a:noFill/>
          <a:ln w="25400" cap="flat" cmpd="sng">
            <a:solidFill>
              <a:srgbClr val="9C2022"/>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84" name="Google Shape;884;p28" descr="Arrows jumping back in small arcs over the log showing how following the prevLSNs in a chain to undo &#10;"/>
          <p:cNvSpPr/>
          <p:nvPr/>
        </p:nvSpPr>
        <p:spPr>
          <a:xfrm>
            <a:off x="9538639" y="5519770"/>
            <a:ext cx="170380" cy="303552"/>
          </a:xfrm>
          <a:custGeom>
            <a:avLst/>
            <a:gdLst/>
            <a:ahLst/>
            <a:cxnLst/>
            <a:rect l="l" t="t" r="r" b="b"/>
            <a:pathLst>
              <a:path w="445827" h="227664" extrusionOk="0">
                <a:moveTo>
                  <a:pt x="445827" y="195819"/>
                </a:moveTo>
                <a:cubicBezTo>
                  <a:pt x="369247" y="95356"/>
                  <a:pt x="292668" y="-5106"/>
                  <a:pt x="218364" y="201"/>
                </a:cubicBezTo>
                <a:cubicBezTo>
                  <a:pt x="144060" y="5508"/>
                  <a:pt x="72030" y="116586"/>
                  <a:pt x="0" y="227664"/>
                </a:cubicBezTo>
              </a:path>
            </a:pathLst>
          </a:custGeom>
          <a:noFill/>
          <a:ln w="25400" cap="flat" cmpd="sng">
            <a:solidFill>
              <a:srgbClr val="9C2022"/>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85" name="Google Shape;885;p28" descr="Arrows jumping back in small arcs over the log showing how following the prevLSNs in a chain to undo &#10;" title="Arrows"/>
          <p:cNvSpPr/>
          <p:nvPr/>
        </p:nvSpPr>
        <p:spPr>
          <a:xfrm>
            <a:off x="9365787" y="5519768"/>
            <a:ext cx="170380" cy="303552"/>
          </a:xfrm>
          <a:custGeom>
            <a:avLst/>
            <a:gdLst/>
            <a:ahLst/>
            <a:cxnLst/>
            <a:rect l="l" t="t" r="r" b="b"/>
            <a:pathLst>
              <a:path w="445827" h="227664" extrusionOk="0">
                <a:moveTo>
                  <a:pt x="445827" y="195819"/>
                </a:moveTo>
                <a:cubicBezTo>
                  <a:pt x="369247" y="95356"/>
                  <a:pt x="292668" y="-5106"/>
                  <a:pt x="218364" y="201"/>
                </a:cubicBezTo>
                <a:cubicBezTo>
                  <a:pt x="144060" y="5508"/>
                  <a:pt x="72030" y="116586"/>
                  <a:pt x="0" y="227664"/>
                </a:cubicBezTo>
              </a:path>
            </a:pathLst>
          </a:custGeom>
          <a:noFill/>
          <a:ln w="25400" cap="flat" cmpd="sng">
            <a:solidFill>
              <a:srgbClr val="9C2022"/>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86" name="Google Shape;886;p28" descr="Arrows jumping back in small arcs over the log showing how following the prevLSNs in a chain to undo &#10;" title="Arrows"/>
          <p:cNvSpPr/>
          <p:nvPr/>
        </p:nvSpPr>
        <p:spPr>
          <a:xfrm>
            <a:off x="8878002" y="5531746"/>
            <a:ext cx="481107" cy="303552"/>
          </a:xfrm>
          <a:custGeom>
            <a:avLst/>
            <a:gdLst/>
            <a:ahLst/>
            <a:cxnLst/>
            <a:rect l="l" t="t" r="r" b="b"/>
            <a:pathLst>
              <a:path w="445827" h="227664" extrusionOk="0">
                <a:moveTo>
                  <a:pt x="445827" y="195819"/>
                </a:moveTo>
                <a:cubicBezTo>
                  <a:pt x="369247" y="95356"/>
                  <a:pt x="292668" y="-5106"/>
                  <a:pt x="218364" y="201"/>
                </a:cubicBezTo>
                <a:cubicBezTo>
                  <a:pt x="144060" y="5508"/>
                  <a:pt x="72030" y="116586"/>
                  <a:pt x="0" y="227664"/>
                </a:cubicBezTo>
              </a:path>
            </a:pathLst>
          </a:custGeom>
          <a:noFill/>
          <a:ln w="25400" cap="flat" cmpd="sng">
            <a:solidFill>
              <a:srgbClr val="9C2022"/>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887" name="Google Shape;887;p28"/>
          <p:cNvSpPr txBox="1"/>
          <p:nvPr/>
        </p:nvSpPr>
        <p:spPr>
          <a:xfrm>
            <a:off x="9187140" y="4977063"/>
            <a:ext cx="1295655" cy="410379"/>
          </a:xfrm>
          <a:prstGeom prst="rect">
            <a:avLst/>
          </a:prstGeom>
          <a:noFill/>
          <a:ln>
            <a:noFill/>
          </a:ln>
        </p:spPr>
        <p:txBody>
          <a:bodyPr spcFirstLastPara="1" wrap="square" lIns="121900" tIns="60933" rIns="121900" bIns="60933" anchor="t" anchorCtr="0">
            <a:spAutoFit/>
          </a:bodyPr>
          <a:lstStyle/>
          <a:p>
            <a:r>
              <a:rPr lang="en-US" sz="1867">
                <a:solidFill>
                  <a:schemeClr val="accent1"/>
                </a:solidFill>
                <a:latin typeface="Helvetica Neue"/>
                <a:ea typeface="Helvetica Neue"/>
                <a:cs typeface="Helvetica Neue"/>
                <a:sym typeface="Helvetica Neue"/>
              </a:rPr>
              <a:t>prevLSNs</a:t>
            </a:r>
            <a:endParaRPr sz="2400">
              <a:solidFill>
                <a:schemeClr val="accent1"/>
              </a:solidFill>
              <a:latin typeface="Helvetica Neue"/>
              <a:ea typeface="Helvetica Neue"/>
              <a:cs typeface="Helvetica Neue"/>
              <a:sym typeface="Helvetica Neue"/>
            </a:endParaRPr>
          </a:p>
        </p:txBody>
      </p:sp>
      <p:grpSp>
        <p:nvGrpSpPr>
          <p:cNvPr id="888" name="Google Shape;888;p28" descr="Roll out log: LSNs&#10;DB: PageLSNs&#10;RAM: flushedLSN" title="KEY"/>
          <p:cNvGrpSpPr/>
          <p:nvPr/>
        </p:nvGrpSpPr>
        <p:grpSpPr>
          <a:xfrm>
            <a:off x="6026151" y="158752"/>
            <a:ext cx="4483100" cy="1282700"/>
            <a:chOff x="4519613" y="119063"/>
            <a:chExt cx="3362325" cy="962025"/>
          </a:xfrm>
        </p:grpSpPr>
        <p:sp>
          <p:nvSpPr>
            <p:cNvPr id="889" name="Google Shape;889;p28"/>
            <p:cNvSpPr/>
            <p:nvPr/>
          </p:nvSpPr>
          <p:spPr>
            <a:xfrm>
              <a:off x="6807318" y="212330"/>
              <a:ext cx="1045369" cy="561975"/>
            </a:xfrm>
            <a:prstGeom prst="rect">
              <a:avLst/>
            </a:prstGeom>
            <a:solidFill>
              <a:schemeClr val="lt1"/>
            </a:solidFill>
            <a:ln>
              <a:noFill/>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890" name="Google Shape;890;p28"/>
            <p:cNvSpPr/>
            <p:nvPr/>
          </p:nvSpPr>
          <p:spPr>
            <a:xfrm>
              <a:off x="4669631" y="704850"/>
              <a:ext cx="605134"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LSNs</a:t>
              </a:r>
              <a:endParaRPr sz="2400"/>
            </a:p>
          </p:txBody>
        </p:sp>
        <p:sp>
          <p:nvSpPr>
            <p:cNvPr id="891" name="Google Shape;891;p28"/>
            <p:cNvSpPr/>
            <p:nvPr/>
          </p:nvSpPr>
          <p:spPr>
            <a:xfrm>
              <a:off x="5517357" y="704850"/>
              <a:ext cx="1034739"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pageLSNs</a:t>
              </a:r>
              <a:endParaRPr sz="2000">
                <a:solidFill>
                  <a:schemeClr val="accent2"/>
                </a:solidFill>
                <a:latin typeface="Helvetica Neue"/>
                <a:ea typeface="Helvetica Neue"/>
                <a:cs typeface="Helvetica Neue"/>
                <a:sym typeface="Helvetica Neue"/>
              </a:endParaRPr>
            </a:p>
          </p:txBody>
        </p:sp>
        <p:sp>
          <p:nvSpPr>
            <p:cNvPr id="892" name="Google Shape;892;p28"/>
            <p:cNvSpPr/>
            <p:nvPr/>
          </p:nvSpPr>
          <p:spPr>
            <a:xfrm>
              <a:off x="6660357" y="704850"/>
              <a:ext cx="1137331" cy="298133"/>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flushedLSN</a:t>
              </a:r>
              <a:endParaRPr sz="2000">
                <a:solidFill>
                  <a:schemeClr val="accent2"/>
                </a:solidFill>
                <a:latin typeface="Helvetica Neue"/>
                <a:ea typeface="Helvetica Neue"/>
                <a:cs typeface="Helvetica Neue"/>
                <a:sym typeface="Helvetica Neue"/>
              </a:endParaRPr>
            </a:p>
          </p:txBody>
        </p:sp>
        <p:sp>
          <p:nvSpPr>
            <p:cNvPr id="893" name="Google Shape;893;p28"/>
            <p:cNvSpPr/>
            <p:nvPr/>
          </p:nvSpPr>
          <p:spPr>
            <a:xfrm>
              <a:off x="4519613" y="119063"/>
              <a:ext cx="3362325" cy="962025"/>
            </a:xfrm>
            <a:prstGeom prst="rect">
              <a:avLst/>
            </a:prstGeom>
            <a:no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grpSp>
          <p:nvGrpSpPr>
            <p:cNvPr id="894" name="Google Shape;894;p28"/>
            <p:cNvGrpSpPr/>
            <p:nvPr/>
          </p:nvGrpSpPr>
          <p:grpSpPr>
            <a:xfrm>
              <a:off x="5715436" y="247055"/>
              <a:ext cx="816082" cy="450024"/>
              <a:chOff x="5863582" y="4974281"/>
              <a:chExt cx="3132137" cy="1727200"/>
            </a:xfrm>
          </p:grpSpPr>
          <p:pic>
            <p:nvPicPr>
              <p:cNvPr id="895" name="Google Shape;895;p28" descr="skitched-3-4.jpg"/>
              <p:cNvPicPr preferRelativeResize="0"/>
              <p:nvPr/>
            </p:nvPicPr>
            <p:blipFill rotWithShape="1">
              <a:blip r:embed="rId6">
                <a:alphaModFix/>
              </a:blip>
              <a:srcRect/>
              <a:stretch/>
            </p:blipFill>
            <p:spPr>
              <a:xfrm>
                <a:off x="5863582" y="4974281"/>
                <a:ext cx="3132137" cy="1727200"/>
              </a:xfrm>
              <a:prstGeom prst="rect">
                <a:avLst/>
              </a:prstGeom>
              <a:noFill/>
              <a:ln>
                <a:noFill/>
              </a:ln>
            </p:spPr>
          </p:pic>
          <p:sp>
            <p:nvSpPr>
              <p:cNvPr id="896" name="Google Shape;896;p28"/>
              <p:cNvSpPr/>
              <p:nvPr/>
            </p:nvSpPr>
            <p:spPr>
              <a:xfrm>
                <a:off x="6269767" y="5664844"/>
                <a:ext cx="2470899" cy="815546"/>
              </a:xfrm>
              <a:prstGeom prst="rect">
                <a:avLst/>
              </a:prstGeom>
              <a:solidFill>
                <a:srgbClr val="F8B210"/>
              </a:solidFill>
              <a:ln>
                <a:noFill/>
              </a:ln>
            </p:spPr>
            <p:txBody>
              <a:bodyPr spcFirstLastPara="1" wrap="square" lIns="91433" tIns="45700" rIns="91433" bIns="45700" anchor="ctr" anchorCtr="0">
                <a:noAutofit/>
              </a:bodyPr>
              <a:lstStyle/>
              <a:p>
                <a:pPr algn="r"/>
                <a:r>
                  <a:rPr lang="en-US" sz="2000" b="1">
                    <a:solidFill>
                      <a:srgbClr val="000000"/>
                    </a:solidFill>
                    <a:latin typeface="Calibri"/>
                    <a:ea typeface="Calibri"/>
                    <a:cs typeface="Calibri"/>
                    <a:sym typeface="Calibri"/>
                  </a:rPr>
                  <a:t>DB</a:t>
                </a:r>
                <a:endParaRPr sz="2400"/>
              </a:p>
            </p:txBody>
          </p:sp>
        </p:grpSp>
        <p:grpSp>
          <p:nvGrpSpPr>
            <p:cNvPr id="897" name="Google Shape;897;p28"/>
            <p:cNvGrpSpPr/>
            <p:nvPr/>
          </p:nvGrpSpPr>
          <p:grpSpPr>
            <a:xfrm>
              <a:off x="4694389" y="230956"/>
              <a:ext cx="822968" cy="457595"/>
              <a:chOff x="979247" y="3371546"/>
              <a:chExt cx="2656685" cy="1477194"/>
            </a:xfrm>
          </p:grpSpPr>
          <p:sp>
            <p:nvSpPr>
              <p:cNvPr id="898" name="Google Shape;898;p28" descr="Roll out log: LSNs&#10;DB: PageLSNs&#10;RAM: flushedLSN" title="KEY"/>
              <p:cNvSpPr/>
              <p:nvPr/>
            </p:nvSpPr>
            <p:spPr>
              <a:xfrm>
                <a:off x="1754401" y="4550707"/>
                <a:ext cx="1881531" cy="274980"/>
              </a:xfrm>
              <a:prstGeom prst="parallelogram">
                <a:avLst>
                  <a:gd name="adj" fmla="val 137851"/>
                </a:avLst>
              </a:prstGeom>
              <a:blipFill rotWithShape="1">
                <a:blip r:embed="rId4">
                  <a:alphaModFix/>
                </a:blip>
                <a:tile tx="0" ty="0" sx="100000" sy="100000" flip="none" algn="tl"/>
              </a:blipFill>
              <a:ln w="12700" cap="flat" cmpd="sng">
                <a:solidFill>
                  <a:srgbClr val="000000"/>
                </a:solidFill>
                <a:prstDash val="solid"/>
                <a:round/>
                <a:headEnd type="none" w="sm" len="sm"/>
                <a:tailEnd type="none" w="sm" len="sm"/>
              </a:ln>
            </p:spPr>
            <p:txBody>
              <a:bodyPr spcFirstLastPara="1" wrap="square" lIns="91433" tIns="45700" rIns="91433" bIns="45700" anchor="t" anchorCtr="0">
                <a:noAutofit/>
              </a:bodyPr>
              <a:lstStyle/>
              <a:p>
                <a:endParaRPr sz="1200">
                  <a:solidFill>
                    <a:srgbClr val="000000"/>
                  </a:solidFill>
                  <a:latin typeface="Helvetica Neue"/>
                  <a:ea typeface="Helvetica Neue"/>
                  <a:cs typeface="Helvetica Neue"/>
                  <a:sym typeface="Helvetica Neue"/>
                </a:endParaRPr>
              </a:p>
            </p:txBody>
          </p:sp>
          <p:sp>
            <p:nvSpPr>
              <p:cNvPr id="899" name="Google Shape;899;p28" descr="Oak"/>
              <p:cNvSpPr/>
              <p:nvPr/>
            </p:nvSpPr>
            <p:spPr>
              <a:xfrm>
                <a:off x="979247" y="3371546"/>
                <a:ext cx="1477195" cy="1477194"/>
              </a:xfrm>
              <a:prstGeom prst="ellipse">
                <a:avLst/>
              </a:prstGeom>
              <a:blipFill rotWithShape="1">
                <a:blip r:embed="rId5">
                  <a:alphaModFix/>
                </a:blip>
                <a:tile tx="0" ty="0" sx="100000" sy="100000" flip="none" algn="tl"/>
              </a:blipFill>
              <a:ln w="254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900" name="Google Shape;900;p28"/>
              <p:cNvSpPr/>
              <p:nvPr/>
            </p:nvSpPr>
            <p:spPr>
              <a:xfrm>
                <a:off x="1221929" y="3614228"/>
                <a:ext cx="991831" cy="991831"/>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sp>
            <p:nvSpPr>
              <p:cNvPr id="901" name="Google Shape;901;p28"/>
              <p:cNvSpPr/>
              <p:nvPr/>
            </p:nvSpPr>
            <p:spPr>
              <a:xfrm>
                <a:off x="1475162" y="3867461"/>
                <a:ext cx="485364" cy="485364"/>
              </a:xfrm>
              <a:prstGeom prst="ellipse">
                <a:avLst/>
              </a:prstGeom>
              <a:noFill/>
              <a:ln w="12700" cap="flat" cmpd="sng">
                <a:solidFill>
                  <a:srgbClr val="0D1716"/>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0D1716"/>
                  </a:solidFill>
                  <a:latin typeface="Helvetica Neue"/>
                  <a:ea typeface="Helvetica Neue"/>
                  <a:cs typeface="Helvetica Neue"/>
                  <a:sym typeface="Helvetica Neue"/>
                </a:endParaRPr>
              </a:p>
            </p:txBody>
          </p:sp>
        </p:grpSp>
        <p:grpSp>
          <p:nvGrpSpPr>
            <p:cNvPr id="902" name="Google Shape;902;p28"/>
            <p:cNvGrpSpPr/>
            <p:nvPr/>
          </p:nvGrpSpPr>
          <p:grpSpPr>
            <a:xfrm>
              <a:off x="6830359" y="241438"/>
              <a:ext cx="874229" cy="461258"/>
              <a:chOff x="4768081" y="3045380"/>
              <a:chExt cx="3862832" cy="933387"/>
            </a:xfrm>
          </p:grpSpPr>
          <p:pic>
            <p:nvPicPr>
              <p:cNvPr id="903" name="Google Shape;903;p28" descr="Roll out log: LSNs&#10;DB: PageLSNs&#10;RAM: flushedLSN" title="Key"/>
              <p:cNvPicPr preferRelativeResize="0"/>
              <p:nvPr/>
            </p:nvPicPr>
            <p:blipFill rotWithShape="1">
              <a:blip r:embed="rId7">
                <a:alphaModFix/>
              </a:blip>
              <a:srcRect t="31964" b="31779"/>
              <a:stretch/>
            </p:blipFill>
            <p:spPr>
              <a:xfrm>
                <a:off x="4768081" y="3045380"/>
                <a:ext cx="3862832" cy="933387"/>
              </a:xfrm>
              <a:prstGeom prst="rect">
                <a:avLst/>
              </a:prstGeom>
              <a:noFill/>
              <a:ln>
                <a:noFill/>
              </a:ln>
            </p:spPr>
          </p:pic>
          <p:sp>
            <p:nvSpPr>
              <p:cNvPr id="904" name="Google Shape;904;p28" descr="Roll out log: LSNs&#10;DB: PageLSNs&#10;RAM: flushedLSN" title="KEY"/>
              <p:cNvSpPr/>
              <p:nvPr/>
            </p:nvSpPr>
            <p:spPr>
              <a:xfrm>
                <a:off x="5011155" y="3180795"/>
                <a:ext cx="3382751" cy="596115"/>
              </a:xfrm>
              <a:prstGeom prst="rect">
                <a:avLst/>
              </a:prstGeom>
              <a:solidFill>
                <a:srgbClr val="217821"/>
              </a:solidFill>
              <a:ln>
                <a:noFill/>
              </a:ln>
            </p:spPr>
            <p:txBody>
              <a:bodyPr spcFirstLastPara="1" wrap="square" lIns="91433" tIns="45700" rIns="91433" bIns="45700" anchor="b" anchorCtr="0">
                <a:noAutofit/>
              </a:bodyPr>
              <a:lstStyle/>
              <a:p>
                <a:pPr algn="r"/>
                <a:r>
                  <a:rPr lang="en-US" sz="2000" b="1">
                    <a:solidFill>
                      <a:schemeClr val="lt1"/>
                    </a:solidFill>
                    <a:latin typeface="Helvetica Neue"/>
                    <a:ea typeface="Helvetica Neue"/>
                    <a:cs typeface="Helvetica Neue"/>
                    <a:sym typeface="Helvetica Neue"/>
                  </a:rPr>
                  <a:t>RAM</a:t>
                </a:r>
                <a:endParaRPr sz="2400"/>
              </a:p>
            </p:txBody>
          </p:sp>
        </p:grpSp>
      </p:grpSp>
      <p:sp>
        <p:nvSpPr>
          <p:cNvPr id="905" name="Google Shape;905;p28"/>
          <p:cNvSpPr/>
          <p:nvPr/>
        </p:nvSpPr>
        <p:spPr>
          <a:xfrm>
            <a:off x="6096001" y="1135951"/>
            <a:ext cx="1311257" cy="397510"/>
          </a:xfrm>
          <a:prstGeom prst="rect">
            <a:avLst/>
          </a:prstGeom>
          <a:noFill/>
          <a:ln>
            <a:noFill/>
          </a:ln>
        </p:spPr>
        <p:txBody>
          <a:bodyPr spcFirstLastPara="1" wrap="square" lIns="90467" tIns="44433" rIns="90467" bIns="44433" anchor="t" anchorCtr="0">
            <a:spAutoFit/>
          </a:bodyPr>
          <a:lstStyle/>
          <a:p>
            <a:r>
              <a:rPr lang="en-US" sz="2000">
                <a:solidFill>
                  <a:schemeClr val="accent2"/>
                </a:solidFill>
                <a:latin typeface="Helvetica Neue"/>
                <a:ea typeface="Helvetica Neue"/>
                <a:cs typeface="Helvetica Neue"/>
                <a:sym typeface="Helvetica Neue"/>
              </a:rPr>
              <a:t>prevLSNs</a:t>
            </a:r>
            <a:endParaRPr sz="2000">
              <a:solidFill>
                <a:schemeClr val="accent2"/>
              </a:solidFill>
              <a:latin typeface="Helvetica Neue"/>
              <a:ea typeface="Helvetica Neue"/>
              <a:cs typeface="Helvetica Neue"/>
              <a:sym typeface="Helvetica Neue"/>
            </a:endParaRPr>
          </a:p>
        </p:txBody>
      </p:sp>
      <p:grpSp>
        <p:nvGrpSpPr>
          <p:cNvPr id="54" name="Google Shape;912;p29" descr="LSN&#10;prevLSN&#10;XID&#10;for updates:&#10;type, pageId, length, offset, before-image, after-image" title="LogRecord Fields"/>
          <p:cNvGrpSpPr/>
          <p:nvPr/>
        </p:nvGrpSpPr>
        <p:grpSpPr>
          <a:xfrm>
            <a:off x="50191" y="3764968"/>
            <a:ext cx="4114800" cy="3341915"/>
            <a:chOff x="1314450" y="857250"/>
            <a:chExt cx="4343400" cy="4171950"/>
          </a:xfrm>
        </p:grpSpPr>
        <p:sp>
          <p:nvSpPr>
            <p:cNvPr id="55" name="Google Shape;913;p29"/>
            <p:cNvSpPr/>
            <p:nvPr/>
          </p:nvSpPr>
          <p:spPr>
            <a:xfrm>
              <a:off x="1657350" y="4686300"/>
              <a:ext cx="1428750" cy="342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rgbClr val="CF0E30"/>
                </a:solidFill>
                <a:latin typeface="Helvetica Neue"/>
                <a:ea typeface="Helvetica Neue"/>
                <a:cs typeface="Helvetica Neue"/>
                <a:sym typeface="Helvetica Neue"/>
              </a:endParaRPr>
            </a:p>
          </p:txBody>
        </p:sp>
        <p:sp>
          <p:nvSpPr>
            <p:cNvPr id="56" name="Google Shape;914;p29"/>
            <p:cNvSpPr/>
            <p:nvPr/>
          </p:nvSpPr>
          <p:spPr>
            <a:xfrm>
              <a:off x="3486150" y="4686300"/>
              <a:ext cx="2171700" cy="342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rgbClr val="CF0E30"/>
                </a:solidFill>
                <a:latin typeface="Helvetica Neue"/>
                <a:ea typeface="Helvetica Neue"/>
                <a:cs typeface="Helvetica Neue"/>
                <a:sym typeface="Helvetica Neue"/>
              </a:endParaRPr>
            </a:p>
          </p:txBody>
        </p:sp>
        <p:sp>
          <p:nvSpPr>
            <p:cNvPr id="57" name="Google Shape;915;p29"/>
            <p:cNvSpPr/>
            <p:nvPr/>
          </p:nvSpPr>
          <p:spPr>
            <a:xfrm>
              <a:off x="2669381" y="1567688"/>
              <a:ext cx="983391" cy="698801"/>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600" u="sng">
                  <a:solidFill>
                    <a:srgbClr val="FF0000"/>
                  </a:solidFill>
                  <a:latin typeface="Helvetica Neue"/>
                  <a:ea typeface="Helvetica Neue"/>
                  <a:cs typeface="Helvetica Neue"/>
                  <a:sym typeface="Helvetica Neue"/>
                </a:rPr>
                <a:t>LSN</a:t>
              </a:r>
              <a:endParaRPr/>
            </a:p>
            <a:p>
              <a:pPr marL="0" marR="0" lvl="0" indent="0" algn="l" rtl="0">
                <a:spcBef>
                  <a:spcPts val="0"/>
                </a:spcBef>
                <a:spcAft>
                  <a:spcPts val="0"/>
                </a:spcAft>
                <a:buNone/>
              </a:pPr>
              <a:r>
                <a:rPr lang="en-US" sz="1600">
                  <a:solidFill>
                    <a:srgbClr val="FF0000"/>
                  </a:solidFill>
                  <a:latin typeface="Helvetica Neue"/>
                  <a:ea typeface="Helvetica Neue"/>
                  <a:cs typeface="Helvetica Neue"/>
                  <a:sym typeface="Helvetica Neue"/>
                </a:rPr>
                <a:t>prevLSN</a:t>
              </a:r>
              <a:endParaRPr sz="1600">
                <a:solidFill>
                  <a:srgbClr val="FF0000"/>
                </a:solidFill>
                <a:latin typeface="Helvetica Neue"/>
                <a:ea typeface="Helvetica Neue"/>
                <a:cs typeface="Helvetica Neue"/>
                <a:sym typeface="Helvetica Neue"/>
              </a:endParaRPr>
            </a:p>
          </p:txBody>
        </p:sp>
        <p:sp>
          <p:nvSpPr>
            <p:cNvPr id="58" name="Google Shape;916;p29"/>
            <p:cNvSpPr/>
            <p:nvPr/>
          </p:nvSpPr>
          <p:spPr>
            <a:xfrm>
              <a:off x="2669381" y="2211604"/>
              <a:ext cx="816769" cy="42984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rgbClr val="FF0000"/>
                  </a:solidFill>
                  <a:latin typeface="Helvetica Neue"/>
                  <a:ea typeface="Helvetica Neue"/>
                  <a:cs typeface="Helvetica Neue"/>
                  <a:sym typeface="Helvetica Neue"/>
                </a:rPr>
                <a:t>XID</a:t>
              </a:r>
              <a:endParaRPr dirty="0"/>
            </a:p>
          </p:txBody>
        </p:sp>
        <p:sp>
          <p:nvSpPr>
            <p:cNvPr id="59" name="Google Shape;917;p29"/>
            <p:cNvSpPr/>
            <p:nvPr/>
          </p:nvSpPr>
          <p:spPr>
            <a:xfrm>
              <a:off x="2669381" y="2456260"/>
              <a:ext cx="616757" cy="42984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a:solidFill>
                    <a:srgbClr val="FF0000"/>
                  </a:solidFill>
                  <a:latin typeface="Helvetica Neue"/>
                  <a:ea typeface="Helvetica Neue"/>
                  <a:cs typeface="Helvetica Neue"/>
                  <a:sym typeface="Helvetica Neue"/>
                </a:rPr>
                <a:t>type</a:t>
              </a:r>
              <a:endParaRPr/>
            </a:p>
          </p:txBody>
        </p:sp>
        <p:sp>
          <p:nvSpPr>
            <p:cNvPr id="60" name="Google Shape;918;p29"/>
            <p:cNvSpPr/>
            <p:nvPr/>
          </p:nvSpPr>
          <p:spPr>
            <a:xfrm>
              <a:off x="2669381" y="3027760"/>
              <a:ext cx="1502569" cy="429814"/>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length</a:t>
              </a:r>
              <a:endParaRPr dirty="0"/>
            </a:p>
          </p:txBody>
        </p:sp>
        <p:sp>
          <p:nvSpPr>
            <p:cNvPr id="61" name="Google Shape;919;p29"/>
            <p:cNvSpPr/>
            <p:nvPr/>
          </p:nvSpPr>
          <p:spPr>
            <a:xfrm>
              <a:off x="2669382" y="2742009"/>
              <a:ext cx="1307377" cy="429814"/>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err="1">
                  <a:solidFill>
                    <a:schemeClr val="dk2"/>
                  </a:solidFill>
                  <a:latin typeface="Helvetica Neue"/>
                  <a:ea typeface="Helvetica Neue"/>
                  <a:cs typeface="Helvetica Neue"/>
                  <a:sym typeface="Helvetica Neue"/>
                </a:rPr>
                <a:t>pageID</a:t>
              </a:r>
              <a:endParaRPr sz="1800" dirty="0">
                <a:solidFill>
                  <a:schemeClr val="dk2"/>
                </a:solidFill>
                <a:latin typeface="Helvetica Neue"/>
                <a:ea typeface="Helvetica Neue"/>
                <a:cs typeface="Helvetica Neue"/>
                <a:sym typeface="Helvetica Neue"/>
              </a:endParaRPr>
            </a:p>
          </p:txBody>
        </p:sp>
        <p:sp>
          <p:nvSpPr>
            <p:cNvPr id="62" name="Google Shape;920;p29"/>
            <p:cNvSpPr/>
            <p:nvPr/>
          </p:nvSpPr>
          <p:spPr>
            <a:xfrm>
              <a:off x="2669380" y="3314701"/>
              <a:ext cx="1307378" cy="429814"/>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offset</a:t>
              </a:r>
              <a:endParaRPr dirty="0"/>
            </a:p>
          </p:txBody>
        </p:sp>
        <p:sp>
          <p:nvSpPr>
            <p:cNvPr id="63" name="Google Shape;921;p29"/>
            <p:cNvSpPr/>
            <p:nvPr/>
          </p:nvSpPr>
          <p:spPr>
            <a:xfrm>
              <a:off x="2669382" y="3600451"/>
              <a:ext cx="1878488" cy="429814"/>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before-image</a:t>
              </a:r>
              <a:endParaRPr dirty="0"/>
            </a:p>
          </p:txBody>
        </p:sp>
        <p:sp>
          <p:nvSpPr>
            <p:cNvPr id="64" name="Google Shape;922;p29"/>
            <p:cNvSpPr/>
            <p:nvPr/>
          </p:nvSpPr>
          <p:spPr>
            <a:xfrm>
              <a:off x="2669381" y="3888582"/>
              <a:ext cx="1657350" cy="429814"/>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after-image</a:t>
              </a:r>
              <a:endParaRPr dirty="0"/>
            </a:p>
          </p:txBody>
        </p:sp>
        <p:sp>
          <p:nvSpPr>
            <p:cNvPr id="65" name="Google Shape;923;p29"/>
            <p:cNvSpPr/>
            <p:nvPr/>
          </p:nvSpPr>
          <p:spPr>
            <a:xfrm>
              <a:off x="1563533" y="997241"/>
              <a:ext cx="2254560" cy="390493"/>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2100">
                  <a:solidFill>
                    <a:schemeClr val="dk2"/>
                  </a:solidFill>
                  <a:latin typeface="Helvetica Neue"/>
                  <a:ea typeface="Helvetica Neue"/>
                  <a:cs typeface="Helvetica Neue"/>
                  <a:sym typeface="Helvetica Neue"/>
                </a:rPr>
                <a:t>LogRecord fields:</a:t>
              </a:r>
              <a:endParaRPr/>
            </a:p>
          </p:txBody>
        </p:sp>
        <p:cxnSp>
          <p:nvCxnSpPr>
            <p:cNvPr id="66" name="Google Shape;924;p29"/>
            <p:cNvCxnSpPr/>
            <p:nvPr/>
          </p:nvCxnSpPr>
          <p:spPr>
            <a:xfrm>
              <a:off x="2514600" y="3045619"/>
              <a:ext cx="0" cy="390525"/>
            </a:xfrm>
            <a:prstGeom prst="straightConnector1">
              <a:avLst/>
            </a:prstGeom>
            <a:noFill/>
            <a:ln w="12700" cap="flat" cmpd="sng">
              <a:solidFill>
                <a:schemeClr val="dk2"/>
              </a:solidFill>
              <a:prstDash val="solid"/>
              <a:round/>
              <a:headEnd type="none" w="sm" len="sm"/>
              <a:tailEnd type="none" w="sm" len="sm"/>
            </a:ln>
          </p:spPr>
        </p:cxnSp>
        <p:cxnSp>
          <p:nvCxnSpPr>
            <p:cNvPr id="67" name="Google Shape;925;p29"/>
            <p:cNvCxnSpPr/>
            <p:nvPr/>
          </p:nvCxnSpPr>
          <p:spPr>
            <a:xfrm>
              <a:off x="2514600" y="3559969"/>
              <a:ext cx="0" cy="390525"/>
            </a:xfrm>
            <a:prstGeom prst="straightConnector1">
              <a:avLst/>
            </a:prstGeom>
            <a:noFill/>
            <a:ln w="12700" cap="flat" cmpd="sng">
              <a:solidFill>
                <a:schemeClr val="dk2"/>
              </a:solidFill>
              <a:prstDash val="solid"/>
              <a:round/>
              <a:headEnd type="none" w="sm" len="sm"/>
              <a:tailEnd type="none" w="sm" len="sm"/>
            </a:ln>
          </p:spPr>
        </p:cxnSp>
        <p:cxnSp>
          <p:nvCxnSpPr>
            <p:cNvPr id="68" name="Google Shape;926;p29"/>
            <p:cNvCxnSpPr/>
            <p:nvPr/>
          </p:nvCxnSpPr>
          <p:spPr>
            <a:xfrm rot="10800000">
              <a:off x="2452688" y="3493294"/>
              <a:ext cx="66675" cy="66675"/>
            </a:xfrm>
            <a:prstGeom prst="straightConnector1">
              <a:avLst/>
            </a:prstGeom>
            <a:noFill/>
            <a:ln w="12700" cap="flat" cmpd="sng">
              <a:solidFill>
                <a:schemeClr val="dk2"/>
              </a:solidFill>
              <a:prstDash val="solid"/>
              <a:round/>
              <a:headEnd type="none" w="sm" len="sm"/>
              <a:tailEnd type="none" w="sm" len="sm"/>
            </a:ln>
          </p:spPr>
        </p:cxnSp>
        <p:cxnSp>
          <p:nvCxnSpPr>
            <p:cNvPr id="69" name="Google Shape;927;p29"/>
            <p:cNvCxnSpPr/>
            <p:nvPr/>
          </p:nvCxnSpPr>
          <p:spPr>
            <a:xfrm rot="10800000" flipH="1">
              <a:off x="2462213" y="3436144"/>
              <a:ext cx="47625" cy="66675"/>
            </a:xfrm>
            <a:prstGeom prst="straightConnector1">
              <a:avLst/>
            </a:prstGeom>
            <a:noFill/>
            <a:ln w="12700" cap="flat" cmpd="sng">
              <a:solidFill>
                <a:schemeClr val="dk2"/>
              </a:solidFill>
              <a:prstDash val="solid"/>
              <a:round/>
              <a:headEnd type="none" w="sm" len="sm"/>
              <a:tailEnd type="none" w="sm" len="sm"/>
            </a:ln>
          </p:spPr>
        </p:cxnSp>
        <p:cxnSp>
          <p:nvCxnSpPr>
            <p:cNvPr id="70" name="Google Shape;928;p29"/>
            <p:cNvCxnSpPr/>
            <p:nvPr/>
          </p:nvCxnSpPr>
          <p:spPr>
            <a:xfrm rot="10800000" flipH="1">
              <a:off x="2519363" y="2864644"/>
              <a:ext cx="161925" cy="180975"/>
            </a:xfrm>
            <a:prstGeom prst="straightConnector1">
              <a:avLst/>
            </a:prstGeom>
            <a:noFill/>
            <a:ln w="12700" cap="flat" cmpd="sng">
              <a:solidFill>
                <a:schemeClr val="dk2"/>
              </a:solidFill>
              <a:prstDash val="solid"/>
              <a:round/>
              <a:headEnd type="none" w="sm" len="sm"/>
              <a:tailEnd type="none" w="sm" len="sm"/>
            </a:ln>
          </p:spPr>
        </p:cxnSp>
        <p:cxnSp>
          <p:nvCxnSpPr>
            <p:cNvPr id="71" name="Google Shape;929;p29"/>
            <p:cNvCxnSpPr/>
            <p:nvPr/>
          </p:nvCxnSpPr>
          <p:spPr>
            <a:xfrm rot="10800000">
              <a:off x="2509838" y="3950494"/>
              <a:ext cx="180975" cy="180975"/>
            </a:xfrm>
            <a:prstGeom prst="straightConnector1">
              <a:avLst/>
            </a:prstGeom>
            <a:noFill/>
            <a:ln w="12700" cap="flat" cmpd="sng">
              <a:solidFill>
                <a:schemeClr val="dk2"/>
              </a:solidFill>
              <a:prstDash val="solid"/>
              <a:round/>
              <a:headEnd type="none" w="sm" len="sm"/>
              <a:tailEnd type="none" w="sm" len="sm"/>
            </a:ln>
          </p:spPr>
        </p:cxnSp>
        <p:sp>
          <p:nvSpPr>
            <p:cNvPr id="72" name="Google Shape;930;p29"/>
            <p:cNvSpPr/>
            <p:nvPr/>
          </p:nvSpPr>
          <p:spPr>
            <a:xfrm>
              <a:off x="1448506" y="3082529"/>
              <a:ext cx="1050411" cy="1121409"/>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update</a:t>
              </a:r>
              <a:endParaRPr dirty="0"/>
            </a:p>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records</a:t>
              </a:r>
              <a:endParaRPr dirty="0"/>
            </a:p>
            <a:p>
              <a:pPr marL="0" marR="0" lvl="0" indent="0" algn="l" rtl="0">
                <a:spcBef>
                  <a:spcPts val="0"/>
                </a:spcBef>
                <a:spcAft>
                  <a:spcPts val="0"/>
                </a:spcAft>
                <a:buNone/>
              </a:pPr>
              <a:r>
                <a:rPr lang="en-US" sz="1800" dirty="0">
                  <a:solidFill>
                    <a:schemeClr val="dk2"/>
                  </a:solidFill>
                  <a:latin typeface="Helvetica Neue"/>
                  <a:ea typeface="Helvetica Neue"/>
                  <a:cs typeface="Helvetica Neue"/>
                  <a:sym typeface="Helvetica Neue"/>
                </a:rPr>
                <a:t>only</a:t>
              </a:r>
              <a:endParaRPr dirty="0"/>
            </a:p>
          </p:txBody>
        </p:sp>
        <p:sp>
          <p:nvSpPr>
            <p:cNvPr id="73" name="Google Shape;931;p29" descr="LSN&#10;prevLSN&#10;XID&#10;for updates:&#10;type, pageId, length, offset, before-image, after-image" title="LogRecrod Fields"/>
            <p:cNvSpPr/>
            <p:nvPr/>
          </p:nvSpPr>
          <p:spPr>
            <a:xfrm>
              <a:off x="1314450" y="857250"/>
              <a:ext cx="2857500" cy="377190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rgbClr val="CF0E30"/>
                </a:solidFill>
                <a:latin typeface="Helvetica Neue"/>
                <a:ea typeface="Helvetica Neue"/>
                <a:cs typeface="Helvetica Neue"/>
                <a:sym typeface="Helvetica Neue"/>
              </a:endParaRPr>
            </a:p>
          </p:txBody>
        </p:sp>
      </p:grpSp>
      <p:sp>
        <p:nvSpPr>
          <p:cNvPr id="2" name="Rectangle 1"/>
          <p:cNvSpPr/>
          <p:nvPr/>
        </p:nvSpPr>
        <p:spPr>
          <a:xfrm>
            <a:off x="-591669" y="3835559"/>
            <a:ext cx="6488167" cy="2828980"/>
          </a:xfrm>
          <a:prstGeom prst="rect">
            <a:avLst/>
          </a:prstGeom>
        </p:spPr>
        <p:txBody>
          <a:bodyPr wrap="square">
            <a:spAutoFit/>
          </a:bodyPr>
          <a:lstStyle/>
          <a:p>
            <a:pPr marL="3314700" lvl="0">
              <a:spcBef>
                <a:spcPts val="400"/>
              </a:spcBef>
              <a:buSzPts val="2000"/>
            </a:pPr>
            <a:r>
              <a:rPr lang="en-US" dirty="0" smtClean="0"/>
              <a:t>     Possible </a:t>
            </a:r>
            <a:r>
              <a:rPr lang="en-US" dirty="0"/>
              <a:t>log record types:</a:t>
            </a:r>
          </a:p>
          <a:p>
            <a:pPr marL="4057650" lvl="1" indent="-285750">
              <a:spcBef>
                <a:spcPts val="360"/>
              </a:spcBef>
              <a:buSzPts val="1800"/>
              <a:buChar char="•"/>
            </a:pPr>
            <a:r>
              <a:rPr lang="en-US" dirty="0"/>
              <a:t>Update, Commit, Abort</a:t>
            </a:r>
          </a:p>
          <a:p>
            <a:pPr marL="4057650" lvl="1" indent="-285750">
              <a:spcBef>
                <a:spcPts val="360"/>
              </a:spcBef>
              <a:buSzPts val="1800"/>
              <a:buChar char="•"/>
            </a:pPr>
            <a:r>
              <a:rPr lang="en-US" dirty="0"/>
              <a:t>Checkpoint (for log </a:t>
            </a:r>
            <a:r>
              <a:rPr lang="en-US" dirty="0" err="1"/>
              <a:t>maintainence</a:t>
            </a:r>
            <a:r>
              <a:rPr lang="en-US" dirty="0"/>
              <a:t>)</a:t>
            </a:r>
          </a:p>
          <a:p>
            <a:pPr marL="4057650" lvl="1" indent="-285750">
              <a:spcBef>
                <a:spcPts val="360"/>
              </a:spcBef>
              <a:buSzPts val="1800"/>
              <a:buChar char="•"/>
            </a:pPr>
            <a:r>
              <a:rPr lang="en-US" dirty="0"/>
              <a:t>Compensation Log Records (CLRs) </a:t>
            </a:r>
          </a:p>
          <a:p>
            <a:pPr marL="4457700" lvl="2" indent="-228600">
              <a:spcBef>
                <a:spcPts val="320"/>
              </a:spcBef>
              <a:buSzPts val="1600"/>
              <a:buChar char="•"/>
            </a:pPr>
            <a:r>
              <a:rPr lang="en-US" dirty="0"/>
              <a:t>(for UNDO actions)</a:t>
            </a:r>
          </a:p>
          <a:p>
            <a:pPr marL="4057650" lvl="1" indent="-285750">
              <a:spcBef>
                <a:spcPts val="360"/>
              </a:spcBef>
              <a:buSzPts val="1800"/>
              <a:buChar char="•"/>
            </a:pPr>
            <a:r>
              <a:rPr lang="en-US" dirty="0"/>
              <a:t>End (end of commit or abort)</a:t>
            </a:r>
          </a:p>
        </p:txBody>
      </p:sp>
      <p:sp>
        <p:nvSpPr>
          <p:cNvPr id="3" name="Slide Number Placeholder 2"/>
          <p:cNvSpPr>
            <a:spLocks noGrp="1"/>
          </p:cNvSpPr>
          <p:nvPr>
            <p:ph type="sldNum" sz="quarter" idx="12"/>
          </p:nvPr>
        </p:nvSpPr>
        <p:spPr/>
        <p:txBody>
          <a:bodyPr/>
          <a:lstStyle/>
          <a:p>
            <a:fld id="{459F6482-13E3-48AA-9F28-7362888D1E43}" type="slidenum">
              <a:rPr lang="en-US" smtClean="0"/>
              <a:t>79</a:t>
            </a:fld>
            <a:endParaRPr lang="en-US"/>
          </a:p>
        </p:txBody>
      </p:sp>
    </p:spTree>
    <p:extLst>
      <p:ext uri="{BB962C8B-B14F-4D97-AF65-F5344CB8AC3E}">
        <p14:creationId xmlns:p14="http://schemas.microsoft.com/office/powerpoint/2010/main" val="2262761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sym typeface="Helvetica Neue Light"/>
              </a:rPr>
              <a:t>Combining Predicates</a:t>
            </a:r>
            <a:endParaRPr lang="en-US" dirty="0">
              <a:uFillTx/>
            </a:endParaRPr>
          </a:p>
        </p:txBody>
      </p:sp>
      <p:sp>
        <p:nvSpPr>
          <p:cNvPr id="5" name="Content Placeholder 4"/>
          <p:cNvSpPr>
            <a:spLocks noGrp="1"/>
          </p:cNvSpPr>
          <p:nvPr>
            <p:ph sz="quarter" idx="13"/>
          </p:nvPr>
        </p:nvSpPr>
        <p:spPr/>
        <p:txBody>
          <a:bodyPr>
            <a:normAutofit fontScale="92500" lnSpcReduction="20000"/>
          </a:bodyPr>
          <a:lstStyle/>
          <a:p>
            <a:pPr>
              <a:spcBef>
                <a:spcPts val="0"/>
              </a:spcBef>
              <a:buClr>
                <a:srgbClr val="484848"/>
              </a:buClr>
              <a:buSzPts val="3200"/>
              <a:buFont typeface="Helvetica Neue"/>
              <a:buChar char="•"/>
            </a:pPr>
            <a:r>
              <a:rPr lang="en-US" sz="4267" dirty="0">
                <a:latin typeface="Helvetica Neue"/>
                <a:ea typeface="Helvetica Neue"/>
                <a:cs typeface="Helvetica Neue"/>
                <a:sym typeface="Helvetica Neue"/>
              </a:rPr>
              <a:t>Subtle connections between: </a:t>
            </a:r>
            <a:endParaRPr lang="en-US" dirty="0">
              <a:uFillTx/>
            </a:endParaRPr>
          </a:p>
          <a:p>
            <a:pPr lvl="1">
              <a:spcBef>
                <a:spcPts val="747"/>
              </a:spcBef>
              <a:buClr>
                <a:srgbClr val="484848"/>
              </a:buClr>
              <a:buSzPts val="2800"/>
              <a:buFont typeface="Helvetica Neue"/>
              <a:buChar char="–"/>
            </a:pPr>
            <a:r>
              <a:rPr lang="en-US" sz="3733" dirty="0">
                <a:latin typeface="Helvetica Neue"/>
                <a:ea typeface="Helvetica Neue"/>
                <a:cs typeface="Helvetica Neue"/>
                <a:sym typeface="Helvetica Neue"/>
              </a:rPr>
              <a:t>Boolean logic in WHERE (i.e., AND, OR)</a:t>
            </a:r>
            <a:endParaRPr lang="en-US" dirty="0">
              <a:uFillTx/>
            </a:endParaRPr>
          </a:p>
          <a:p>
            <a:pPr lvl="1">
              <a:spcBef>
                <a:spcPts val="747"/>
              </a:spcBef>
              <a:buClr>
                <a:srgbClr val="484848"/>
              </a:buClr>
              <a:buSzPts val="2800"/>
              <a:buFont typeface="Helvetica Neue"/>
              <a:buChar char="–"/>
            </a:pPr>
            <a:r>
              <a:rPr lang="en-US" sz="3733" dirty="0">
                <a:latin typeface="Helvetica Neue"/>
                <a:ea typeface="Helvetica Neue"/>
                <a:cs typeface="Helvetica Neue"/>
                <a:sym typeface="Helvetica Neue"/>
              </a:rPr>
              <a:t>Traditional Set operations (i.e. INTERSECT, UNION</a:t>
            </a:r>
            <a:r>
              <a:rPr lang="en-US" sz="3733" dirty="0" smtClean="0">
                <a:latin typeface="Helvetica Neue"/>
                <a:ea typeface="Helvetica Neue"/>
                <a:cs typeface="Helvetica Neue"/>
                <a:sym typeface="Helvetica Neue"/>
              </a:rPr>
              <a:t>)</a:t>
            </a:r>
          </a:p>
          <a:p>
            <a:pPr lvl="2">
              <a:spcBef>
                <a:spcPts val="747"/>
              </a:spcBef>
              <a:buClr>
                <a:srgbClr val="484848"/>
              </a:buClr>
              <a:buSzPts val="2800"/>
              <a:buFont typeface="Helvetica Neue"/>
              <a:buChar char="–"/>
            </a:pPr>
            <a:r>
              <a:rPr lang="en-US" dirty="0"/>
              <a:t>Set: a collection of distinct elements</a:t>
            </a:r>
          </a:p>
          <a:p>
            <a:pPr lvl="2">
              <a:spcBef>
                <a:spcPts val="747"/>
              </a:spcBef>
              <a:buClr>
                <a:srgbClr val="484848"/>
              </a:buClr>
              <a:buSzPts val="2800"/>
              <a:buFont typeface="Helvetica Neue"/>
              <a:buChar char="–"/>
            </a:pPr>
            <a:r>
              <a:rPr lang="en-US" dirty="0"/>
              <a:t>Standard ways of manipulating/combining sets</a:t>
            </a:r>
          </a:p>
          <a:p>
            <a:pPr lvl="3">
              <a:spcBef>
                <a:spcPts val="747"/>
              </a:spcBef>
              <a:buClr>
                <a:srgbClr val="484848"/>
              </a:buClr>
              <a:buSzPts val="2800"/>
              <a:buFont typeface="Helvetica Neue"/>
              <a:buChar char="–"/>
            </a:pPr>
            <a:r>
              <a:rPr lang="en-US" dirty="0"/>
              <a:t>Union</a:t>
            </a:r>
          </a:p>
          <a:p>
            <a:pPr lvl="3">
              <a:spcBef>
                <a:spcPts val="747"/>
              </a:spcBef>
              <a:buClr>
                <a:srgbClr val="484848"/>
              </a:buClr>
              <a:buSzPts val="2800"/>
              <a:buFont typeface="Helvetica Neue"/>
              <a:buChar char="–"/>
            </a:pPr>
            <a:r>
              <a:rPr lang="en-US" dirty="0"/>
              <a:t>Intersect</a:t>
            </a:r>
          </a:p>
          <a:p>
            <a:pPr lvl="3">
              <a:spcBef>
                <a:spcPts val="747"/>
              </a:spcBef>
              <a:buClr>
                <a:srgbClr val="484848"/>
              </a:buClr>
              <a:buSzPts val="2800"/>
              <a:buFont typeface="Helvetica Neue"/>
              <a:buChar char="–"/>
            </a:pPr>
            <a:r>
              <a:rPr lang="en-US" dirty="0"/>
              <a:t>Except</a:t>
            </a:r>
          </a:p>
          <a:p>
            <a:pPr lvl="2">
              <a:spcBef>
                <a:spcPts val="747"/>
              </a:spcBef>
              <a:buClr>
                <a:srgbClr val="484848"/>
              </a:buClr>
              <a:buSzPts val="2800"/>
              <a:buFont typeface="Helvetica Neue"/>
              <a:buChar char="–"/>
            </a:pPr>
            <a:r>
              <a:rPr lang="en-US" dirty="0"/>
              <a:t>Treat tuples within a relation as </a:t>
            </a:r>
            <a:r>
              <a:rPr lang="en-US" dirty="0" smtClean="0"/>
              <a:t>elements </a:t>
            </a:r>
            <a:r>
              <a:rPr lang="en-US" dirty="0"/>
              <a:t>of a set</a:t>
            </a:r>
          </a:p>
          <a:p>
            <a:pPr lvl="1">
              <a:spcBef>
                <a:spcPts val="747"/>
              </a:spcBef>
              <a:buClr>
                <a:srgbClr val="484848"/>
              </a:buClr>
              <a:buSzPts val="2800"/>
              <a:buFont typeface="Helvetica Neue"/>
              <a:buChar char="–"/>
            </a:pPr>
            <a:endParaRPr lang="en-US" dirty="0">
              <a:uFillTx/>
            </a:endParaRPr>
          </a:p>
        </p:txBody>
      </p:sp>
    </p:spTree>
    <p:extLst>
      <p:ext uri="{BB962C8B-B14F-4D97-AF65-F5344CB8AC3E}">
        <p14:creationId xmlns:p14="http://schemas.microsoft.com/office/powerpoint/2010/main" val="18278138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31"/>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a:t>Other Log-Related State</a:t>
            </a:r>
            <a:endParaRPr/>
          </a:p>
        </p:txBody>
      </p:sp>
      <p:sp>
        <p:nvSpPr>
          <p:cNvPr id="999" name="Google Shape;999;p31"/>
          <p:cNvSpPr txBox="1">
            <a:spLocks noGrp="1"/>
          </p:cNvSpPr>
          <p:nvPr>
            <p:ph type="body" idx="1"/>
          </p:nvPr>
        </p:nvSpPr>
        <p:spPr>
          <a:xfrm>
            <a:off x="609600" y="1484427"/>
            <a:ext cx="10972800"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1850"/>
            </a:pPr>
            <a:r>
              <a:rPr lang="en-US" sz="2467" dirty="0"/>
              <a:t>Two in-memory tables:</a:t>
            </a:r>
            <a:endParaRPr dirty="0"/>
          </a:p>
          <a:p>
            <a:pPr marL="457189" indent="-457189">
              <a:spcBef>
                <a:spcPts val="493"/>
              </a:spcBef>
              <a:buSzPts val="1850"/>
            </a:pPr>
            <a:r>
              <a:rPr lang="en-US" sz="2467" dirty="0"/>
              <a:t>Transaction Table</a:t>
            </a:r>
            <a:endParaRPr dirty="0"/>
          </a:p>
          <a:p>
            <a:pPr marL="990575" lvl="1" indent="-380990">
              <a:spcBef>
                <a:spcPts val="444"/>
              </a:spcBef>
              <a:buSzPts val="1665"/>
            </a:pPr>
            <a:r>
              <a:rPr lang="en-US" sz="2220" dirty="0"/>
              <a:t>One entry per currently active </a:t>
            </a:r>
            <a:r>
              <a:rPr lang="en-US" sz="2220" dirty="0" err="1"/>
              <a:t>Xact</a:t>
            </a:r>
            <a:r>
              <a:rPr lang="en-US" sz="2220" dirty="0"/>
              <a:t>.</a:t>
            </a:r>
            <a:endParaRPr dirty="0"/>
          </a:p>
          <a:p>
            <a:pPr marL="1523962" lvl="2" indent="-304792">
              <a:spcBef>
                <a:spcPts val="395"/>
              </a:spcBef>
              <a:buSzPts val="1480"/>
            </a:pPr>
            <a:r>
              <a:rPr lang="en-US" sz="1973" dirty="0"/>
              <a:t>removed when </a:t>
            </a:r>
            <a:r>
              <a:rPr lang="en-US" sz="1973" dirty="0" err="1"/>
              <a:t>Xact</a:t>
            </a:r>
            <a:r>
              <a:rPr lang="en-US" sz="1973" dirty="0"/>
              <a:t> commits or aborts</a:t>
            </a:r>
            <a:endParaRPr dirty="0"/>
          </a:p>
          <a:p>
            <a:pPr marL="990575" lvl="1" indent="-380990">
              <a:spcBef>
                <a:spcPts val="444"/>
              </a:spcBef>
              <a:buSzPts val="1665"/>
            </a:pPr>
            <a:r>
              <a:rPr lang="en-US" sz="2220" dirty="0"/>
              <a:t>Contains:</a:t>
            </a:r>
            <a:endParaRPr dirty="0"/>
          </a:p>
          <a:p>
            <a:pPr marL="1523962" lvl="2" indent="-304792">
              <a:spcBef>
                <a:spcPts val="395"/>
              </a:spcBef>
              <a:buSzPts val="1480"/>
            </a:pPr>
            <a:r>
              <a:rPr lang="en-US" sz="1973" b="1" dirty="0"/>
              <a:t>XID</a:t>
            </a:r>
            <a:endParaRPr dirty="0"/>
          </a:p>
          <a:p>
            <a:pPr marL="1523962" lvl="2" indent="-304792">
              <a:spcBef>
                <a:spcPts val="395"/>
              </a:spcBef>
              <a:buSzPts val="1480"/>
            </a:pPr>
            <a:r>
              <a:rPr lang="en-US" sz="1973" b="1" dirty="0"/>
              <a:t>Status </a:t>
            </a:r>
            <a:r>
              <a:rPr lang="en-US" sz="1973" dirty="0"/>
              <a:t>(running, committing, aborting) </a:t>
            </a:r>
            <a:endParaRPr dirty="0"/>
          </a:p>
          <a:p>
            <a:pPr marL="1523962" lvl="2" indent="-304792">
              <a:spcBef>
                <a:spcPts val="395"/>
              </a:spcBef>
              <a:buSzPts val="1480"/>
            </a:pPr>
            <a:r>
              <a:rPr lang="en-US" sz="1973" b="1" dirty="0" err="1"/>
              <a:t>lastLSN</a:t>
            </a:r>
            <a:r>
              <a:rPr lang="en-US" sz="1973" b="1" dirty="0"/>
              <a:t> </a:t>
            </a:r>
            <a:r>
              <a:rPr lang="en-US" sz="1973" dirty="0"/>
              <a:t>(most recent LSN written by </a:t>
            </a:r>
            <a:r>
              <a:rPr lang="en-US" sz="1973" dirty="0" err="1"/>
              <a:t>Xact</a:t>
            </a:r>
            <a:r>
              <a:rPr lang="en-US" sz="1973" dirty="0"/>
              <a:t>).</a:t>
            </a:r>
            <a:endParaRPr dirty="0"/>
          </a:p>
          <a:p>
            <a:pPr marL="457189" indent="-457189">
              <a:spcBef>
                <a:spcPts val="493"/>
              </a:spcBef>
              <a:buSzPts val="1850"/>
            </a:pPr>
            <a:r>
              <a:rPr lang="en-US" sz="2467" dirty="0"/>
              <a:t>Dirty Page Table</a:t>
            </a:r>
            <a:endParaRPr dirty="0"/>
          </a:p>
          <a:p>
            <a:pPr marL="990575" lvl="1" indent="-380990">
              <a:spcBef>
                <a:spcPts val="444"/>
              </a:spcBef>
              <a:buSzPts val="1665"/>
            </a:pPr>
            <a:r>
              <a:rPr lang="en-US" sz="2220" dirty="0"/>
              <a:t>One entry per dirty page currently in buffer pool.</a:t>
            </a:r>
            <a:endParaRPr dirty="0"/>
          </a:p>
          <a:p>
            <a:pPr marL="990575" lvl="1" indent="-380990">
              <a:spcBef>
                <a:spcPts val="444"/>
              </a:spcBef>
              <a:buSzPts val="1665"/>
            </a:pPr>
            <a:r>
              <a:rPr lang="en-US" sz="2220" dirty="0"/>
              <a:t>Contains </a:t>
            </a:r>
            <a:r>
              <a:rPr lang="en-US" sz="2220" b="1" dirty="0" err="1"/>
              <a:t>recLSN</a:t>
            </a:r>
            <a:r>
              <a:rPr lang="en-US" sz="2220" dirty="0"/>
              <a:t> </a:t>
            </a:r>
            <a:endParaRPr dirty="0"/>
          </a:p>
          <a:p>
            <a:pPr marL="1523962" lvl="2" indent="-304792">
              <a:spcBef>
                <a:spcPts val="395"/>
              </a:spcBef>
              <a:buSzPts val="1480"/>
            </a:pPr>
            <a:r>
              <a:rPr lang="en-US" sz="1973" dirty="0"/>
              <a:t>LSN of the log record which first caused the page to be dirty.</a:t>
            </a:r>
            <a:endParaRPr dirty="0"/>
          </a:p>
        </p:txBody>
      </p:sp>
      <p:graphicFrame>
        <p:nvGraphicFramePr>
          <p:cNvPr id="1000" name="Google Shape;1000;p31" descr="Holds XID, Status, lastLSN of all transactions" title="Transaction Table"/>
          <p:cNvGraphicFramePr/>
          <p:nvPr/>
        </p:nvGraphicFramePr>
        <p:xfrm>
          <a:off x="8338456" y="1644601"/>
          <a:ext cx="2830266" cy="1143078"/>
        </p:xfrm>
        <a:graphic>
          <a:graphicData uri="http://schemas.openxmlformats.org/drawingml/2006/table">
            <a:tbl>
              <a:tblPr firstRow="1" bandRow="1">
                <a:noFill/>
              </a:tblPr>
              <a:tblGrid>
                <a:gridCol w="674900">
                  <a:extLst>
                    <a:ext uri="{9D8B030D-6E8A-4147-A177-3AD203B41FA5}">
                      <a16:colId xmlns:a16="http://schemas.microsoft.com/office/drawing/2014/main" val="20000"/>
                    </a:ext>
                  </a:extLst>
                </a:gridCol>
                <a:gridCol w="943433">
                  <a:extLst>
                    <a:ext uri="{9D8B030D-6E8A-4147-A177-3AD203B41FA5}">
                      <a16:colId xmlns:a16="http://schemas.microsoft.com/office/drawing/2014/main" val="20001"/>
                    </a:ext>
                  </a:extLst>
                </a:gridCol>
                <a:gridCol w="1211933">
                  <a:extLst>
                    <a:ext uri="{9D8B030D-6E8A-4147-A177-3AD203B41FA5}">
                      <a16:colId xmlns:a16="http://schemas.microsoft.com/office/drawing/2014/main" val="20002"/>
                    </a:ext>
                  </a:extLst>
                </a:gridCol>
              </a:tblGrid>
              <a:tr h="375947">
                <a:tc>
                  <a:txBody>
                    <a:bodyPr/>
                    <a:lstStyle/>
                    <a:p>
                      <a:pPr marL="0" marR="0" lvl="0" indent="0" algn="ctr" rtl="0">
                        <a:spcBef>
                          <a:spcPts val="0"/>
                        </a:spcBef>
                        <a:spcAft>
                          <a:spcPts val="0"/>
                        </a:spcAft>
                        <a:buNone/>
                      </a:pPr>
                      <a:r>
                        <a:rPr lang="en-US" sz="1900" u="sng" strike="noStrike" cap="none"/>
                        <a:t>XID</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Status</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lastLSN</a:t>
                      </a:r>
                      <a:endParaRPr sz="1900" u="none" strike="noStrike" cap="none"/>
                    </a:p>
                  </a:txBody>
                  <a:tcPr marL="91433" marR="91433" marT="45733" marB="45733"/>
                </a:tc>
                <a:extLst>
                  <a:ext uri="{0D108BD9-81ED-4DB2-BD59-A6C34878D82A}">
                    <a16:rowId xmlns:a16="http://schemas.microsoft.com/office/drawing/2014/main" val="10000"/>
                  </a:ext>
                </a:extLst>
              </a:tr>
              <a:tr h="375947">
                <a:tc>
                  <a:txBody>
                    <a:bodyPr/>
                    <a:lstStyle/>
                    <a:p>
                      <a:pPr marL="0" marR="0" lvl="0" indent="0" algn="ctr" rtl="0">
                        <a:spcBef>
                          <a:spcPts val="0"/>
                        </a:spcBef>
                        <a:spcAft>
                          <a:spcPts val="0"/>
                        </a:spcAft>
                        <a:buNone/>
                      </a:pPr>
                      <a:r>
                        <a:rPr lang="en-US" sz="1900" u="none" strike="noStrike" cap="none"/>
                        <a:t>1</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R</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33</a:t>
                      </a:r>
                      <a:endParaRPr sz="2400"/>
                    </a:p>
                  </a:txBody>
                  <a:tcPr marL="91433" marR="91433" marT="45733" marB="45733"/>
                </a:tc>
                <a:extLst>
                  <a:ext uri="{0D108BD9-81ED-4DB2-BD59-A6C34878D82A}">
                    <a16:rowId xmlns:a16="http://schemas.microsoft.com/office/drawing/2014/main" val="10001"/>
                  </a:ext>
                </a:extLst>
              </a:tr>
              <a:tr h="375947">
                <a:tc>
                  <a:txBody>
                    <a:bodyPr/>
                    <a:lstStyle/>
                    <a:p>
                      <a:pPr marL="0" marR="0" lvl="0" indent="0" algn="ctr" rtl="0">
                        <a:spcBef>
                          <a:spcPts val="0"/>
                        </a:spcBef>
                        <a:spcAft>
                          <a:spcPts val="0"/>
                        </a:spcAft>
                        <a:buNone/>
                      </a:pPr>
                      <a:r>
                        <a:rPr lang="en-US" sz="1900" u="none" strike="noStrike" cap="none"/>
                        <a:t>2</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C</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42</a:t>
                      </a:r>
                      <a:endParaRPr sz="2400"/>
                    </a:p>
                  </a:txBody>
                  <a:tcPr marL="91433" marR="91433" marT="45733" marB="45733"/>
                </a:tc>
                <a:extLst>
                  <a:ext uri="{0D108BD9-81ED-4DB2-BD59-A6C34878D82A}">
                    <a16:rowId xmlns:a16="http://schemas.microsoft.com/office/drawing/2014/main" val="10002"/>
                  </a:ext>
                </a:extLst>
              </a:tr>
            </a:tbl>
          </a:graphicData>
        </a:graphic>
      </p:graphicFrame>
      <p:graphicFrame>
        <p:nvGraphicFramePr>
          <p:cNvPr id="1001" name="Google Shape;1001;p31" descr="holds pageID and recLSN of dirty pages" title="Dirty Page Table"/>
          <p:cNvGraphicFramePr/>
          <p:nvPr>
            <p:extLst>
              <p:ext uri="{D42A27DB-BD31-4B8C-83A1-F6EECF244321}">
                <p14:modId xmlns:p14="http://schemas.microsoft.com/office/powerpoint/2010/main" val="818241861"/>
              </p:ext>
            </p:extLst>
          </p:nvPr>
        </p:nvGraphicFramePr>
        <p:xfrm>
          <a:off x="8570338" y="3654078"/>
          <a:ext cx="2235200" cy="1143078"/>
        </p:xfrm>
        <a:graphic>
          <a:graphicData uri="http://schemas.openxmlformats.org/drawingml/2006/table">
            <a:tbl>
              <a:tblPr firstRow="1" bandRow="1">
                <a:noFill/>
              </a:tblPr>
              <a:tblGrid>
                <a:gridCol w="1220767">
                  <a:extLst>
                    <a:ext uri="{9D8B030D-6E8A-4147-A177-3AD203B41FA5}">
                      <a16:colId xmlns:a16="http://schemas.microsoft.com/office/drawing/2014/main" val="20000"/>
                    </a:ext>
                  </a:extLst>
                </a:gridCol>
                <a:gridCol w="1014433">
                  <a:extLst>
                    <a:ext uri="{9D8B030D-6E8A-4147-A177-3AD203B41FA5}">
                      <a16:colId xmlns:a16="http://schemas.microsoft.com/office/drawing/2014/main" val="20001"/>
                    </a:ext>
                  </a:extLst>
                </a:gridCol>
              </a:tblGrid>
              <a:tr h="375947">
                <a:tc>
                  <a:txBody>
                    <a:bodyPr/>
                    <a:lstStyle/>
                    <a:p>
                      <a:pPr marL="0" marR="0" lvl="0" indent="0" algn="ctr" rtl="0">
                        <a:spcBef>
                          <a:spcPts val="0"/>
                        </a:spcBef>
                        <a:spcAft>
                          <a:spcPts val="0"/>
                        </a:spcAft>
                        <a:buNone/>
                      </a:pPr>
                      <a:r>
                        <a:rPr lang="en-US" sz="1900" u="sng" strike="noStrike" cap="none"/>
                        <a:t>PageID</a:t>
                      </a:r>
                      <a:endParaRPr sz="1900" u="sng" strike="noStrike" cap="none"/>
                    </a:p>
                  </a:txBody>
                  <a:tcPr marL="91433" marR="91433" marT="45733" marB="45733"/>
                </a:tc>
                <a:tc>
                  <a:txBody>
                    <a:bodyPr/>
                    <a:lstStyle/>
                    <a:p>
                      <a:pPr marL="0" marR="0" lvl="0" indent="0" algn="ctr" rtl="0">
                        <a:spcBef>
                          <a:spcPts val="0"/>
                        </a:spcBef>
                        <a:spcAft>
                          <a:spcPts val="0"/>
                        </a:spcAft>
                        <a:buNone/>
                      </a:pPr>
                      <a:r>
                        <a:rPr lang="en-US" sz="1900" u="none" strike="noStrike" cap="none"/>
                        <a:t>recLSN</a:t>
                      </a:r>
                      <a:endParaRPr sz="1900" u="none" strike="noStrike" cap="none"/>
                    </a:p>
                  </a:txBody>
                  <a:tcPr marL="91433" marR="91433" marT="45733" marB="45733"/>
                </a:tc>
                <a:extLst>
                  <a:ext uri="{0D108BD9-81ED-4DB2-BD59-A6C34878D82A}">
                    <a16:rowId xmlns:a16="http://schemas.microsoft.com/office/drawing/2014/main" val="10000"/>
                  </a:ext>
                </a:extLst>
              </a:tr>
              <a:tr h="375947">
                <a:tc>
                  <a:txBody>
                    <a:bodyPr/>
                    <a:lstStyle/>
                    <a:p>
                      <a:pPr marL="0" marR="0" lvl="0" indent="0" algn="ctr" rtl="0">
                        <a:spcBef>
                          <a:spcPts val="0"/>
                        </a:spcBef>
                        <a:spcAft>
                          <a:spcPts val="0"/>
                        </a:spcAft>
                        <a:buNone/>
                      </a:pPr>
                      <a:r>
                        <a:rPr lang="en-US" sz="1900" u="none" strike="noStrike" cap="none"/>
                        <a:t>46</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11</a:t>
                      </a:r>
                      <a:endParaRPr sz="2400"/>
                    </a:p>
                  </a:txBody>
                  <a:tcPr marL="91433" marR="91433" marT="45733" marB="45733"/>
                </a:tc>
                <a:extLst>
                  <a:ext uri="{0D108BD9-81ED-4DB2-BD59-A6C34878D82A}">
                    <a16:rowId xmlns:a16="http://schemas.microsoft.com/office/drawing/2014/main" val="10001"/>
                  </a:ext>
                </a:extLst>
              </a:tr>
              <a:tr h="375947">
                <a:tc>
                  <a:txBody>
                    <a:bodyPr/>
                    <a:lstStyle/>
                    <a:p>
                      <a:pPr marL="0" marR="0" lvl="0" indent="0" algn="ctr" rtl="0">
                        <a:spcBef>
                          <a:spcPts val="0"/>
                        </a:spcBef>
                        <a:spcAft>
                          <a:spcPts val="0"/>
                        </a:spcAft>
                        <a:buNone/>
                      </a:pPr>
                      <a:r>
                        <a:rPr lang="en-US" sz="1900" u="none" strike="noStrike" cap="none"/>
                        <a:t>63</a:t>
                      </a:r>
                      <a:endParaRPr sz="2400"/>
                    </a:p>
                  </a:txBody>
                  <a:tcPr marL="91433" marR="91433" marT="45733" marB="45733"/>
                </a:tc>
                <a:tc>
                  <a:txBody>
                    <a:bodyPr/>
                    <a:lstStyle/>
                    <a:p>
                      <a:pPr marL="0" marR="0" lvl="0" indent="0" algn="ctr" rtl="0">
                        <a:spcBef>
                          <a:spcPts val="0"/>
                        </a:spcBef>
                        <a:spcAft>
                          <a:spcPts val="0"/>
                        </a:spcAft>
                        <a:buNone/>
                      </a:pPr>
                      <a:r>
                        <a:rPr lang="en-US" sz="1900" u="none" strike="noStrike" cap="none"/>
                        <a:t>24</a:t>
                      </a:r>
                      <a:endParaRPr sz="2400"/>
                    </a:p>
                  </a:txBody>
                  <a:tcPr marL="91433" marR="91433" marT="45733" marB="45733"/>
                </a:tc>
                <a:extLst>
                  <a:ext uri="{0D108BD9-81ED-4DB2-BD59-A6C34878D82A}">
                    <a16:rowId xmlns:a16="http://schemas.microsoft.com/office/drawing/2014/main" val="10002"/>
                  </a:ext>
                </a:extLst>
              </a:tr>
            </a:tbl>
          </a:graphicData>
        </a:graphic>
      </p:graphicFrame>
      <p:sp>
        <p:nvSpPr>
          <p:cNvPr id="1002" name="Google Shape;1002;p31"/>
          <p:cNvSpPr txBox="1"/>
          <p:nvPr/>
        </p:nvSpPr>
        <p:spPr>
          <a:xfrm>
            <a:off x="8816376" y="1300166"/>
            <a:ext cx="2034504" cy="369277"/>
          </a:xfrm>
          <a:prstGeom prst="rect">
            <a:avLst/>
          </a:prstGeom>
          <a:noFill/>
          <a:ln>
            <a:noFill/>
          </a:ln>
        </p:spPr>
        <p:txBody>
          <a:bodyPr spcFirstLastPara="1" wrap="square" lIns="121900" tIns="60933" rIns="121900" bIns="60933" anchor="t" anchorCtr="0">
            <a:spAutoFit/>
          </a:bodyPr>
          <a:lstStyle/>
          <a:p>
            <a:r>
              <a:rPr lang="en-US" sz="1600" dirty="0">
                <a:solidFill>
                  <a:schemeClr val="dk2"/>
                </a:solidFill>
                <a:latin typeface="Helvetica Neue"/>
                <a:ea typeface="Helvetica Neue"/>
                <a:cs typeface="Helvetica Neue"/>
                <a:sym typeface="Helvetica Neue"/>
              </a:rPr>
              <a:t>Transaction Table</a:t>
            </a:r>
            <a:endParaRPr sz="2400" dirty="0"/>
          </a:p>
        </p:txBody>
      </p:sp>
      <p:sp>
        <p:nvSpPr>
          <p:cNvPr id="1003" name="Google Shape;1003;p31"/>
          <p:cNvSpPr txBox="1"/>
          <p:nvPr/>
        </p:nvSpPr>
        <p:spPr>
          <a:xfrm>
            <a:off x="8816376" y="3378132"/>
            <a:ext cx="1989163" cy="369277"/>
          </a:xfrm>
          <a:prstGeom prst="rect">
            <a:avLst/>
          </a:prstGeom>
          <a:noFill/>
          <a:ln>
            <a:noFill/>
          </a:ln>
        </p:spPr>
        <p:txBody>
          <a:bodyPr spcFirstLastPara="1" wrap="square" lIns="121900" tIns="60933" rIns="121900" bIns="60933" anchor="t" anchorCtr="0">
            <a:spAutoFit/>
          </a:bodyPr>
          <a:lstStyle/>
          <a:p>
            <a:r>
              <a:rPr lang="en-US" sz="1600" dirty="0">
                <a:solidFill>
                  <a:schemeClr val="dk2"/>
                </a:solidFill>
                <a:latin typeface="Helvetica Neue"/>
                <a:ea typeface="Helvetica Neue"/>
                <a:cs typeface="Helvetica Neue"/>
                <a:sym typeface="Helvetica Neue"/>
              </a:rPr>
              <a:t>Dirty Page Table</a:t>
            </a:r>
            <a:endParaRPr sz="2400" dirty="0"/>
          </a:p>
        </p:txBody>
      </p:sp>
      <p:sp>
        <p:nvSpPr>
          <p:cNvPr id="2" name="Slide Number Placeholder 1"/>
          <p:cNvSpPr>
            <a:spLocks noGrp="1"/>
          </p:cNvSpPr>
          <p:nvPr>
            <p:ph type="sldNum" sz="quarter" idx="12"/>
          </p:nvPr>
        </p:nvSpPr>
        <p:spPr/>
        <p:txBody>
          <a:bodyPr/>
          <a:lstStyle/>
          <a:p>
            <a:fld id="{459F6482-13E3-48AA-9F28-7362888D1E43}" type="slidenum">
              <a:rPr lang="en-US" smtClean="0"/>
              <a:t>80</a:t>
            </a:fld>
            <a:endParaRPr lang="en-US"/>
          </a:p>
        </p:txBody>
      </p:sp>
    </p:spTree>
    <p:extLst>
      <p:ext uri="{BB962C8B-B14F-4D97-AF65-F5344CB8AC3E}">
        <p14:creationId xmlns:p14="http://schemas.microsoft.com/office/powerpoint/2010/main" val="7181685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8"/>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a:t>Checkpointing</a:t>
            </a:r>
            <a:endParaRPr/>
          </a:p>
        </p:txBody>
      </p:sp>
      <p:sp>
        <p:nvSpPr>
          <p:cNvPr id="1093" name="Google Shape;1093;p38"/>
          <p:cNvSpPr txBox="1">
            <a:spLocks noGrp="1"/>
          </p:cNvSpPr>
          <p:nvPr>
            <p:ph type="body" idx="1"/>
          </p:nvPr>
        </p:nvSpPr>
        <p:spPr>
          <a:xfrm>
            <a:off x="508000" y="1498600"/>
            <a:ext cx="10972800"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2000"/>
            </a:pPr>
            <a:r>
              <a:rPr lang="en-US" dirty="0"/>
              <a:t>Conceptually, keep log around for all time.  </a:t>
            </a:r>
            <a:endParaRPr dirty="0"/>
          </a:p>
          <a:p>
            <a:pPr marL="990575" lvl="1" indent="-380990">
              <a:spcBef>
                <a:spcPts val="480"/>
              </a:spcBef>
              <a:buSzPts val="1800"/>
            </a:pPr>
            <a:r>
              <a:rPr lang="en-US" dirty="0"/>
              <a:t>Performance/implementation problems…</a:t>
            </a:r>
            <a:endParaRPr dirty="0"/>
          </a:p>
          <a:p>
            <a:pPr marL="457189" indent="-457189">
              <a:spcBef>
                <a:spcPts val="533"/>
              </a:spcBef>
              <a:buSzPts val="2000"/>
            </a:pPr>
            <a:r>
              <a:rPr lang="en-US" dirty="0"/>
              <a:t>Periodically, the DBMS creates a </a:t>
            </a:r>
            <a:r>
              <a:rPr lang="en-US" b="1" u="sng" dirty="0"/>
              <a:t>checkpoint</a:t>
            </a:r>
            <a:endParaRPr dirty="0"/>
          </a:p>
          <a:p>
            <a:pPr marL="990575" lvl="1" indent="-380990">
              <a:spcBef>
                <a:spcPts val="480"/>
              </a:spcBef>
              <a:buSzPts val="1800"/>
            </a:pPr>
            <a:r>
              <a:rPr lang="en-US" dirty="0"/>
              <a:t>Minimizes recovery time after crash.  Write to log:</a:t>
            </a:r>
            <a:endParaRPr dirty="0"/>
          </a:p>
          <a:p>
            <a:pPr marL="1523962" lvl="2" indent="-304792">
              <a:spcBef>
                <a:spcPts val="427"/>
              </a:spcBef>
              <a:buSzPts val="1600"/>
            </a:pPr>
            <a:r>
              <a:rPr lang="en-US" b="1" dirty="0" err="1"/>
              <a:t>begin_checkpoint</a:t>
            </a:r>
            <a:r>
              <a:rPr lang="en-US" b="1" dirty="0"/>
              <a:t> </a:t>
            </a:r>
            <a:r>
              <a:rPr lang="en-US" dirty="0"/>
              <a:t>record:  Indicates when </a:t>
            </a:r>
            <a:r>
              <a:rPr lang="en-US" dirty="0" err="1"/>
              <a:t>chkpt</a:t>
            </a:r>
            <a:r>
              <a:rPr lang="en-US" dirty="0"/>
              <a:t> began.</a:t>
            </a:r>
            <a:endParaRPr dirty="0"/>
          </a:p>
          <a:p>
            <a:pPr marL="1523962" lvl="2" indent="-304792">
              <a:spcBef>
                <a:spcPts val="427"/>
              </a:spcBef>
              <a:buSzPts val="1600"/>
            </a:pPr>
            <a:r>
              <a:rPr lang="en-US" b="1" dirty="0" err="1"/>
              <a:t>end_checkpoint</a:t>
            </a:r>
            <a:r>
              <a:rPr lang="en-US" b="1" dirty="0"/>
              <a:t> </a:t>
            </a:r>
            <a:r>
              <a:rPr lang="en-US" dirty="0"/>
              <a:t>record:  Contains current </a:t>
            </a:r>
            <a:r>
              <a:rPr lang="en-US" dirty="0" err="1"/>
              <a:t>Xact</a:t>
            </a:r>
            <a:r>
              <a:rPr lang="en-US" dirty="0"/>
              <a:t> table DPT</a:t>
            </a:r>
            <a:endParaRPr dirty="0"/>
          </a:p>
          <a:p>
            <a:pPr marL="1523962" lvl="2" indent="-304792">
              <a:spcBef>
                <a:spcPts val="427"/>
              </a:spcBef>
              <a:buSzPts val="1600"/>
            </a:pPr>
            <a:r>
              <a:rPr lang="en-US" dirty="0"/>
              <a:t>.  A “</a:t>
            </a:r>
            <a:r>
              <a:rPr lang="en-US" b="1" dirty="0"/>
              <a:t>fuzzy checkpoint</a:t>
            </a:r>
            <a:r>
              <a:rPr lang="en-US" dirty="0"/>
              <a:t>”: </a:t>
            </a:r>
            <a:r>
              <a:rPr lang="en-US" sz="1867" dirty="0"/>
              <a:t>Other </a:t>
            </a:r>
            <a:r>
              <a:rPr lang="en-US" sz="1867" dirty="0" err="1"/>
              <a:t>Xacts</a:t>
            </a:r>
            <a:r>
              <a:rPr lang="en-US" sz="1867" dirty="0"/>
              <a:t> continue to run;</a:t>
            </a:r>
            <a:endParaRPr dirty="0"/>
          </a:p>
          <a:p>
            <a:pPr marL="2133547" lvl="3" indent="-304792">
              <a:spcBef>
                <a:spcPts val="373"/>
              </a:spcBef>
              <a:buSzPts val="1400"/>
            </a:pPr>
            <a:r>
              <a:rPr lang="en-US" sz="1867" dirty="0"/>
              <a:t> So all we know is that these tables are after the time of the </a:t>
            </a:r>
            <a:r>
              <a:rPr lang="en-US" sz="1867" dirty="0" err="1"/>
              <a:t>begin_checkpoint</a:t>
            </a:r>
            <a:r>
              <a:rPr lang="en-US" sz="1867" dirty="0"/>
              <a:t> record.</a:t>
            </a:r>
            <a:endParaRPr dirty="0"/>
          </a:p>
          <a:p>
            <a:pPr marL="1523962" lvl="2" indent="-304792">
              <a:spcBef>
                <a:spcPts val="427"/>
              </a:spcBef>
              <a:buSzPts val="1600"/>
            </a:pPr>
            <a:r>
              <a:rPr lang="en-US" dirty="0"/>
              <a:t>Store LSN of most recent </a:t>
            </a:r>
            <a:r>
              <a:rPr lang="en-US" dirty="0" err="1"/>
              <a:t>chkpt</a:t>
            </a:r>
            <a:r>
              <a:rPr lang="en-US" dirty="0"/>
              <a:t> record in a safe place </a:t>
            </a:r>
            <a:endParaRPr dirty="0"/>
          </a:p>
          <a:p>
            <a:pPr marL="1523962" lvl="2" indent="-304792">
              <a:spcBef>
                <a:spcPts val="427"/>
              </a:spcBef>
              <a:buSzPts val="1600"/>
            </a:pPr>
            <a:r>
              <a:rPr lang="en-US" dirty="0"/>
              <a:t>(</a:t>
            </a:r>
            <a:r>
              <a:rPr lang="en-US" b="1" dirty="0"/>
              <a:t>master record</a:t>
            </a:r>
            <a:r>
              <a:rPr lang="en-US" dirty="0"/>
              <a:t>, often block 0 of the log file).</a:t>
            </a:r>
            <a:endParaRPr dirty="0"/>
          </a:p>
        </p:txBody>
      </p:sp>
      <p:grpSp>
        <p:nvGrpSpPr>
          <p:cNvPr id="1094" name="Google Shape;1094;p38" descr="LSN looks like a roll of paper being unrolled. The very end of it is the lsnLSN(CLR) undoNextLSN = 1234 XactTable, DPT. Currently undoing an LSN a little further back in time. The prevLSN for that LSN is 1234" title="LSN"/>
          <p:cNvGrpSpPr/>
          <p:nvPr/>
        </p:nvGrpSpPr>
        <p:grpSpPr>
          <a:xfrm>
            <a:off x="5308600" y="110889"/>
            <a:ext cx="5169061" cy="1376464"/>
            <a:chOff x="3981450" y="83166"/>
            <a:chExt cx="3876796" cy="1032348"/>
          </a:xfrm>
        </p:grpSpPr>
        <p:grpSp>
          <p:nvGrpSpPr>
            <p:cNvPr id="1095" name="Google Shape;1095;p38"/>
            <p:cNvGrpSpPr/>
            <p:nvPr/>
          </p:nvGrpSpPr>
          <p:grpSpPr>
            <a:xfrm>
              <a:off x="3981450" y="156144"/>
              <a:ext cx="3133725" cy="959370"/>
              <a:chOff x="3981450" y="156144"/>
              <a:chExt cx="3133725" cy="959370"/>
            </a:xfrm>
          </p:grpSpPr>
          <p:cxnSp>
            <p:nvCxnSpPr>
              <p:cNvPr id="1096" name="Google Shape;1096;p38"/>
              <p:cNvCxnSpPr/>
              <p:nvPr/>
            </p:nvCxnSpPr>
            <p:spPr>
              <a:xfrm rot="10800000">
                <a:off x="6953250" y="829764"/>
                <a:ext cx="0" cy="285750"/>
              </a:xfrm>
              <a:prstGeom prst="straightConnector1">
                <a:avLst/>
              </a:prstGeom>
              <a:noFill/>
              <a:ln w="25400" cap="flat" cmpd="sng">
                <a:solidFill>
                  <a:schemeClr val="dk2"/>
                </a:solidFill>
                <a:prstDash val="solid"/>
                <a:round/>
                <a:headEnd type="none" w="sm" len="sm"/>
                <a:tailEnd type="triangle" w="lg" len="lg"/>
              </a:ln>
            </p:spPr>
          </p:cxnSp>
          <p:cxnSp>
            <p:nvCxnSpPr>
              <p:cNvPr id="1097" name="Google Shape;1097;p38"/>
              <p:cNvCxnSpPr/>
              <p:nvPr/>
            </p:nvCxnSpPr>
            <p:spPr>
              <a:xfrm rot="10800000">
                <a:off x="5181600" y="829764"/>
                <a:ext cx="0" cy="285750"/>
              </a:xfrm>
              <a:prstGeom prst="straightConnector1">
                <a:avLst/>
              </a:prstGeom>
              <a:noFill/>
              <a:ln w="25400" cap="flat" cmpd="sng">
                <a:solidFill>
                  <a:schemeClr val="dk2"/>
                </a:solidFill>
                <a:prstDash val="solid"/>
                <a:round/>
                <a:headEnd type="none" w="sm" len="sm"/>
                <a:tailEnd type="triangle" w="lg" len="lg"/>
              </a:ln>
            </p:spPr>
          </p:cxnSp>
          <p:sp>
            <p:nvSpPr>
              <p:cNvPr id="1098" name="Google Shape;1098;p38" descr="Sand"/>
              <p:cNvSpPr/>
              <p:nvPr/>
            </p:nvSpPr>
            <p:spPr>
              <a:xfrm>
                <a:off x="6937773" y="718119"/>
                <a:ext cx="172640" cy="115491"/>
              </a:xfrm>
              <a:custGeom>
                <a:avLst/>
                <a:gdLst/>
                <a:ahLst/>
                <a:cxnLst/>
                <a:rect l="l" t="t" r="r" b="b"/>
                <a:pathLst>
                  <a:path w="145" h="97" extrusionOk="0">
                    <a:moveTo>
                      <a:pt x="0" y="0"/>
                    </a:moveTo>
                    <a:lnTo>
                      <a:pt x="0" y="96"/>
                    </a:lnTo>
                    <a:lnTo>
                      <a:pt x="144" y="0"/>
                    </a:lnTo>
                    <a:lnTo>
                      <a:pt x="0" y="0"/>
                    </a:lnTo>
                  </a:path>
                </a:pathLst>
              </a:custGeom>
              <a:blipFill rotWithShape="1">
                <a:blip r:embed="rId3">
                  <a:alphaModFix/>
                </a:blip>
                <a:tile tx="0" ty="0" sx="100000" sy="100000" flip="none" algn="tl"/>
              </a:blipFill>
              <a:ln>
                <a:noFill/>
              </a:ln>
            </p:spPr>
            <p:txBody>
              <a:bodyPr spcFirstLastPara="1" wrap="square" lIns="121900" tIns="60933" rIns="121900" bIns="60933" anchor="t" anchorCtr="0">
                <a:noAutofit/>
              </a:bodyPr>
              <a:lstStyle/>
              <a:p>
                <a:endParaRPr>
                  <a:solidFill>
                    <a:schemeClr val="dk1"/>
                  </a:solidFill>
                  <a:latin typeface="Calibri"/>
                  <a:ea typeface="Calibri"/>
                  <a:cs typeface="Calibri"/>
                  <a:sym typeface="Calibri"/>
                </a:endParaRPr>
              </a:p>
            </p:txBody>
          </p:sp>
          <p:sp>
            <p:nvSpPr>
              <p:cNvPr id="1099" name="Google Shape;1099;p38" descr="Sand"/>
              <p:cNvSpPr/>
              <p:nvPr/>
            </p:nvSpPr>
            <p:spPr>
              <a:xfrm>
                <a:off x="4371975" y="718119"/>
                <a:ext cx="2571750" cy="114300"/>
              </a:xfrm>
              <a:prstGeom prst="rect">
                <a:avLst/>
              </a:prstGeom>
              <a:blipFill rotWithShape="1">
                <a:blip r:embed="rId4">
                  <a:alphaModFix/>
                </a:blip>
                <a:tile tx="0" ty="0" sx="100000" sy="100000" flip="none" algn="tl"/>
              </a:blip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cxnSp>
            <p:nvCxnSpPr>
              <p:cNvPr id="1100" name="Google Shape;1100;p38"/>
              <p:cNvCxnSpPr/>
              <p:nvPr/>
            </p:nvCxnSpPr>
            <p:spPr>
              <a:xfrm>
                <a:off x="4314825" y="832419"/>
                <a:ext cx="2628900" cy="0"/>
              </a:xfrm>
              <a:prstGeom prst="straightConnector1">
                <a:avLst/>
              </a:prstGeom>
              <a:noFill/>
              <a:ln w="25400" cap="flat" cmpd="sng">
                <a:solidFill>
                  <a:schemeClr val="dk2"/>
                </a:solidFill>
                <a:prstDash val="solid"/>
                <a:round/>
                <a:headEnd type="none" w="sm" len="sm"/>
                <a:tailEnd type="none" w="sm" len="sm"/>
              </a:ln>
            </p:spPr>
          </p:cxnSp>
          <p:sp>
            <p:nvSpPr>
              <p:cNvPr id="1101" name="Google Shape;1101;p38" descr="Oak"/>
              <p:cNvSpPr/>
              <p:nvPr/>
            </p:nvSpPr>
            <p:spPr>
              <a:xfrm>
                <a:off x="3981450" y="156144"/>
                <a:ext cx="666750" cy="666750"/>
              </a:xfrm>
              <a:prstGeom prst="ellipse">
                <a:avLst/>
              </a:prstGeom>
              <a:blipFill rotWithShape="1">
                <a:blip r:embed="rId5">
                  <a:alphaModFix/>
                </a:blip>
                <a:tile tx="0" ty="0" sx="100000" sy="100000" flip="none" algn="tl"/>
              </a:blipFill>
              <a:ln w="25400"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cxnSp>
            <p:nvCxnSpPr>
              <p:cNvPr id="1102" name="Google Shape;1102;p38"/>
              <p:cNvCxnSpPr/>
              <p:nvPr/>
            </p:nvCxnSpPr>
            <p:spPr>
              <a:xfrm>
                <a:off x="4543425" y="718119"/>
                <a:ext cx="2571750" cy="0"/>
              </a:xfrm>
              <a:prstGeom prst="straightConnector1">
                <a:avLst/>
              </a:prstGeom>
              <a:noFill/>
              <a:ln w="12700" cap="flat" cmpd="sng">
                <a:solidFill>
                  <a:schemeClr val="dk2"/>
                </a:solidFill>
                <a:prstDash val="solid"/>
                <a:round/>
                <a:headEnd type="none" w="sm" len="sm"/>
                <a:tailEnd type="none" w="sm" len="sm"/>
              </a:ln>
            </p:spPr>
          </p:cxnSp>
          <p:cxnSp>
            <p:nvCxnSpPr>
              <p:cNvPr id="1103" name="Google Shape;1103;p38"/>
              <p:cNvCxnSpPr/>
              <p:nvPr/>
            </p:nvCxnSpPr>
            <p:spPr>
              <a:xfrm rot="10800000" flipH="1">
                <a:off x="6943725" y="718119"/>
                <a:ext cx="171450" cy="114300"/>
              </a:xfrm>
              <a:prstGeom prst="straightConnector1">
                <a:avLst/>
              </a:prstGeom>
              <a:noFill/>
              <a:ln w="12700" cap="flat" cmpd="sng">
                <a:solidFill>
                  <a:schemeClr val="dk2"/>
                </a:solidFill>
                <a:prstDash val="solid"/>
                <a:round/>
                <a:headEnd type="none" w="sm" len="sm"/>
                <a:tailEnd type="none" w="sm" len="sm"/>
              </a:ln>
            </p:spPr>
          </p:cxnSp>
          <p:cxnSp>
            <p:nvCxnSpPr>
              <p:cNvPr id="1104" name="Google Shape;1104;p38"/>
              <p:cNvCxnSpPr/>
              <p:nvPr/>
            </p:nvCxnSpPr>
            <p:spPr>
              <a:xfrm rot="10800000" flipH="1">
                <a:off x="5172075" y="718119"/>
                <a:ext cx="114300" cy="114300"/>
              </a:xfrm>
              <a:prstGeom prst="straightConnector1">
                <a:avLst/>
              </a:prstGeom>
              <a:noFill/>
              <a:ln w="12700" cap="flat" cmpd="sng">
                <a:solidFill>
                  <a:schemeClr val="dk2"/>
                </a:solidFill>
                <a:prstDash val="solid"/>
                <a:round/>
                <a:headEnd type="none" w="sm" len="sm"/>
                <a:tailEnd type="none" w="sm" len="sm"/>
              </a:ln>
            </p:spPr>
          </p:cxnSp>
          <p:cxnSp>
            <p:nvCxnSpPr>
              <p:cNvPr id="1105" name="Google Shape;1105;p38"/>
              <p:cNvCxnSpPr/>
              <p:nvPr/>
            </p:nvCxnSpPr>
            <p:spPr>
              <a:xfrm rot="10800000" flipH="1">
                <a:off x="6886575" y="718119"/>
                <a:ext cx="171450" cy="114300"/>
              </a:xfrm>
              <a:prstGeom prst="straightConnector1">
                <a:avLst/>
              </a:prstGeom>
              <a:noFill/>
              <a:ln w="12700" cap="flat" cmpd="sng">
                <a:solidFill>
                  <a:schemeClr val="dk2"/>
                </a:solidFill>
                <a:prstDash val="solid"/>
                <a:round/>
                <a:headEnd type="none" w="sm" len="sm"/>
                <a:tailEnd type="none" w="sm" len="sm"/>
              </a:ln>
            </p:spPr>
          </p:cxnSp>
          <p:sp>
            <p:nvSpPr>
              <p:cNvPr id="1106" name="Google Shape;1106;p38"/>
              <p:cNvSpPr/>
              <p:nvPr/>
            </p:nvSpPr>
            <p:spPr>
              <a:xfrm>
                <a:off x="4090988" y="265682"/>
                <a:ext cx="447675" cy="447675"/>
              </a:xfrm>
              <a:prstGeom prst="ellipse">
                <a:avLst/>
              </a:prstGeom>
              <a:noFill/>
              <a:ln w="12700"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sp>
            <p:nvSpPr>
              <p:cNvPr id="1107" name="Google Shape;1107;p38"/>
              <p:cNvSpPr/>
              <p:nvPr/>
            </p:nvSpPr>
            <p:spPr>
              <a:xfrm>
                <a:off x="4205288" y="379982"/>
                <a:ext cx="219075" cy="219075"/>
              </a:xfrm>
              <a:prstGeom prst="ellipse">
                <a:avLst/>
              </a:prstGeom>
              <a:noFill/>
              <a:ln w="12700"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sp>
            <p:nvSpPr>
              <p:cNvPr id="1108" name="Google Shape;1108;p38" descr="Currently Undoing&#10;PrevLsn=1234&#10;" title="Currently Undoing"/>
              <p:cNvSpPr txBox="1"/>
              <p:nvPr/>
            </p:nvSpPr>
            <p:spPr>
              <a:xfrm>
                <a:off x="4769984" y="192309"/>
                <a:ext cx="1325748" cy="461624"/>
              </a:xfrm>
              <a:prstGeom prst="rect">
                <a:avLst/>
              </a:prstGeom>
              <a:noFill/>
              <a:ln>
                <a:noFill/>
              </a:ln>
            </p:spPr>
            <p:txBody>
              <a:bodyPr spcFirstLastPara="1" wrap="square" lIns="121900" tIns="60933" rIns="121900" bIns="60933" anchor="t" anchorCtr="0">
                <a:spAutoFit/>
              </a:bodyPr>
              <a:lstStyle/>
              <a:p>
                <a:r>
                  <a:rPr lang="en-US" sz="1600">
                    <a:solidFill>
                      <a:schemeClr val="dk1"/>
                    </a:solidFill>
                    <a:latin typeface="Calibri"/>
                    <a:ea typeface="Calibri"/>
                    <a:cs typeface="Calibri"/>
                    <a:sym typeface="Calibri"/>
                  </a:rPr>
                  <a:t>Currently Undoing</a:t>
                </a:r>
                <a:endParaRPr sz="2400"/>
              </a:p>
              <a:p>
                <a:r>
                  <a:rPr lang="en-US" sz="1600">
                    <a:solidFill>
                      <a:schemeClr val="dk1"/>
                    </a:solidFill>
                    <a:latin typeface="Calibri"/>
                    <a:ea typeface="Calibri"/>
                    <a:cs typeface="Calibri"/>
                    <a:sym typeface="Calibri"/>
                  </a:rPr>
                  <a:t>PrevLsn=1234</a:t>
                </a:r>
                <a:endParaRPr sz="2400"/>
              </a:p>
            </p:txBody>
          </p:sp>
        </p:grpSp>
        <p:sp>
          <p:nvSpPr>
            <p:cNvPr id="1109" name="Google Shape;1109;p38" descr="lastLSN(CLR)&#10;undoNextLSN = 1234&#10;Xact Table, DPT&#10;" title="lastLSN"/>
            <p:cNvSpPr txBox="1"/>
            <p:nvPr/>
          </p:nvSpPr>
          <p:spPr>
            <a:xfrm>
              <a:off x="6362580" y="83166"/>
              <a:ext cx="1495666" cy="646290"/>
            </a:xfrm>
            <a:prstGeom prst="rect">
              <a:avLst/>
            </a:prstGeom>
            <a:noFill/>
            <a:ln>
              <a:noFill/>
            </a:ln>
          </p:spPr>
          <p:txBody>
            <a:bodyPr spcFirstLastPara="1" wrap="square" lIns="121900" tIns="60933" rIns="121900" bIns="60933" anchor="t" anchorCtr="0">
              <a:spAutoFit/>
            </a:bodyPr>
            <a:lstStyle/>
            <a:p>
              <a:r>
                <a:rPr lang="en-US" sz="1600">
                  <a:solidFill>
                    <a:schemeClr val="dk1"/>
                  </a:solidFill>
                  <a:latin typeface="Calibri"/>
                  <a:ea typeface="Calibri"/>
                  <a:cs typeface="Calibri"/>
                  <a:sym typeface="Calibri"/>
                </a:rPr>
                <a:t>lastLSN(CLR)</a:t>
              </a:r>
              <a:endParaRPr sz="2400"/>
            </a:p>
            <a:p>
              <a:r>
                <a:rPr lang="en-US" sz="1600">
                  <a:solidFill>
                    <a:schemeClr val="dk1"/>
                  </a:solidFill>
                  <a:latin typeface="Calibri"/>
                  <a:ea typeface="Calibri"/>
                  <a:cs typeface="Calibri"/>
                  <a:sym typeface="Calibri"/>
                </a:rPr>
                <a:t>undoNextLSN = 1234</a:t>
              </a:r>
              <a:endParaRPr sz="2400"/>
            </a:p>
            <a:p>
              <a:r>
                <a:rPr lang="en-US" sz="1600">
                  <a:solidFill>
                    <a:schemeClr val="dk1"/>
                  </a:solidFill>
                  <a:latin typeface="Calibri"/>
                  <a:ea typeface="Calibri"/>
                  <a:cs typeface="Calibri"/>
                  <a:sym typeface="Calibri"/>
                </a:rPr>
                <a:t>Xact Table, DPT</a:t>
              </a:r>
              <a:endParaRPr sz="2400"/>
            </a:p>
          </p:txBody>
        </p:sp>
      </p:grpSp>
      <p:sp>
        <p:nvSpPr>
          <p:cNvPr id="2" name="Slide Number Placeholder 1"/>
          <p:cNvSpPr>
            <a:spLocks noGrp="1"/>
          </p:cNvSpPr>
          <p:nvPr>
            <p:ph type="sldNum" sz="quarter" idx="12"/>
          </p:nvPr>
        </p:nvSpPr>
        <p:spPr/>
        <p:txBody>
          <a:bodyPr/>
          <a:lstStyle/>
          <a:p>
            <a:fld id="{459F6482-13E3-48AA-9F28-7362888D1E43}" type="slidenum">
              <a:rPr lang="en-US" smtClean="0"/>
              <a:t>81</a:t>
            </a:fld>
            <a:endParaRPr lang="en-US"/>
          </a:p>
        </p:txBody>
      </p:sp>
    </p:spTree>
    <p:extLst>
      <p:ext uri="{BB962C8B-B14F-4D97-AF65-F5344CB8AC3E}">
        <p14:creationId xmlns:p14="http://schemas.microsoft.com/office/powerpoint/2010/main" val="25028978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0"/>
          <p:cNvSpPr txBox="1">
            <a:spLocks noGrp="1"/>
          </p:cNvSpPr>
          <p:nvPr>
            <p:ph type="title"/>
          </p:nvPr>
        </p:nvSpPr>
        <p:spPr>
          <a:xfrm>
            <a:off x="609600" y="274639"/>
            <a:ext cx="10972800" cy="1143000"/>
          </a:xfrm>
          <a:prstGeom prst="rect">
            <a:avLst/>
          </a:prstGeom>
          <a:noFill/>
          <a:ln>
            <a:noFill/>
          </a:ln>
        </p:spPr>
        <p:txBody>
          <a:bodyPr spcFirstLastPara="1" vert="horz" wrap="square" lIns="121900" tIns="60933" rIns="121900" bIns="60933" rtlCol="0" anchor="ctr" anchorCtr="0">
            <a:normAutofit/>
          </a:bodyPr>
          <a:lstStyle/>
          <a:p>
            <a:pPr>
              <a:spcBef>
                <a:spcPts val="0"/>
              </a:spcBef>
              <a:buClr>
                <a:schemeClr val="dk1"/>
              </a:buClr>
              <a:buSzPts val="3200"/>
            </a:pPr>
            <a:r>
              <a:rPr lang="en-US"/>
              <a:t>Crash Recovery: Big Picture</a:t>
            </a:r>
            <a:endParaRPr/>
          </a:p>
        </p:txBody>
      </p:sp>
      <p:sp>
        <p:nvSpPr>
          <p:cNvPr id="1122" name="Google Shape;1122;p40"/>
          <p:cNvSpPr txBox="1">
            <a:spLocks noGrp="1"/>
          </p:cNvSpPr>
          <p:nvPr>
            <p:ph type="body" idx="1"/>
          </p:nvPr>
        </p:nvSpPr>
        <p:spPr>
          <a:xfrm>
            <a:off x="609600" y="1600201"/>
            <a:ext cx="7024688" cy="4525963"/>
          </a:xfrm>
          <a:prstGeom prst="rect">
            <a:avLst/>
          </a:prstGeom>
          <a:noFill/>
          <a:ln>
            <a:noFill/>
          </a:ln>
        </p:spPr>
        <p:txBody>
          <a:bodyPr spcFirstLastPara="1" vert="horz" wrap="square" lIns="121900" tIns="60933" rIns="121900" bIns="60933" rtlCol="0" anchor="t" anchorCtr="0">
            <a:normAutofit/>
          </a:bodyPr>
          <a:lstStyle/>
          <a:p>
            <a:pPr marL="457189" indent="-457189">
              <a:spcBef>
                <a:spcPts val="0"/>
              </a:spcBef>
              <a:buSzPts val="2000"/>
            </a:pPr>
            <a:r>
              <a:rPr lang="en-US"/>
              <a:t>Start from a </a:t>
            </a:r>
            <a:r>
              <a:rPr lang="en-US" b="1"/>
              <a:t>checkpoint</a:t>
            </a:r>
            <a:r>
              <a:rPr lang="en-US"/>
              <a:t> </a:t>
            </a:r>
            <a:endParaRPr/>
          </a:p>
          <a:p>
            <a:pPr marL="990575" lvl="1" indent="-380990">
              <a:spcBef>
                <a:spcPts val="480"/>
              </a:spcBef>
              <a:buSzPts val="1800"/>
            </a:pPr>
            <a:r>
              <a:rPr lang="en-US"/>
              <a:t>found via master record.</a:t>
            </a:r>
            <a:endParaRPr/>
          </a:p>
          <a:p>
            <a:pPr marL="457189" indent="-457189">
              <a:spcBef>
                <a:spcPts val="533"/>
              </a:spcBef>
              <a:buSzPts val="2000"/>
            </a:pPr>
            <a:r>
              <a:rPr lang="en-US"/>
              <a:t>Three phases.  Need to do:</a:t>
            </a:r>
            <a:endParaRPr/>
          </a:p>
          <a:p>
            <a:pPr marL="990575" lvl="1" indent="-380990">
              <a:spcBef>
                <a:spcPts val="480"/>
              </a:spcBef>
              <a:buSzPts val="1800"/>
            </a:pPr>
            <a:r>
              <a:rPr lang="en-US" b="1"/>
              <a:t>Analysis</a:t>
            </a:r>
            <a:r>
              <a:rPr lang="en-US"/>
              <a:t> - Figure out which Xacts committed since checkpoint, which failed.</a:t>
            </a:r>
            <a:endParaRPr/>
          </a:p>
          <a:p>
            <a:pPr marL="990575" lvl="1" indent="-380990">
              <a:spcBef>
                <a:spcPts val="480"/>
              </a:spcBef>
              <a:buSzPts val="1800"/>
            </a:pPr>
            <a:r>
              <a:rPr lang="en-US" b="1"/>
              <a:t>REDO</a:t>
            </a:r>
            <a:r>
              <a:rPr lang="en-US"/>
              <a:t> all actions.</a:t>
            </a:r>
            <a:endParaRPr/>
          </a:p>
          <a:p>
            <a:pPr marL="1523962" lvl="2" indent="-304792">
              <a:spcBef>
                <a:spcPts val="427"/>
              </a:spcBef>
              <a:buSzPts val="1600"/>
            </a:pPr>
            <a:r>
              <a:rPr lang="en-US"/>
              <a:t>(repeat history)</a:t>
            </a:r>
            <a:endParaRPr/>
          </a:p>
          <a:p>
            <a:pPr marL="990575" lvl="1" indent="-380990">
              <a:spcBef>
                <a:spcPts val="480"/>
              </a:spcBef>
              <a:buSzPts val="1800"/>
            </a:pPr>
            <a:r>
              <a:rPr lang="en-US" b="1"/>
              <a:t>UNDO</a:t>
            </a:r>
            <a:r>
              <a:rPr lang="en-US"/>
              <a:t> effects of failed Xacts.</a:t>
            </a:r>
            <a:endParaRPr/>
          </a:p>
        </p:txBody>
      </p:sp>
      <p:grpSp>
        <p:nvGrpSpPr>
          <p:cNvPr id="1123" name="Google Shape;1123;p40" descr="Vertical line representing time where top is past and bottom is present. Analysis: downward arrow pointing from last checkpoint to crash. Redo: downward arrow pointing from smallest reclSN in DPT after Analysis to CRASH. Undo: upward arrow from crash to Oldest log record of Xact active at crash" title="Recovery Diagram"/>
          <p:cNvGrpSpPr/>
          <p:nvPr/>
        </p:nvGrpSpPr>
        <p:grpSpPr>
          <a:xfrm>
            <a:off x="7909718" y="227913"/>
            <a:ext cx="3395084" cy="4778383"/>
            <a:chOff x="5932288" y="170934"/>
            <a:chExt cx="2546313" cy="3583787"/>
          </a:xfrm>
        </p:grpSpPr>
        <p:sp>
          <p:nvSpPr>
            <p:cNvPr id="1124" name="Google Shape;1124;p40"/>
            <p:cNvSpPr/>
            <p:nvPr/>
          </p:nvSpPr>
          <p:spPr>
            <a:xfrm>
              <a:off x="6305550" y="3411821"/>
              <a:ext cx="1428750" cy="342900"/>
            </a:xfrm>
            <a:prstGeom prst="rect">
              <a:avLst/>
            </a:prstGeom>
            <a:no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cxnSp>
          <p:nvCxnSpPr>
            <p:cNvPr id="1125" name="Google Shape;1125;p40"/>
            <p:cNvCxnSpPr/>
            <p:nvPr/>
          </p:nvCxnSpPr>
          <p:spPr>
            <a:xfrm>
              <a:off x="7333060" y="205979"/>
              <a:ext cx="1190" cy="2958192"/>
            </a:xfrm>
            <a:prstGeom prst="straightConnector1">
              <a:avLst/>
            </a:prstGeom>
            <a:noFill/>
            <a:ln w="50800" cap="flat" cmpd="sng">
              <a:solidFill>
                <a:schemeClr val="dk2"/>
              </a:solidFill>
              <a:prstDash val="dot"/>
              <a:round/>
              <a:headEnd type="none" w="sm" len="sm"/>
              <a:tailEnd type="none" w="sm" len="sm"/>
            </a:ln>
          </p:spPr>
        </p:cxnSp>
        <p:sp>
          <p:nvSpPr>
            <p:cNvPr id="1126" name="Google Shape;1126;p40"/>
            <p:cNvSpPr/>
            <p:nvPr/>
          </p:nvSpPr>
          <p:spPr>
            <a:xfrm>
              <a:off x="5932288" y="170934"/>
              <a:ext cx="1263254" cy="690548"/>
            </a:xfrm>
            <a:prstGeom prst="rect">
              <a:avLst/>
            </a:prstGeom>
            <a:noFill/>
            <a:ln>
              <a:noFill/>
            </a:ln>
          </p:spPr>
          <p:txBody>
            <a:bodyPr spcFirstLastPara="1" wrap="square" lIns="90467" tIns="44433" rIns="90467" bIns="44433" anchor="t" anchorCtr="0">
              <a:spAutoFit/>
            </a:bodyPr>
            <a:lstStyle/>
            <a:p>
              <a:r>
                <a:rPr lang="en-US">
                  <a:solidFill>
                    <a:schemeClr val="dk1"/>
                  </a:solidFill>
                  <a:latin typeface="Helvetica Neue"/>
                  <a:ea typeface="Helvetica Neue"/>
                  <a:cs typeface="Helvetica Neue"/>
                  <a:sym typeface="Helvetica Neue"/>
                </a:rPr>
                <a:t>Oldest log rec. of Xact active at crash</a:t>
              </a:r>
              <a:endParaRPr sz="2400"/>
            </a:p>
          </p:txBody>
        </p:sp>
        <p:sp>
          <p:nvSpPr>
            <p:cNvPr id="1127" name="Google Shape;1127;p40"/>
            <p:cNvSpPr/>
            <p:nvPr/>
          </p:nvSpPr>
          <p:spPr>
            <a:xfrm>
              <a:off x="6012657" y="1051421"/>
              <a:ext cx="1263253" cy="898297"/>
            </a:xfrm>
            <a:prstGeom prst="rect">
              <a:avLst/>
            </a:prstGeom>
            <a:noFill/>
            <a:ln>
              <a:noFill/>
            </a:ln>
          </p:spPr>
          <p:txBody>
            <a:bodyPr spcFirstLastPara="1" wrap="square" lIns="90467" tIns="44433" rIns="90467" bIns="44433" anchor="t" anchorCtr="0">
              <a:spAutoFit/>
            </a:bodyPr>
            <a:lstStyle/>
            <a:p>
              <a:r>
                <a:rPr lang="en-US">
                  <a:solidFill>
                    <a:schemeClr val="dk1"/>
                  </a:solidFill>
                  <a:latin typeface="Helvetica Neue"/>
                  <a:ea typeface="Helvetica Neue"/>
                  <a:cs typeface="Helvetica Neue"/>
                  <a:sym typeface="Helvetica Neue"/>
                </a:rPr>
                <a:t>Smallest recLSN in dirty page table after Analysis</a:t>
              </a:r>
              <a:endParaRPr sz="2400"/>
            </a:p>
          </p:txBody>
        </p:sp>
        <p:sp>
          <p:nvSpPr>
            <p:cNvPr id="1128" name="Google Shape;1128;p40"/>
            <p:cNvSpPr/>
            <p:nvPr/>
          </p:nvSpPr>
          <p:spPr>
            <a:xfrm>
              <a:off x="6012656" y="2539094"/>
              <a:ext cx="1263254" cy="275050"/>
            </a:xfrm>
            <a:prstGeom prst="rect">
              <a:avLst/>
            </a:prstGeom>
            <a:noFill/>
            <a:ln>
              <a:noFill/>
            </a:ln>
          </p:spPr>
          <p:txBody>
            <a:bodyPr spcFirstLastPara="1" wrap="square" lIns="90467" tIns="44433" rIns="90467" bIns="44433" anchor="t" anchorCtr="0">
              <a:spAutoFit/>
            </a:bodyPr>
            <a:lstStyle/>
            <a:p>
              <a:r>
                <a:rPr lang="en-US">
                  <a:solidFill>
                    <a:schemeClr val="dk1"/>
                  </a:solidFill>
                  <a:latin typeface="Helvetica Neue"/>
                  <a:ea typeface="Helvetica Neue"/>
                  <a:cs typeface="Helvetica Neue"/>
                  <a:sym typeface="Helvetica Neue"/>
                </a:rPr>
                <a:t>Last chkpt</a:t>
              </a:r>
              <a:endParaRPr>
                <a:solidFill>
                  <a:schemeClr val="dk1"/>
                </a:solidFill>
                <a:latin typeface="Helvetica Neue"/>
                <a:ea typeface="Helvetica Neue"/>
                <a:cs typeface="Helvetica Neue"/>
                <a:sym typeface="Helvetica Neue"/>
              </a:endParaRPr>
            </a:p>
          </p:txBody>
        </p:sp>
        <p:sp>
          <p:nvSpPr>
            <p:cNvPr id="1129" name="Google Shape;1129;p40"/>
            <p:cNvSpPr/>
            <p:nvPr/>
          </p:nvSpPr>
          <p:spPr>
            <a:xfrm>
              <a:off x="6069806" y="3053444"/>
              <a:ext cx="1263254" cy="275050"/>
            </a:xfrm>
            <a:prstGeom prst="rect">
              <a:avLst/>
            </a:prstGeom>
            <a:noFill/>
            <a:ln>
              <a:noFill/>
            </a:ln>
          </p:spPr>
          <p:txBody>
            <a:bodyPr spcFirstLastPara="1" wrap="square" lIns="90467" tIns="44433" rIns="90467" bIns="44433" anchor="t" anchorCtr="0">
              <a:spAutoFit/>
            </a:bodyPr>
            <a:lstStyle/>
            <a:p>
              <a:r>
                <a:rPr lang="en-US">
                  <a:solidFill>
                    <a:schemeClr val="dk1"/>
                  </a:solidFill>
                  <a:latin typeface="Helvetica Neue"/>
                  <a:ea typeface="Helvetica Neue"/>
                  <a:cs typeface="Helvetica Neue"/>
                  <a:sym typeface="Helvetica Neue"/>
                </a:rPr>
                <a:t>CRASH</a:t>
              </a:r>
              <a:endParaRPr sz="2400"/>
            </a:p>
          </p:txBody>
        </p:sp>
        <p:cxnSp>
          <p:nvCxnSpPr>
            <p:cNvPr id="1130" name="Google Shape;1130;p40"/>
            <p:cNvCxnSpPr/>
            <p:nvPr/>
          </p:nvCxnSpPr>
          <p:spPr>
            <a:xfrm>
              <a:off x="7229475" y="440021"/>
              <a:ext cx="209550" cy="0"/>
            </a:xfrm>
            <a:prstGeom prst="straightConnector1">
              <a:avLst/>
            </a:prstGeom>
            <a:noFill/>
            <a:ln w="25400" cap="flat" cmpd="sng">
              <a:solidFill>
                <a:schemeClr val="dk2"/>
              </a:solidFill>
              <a:prstDash val="solid"/>
              <a:round/>
              <a:headEnd type="none" w="sm" len="sm"/>
              <a:tailEnd type="none" w="sm" len="sm"/>
            </a:ln>
          </p:spPr>
        </p:cxnSp>
        <p:cxnSp>
          <p:nvCxnSpPr>
            <p:cNvPr id="1131" name="Google Shape;1131;p40"/>
            <p:cNvCxnSpPr/>
            <p:nvPr/>
          </p:nvCxnSpPr>
          <p:spPr>
            <a:xfrm>
              <a:off x="7229475" y="1468721"/>
              <a:ext cx="209550" cy="0"/>
            </a:xfrm>
            <a:prstGeom prst="straightConnector1">
              <a:avLst/>
            </a:prstGeom>
            <a:noFill/>
            <a:ln w="25400" cap="flat" cmpd="sng">
              <a:solidFill>
                <a:schemeClr val="dk2"/>
              </a:solidFill>
              <a:prstDash val="solid"/>
              <a:round/>
              <a:headEnd type="none" w="sm" len="sm"/>
              <a:tailEnd type="none" w="sm" len="sm"/>
            </a:ln>
          </p:spPr>
        </p:cxnSp>
        <p:cxnSp>
          <p:nvCxnSpPr>
            <p:cNvPr id="1132" name="Google Shape;1132;p40"/>
            <p:cNvCxnSpPr/>
            <p:nvPr/>
          </p:nvCxnSpPr>
          <p:spPr>
            <a:xfrm>
              <a:off x="7229475" y="2668871"/>
              <a:ext cx="209550" cy="0"/>
            </a:xfrm>
            <a:prstGeom prst="straightConnector1">
              <a:avLst/>
            </a:prstGeom>
            <a:noFill/>
            <a:ln w="25400" cap="flat" cmpd="sng">
              <a:solidFill>
                <a:schemeClr val="dk2"/>
              </a:solidFill>
              <a:prstDash val="solid"/>
              <a:round/>
              <a:headEnd type="none" w="sm" len="sm"/>
              <a:tailEnd type="none" w="sm" len="sm"/>
            </a:ln>
          </p:spPr>
        </p:cxnSp>
        <p:cxnSp>
          <p:nvCxnSpPr>
            <p:cNvPr id="1133" name="Google Shape;1133;p40"/>
            <p:cNvCxnSpPr/>
            <p:nvPr/>
          </p:nvCxnSpPr>
          <p:spPr>
            <a:xfrm>
              <a:off x="7229475" y="3240371"/>
              <a:ext cx="209550" cy="0"/>
            </a:xfrm>
            <a:prstGeom prst="straightConnector1">
              <a:avLst/>
            </a:prstGeom>
            <a:noFill/>
            <a:ln w="25400" cap="flat" cmpd="sng">
              <a:solidFill>
                <a:schemeClr val="dk2"/>
              </a:solidFill>
              <a:prstDash val="solid"/>
              <a:round/>
              <a:headEnd type="none" w="sm" len="sm"/>
              <a:tailEnd type="none" w="sm" len="sm"/>
            </a:ln>
          </p:spPr>
        </p:cxnSp>
        <p:cxnSp>
          <p:nvCxnSpPr>
            <p:cNvPr id="1134" name="Google Shape;1134;p40"/>
            <p:cNvCxnSpPr/>
            <p:nvPr/>
          </p:nvCxnSpPr>
          <p:spPr>
            <a:xfrm>
              <a:off x="7620000" y="2687921"/>
              <a:ext cx="0" cy="533400"/>
            </a:xfrm>
            <a:prstGeom prst="straightConnector1">
              <a:avLst/>
            </a:prstGeom>
            <a:noFill/>
            <a:ln w="50800" cap="flat" cmpd="sng">
              <a:solidFill>
                <a:srgbClr val="0000FF"/>
              </a:solidFill>
              <a:prstDash val="solid"/>
              <a:round/>
              <a:headEnd type="none" w="sm" len="sm"/>
              <a:tailEnd type="stealth" w="med" len="med"/>
            </a:ln>
          </p:spPr>
        </p:cxnSp>
        <p:cxnSp>
          <p:nvCxnSpPr>
            <p:cNvPr id="1135" name="Google Shape;1135;p40"/>
            <p:cNvCxnSpPr/>
            <p:nvPr/>
          </p:nvCxnSpPr>
          <p:spPr>
            <a:xfrm>
              <a:off x="7962900" y="1487771"/>
              <a:ext cx="0" cy="1733550"/>
            </a:xfrm>
            <a:prstGeom prst="straightConnector1">
              <a:avLst/>
            </a:prstGeom>
            <a:noFill/>
            <a:ln w="50800" cap="flat" cmpd="sng">
              <a:solidFill>
                <a:schemeClr val="accent2"/>
              </a:solidFill>
              <a:prstDash val="solid"/>
              <a:round/>
              <a:headEnd type="none" w="sm" len="sm"/>
              <a:tailEnd type="stealth" w="med" len="med"/>
            </a:ln>
          </p:spPr>
        </p:cxnSp>
        <p:cxnSp>
          <p:nvCxnSpPr>
            <p:cNvPr id="1136" name="Google Shape;1136;p40"/>
            <p:cNvCxnSpPr/>
            <p:nvPr/>
          </p:nvCxnSpPr>
          <p:spPr>
            <a:xfrm>
              <a:off x="8305800" y="459071"/>
              <a:ext cx="0" cy="2762250"/>
            </a:xfrm>
            <a:prstGeom prst="straightConnector1">
              <a:avLst/>
            </a:prstGeom>
            <a:noFill/>
            <a:ln w="50800" cap="flat" cmpd="sng">
              <a:solidFill>
                <a:srgbClr val="009900"/>
              </a:solidFill>
              <a:prstDash val="solid"/>
              <a:round/>
              <a:headEnd type="stealth" w="med" len="med"/>
              <a:tailEnd type="none" w="sm" len="sm"/>
            </a:ln>
          </p:spPr>
        </p:cxnSp>
        <p:sp>
          <p:nvSpPr>
            <p:cNvPr id="1137" name="Google Shape;1137;p40"/>
            <p:cNvSpPr/>
            <p:nvPr/>
          </p:nvSpPr>
          <p:spPr>
            <a:xfrm>
              <a:off x="7489032" y="3339194"/>
              <a:ext cx="286137" cy="344299"/>
            </a:xfrm>
            <a:prstGeom prst="rect">
              <a:avLst/>
            </a:prstGeom>
            <a:noFill/>
            <a:ln>
              <a:noFill/>
            </a:ln>
          </p:spPr>
          <p:txBody>
            <a:bodyPr spcFirstLastPara="1" wrap="square" lIns="90467" tIns="44433" rIns="90467" bIns="44433" anchor="t" anchorCtr="0">
              <a:spAutoFit/>
            </a:bodyPr>
            <a:lstStyle/>
            <a:p>
              <a:r>
                <a:rPr lang="en-US" sz="2400">
                  <a:solidFill>
                    <a:srgbClr val="0000FF"/>
                  </a:solidFill>
                  <a:latin typeface="Helvetica Neue"/>
                  <a:ea typeface="Helvetica Neue"/>
                  <a:cs typeface="Helvetica Neue"/>
                  <a:sym typeface="Helvetica Neue"/>
                </a:rPr>
                <a:t>A</a:t>
              </a:r>
              <a:endParaRPr sz="2400"/>
            </a:p>
          </p:txBody>
        </p:sp>
        <p:sp>
          <p:nvSpPr>
            <p:cNvPr id="1138" name="Google Shape;1138;p40"/>
            <p:cNvSpPr/>
            <p:nvPr/>
          </p:nvSpPr>
          <p:spPr>
            <a:xfrm>
              <a:off x="7831932" y="3340384"/>
              <a:ext cx="295755" cy="344299"/>
            </a:xfrm>
            <a:prstGeom prst="rect">
              <a:avLst/>
            </a:prstGeom>
            <a:noFill/>
            <a:ln>
              <a:noFill/>
            </a:ln>
          </p:spPr>
          <p:txBody>
            <a:bodyPr spcFirstLastPara="1" wrap="square" lIns="90467" tIns="44433" rIns="90467" bIns="44433" anchor="t" anchorCtr="0">
              <a:spAutoFit/>
            </a:bodyPr>
            <a:lstStyle/>
            <a:p>
              <a:r>
                <a:rPr lang="en-US" sz="2400">
                  <a:solidFill>
                    <a:schemeClr val="accent2"/>
                  </a:solidFill>
                  <a:latin typeface="Helvetica Neue"/>
                  <a:ea typeface="Helvetica Neue"/>
                  <a:cs typeface="Helvetica Neue"/>
                  <a:sym typeface="Helvetica Neue"/>
                </a:rPr>
                <a:t>R</a:t>
              </a:r>
              <a:endParaRPr sz="2400"/>
            </a:p>
          </p:txBody>
        </p:sp>
        <p:sp>
          <p:nvSpPr>
            <p:cNvPr id="1139" name="Google Shape;1139;p40"/>
            <p:cNvSpPr/>
            <p:nvPr/>
          </p:nvSpPr>
          <p:spPr>
            <a:xfrm>
              <a:off x="8174831" y="3340384"/>
              <a:ext cx="303770" cy="344299"/>
            </a:xfrm>
            <a:prstGeom prst="rect">
              <a:avLst/>
            </a:prstGeom>
            <a:noFill/>
            <a:ln>
              <a:noFill/>
            </a:ln>
          </p:spPr>
          <p:txBody>
            <a:bodyPr spcFirstLastPara="1" wrap="square" lIns="90467" tIns="44433" rIns="90467" bIns="44433" anchor="t" anchorCtr="0">
              <a:spAutoFit/>
            </a:bodyPr>
            <a:lstStyle/>
            <a:p>
              <a:r>
                <a:rPr lang="en-US" sz="2400">
                  <a:solidFill>
                    <a:srgbClr val="009900"/>
                  </a:solidFill>
                  <a:latin typeface="Helvetica Neue"/>
                  <a:ea typeface="Helvetica Neue"/>
                  <a:cs typeface="Helvetica Neue"/>
                  <a:sym typeface="Helvetica Neue"/>
                </a:rPr>
                <a:t>U</a:t>
              </a:r>
              <a:endParaRPr sz="2400"/>
            </a:p>
          </p:txBody>
        </p:sp>
      </p:grpSp>
      <p:sp>
        <p:nvSpPr>
          <p:cNvPr id="2" name="Slide Number Placeholder 1"/>
          <p:cNvSpPr>
            <a:spLocks noGrp="1"/>
          </p:cNvSpPr>
          <p:nvPr>
            <p:ph type="sldNum" sz="quarter" idx="12"/>
          </p:nvPr>
        </p:nvSpPr>
        <p:spPr/>
        <p:txBody>
          <a:bodyPr/>
          <a:lstStyle/>
          <a:p>
            <a:fld id="{459F6482-13E3-48AA-9F28-7362888D1E43}" type="slidenum">
              <a:rPr lang="en-US" smtClean="0"/>
              <a:t>82</a:t>
            </a:fld>
            <a:endParaRPr lang="en-US"/>
          </a:p>
        </p:txBody>
      </p:sp>
    </p:spTree>
    <p:extLst>
      <p:ext uri="{BB962C8B-B14F-4D97-AF65-F5344CB8AC3E}">
        <p14:creationId xmlns:p14="http://schemas.microsoft.com/office/powerpoint/2010/main" val="40682174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7"/>
          <p:cNvSpPr txBox="1">
            <a:spLocks noGrp="1"/>
          </p:cNvSpPr>
          <p:nvPr>
            <p:ph type="title"/>
          </p:nvPr>
        </p:nvSpPr>
        <p:spPr>
          <a:xfrm>
            <a:off x="609600" y="274639"/>
            <a:ext cx="10972800" cy="1143000"/>
          </a:xfrm>
          <a:prstGeom prst="rect">
            <a:avLst/>
          </a:prstGeom>
          <a:noFill/>
          <a:ln>
            <a:noFill/>
          </a:ln>
        </p:spPr>
        <p:txBody>
          <a:bodyPr spcFirstLastPara="1" vert="horz" wrap="square" lIns="90467" tIns="44433" rIns="90467" bIns="44433" rtlCol="0" anchor="ctr" anchorCtr="0">
            <a:normAutofit/>
          </a:bodyPr>
          <a:lstStyle/>
          <a:p>
            <a:pPr>
              <a:spcBef>
                <a:spcPts val="0"/>
              </a:spcBef>
              <a:buClr>
                <a:schemeClr val="dk1"/>
              </a:buClr>
              <a:buSzPts val="3200"/>
            </a:pPr>
            <a:r>
              <a:rPr lang="en-US"/>
              <a:t>Example: Crash During Restart!</a:t>
            </a:r>
            <a:endParaRPr/>
          </a:p>
        </p:txBody>
      </p:sp>
      <p:grpSp>
        <p:nvGrpSpPr>
          <p:cNvPr id="1245" name="Google Shape;1245;p47" descr="Xact Table: lastLSN, status&#10;DPT: recLSN&#10;flushedLSN&#10;ToUndo" title="RAM"/>
          <p:cNvGrpSpPr/>
          <p:nvPr/>
        </p:nvGrpSpPr>
        <p:grpSpPr>
          <a:xfrm>
            <a:off x="602343" y="1252311"/>
            <a:ext cx="2536824" cy="5327650"/>
            <a:chOff x="451757" y="939233"/>
            <a:chExt cx="1902618" cy="3995737"/>
          </a:xfrm>
        </p:grpSpPr>
        <p:sp>
          <p:nvSpPr>
            <p:cNvPr id="1246" name="Google Shape;1246;p47"/>
            <p:cNvSpPr/>
            <p:nvPr/>
          </p:nvSpPr>
          <p:spPr>
            <a:xfrm>
              <a:off x="582725" y="4592070"/>
              <a:ext cx="1428750" cy="342900"/>
            </a:xfrm>
            <a:prstGeom prst="rect">
              <a:avLst/>
            </a:prstGeom>
            <a:no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sp>
          <p:nvSpPr>
            <p:cNvPr id="1247" name="Google Shape;1247;p47"/>
            <p:cNvSpPr/>
            <p:nvPr/>
          </p:nvSpPr>
          <p:spPr>
            <a:xfrm>
              <a:off x="480331" y="2139383"/>
              <a:ext cx="1735252" cy="1683127"/>
            </a:xfrm>
            <a:prstGeom prst="rect">
              <a:avLst/>
            </a:prstGeom>
            <a:noFill/>
            <a:ln>
              <a:noFill/>
            </a:ln>
          </p:spPr>
          <p:txBody>
            <a:bodyPr spcFirstLastPara="1" wrap="square" lIns="90467" tIns="44433" rIns="90467" bIns="44433" anchor="t" anchorCtr="0">
              <a:spAutoFit/>
            </a:bodyPr>
            <a:lstStyle/>
            <a:p>
              <a:r>
                <a:rPr lang="en-US" sz="2000" b="1" dirty="0" err="1">
                  <a:solidFill>
                    <a:srgbClr val="0000FF"/>
                  </a:solidFill>
                  <a:latin typeface="Helvetica Neue"/>
                  <a:ea typeface="Helvetica Neue"/>
                  <a:cs typeface="Helvetica Neue"/>
                  <a:sym typeface="Helvetica Neue"/>
                </a:rPr>
                <a:t>Xact</a:t>
              </a:r>
              <a:r>
                <a:rPr lang="en-US" sz="2000" b="1" dirty="0">
                  <a:solidFill>
                    <a:srgbClr val="0000FF"/>
                  </a:solidFill>
                  <a:latin typeface="Helvetica Neue"/>
                  <a:ea typeface="Helvetica Neue"/>
                  <a:cs typeface="Helvetica Neue"/>
                  <a:sym typeface="Helvetica Neue"/>
                </a:rPr>
                <a:t> Table</a:t>
              </a:r>
              <a:endParaRPr sz="2400" b="1" dirty="0"/>
            </a:p>
            <a:p>
              <a:r>
                <a:rPr lang="en-US" sz="2000" dirty="0">
                  <a:solidFill>
                    <a:schemeClr val="dk2"/>
                  </a:solidFill>
                  <a:latin typeface="Helvetica Neue"/>
                  <a:ea typeface="Helvetica Neue"/>
                  <a:cs typeface="Helvetica Neue"/>
                  <a:sym typeface="Helvetica Neue"/>
                </a:rPr>
                <a:t>	</a:t>
              </a:r>
              <a:r>
                <a:rPr lang="en-US" sz="2000" dirty="0" err="1">
                  <a:solidFill>
                    <a:schemeClr val="dk2"/>
                  </a:solidFill>
                  <a:latin typeface="Helvetica Neue"/>
                  <a:ea typeface="Helvetica Neue"/>
                  <a:cs typeface="Helvetica Neue"/>
                  <a:sym typeface="Helvetica Neue"/>
                </a:rPr>
                <a:t>lastLSN</a:t>
              </a:r>
              <a:endParaRPr sz="2000" dirty="0">
                <a:solidFill>
                  <a:schemeClr val="dk2"/>
                </a:solidFill>
                <a:latin typeface="Helvetica Neue"/>
                <a:ea typeface="Helvetica Neue"/>
                <a:cs typeface="Helvetica Neue"/>
                <a:sym typeface="Helvetica Neue"/>
              </a:endParaRPr>
            </a:p>
            <a:p>
              <a:r>
                <a:rPr lang="en-US" sz="2000" dirty="0">
                  <a:solidFill>
                    <a:schemeClr val="dk2"/>
                  </a:solidFill>
                  <a:latin typeface="Helvetica Neue"/>
                  <a:ea typeface="Helvetica Neue"/>
                  <a:cs typeface="Helvetica Neue"/>
                  <a:sym typeface="Helvetica Neue"/>
                </a:rPr>
                <a:t>	status</a:t>
              </a:r>
              <a:endParaRPr sz="2400" dirty="0"/>
            </a:p>
            <a:p>
              <a:r>
                <a:rPr lang="en-US" sz="2000" b="1" dirty="0">
                  <a:solidFill>
                    <a:srgbClr val="0000FF"/>
                  </a:solidFill>
                  <a:latin typeface="Helvetica Neue"/>
                  <a:ea typeface="Helvetica Neue"/>
                  <a:cs typeface="Helvetica Neue"/>
                  <a:sym typeface="Helvetica Neue"/>
                </a:rPr>
                <a:t>Dirty Page Table</a:t>
              </a:r>
              <a:endParaRPr sz="2000" b="1" dirty="0">
                <a:solidFill>
                  <a:schemeClr val="dk2"/>
                </a:solidFill>
                <a:latin typeface="Helvetica Neue"/>
                <a:ea typeface="Helvetica Neue"/>
                <a:cs typeface="Helvetica Neue"/>
                <a:sym typeface="Helvetica Neue"/>
              </a:endParaRPr>
            </a:p>
            <a:p>
              <a:r>
                <a:rPr lang="en-US" sz="2000" dirty="0">
                  <a:solidFill>
                    <a:schemeClr val="dk2"/>
                  </a:solidFill>
                  <a:latin typeface="Helvetica Neue"/>
                  <a:ea typeface="Helvetica Neue"/>
                  <a:cs typeface="Helvetica Neue"/>
                  <a:sym typeface="Helvetica Neue"/>
                </a:rPr>
                <a:t>	</a:t>
              </a:r>
              <a:r>
                <a:rPr lang="en-US" sz="2000" dirty="0" err="1">
                  <a:solidFill>
                    <a:schemeClr val="dk2"/>
                  </a:solidFill>
                  <a:latin typeface="Helvetica Neue"/>
                  <a:ea typeface="Helvetica Neue"/>
                  <a:cs typeface="Helvetica Neue"/>
                  <a:sym typeface="Helvetica Neue"/>
                </a:rPr>
                <a:t>recLSN</a:t>
              </a:r>
              <a:endParaRPr sz="2000" dirty="0">
                <a:solidFill>
                  <a:schemeClr val="dk2"/>
                </a:solidFill>
                <a:latin typeface="Helvetica Neue"/>
                <a:ea typeface="Helvetica Neue"/>
                <a:cs typeface="Helvetica Neue"/>
                <a:sym typeface="Helvetica Neue"/>
              </a:endParaRPr>
            </a:p>
            <a:p>
              <a:r>
                <a:rPr lang="en-US" sz="2000" dirty="0" err="1">
                  <a:solidFill>
                    <a:srgbClr val="0000FF"/>
                  </a:solidFill>
                  <a:latin typeface="Helvetica Neue"/>
                  <a:ea typeface="Helvetica Neue"/>
                  <a:cs typeface="Helvetica Neue"/>
                  <a:sym typeface="Helvetica Neue"/>
                </a:rPr>
                <a:t>flushedLSN</a:t>
              </a:r>
              <a:endParaRPr sz="2000" dirty="0">
                <a:solidFill>
                  <a:srgbClr val="0000FF"/>
                </a:solidFill>
                <a:latin typeface="Helvetica Neue"/>
                <a:ea typeface="Helvetica Neue"/>
                <a:cs typeface="Helvetica Neue"/>
                <a:sym typeface="Helvetica Neue"/>
              </a:endParaRPr>
            </a:p>
            <a:p>
              <a:endParaRPr sz="2000" dirty="0">
                <a:solidFill>
                  <a:srgbClr val="0000FF"/>
                </a:solidFill>
                <a:latin typeface="Helvetica Neue"/>
                <a:ea typeface="Helvetica Neue"/>
                <a:cs typeface="Helvetica Neue"/>
                <a:sym typeface="Helvetica Neue"/>
              </a:endParaRPr>
            </a:p>
          </p:txBody>
        </p:sp>
        <p:cxnSp>
          <p:nvCxnSpPr>
            <p:cNvPr id="1248" name="Google Shape;1248;p47"/>
            <p:cNvCxnSpPr/>
            <p:nvPr/>
          </p:nvCxnSpPr>
          <p:spPr>
            <a:xfrm>
              <a:off x="2354375" y="939233"/>
              <a:ext cx="0" cy="3933825"/>
            </a:xfrm>
            <a:prstGeom prst="straightConnector1">
              <a:avLst/>
            </a:prstGeom>
            <a:noFill/>
            <a:ln w="12700" cap="flat" cmpd="sng">
              <a:solidFill>
                <a:schemeClr val="dk2"/>
              </a:solidFill>
              <a:prstDash val="solid"/>
              <a:round/>
              <a:headEnd type="none" w="sm" len="sm"/>
              <a:tailEnd type="none" w="sm" len="sm"/>
            </a:ln>
          </p:spPr>
        </p:cxnSp>
        <p:sp>
          <p:nvSpPr>
            <p:cNvPr id="1249" name="Google Shape;1249;p47"/>
            <p:cNvSpPr/>
            <p:nvPr/>
          </p:nvSpPr>
          <p:spPr>
            <a:xfrm>
              <a:off x="451757" y="3833643"/>
              <a:ext cx="1077516" cy="344299"/>
            </a:xfrm>
            <a:prstGeom prst="rect">
              <a:avLst/>
            </a:prstGeom>
            <a:noFill/>
            <a:ln>
              <a:noFill/>
            </a:ln>
          </p:spPr>
          <p:txBody>
            <a:bodyPr spcFirstLastPara="1" wrap="square" lIns="90467" tIns="44433" rIns="90467" bIns="44433" anchor="t" anchorCtr="0">
              <a:spAutoFit/>
            </a:bodyPr>
            <a:lstStyle/>
            <a:p>
              <a:r>
                <a:rPr lang="en-US" sz="2400" dirty="0" err="1">
                  <a:solidFill>
                    <a:schemeClr val="accent2"/>
                  </a:solidFill>
                  <a:latin typeface="Helvetica Neue"/>
                  <a:ea typeface="Helvetica Neue"/>
                  <a:cs typeface="Helvetica Neue"/>
                  <a:sym typeface="Helvetica Neue"/>
                </a:rPr>
                <a:t>ToUndo</a:t>
              </a:r>
              <a:endParaRPr sz="2400" dirty="0">
                <a:solidFill>
                  <a:schemeClr val="accent2"/>
                </a:solidFill>
                <a:latin typeface="Helvetica Neue"/>
                <a:ea typeface="Helvetica Neue"/>
                <a:cs typeface="Helvetica Neue"/>
                <a:sym typeface="Helvetica Neue"/>
              </a:endParaRPr>
            </a:p>
          </p:txBody>
        </p:sp>
        <p:grpSp>
          <p:nvGrpSpPr>
            <p:cNvPr id="1250" name="Google Shape;1250;p47"/>
            <p:cNvGrpSpPr/>
            <p:nvPr/>
          </p:nvGrpSpPr>
          <p:grpSpPr>
            <a:xfrm>
              <a:off x="586298" y="1328568"/>
              <a:ext cx="1258490" cy="686990"/>
              <a:chOff x="435" y="1195"/>
              <a:chExt cx="1057" cy="577"/>
            </a:xfrm>
          </p:grpSpPr>
          <p:sp>
            <p:nvSpPr>
              <p:cNvPr id="1251" name="Google Shape;1251;p47"/>
              <p:cNvSpPr/>
              <p:nvPr/>
            </p:nvSpPr>
            <p:spPr>
              <a:xfrm>
                <a:off x="658" y="1380"/>
                <a:ext cx="542" cy="289"/>
              </a:xfrm>
              <a:prstGeom prst="rect">
                <a:avLst/>
              </a:prstGeom>
              <a:noFill/>
              <a:ln>
                <a:noFill/>
              </a:ln>
            </p:spPr>
            <p:txBody>
              <a:bodyPr spcFirstLastPara="1" wrap="square" lIns="90467" tIns="44433" rIns="90467" bIns="44433" anchor="t" anchorCtr="0">
                <a:spAutoFit/>
              </a:bodyPr>
              <a:lstStyle/>
              <a:p>
                <a:r>
                  <a:rPr lang="en-US" sz="2400">
                    <a:solidFill>
                      <a:schemeClr val="dk1"/>
                    </a:solidFill>
                    <a:latin typeface="Helvetica Neue"/>
                    <a:ea typeface="Helvetica Neue"/>
                    <a:cs typeface="Helvetica Neue"/>
                    <a:sym typeface="Helvetica Neue"/>
                  </a:rPr>
                  <a:t>RAM</a:t>
                </a:r>
                <a:endParaRPr sz="2400"/>
              </a:p>
            </p:txBody>
          </p:sp>
          <p:grpSp>
            <p:nvGrpSpPr>
              <p:cNvPr id="1252" name="Google Shape;1252;p47"/>
              <p:cNvGrpSpPr/>
              <p:nvPr/>
            </p:nvGrpSpPr>
            <p:grpSpPr>
              <a:xfrm>
                <a:off x="435" y="1195"/>
                <a:ext cx="1057" cy="577"/>
                <a:chOff x="435" y="1195"/>
                <a:chExt cx="1057" cy="577"/>
              </a:xfrm>
            </p:grpSpPr>
            <p:sp>
              <p:nvSpPr>
                <p:cNvPr id="1253" name="Google Shape;1253;p47"/>
                <p:cNvSpPr/>
                <p:nvPr/>
              </p:nvSpPr>
              <p:spPr>
                <a:xfrm>
                  <a:off x="436" y="1245"/>
                  <a:ext cx="1019" cy="527"/>
                </a:xfrm>
                <a:prstGeom prst="rect">
                  <a:avLst/>
                </a:prstGeom>
                <a:no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cxnSp>
              <p:nvCxnSpPr>
                <p:cNvPr id="1254" name="Google Shape;1254;p47"/>
                <p:cNvCxnSpPr/>
                <p:nvPr/>
              </p:nvCxnSpPr>
              <p:spPr>
                <a:xfrm rot="10800000" flipH="1">
                  <a:off x="435"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55" name="Google Shape;1255;p47"/>
                <p:cNvCxnSpPr/>
                <p:nvPr/>
              </p:nvCxnSpPr>
              <p:spPr>
                <a:xfrm rot="10800000" flipH="1">
                  <a:off x="492"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56" name="Google Shape;1256;p47"/>
                <p:cNvCxnSpPr/>
                <p:nvPr/>
              </p:nvCxnSpPr>
              <p:spPr>
                <a:xfrm flipH="1">
                  <a:off x="542"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57" name="Google Shape;1257;p47"/>
                <p:cNvCxnSpPr/>
                <p:nvPr/>
              </p:nvCxnSpPr>
              <p:spPr>
                <a:xfrm flipH="1">
                  <a:off x="599"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58" name="Google Shape;1258;p47"/>
                <p:cNvCxnSpPr/>
                <p:nvPr/>
              </p:nvCxnSpPr>
              <p:spPr>
                <a:xfrm rot="10800000" flipH="1">
                  <a:off x="663"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59" name="Google Shape;1259;p47"/>
                <p:cNvCxnSpPr/>
                <p:nvPr/>
              </p:nvCxnSpPr>
              <p:spPr>
                <a:xfrm rot="10800000" flipH="1">
                  <a:off x="720"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60" name="Google Shape;1260;p47"/>
                <p:cNvCxnSpPr/>
                <p:nvPr/>
              </p:nvCxnSpPr>
              <p:spPr>
                <a:xfrm flipH="1">
                  <a:off x="770"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61" name="Google Shape;1261;p47"/>
                <p:cNvCxnSpPr/>
                <p:nvPr/>
              </p:nvCxnSpPr>
              <p:spPr>
                <a:xfrm flipH="1">
                  <a:off x="828" y="1204"/>
                  <a:ext cx="36" cy="33"/>
                </a:xfrm>
                <a:prstGeom prst="straightConnector1">
                  <a:avLst/>
                </a:prstGeom>
                <a:noFill/>
                <a:ln w="12700" cap="flat" cmpd="sng">
                  <a:solidFill>
                    <a:schemeClr val="dk2"/>
                  </a:solidFill>
                  <a:prstDash val="solid"/>
                  <a:round/>
                  <a:headEnd type="none" w="sm" len="sm"/>
                  <a:tailEnd type="none" w="sm" len="sm"/>
                </a:ln>
              </p:spPr>
            </p:cxnSp>
            <p:cxnSp>
              <p:nvCxnSpPr>
                <p:cNvPr id="1262" name="Google Shape;1262;p47"/>
                <p:cNvCxnSpPr/>
                <p:nvPr/>
              </p:nvCxnSpPr>
              <p:spPr>
                <a:xfrm rot="10800000" flipH="1">
                  <a:off x="893" y="1195"/>
                  <a:ext cx="20" cy="49"/>
                </a:xfrm>
                <a:prstGeom prst="straightConnector1">
                  <a:avLst/>
                </a:prstGeom>
                <a:noFill/>
                <a:ln w="12700" cap="flat" cmpd="sng">
                  <a:solidFill>
                    <a:schemeClr val="dk2"/>
                  </a:solidFill>
                  <a:prstDash val="solid"/>
                  <a:round/>
                  <a:headEnd type="none" w="sm" len="sm"/>
                  <a:tailEnd type="none" w="sm" len="sm"/>
                </a:ln>
              </p:spPr>
            </p:cxnSp>
            <p:cxnSp>
              <p:nvCxnSpPr>
                <p:cNvPr id="1263" name="Google Shape;1263;p47"/>
                <p:cNvCxnSpPr/>
                <p:nvPr/>
              </p:nvCxnSpPr>
              <p:spPr>
                <a:xfrm rot="10800000" flipH="1">
                  <a:off x="950" y="1195"/>
                  <a:ext cx="20" cy="49"/>
                </a:xfrm>
                <a:prstGeom prst="straightConnector1">
                  <a:avLst/>
                </a:prstGeom>
                <a:noFill/>
                <a:ln w="12700" cap="flat" cmpd="sng">
                  <a:solidFill>
                    <a:schemeClr val="dk2"/>
                  </a:solidFill>
                  <a:prstDash val="solid"/>
                  <a:round/>
                  <a:headEnd type="none" w="sm" len="sm"/>
                  <a:tailEnd type="none" w="sm" len="sm"/>
                </a:ln>
              </p:spPr>
            </p:cxnSp>
            <p:cxnSp>
              <p:nvCxnSpPr>
                <p:cNvPr id="1264" name="Google Shape;1264;p47"/>
                <p:cNvCxnSpPr/>
                <p:nvPr/>
              </p:nvCxnSpPr>
              <p:spPr>
                <a:xfrm flipH="1">
                  <a:off x="999" y="1204"/>
                  <a:ext cx="36" cy="33"/>
                </a:xfrm>
                <a:prstGeom prst="straightConnector1">
                  <a:avLst/>
                </a:prstGeom>
                <a:noFill/>
                <a:ln w="12700" cap="flat" cmpd="sng">
                  <a:solidFill>
                    <a:schemeClr val="dk2"/>
                  </a:solidFill>
                  <a:prstDash val="solid"/>
                  <a:round/>
                  <a:headEnd type="none" w="sm" len="sm"/>
                  <a:tailEnd type="none" w="sm" len="sm"/>
                </a:ln>
              </p:spPr>
            </p:cxnSp>
            <p:cxnSp>
              <p:nvCxnSpPr>
                <p:cNvPr id="1265" name="Google Shape;1265;p47"/>
                <p:cNvCxnSpPr/>
                <p:nvPr/>
              </p:nvCxnSpPr>
              <p:spPr>
                <a:xfrm flipH="1">
                  <a:off x="1056" y="1204"/>
                  <a:ext cx="36" cy="33"/>
                </a:xfrm>
                <a:prstGeom prst="straightConnector1">
                  <a:avLst/>
                </a:prstGeom>
                <a:noFill/>
                <a:ln w="12700" cap="flat" cmpd="sng">
                  <a:solidFill>
                    <a:schemeClr val="dk2"/>
                  </a:solidFill>
                  <a:prstDash val="solid"/>
                  <a:round/>
                  <a:headEnd type="none" w="sm" len="sm"/>
                  <a:tailEnd type="none" w="sm" len="sm"/>
                </a:ln>
              </p:spPr>
            </p:cxnSp>
            <p:cxnSp>
              <p:nvCxnSpPr>
                <p:cNvPr id="1266" name="Google Shape;1266;p47"/>
                <p:cNvCxnSpPr/>
                <p:nvPr/>
              </p:nvCxnSpPr>
              <p:spPr>
                <a:xfrm rot="10800000" flipH="1">
                  <a:off x="1120"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67" name="Google Shape;1267;p47"/>
                <p:cNvCxnSpPr/>
                <p:nvPr/>
              </p:nvCxnSpPr>
              <p:spPr>
                <a:xfrm rot="10800000" flipH="1">
                  <a:off x="1177"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68" name="Google Shape;1268;p47"/>
                <p:cNvCxnSpPr/>
                <p:nvPr/>
              </p:nvCxnSpPr>
              <p:spPr>
                <a:xfrm flipH="1">
                  <a:off x="1227"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69" name="Google Shape;1269;p47"/>
                <p:cNvCxnSpPr/>
                <p:nvPr/>
              </p:nvCxnSpPr>
              <p:spPr>
                <a:xfrm flipH="1">
                  <a:off x="1284"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70" name="Google Shape;1270;p47"/>
                <p:cNvCxnSpPr/>
                <p:nvPr/>
              </p:nvCxnSpPr>
              <p:spPr>
                <a:xfrm rot="10800000" flipH="1">
                  <a:off x="1348" y="1195"/>
                  <a:ext cx="21" cy="49"/>
                </a:xfrm>
                <a:prstGeom prst="straightConnector1">
                  <a:avLst/>
                </a:prstGeom>
                <a:noFill/>
                <a:ln w="12700" cap="flat" cmpd="sng">
                  <a:solidFill>
                    <a:schemeClr val="dk2"/>
                  </a:solidFill>
                  <a:prstDash val="solid"/>
                  <a:round/>
                  <a:headEnd type="none" w="sm" len="sm"/>
                  <a:tailEnd type="none" w="sm" len="sm"/>
                </a:ln>
              </p:spPr>
            </p:cxnSp>
            <p:cxnSp>
              <p:nvCxnSpPr>
                <p:cNvPr id="1271" name="Google Shape;1271;p47"/>
                <p:cNvCxnSpPr/>
                <p:nvPr/>
              </p:nvCxnSpPr>
              <p:spPr>
                <a:xfrm flipH="1">
                  <a:off x="1398"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72" name="Google Shape;1272;p47"/>
                <p:cNvCxnSpPr/>
                <p:nvPr/>
              </p:nvCxnSpPr>
              <p:spPr>
                <a:xfrm flipH="1">
                  <a:off x="1455" y="1204"/>
                  <a:ext cx="37" cy="33"/>
                </a:xfrm>
                <a:prstGeom prst="straightConnector1">
                  <a:avLst/>
                </a:prstGeom>
                <a:noFill/>
                <a:ln w="12700" cap="flat" cmpd="sng">
                  <a:solidFill>
                    <a:schemeClr val="dk2"/>
                  </a:solidFill>
                  <a:prstDash val="solid"/>
                  <a:round/>
                  <a:headEnd type="none" w="sm" len="sm"/>
                  <a:tailEnd type="none" w="sm" len="sm"/>
                </a:ln>
              </p:spPr>
            </p:cxnSp>
            <p:cxnSp>
              <p:nvCxnSpPr>
                <p:cNvPr id="1273" name="Google Shape;1273;p47"/>
                <p:cNvCxnSpPr/>
                <p:nvPr/>
              </p:nvCxnSpPr>
              <p:spPr>
                <a:xfrm flipH="1">
                  <a:off x="1455" y="1739"/>
                  <a:ext cx="37" cy="33"/>
                </a:xfrm>
                <a:prstGeom prst="straightConnector1">
                  <a:avLst/>
                </a:prstGeom>
                <a:noFill/>
                <a:ln w="12700" cap="flat" cmpd="sng">
                  <a:solidFill>
                    <a:schemeClr val="dk2"/>
                  </a:solidFill>
                  <a:prstDash val="solid"/>
                  <a:round/>
                  <a:headEnd type="none" w="sm" len="sm"/>
                  <a:tailEnd type="none" w="sm" len="sm"/>
                </a:ln>
              </p:spPr>
            </p:cxnSp>
            <p:sp>
              <p:nvSpPr>
                <p:cNvPr id="1274" name="Google Shape;1274;p47"/>
                <p:cNvSpPr/>
                <p:nvPr/>
              </p:nvSpPr>
              <p:spPr>
                <a:xfrm>
                  <a:off x="465" y="1286"/>
                  <a:ext cx="962" cy="445"/>
                </a:xfrm>
                <a:prstGeom prst="rect">
                  <a:avLst/>
                </a:prstGeom>
                <a:no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grpSp>
        </p:grpSp>
      </p:grpSp>
      <p:grpSp>
        <p:nvGrpSpPr>
          <p:cNvPr id="1275" name="Google Shape;1275;p47" descr="LSN: 0-5 - begin_checkpoint end_checkpoint&#10;LSN: 10 update: T1 writes P5&#10;LSN: 20 update T2 writes P3&#10;LSN 30 T1 abort&#10;LSN: 40, 45 CLR: Undo T1 LSN 10, T1 End&#10;LSN 50 update: T3 writes P1&#10;LSN 60 update: T2 writes P5&#10; CRASH, RESTART&#10;LSN 70: CLR: Undo T2 LSN 60 (arrow to LSN 20- undoNextLSN)&#10;LSN 80, 85: CLR: Undo T3 LSN 50, T3 end&#10;CRASH, RESTART&#10;LSN 90 CLR: Undo T2 LSN 20, T2 end&#10;" title="Log Table"/>
          <p:cNvGrpSpPr/>
          <p:nvPr/>
        </p:nvGrpSpPr>
        <p:grpSpPr>
          <a:xfrm>
            <a:off x="3181151" y="1125426"/>
            <a:ext cx="7389968" cy="5589418"/>
            <a:chOff x="2232020" y="1051560"/>
            <a:chExt cx="5542476" cy="4029959"/>
          </a:xfrm>
        </p:grpSpPr>
        <p:sp>
          <p:nvSpPr>
            <p:cNvPr id="1276" name="Google Shape;1276;p47"/>
            <p:cNvSpPr/>
            <p:nvPr/>
          </p:nvSpPr>
          <p:spPr>
            <a:xfrm>
              <a:off x="2411525" y="4592070"/>
              <a:ext cx="2171700" cy="342900"/>
            </a:xfrm>
            <a:prstGeom prst="rect">
              <a:avLst/>
            </a:prstGeom>
            <a:noFill/>
            <a:ln>
              <a:noFill/>
            </a:ln>
          </p:spPr>
          <p:txBody>
            <a:bodyPr spcFirstLastPara="1" wrap="square" lIns="121900" tIns="60933" rIns="121900" bIns="60933" anchor="ctr" anchorCtr="0">
              <a:noAutofit/>
            </a:bodyPr>
            <a:lstStyle/>
            <a:p>
              <a:endParaRPr sz="3600">
                <a:solidFill>
                  <a:srgbClr val="CF0E30"/>
                </a:solidFill>
                <a:latin typeface="Helvetica Neue"/>
                <a:ea typeface="Helvetica Neue"/>
                <a:cs typeface="Helvetica Neue"/>
                <a:sym typeface="Helvetica Neue"/>
              </a:endParaRPr>
            </a:p>
          </p:txBody>
        </p:sp>
        <p:sp>
          <p:nvSpPr>
            <p:cNvPr id="1277" name="Google Shape;1277;p47"/>
            <p:cNvSpPr/>
            <p:nvPr/>
          </p:nvSpPr>
          <p:spPr>
            <a:xfrm>
              <a:off x="3198529" y="1244033"/>
              <a:ext cx="3096201" cy="3526436"/>
            </a:xfrm>
            <a:prstGeom prst="rect">
              <a:avLst/>
            </a:prstGeom>
            <a:noFill/>
            <a:ln>
              <a:noFill/>
            </a:ln>
          </p:spPr>
          <p:txBody>
            <a:bodyPr spcFirstLastPara="1" wrap="square" lIns="90467" tIns="44433" rIns="90467" bIns="44433" anchor="t" anchorCtr="0">
              <a:spAutoFit/>
            </a:bodyPr>
            <a:lstStyle/>
            <a:p>
              <a:pPr>
                <a:lnSpc>
                  <a:spcPct val="130000"/>
                </a:lnSpc>
              </a:pPr>
              <a:r>
                <a:rPr lang="en-US" sz="2000" dirty="0" err="1">
                  <a:solidFill>
                    <a:schemeClr val="dk1"/>
                  </a:solidFill>
                  <a:latin typeface="Helvetica Neue"/>
                  <a:ea typeface="Helvetica Neue"/>
                  <a:cs typeface="Helvetica Neue"/>
                  <a:sym typeface="Helvetica Neue"/>
                </a:rPr>
                <a:t>begin_checkpoint</a:t>
              </a:r>
              <a:r>
                <a:rPr lang="en-US" sz="2000" dirty="0">
                  <a:solidFill>
                    <a:schemeClr val="dk1"/>
                  </a:solidFill>
                  <a:latin typeface="Helvetica Neue"/>
                  <a:ea typeface="Helvetica Neue"/>
                  <a:cs typeface="Helvetica Neue"/>
                  <a:sym typeface="Helvetica Neue"/>
                </a:rPr>
                <a:t>, end checkpoint</a:t>
              </a:r>
              <a:endParaRPr sz="2000" dirty="0">
                <a:solidFill>
                  <a:schemeClr val="dk1"/>
                </a:solidFill>
                <a:latin typeface="Helvetica Neue"/>
                <a:ea typeface="Helvetica Neue"/>
                <a:cs typeface="Helvetica Neue"/>
                <a:sym typeface="Helvetica Neue"/>
              </a:endParaRPr>
            </a:p>
            <a:p>
              <a:pPr>
                <a:lnSpc>
                  <a:spcPct val="130000"/>
                </a:lnSpc>
              </a:pPr>
              <a:r>
                <a:rPr lang="en-US" sz="2000" dirty="0">
                  <a:solidFill>
                    <a:schemeClr val="dk1"/>
                  </a:solidFill>
                  <a:latin typeface="Helvetica Neue"/>
                  <a:ea typeface="Helvetica Neue"/>
                  <a:cs typeface="Helvetica Neue"/>
                  <a:sym typeface="Helvetica Neue"/>
                </a:rPr>
                <a:t>update: T1 writes P5</a:t>
              </a:r>
              <a:endParaRPr sz="2400" dirty="0"/>
            </a:p>
            <a:p>
              <a:pPr>
                <a:lnSpc>
                  <a:spcPct val="130000"/>
                </a:lnSpc>
              </a:pPr>
              <a:r>
                <a:rPr lang="en-US" sz="2000" dirty="0">
                  <a:solidFill>
                    <a:schemeClr val="dk1"/>
                  </a:solidFill>
                  <a:latin typeface="Helvetica Neue"/>
                  <a:ea typeface="Helvetica Neue"/>
                  <a:cs typeface="Helvetica Neue"/>
                  <a:sym typeface="Helvetica Neue"/>
                </a:rPr>
                <a:t>update: T2 writes P3</a:t>
              </a:r>
              <a:endParaRPr sz="2400" dirty="0"/>
            </a:p>
            <a:p>
              <a:pPr>
                <a:lnSpc>
                  <a:spcPct val="130000"/>
                </a:lnSpc>
              </a:pPr>
              <a:r>
                <a:rPr lang="en-US" sz="2000" dirty="0">
                  <a:solidFill>
                    <a:schemeClr val="dk1"/>
                  </a:solidFill>
                  <a:latin typeface="Helvetica Neue"/>
                  <a:ea typeface="Helvetica Neue"/>
                  <a:cs typeface="Helvetica Neue"/>
                  <a:sym typeface="Helvetica Neue"/>
                </a:rPr>
                <a:t>T1 abort</a:t>
              </a:r>
              <a:endParaRPr sz="2400" dirty="0"/>
            </a:p>
            <a:p>
              <a:pPr>
                <a:lnSpc>
                  <a:spcPct val="130000"/>
                </a:lnSpc>
              </a:pPr>
              <a:r>
                <a:rPr lang="en-US" sz="2000" dirty="0">
                  <a:solidFill>
                    <a:schemeClr val="dk1"/>
                  </a:solidFill>
                  <a:latin typeface="Helvetica Neue"/>
                  <a:ea typeface="Helvetica Neue"/>
                  <a:cs typeface="Helvetica Neue"/>
                  <a:sym typeface="Helvetica Neue"/>
                </a:rPr>
                <a:t>CLR: Undo T1 LSN 10, T1 End</a:t>
              </a:r>
              <a:endParaRPr sz="2400" dirty="0"/>
            </a:p>
            <a:p>
              <a:pPr>
                <a:lnSpc>
                  <a:spcPct val="130000"/>
                </a:lnSpc>
              </a:pPr>
              <a:r>
                <a:rPr lang="en-US" sz="2000" dirty="0">
                  <a:solidFill>
                    <a:schemeClr val="dk1"/>
                  </a:solidFill>
                  <a:latin typeface="Helvetica Neue"/>
                  <a:ea typeface="Helvetica Neue"/>
                  <a:cs typeface="Helvetica Neue"/>
                  <a:sym typeface="Helvetica Neue"/>
                </a:rPr>
                <a:t>update: T3 writes P1</a:t>
              </a:r>
              <a:endParaRPr sz="2400" dirty="0"/>
            </a:p>
            <a:p>
              <a:pPr>
                <a:lnSpc>
                  <a:spcPct val="130000"/>
                </a:lnSpc>
              </a:pPr>
              <a:r>
                <a:rPr lang="en-US" sz="2000" dirty="0">
                  <a:solidFill>
                    <a:schemeClr val="dk1"/>
                  </a:solidFill>
                  <a:latin typeface="Helvetica Neue"/>
                  <a:ea typeface="Helvetica Neue"/>
                  <a:cs typeface="Helvetica Neue"/>
                  <a:sym typeface="Helvetica Neue"/>
                </a:rPr>
                <a:t>update: T2 writes P5</a:t>
              </a:r>
              <a:endParaRPr sz="2400" dirty="0"/>
            </a:p>
            <a:p>
              <a:pPr>
                <a:lnSpc>
                  <a:spcPct val="130000"/>
                </a:lnSpc>
              </a:pPr>
              <a:r>
                <a:rPr lang="en-US" sz="2000" dirty="0">
                  <a:solidFill>
                    <a:schemeClr val="dk1"/>
                  </a:solidFill>
                  <a:latin typeface="Helvetica Neue"/>
                  <a:ea typeface="Helvetica Neue"/>
                  <a:cs typeface="Helvetica Neue"/>
                  <a:sym typeface="Helvetica Neue"/>
                </a:rPr>
                <a:t>CRASH, RESTART</a:t>
              </a:r>
              <a:endParaRPr sz="2400" dirty="0"/>
            </a:p>
            <a:p>
              <a:pPr>
                <a:lnSpc>
                  <a:spcPct val="130000"/>
                </a:lnSpc>
              </a:pPr>
              <a:r>
                <a:rPr lang="en-US" sz="2000" dirty="0">
                  <a:solidFill>
                    <a:schemeClr val="dk1"/>
                  </a:solidFill>
                  <a:latin typeface="Helvetica Neue"/>
                  <a:ea typeface="Helvetica Neue"/>
                  <a:cs typeface="Helvetica Neue"/>
                  <a:sym typeface="Helvetica Neue"/>
                </a:rPr>
                <a:t>CLR: Undo T2 LSN 60</a:t>
              </a:r>
              <a:endParaRPr sz="2400" dirty="0"/>
            </a:p>
            <a:p>
              <a:pPr>
                <a:lnSpc>
                  <a:spcPct val="130000"/>
                </a:lnSpc>
              </a:pPr>
              <a:r>
                <a:rPr lang="en-US" sz="2000" dirty="0">
                  <a:solidFill>
                    <a:schemeClr val="dk1"/>
                  </a:solidFill>
                  <a:latin typeface="Helvetica Neue"/>
                  <a:ea typeface="Helvetica Neue"/>
                  <a:cs typeface="Helvetica Neue"/>
                  <a:sym typeface="Helvetica Neue"/>
                </a:rPr>
                <a:t>CLR: Undo T3 LSN 50, T3 end</a:t>
              </a:r>
              <a:endParaRPr sz="2400" dirty="0"/>
            </a:p>
            <a:p>
              <a:pPr>
                <a:lnSpc>
                  <a:spcPct val="130000"/>
                </a:lnSpc>
              </a:pPr>
              <a:r>
                <a:rPr lang="en-US" sz="2000" dirty="0">
                  <a:solidFill>
                    <a:schemeClr val="dk1"/>
                  </a:solidFill>
                  <a:latin typeface="Helvetica Neue"/>
                  <a:ea typeface="Helvetica Neue"/>
                  <a:cs typeface="Helvetica Neue"/>
                  <a:sym typeface="Helvetica Neue"/>
                </a:rPr>
                <a:t>CRASH, RESTART</a:t>
              </a:r>
              <a:endParaRPr lang="en-US" sz="2133" dirty="0"/>
            </a:p>
            <a:p>
              <a:pPr>
                <a:lnSpc>
                  <a:spcPct val="130000"/>
                </a:lnSpc>
              </a:pPr>
              <a:r>
                <a:rPr lang="en-US" sz="2000" dirty="0">
                  <a:solidFill>
                    <a:schemeClr val="dk1"/>
                  </a:solidFill>
                  <a:latin typeface="Helvetica Neue"/>
                  <a:ea typeface="Helvetica Neue"/>
                  <a:cs typeface="Helvetica Neue"/>
                  <a:sym typeface="Helvetica Neue"/>
                </a:rPr>
                <a:t>CLR: Undo T2 LSN 20, T2 end</a:t>
              </a:r>
              <a:endParaRPr sz="2400" dirty="0"/>
            </a:p>
          </p:txBody>
        </p:sp>
        <p:cxnSp>
          <p:nvCxnSpPr>
            <p:cNvPr id="1278" name="Google Shape;1278;p47"/>
            <p:cNvCxnSpPr/>
            <p:nvPr/>
          </p:nvCxnSpPr>
          <p:spPr>
            <a:xfrm>
              <a:off x="3097324" y="1344045"/>
              <a:ext cx="28576" cy="3419474"/>
            </a:xfrm>
            <a:prstGeom prst="straightConnector1">
              <a:avLst/>
            </a:prstGeom>
            <a:noFill/>
            <a:ln w="25400" cap="flat" cmpd="sng">
              <a:solidFill>
                <a:schemeClr val="dk2"/>
              </a:solidFill>
              <a:prstDash val="dot"/>
              <a:round/>
              <a:headEnd type="none" w="sm" len="sm"/>
              <a:tailEnd type="none" w="sm" len="sm"/>
            </a:ln>
          </p:spPr>
        </p:cxnSp>
        <p:cxnSp>
          <p:nvCxnSpPr>
            <p:cNvPr id="1280" name="Google Shape;1280;p47"/>
            <p:cNvCxnSpPr/>
            <p:nvPr/>
          </p:nvCxnSpPr>
          <p:spPr>
            <a:xfrm>
              <a:off x="2989685" y="4017342"/>
              <a:ext cx="209550" cy="0"/>
            </a:xfrm>
            <a:prstGeom prst="straightConnector1">
              <a:avLst/>
            </a:prstGeom>
            <a:noFill/>
            <a:ln w="25400" cap="flat" cmpd="sng">
              <a:solidFill>
                <a:schemeClr val="dk2"/>
              </a:solidFill>
              <a:prstDash val="solid"/>
              <a:round/>
              <a:headEnd type="none" w="sm" len="sm"/>
              <a:tailEnd type="none" w="sm" len="sm"/>
            </a:ln>
          </p:spPr>
        </p:cxnSp>
        <p:cxnSp>
          <p:nvCxnSpPr>
            <p:cNvPr id="1281" name="Google Shape;1281;p47"/>
            <p:cNvCxnSpPr/>
            <p:nvPr/>
          </p:nvCxnSpPr>
          <p:spPr>
            <a:xfrm>
              <a:off x="2992550" y="3704066"/>
              <a:ext cx="209550" cy="0"/>
            </a:xfrm>
            <a:prstGeom prst="straightConnector1">
              <a:avLst/>
            </a:prstGeom>
            <a:noFill/>
            <a:ln w="25400" cap="flat" cmpd="sng">
              <a:solidFill>
                <a:schemeClr val="dk2"/>
              </a:solidFill>
              <a:prstDash val="solid"/>
              <a:round/>
              <a:headEnd type="none" w="sm" len="sm"/>
              <a:tailEnd type="none" w="sm" len="sm"/>
            </a:ln>
          </p:spPr>
        </p:cxnSp>
        <p:cxnSp>
          <p:nvCxnSpPr>
            <p:cNvPr id="1282" name="Google Shape;1282;p47"/>
            <p:cNvCxnSpPr/>
            <p:nvPr/>
          </p:nvCxnSpPr>
          <p:spPr>
            <a:xfrm>
              <a:off x="2992550" y="3176518"/>
              <a:ext cx="209550" cy="0"/>
            </a:xfrm>
            <a:prstGeom prst="straightConnector1">
              <a:avLst/>
            </a:prstGeom>
            <a:noFill/>
            <a:ln w="25400" cap="flat" cmpd="sng">
              <a:solidFill>
                <a:schemeClr val="dk2"/>
              </a:solidFill>
              <a:prstDash val="solid"/>
              <a:round/>
              <a:headEnd type="none" w="sm" len="sm"/>
              <a:tailEnd type="none" w="sm" len="sm"/>
            </a:ln>
          </p:spPr>
        </p:cxnSp>
        <p:cxnSp>
          <p:nvCxnSpPr>
            <p:cNvPr id="1283" name="Google Shape;1283;p47"/>
            <p:cNvCxnSpPr/>
            <p:nvPr/>
          </p:nvCxnSpPr>
          <p:spPr>
            <a:xfrm>
              <a:off x="2992550" y="2890768"/>
              <a:ext cx="209550" cy="0"/>
            </a:xfrm>
            <a:prstGeom prst="straightConnector1">
              <a:avLst/>
            </a:prstGeom>
            <a:noFill/>
            <a:ln w="25400" cap="flat" cmpd="sng">
              <a:solidFill>
                <a:schemeClr val="dk2"/>
              </a:solidFill>
              <a:prstDash val="solid"/>
              <a:round/>
              <a:headEnd type="none" w="sm" len="sm"/>
              <a:tailEnd type="none" w="sm" len="sm"/>
            </a:ln>
          </p:spPr>
        </p:cxnSp>
        <p:cxnSp>
          <p:nvCxnSpPr>
            <p:cNvPr id="1284" name="Google Shape;1284;p47"/>
            <p:cNvCxnSpPr/>
            <p:nvPr/>
          </p:nvCxnSpPr>
          <p:spPr>
            <a:xfrm>
              <a:off x="2992550" y="2580577"/>
              <a:ext cx="209550" cy="0"/>
            </a:xfrm>
            <a:prstGeom prst="straightConnector1">
              <a:avLst/>
            </a:prstGeom>
            <a:noFill/>
            <a:ln w="25400" cap="flat" cmpd="sng">
              <a:solidFill>
                <a:schemeClr val="dk2"/>
              </a:solidFill>
              <a:prstDash val="solid"/>
              <a:round/>
              <a:headEnd type="none" w="sm" len="sm"/>
              <a:tailEnd type="none" w="sm" len="sm"/>
            </a:ln>
          </p:spPr>
        </p:cxnSp>
        <p:cxnSp>
          <p:nvCxnSpPr>
            <p:cNvPr id="1285" name="Google Shape;1285;p47"/>
            <p:cNvCxnSpPr/>
            <p:nvPr/>
          </p:nvCxnSpPr>
          <p:spPr>
            <a:xfrm>
              <a:off x="2992550" y="2272912"/>
              <a:ext cx="209550" cy="0"/>
            </a:xfrm>
            <a:prstGeom prst="straightConnector1">
              <a:avLst/>
            </a:prstGeom>
            <a:noFill/>
            <a:ln w="25400" cap="flat" cmpd="sng">
              <a:solidFill>
                <a:schemeClr val="dk2"/>
              </a:solidFill>
              <a:prstDash val="solid"/>
              <a:round/>
              <a:headEnd type="none" w="sm" len="sm"/>
              <a:tailEnd type="none" w="sm" len="sm"/>
            </a:ln>
          </p:spPr>
        </p:cxnSp>
        <p:cxnSp>
          <p:nvCxnSpPr>
            <p:cNvPr id="1286" name="Google Shape;1286;p47"/>
            <p:cNvCxnSpPr/>
            <p:nvPr/>
          </p:nvCxnSpPr>
          <p:spPr>
            <a:xfrm>
              <a:off x="2991655" y="2016223"/>
              <a:ext cx="209550" cy="0"/>
            </a:xfrm>
            <a:prstGeom prst="straightConnector1">
              <a:avLst/>
            </a:prstGeom>
            <a:noFill/>
            <a:ln w="25400" cap="flat" cmpd="sng">
              <a:solidFill>
                <a:schemeClr val="dk2"/>
              </a:solidFill>
              <a:prstDash val="solid"/>
              <a:round/>
              <a:headEnd type="none" w="sm" len="sm"/>
              <a:tailEnd type="none" w="sm" len="sm"/>
            </a:ln>
          </p:spPr>
        </p:cxnSp>
        <p:cxnSp>
          <p:nvCxnSpPr>
            <p:cNvPr id="1287" name="Google Shape;1287;p47"/>
            <p:cNvCxnSpPr/>
            <p:nvPr/>
          </p:nvCxnSpPr>
          <p:spPr>
            <a:xfrm>
              <a:off x="2992550" y="1734570"/>
              <a:ext cx="209550" cy="0"/>
            </a:xfrm>
            <a:prstGeom prst="straightConnector1">
              <a:avLst/>
            </a:prstGeom>
            <a:noFill/>
            <a:ln w="25400" cap="flat" cmpd="sng">
              <a:solidFill>
                <a:schemeClr val="dk2"/>
              </a:solidFill>
              <a:prstDash val="solid"/>
              <a:round/>
              <a:headEnd type="none" w="sm" len="sm"/>
              <a:tailEnd type="none" w="sm" len="sm"/>
            </a:ln>
          </p:spPr>
        </p:cxnSp>
        <p:cxnSp>
          <p:nvCxnSpPr>
            <p:cNvPr id="1288" name="Google Shape;1288;p47"/>
            <p:cNvCxnSpPr/>
            <p:nvPr/>
          </p:nvCxnSpPr>
          <p:spPr>
            <a:xfrm>
              <a:off x="2992550" y="1448820"/>
              <a:ext cx="209550" cy="0"/>
            </a:xfrm>
            <a:prstGeom prst="straightConnector1">
              <a:avLst/>
            </a:prstGeom>
            <a:noFill/>
            <a:ln w="25400" cap="flat" cmpd="sng">
              <a:solidFill>
                <a:schemeClr val="dk2"/>
              </a:solidFill>
              <a:prstDash val="solid"/>
              <a:round/>
              <a:headEnd type="none" w="sm" len="sm"/>
              <a:tailEnd type="none" w="sm" len="sm"/>
            </a:ln>
          </p:spPr>
        </p:cxnSp>
        <p:sp>
          <p:nvSpPr>
            <p:cNvPr id="1289" name="Google Shape;1289;p47"/>
            <p:cNvSpPr/>
            <p:nvPr/>
          </p:nvSpPr>
          <p:spPr>
            <a:xfrm>
              <a:off x="2423160" y="1051560"/>
              <a:ext cx="1635866" cy="330986"/>
            </a:xfrm>
            <a:prstGeom prst="rect">
              <a:avLst/>
            </a:prstGeom>
            <a:noFill/>
            <a:ln>
              <a:noFill/>
            </a:ln>
          </p:spPr>
          <p:txBody>
            <a:bodyPr spcFirstLastPara="1" wrap="square" lIns="90467" tIns="44433" rIns="90467" bIns="44433" anchor="t" anchorCtr="0">
              <a:spAutoFit/>
            </a:bodyPr>
            <a:lstStyle/>
            <a:p>
              <a:r>
                <a:rPr lang="en-US" sz="2400" u="sng">
                  <a:solidFill>
                    <a:schemeClr val="dk1"/>
                  </a:solidFill>
                  <a:latin typeface="Helvetica Neue"/>
                  <a:ea typeface="Helvetica Neue"/>
                  <a:cs typeface="Helvetica Neue"/>
                  <a:sym typeface="Helvetica Neue"/>
                </a:rPr>
                <a:t>LSN         LOG</a:t>
              </a:r>
              <a:endParaRPr sz="2400"/>
            </a:p>
          </p:txBody>
        </p:sp>
        <p:sp>
          <p:nvSpPr>
            <p:cNvPr id="1290" name="Google Shape;1290;p47"/>
            <p:cNvSpPr/>
            <p:nvPr/>
          </p:nvSpPr>
          <p:spPr>
            <a:xfrm>
              <a:off x="2232020" y="1266605"/>
              <a:ext cx="1022874" cy="3814914"/>
            </a:xfrm>
            <a:prstGeom prst="rect">
              <a:avLst/>
            </a:prstGeom>
            <a:noFill/>
            <a:ln>
              <a:noFill/>
            </a:ln>
          </p:spPr>
          <p:txBody>
            <a:bodyPr spcFirstLastPara="1" wrap="square" lIns="90467" tIns="44433" rIns="90467" bIns="44433" anchor="t" anchorCtr="0">
              <a:spAutoFit/>
            </a:bodyPr>
            <a:lstStyle/>
            <a:p>
              <a:pPr>
                <a:lnSpc>
                  <a:spcPct val="130000"/>
                </a:lnSpc>
              </a:pPr>
              <a:r>
                <a:rPr lang="en-US" sz="2000" dirty="0">
                  <a:solidFill>
                    <a:schemeClr val="dk1"/>
                  </a:solidFill>
                  <a:latin typeface="Helvetica Neue"/>
                  <a:ea typeface="Helvetica Neue"/>
                  <a:cs typeface="Helvetica Neue"/>
                  <a:sym typeface="Helvetica Neue"/>
                </a:rPr>
                <a:t>   00,05</a:t>
              </a:r>
              <a:endParaRPr sz="2400" dirty="0"/>
            </a:p>
            <a:p>
              <a:pPr>
                <a:lnSpc>
                  <a:spcPct val="130000"/>
                </a:lnSpc>
              </a:pPr>
              <a:r>
                <a:rPr lang="en-US" sz="2000" dirty="0">
                  <a:solidFill>
                    <a:schemeClr val="dk1"/>
                  </a:solidFill>
                  <a:latin typeface="Helvetica Neue"/>
                  <a:ea typeface="Helvetica Neue"/>
                  <a:cs typeface="Helvetica Neue"/>
                  <a:sym typeface="Helvetica Neue"/>
                </a:rPr>
                <a:t>        10</a:t>
              </a:r>
              <a:endParaRPr sz="2400" dirty="0"/>
            </a:p>
            <a:p>
              <a:pPr>
                <a:lnSpc>
                  <a:spcPct val="130000"/>
                </a:lnSpc>
              </a:pPr>
              <a:r>
                <a:rPr lang="en-US" sz="2000" dirty="0">
                  <a:solidFill>
                    <a:schemeClr val="dk1"/>
                  </a:solidFill>
                  <a:latin typeface="Helvetica Neue"/>
                  <a:ea typeface="Helvetica Neue"/>
                  <a:cs typeface="Helvetica Neue"/>
                  <a:sym typeface="Helvetica Neue"/>
                </a:rPr>
                <a:t>        20</a:t>
              </a:r>
              <a:endParaRPr sz="2400" dirty="0"/>
            </a:p>
            <a:p>
              <a:pPr>
                <a:lnSpc>
                  <a:spcPct val="130000"/>
                </a:lnSpc>
              </a:pPr>
              <a:r>
                <a:rPr lang="en-US" sz="2000" dirty="0">
                  <a:solidFill>
                    <a:schemeClr val="dk1"/>
                  </a:solidFill>
                  <a:latin typeface="Helvetica Neue"/>
                  <a:ea typeface="Helvetica Neue"/>
                  <a:cs typeface="Helvetica Neue"/>
                  <a:sym typeface="Helvetica Neue"/>
                </a:rPr>
                <a:t>        30</a:t>
              </a:r>
              <a:endParaRPr sz="2400" dirty="0"/>
            </a:p>
            <a:p>
              <a:pPr>
                <a:lnSpc>
                  <a:spcPct val="130000"/>
                </a:lnSpc>
              </a:pPr>
              <a:r>
                <a:rPr lang="en-US" sz="2000" dirty="0">
                  <a:solidFill>
                    <a:schemeClr val="dk1"/>
                  </a:solidFill>
                  <a:latin typeface="Helvetica Neue"/>
                  <a:ea typeface="Helvetica Neue"/>
                  <a:cs typeface="Helvetica Neue"/>
                  <a:sym typeface="Helvetica Neue"/>
                </a:rPr>
                <a:t>   40,45</a:t>
              </a:r>
              <a:endParaRPr sz="2400" dirty="0"/>
            </a:p>
            <a:p>
              <a:pPr>
                <a:lnSpc>
                  <a:spcPct val="130000"/>
                </a:lnSpc>
              </a:pPr>
              <a:r>
                <a:rPr lang="en-US" sz="2000" dirty="0">
                  <a:solidFill>
                    <a:schemeClr val="dk1"/>
                  </a:solidFill>
                  <a:latin typeface="Helvetica Neue"/>
                  <a:ea typeface="Helvetica Neue"/>
                  <a:cs typeface="Helvetica Neue"/>
                  <a:sym typeface="Helvetica Neue"/>
                </a:rPr>
                <a:t>        50</a:t>
              </a:r>
              <a:endParaRPr sz="2400" dirty="0"/>
            </a:p>
            <a:p>
              <a:pPr>
                <a:lnSpc>
                  <a:spcPct val="130000"/>
                </a:lnSpc>
              </a:pPr>
              <a:r>
                <a:rPr lang="en-US" sz="2000" dirty="0">
                  <a:solidFill>
                    <a:schemeClr val="dk1"/>
                  </a:solidFill>
                  <a:latin typeface="Helvetica Neue"/>
                  <a:ea typeface="Helvetica Neue"/>
                  <a:cs typeface="Helvetica Neue"/>
                  <a:sym typeface="Helvetica Neue"/>
                </a:rPr>
                <a:t>        60</a:t>
              </a:r>
              <a:endParaRPr sz="2400" dirty="0"/>
            </a:p>
            <a:p>
              <a:pPr>
                <a:lnSpc>
                  <a:spcPct val="130000"/>
                </a:lnSpc>
              </a:pPr>
              <a:endParaRPr sz="2000" dirty="0">
                <a:solidFill>
                  <a:schemeClr val="dk1"/>
                </a:solidFill>
                <a:latin typeface="Helvetica Neue"/>
                <a:ea typeface="Helvetica Neue"/>
                <a:cs typeface="Helvetica Neue"/>
                <a:sym typeface="Helvetica Neue"/>
              </a:endParaRPr>
            </a:p>
            <a:p>
              <a:pPr>
                <a:lnSpc>
                  <a:spcPct val="130000"/>
                </a:lnSpc>
              </a:pPr>
              <a:r>
                <a:rPr lang="en-US" sz="2000" dirty="0">
                  <a:solidFill>
                    <a:schemeClr val="dk1"/>
                  </a:solidFill>
                  <a:latin typeface="Helvetica Neue"/>
                  <a:ea typeface="Helvetica Neue"/>
                  <a:cs typeface="Helvetica Neue"/>
                  <a:sym typeface="Helvetica Neue"/>
                </a:rPr>
                <a:t>        70</a:t>
              </a:r>
              <a:endParaRPr sz="2400" dirty="0"/>
            </a:p>
            <a:p>
              <a:pPr>
                <a:lnSpc>
                  <a:spcPct val="130000"/>
                </a:lnSpc>
              </a:pPr>
              <a:r>
                <a:rPr lang="en-US" sz="2000" dirty="0">
                  <a:solidFill>
                    <a:schemeClr val="dk1"/>
                  </a:solidFill>
                  <a:latin typeface="Helvetica Neue"/>
                  <a:ea typeface="Helvetica Neue"/>
                  <a:cs typeface="Helvetica Neue"/>
                  <a:sym typeface="Helvetica Neue"/>
                </a:rPr>
                <a:t>   80,85</a:t>
              </a:r>
              <a:endParaRPr sz="2400" dirty="0"/>
            </a:p>
            <a:p>
              <a:pPr>
                <a:lnSpc>
                  <a:spcPct val="130000"/>
                </a:lnSpc>
              </a:pPr>
              <a:endParaRPr lang="en-US" sz="2000" dirty="0">
                <a:solidFill>
                  <a:schemeClr val="dk1"/>
                </a:solidFill>
                <a:latin typeface="Helvetica Neue"/>
                <a:ea typeface="Helvetica Neue"/>
                <a:cs typeface="Helvetica Neue"/>
                <a:sym typeface="Helvetica Neue"/>
              </a:endParaRPr>
            </a:p>
            <a:p>
              <a:pPr>
                <a:lnSpc>
                  <a:spcPct val="130000"/>
                </a:lnSpc>
              </a:pPr>
              <a:r>
                <a:rPr lang="en-US" sz="2000" dirty="0">
                  <a:solidFill>
                    <a:schemeClr val="dk1"/>
                  </a:solidFill>
                  <a:latin typeface="Helvetica Neue"/>
                  <a:ea typeface="Helvetica Neue"/>
                  <a:cs typeface="Helvetica Neue"/>
                  <a:sym typeface="Helvetica Neue"/>
                </a:rPr>
                <a:t>        90</a:t>
              </a:r>
              <a:endParaRPr sz="2400" dirty="0"/>
            </a:p>
            <a:p>
              <a:pPr>
                <a:lnSpc>
                  <a:spcPct val="130000"/>
                </a:lnSpc>
              </a:pPr>
              <a:endParaRPr sz="2000" dirty="0">
                <a:solidFill>
                  <a:schemeClr val="dk1"/>
                </a:solidFill>
                <a:latin typeface="Helvetica Neue"/>
                <a:ea typeface="Helvetica Neue"/>
                <a:cs typeface="Helvetica Neue"/>
                <a:sym typeface="Helvetica Neue"/>
              </a:endParaRPr>
            </a:p>
          </p:txBody>
        </p:sp>
        <p:cxnSp>
          <p:nvCxnSpPr>
            <p:cNvPr id="1291" name="Google Shape;1291;p47"/>
            <p:cNvCxnSpPr/>
            <p:nvPr/>
          </p:nvCxnSpPr>
          <p:spPr>
            <a:xfrm>
              <a:off x="3049700" y="3348715"/>
              <a:ext cx="152400" cy="152400"/>
            </a:xfrm>
            <a:prstGeom prst="straightConnector1">
              <a:avLst/>
            </a:prstGeom>
            <a:noFill/>
            <a:ln w="25400" cap="flat" cmpd="sng">
              <a:solidFill>
                <a:schemeClr val="dk2"/>
              </a:solidFill>
              <a:prstDash val="solid"/>
              <a:round/>
              <a:headEnd type="none" w="sm" len="sm"/>
              <a:tailEnd type="none" w="sm" len="sm"/>
            </a:ln>
          </p:spPr>
        </p:cxnSp>
        <p:cxnSp>
          <p:nvCxnSpPr>
            <p:cNvPr id="1292" name="Google Shape;1292;p47"/>
            <p:cNvCxnSpPr/>
            <p:nvPr/>
          </p:nvCxnSpPr>
          <p:spPr>
            <a:xfrm flipH="1">
              <a:off x="3030650" y="3341389"/>
              <a:ext cx="190500" cy="152400"/>
            </a:xfrm>
            <a:prstGeom prst="straightConnector1">
              <a:avLst/>
            </a:prstGeom>
            <a:noFill/>
            <a:ln w="25400" cap="flat" cmpd="sng">
              <a:solidFill>
                <a:schemeClr val="dk2"/>
              </a:solidFill>
              <a:prstDash val="solid"/>
              <a:round/>
              <a:headEnd type="none" w="sm" len="sm"/>
              <a:tailEnd type="none" w="sm" len="sm"/>
            </a:ln>
          </p:spPr>
        </p:cxnSp>
        <p:cxnSp>
          <p:nvCxnSpPr>
            <p:cNvPr id="1293" name="Google Shape;1293;p47"/>
            <p:cNvCxnSpPr/>
            <p:nvPr/>
          </p:nvCxnSpPr>
          <p:spPr>
            <a:xfrm>
              <a:off x="3031179" y="4199625"/>
              <a:ext cx="152400" cy="152400"/>
            </a:xfrm>
            <a:prstGeom prst="straightConnector1">
              <a:avLst/>
            </a:prstGeom>
            <a:noFill/>
            <a:ln w="25400" cap="flat" cmpd="sng">
              <a:solidFill>
                <a:schemeClr val="dk2"/>
              </a:solidFill>
              <a:prstDash val="solid"/>
              <a:round/>
              <a:headEnd type="none" w="sm" len="sm"/>
              <a:tailEnd type="none" w="sm" len="sm"/>
            </a:ln>
          </p:spPr>
        </p:cxnSp>
        <p:cxnSp>
          <p:nvCxnSpPr>
            <p:cNvPr id="1294" name="Google Shape;1294;p47"/>
            <p:cNvCxnSpPr/>
            <p:nvPr/>
          </p:nvCxnSpPr>
          <p:spPr>
            <a:xfrm flipH="1">
              <a:off x="3030995" y="4213744"/>
              <a:ext cx="190500" cy="152400"/>
            </a:xfrm>
            <a:prstGeom prst="straightConnector1">
              <a:avLst/>
            </a:prstGeom>
            <a:noFill/>
            <a:ln w="25400" cap="flat" cmpd="sng">
              <a:solidFill>
                <a:schemeClr val="dk2"/>
              </a:solidFill>
              <a:prstDash val="solid"/>
              <a:round/>
              <a:headEnd type="none" w="sm" len="sm"/>
              <a:tailEnd type="none" w="sm" len="sm"/>
            </a:ln>
          </p:spPr>
        </p:cxnSp>
        <p:sp>
          <p:nvSpPr>
            <p:cNvPr id="1295" name="Google Shape;1295;p47"/>
            <p:cNvSpPr/>
            <p:nvPr/>
          </p:nvSpPr>
          <p:spPr>
            <a:xfrm>
              <a:off x="6576251" y="2321022"/>
              <a:ext cx="1198245" cy="264414"/>
            </a:xfrm>
            <a:prstGeom prst="rect">
              <a:avLst/>
            </a:prstGeom>
            <a:noFill/>
            <a:ln>
              <a:noFill/>
            </a:ln>
          </p:spPr>
          <p:txBody>
            <a:bodyPr spcFirstLastPara="1" wrap="square" lIns="90467" tIns="44433" rIns="90467" bIns="44433" anchor="t" anchorCtr="0">
              <a:spAutoFit/>
            </a:bodyPr>
            <a:lstStyle/>
            <a:p>
              <a:r>
                <a:rPr lang="en-US" dirty="0" err="1">
                  <a:solidFill>
                    <a:schemeClr val="dk2"/>
                  </a:solidFill>
                  <a:latin typeface="Helvetica Neue"/>
                  <a:ea typeface="Helvetica Neue"/>
                  <a:cs typeface="Helvetica Neue"/>
                  <a:sym typeface="Helvetica Neue"/>
                </a:rPr>
                <a:t>undonextLSN</a:t>
              </a:r>
              <a:endParaRPr dirty="0">
                <a:solidFill>
                  <a:schemeClr val="dk2"/>
                </a:solidFill>
                <a:latin typeface="Helvetica Neue"/>
                <a:ea typeface="Helvetica Neue"/>
                <a:cs typeface="Helvetica Neue"/>
                <a:sym typeface="Helvetica Neue"/>
              </a:endParaRPr>
            </a:p>
          </p:txBody>
        </p:sp>
        <p:cxnSp>
          <p:nvCxnSpPr>
            <p:cNvPr id="1296" name="Google Shape;1296;p47"/>
            <p:cNvCxnSpPr>
              <a:stCxn id="1295" idx="1"/>
            </p:cNvCxnSpPr>
            <p:nvPr/>
          </p:nvCxnSpPr>
          <p:spPr>
            <a:xfrm flipH="1">
              <a:off x="6004102" y="2458561"/>
              <a:ext cx="572149" cy="330010"/>
            </a:xfrm>
            <a:prstGeom prst="straightConnector1">
              <a:avLst/>
            </a:prstGeom>
            <a:noFill/>
            <a:ln w="25400" cap="flat" cmpd="sng">
              <a:solidFill>
                <a:schemeClr val="dk2"/>
              </a:solidFill>
              <a:prstDash val="dot"/>
              <a:round/>
              <a:headEnd type="none" w="sm" len="sm"/>
              <a:tailEnd type="stealth" w="med" len="med"/>
            </a:ln>
          </p:spPr>
        </p:cxnSp>
        <p:sp>
          <p:nvSpPr>
            <p:cNvPr id="1297" name="Google Shape;1297;p47"/>
            <p:cNvSpPr/>
            <p:nvPr/>
          </p:nvSpPr>
          <p:spPr>
            <a:xfrm>
              <a:off x="5105399" y="1970315"/>
              <a:ext cx="898703" cy="1749352"/>
            </a:xfrm>
            <a:custGeom>
              <a:avLst/>
              <a:gdLst/>
              <a:ahLst/>
              <a:cxnLst/>
              <a:rect l="l" t="t" r="r" b="b"/>
              <a:pathLst>
                <a:path w="26918" h="43200" fill="none" extrusionOk="0">
                  <a:moveTo>
                    <a:pt x="-1" y="664"/>
                  </a:moveTo>
                  <a:cubicBezTo>
                    <a:pt x="1738" y="223"/>
                    <a:pt x="3524" y="-1"/>
                    <a:pt x="5318" y="0"/>
                  </a:cubicBezTo>
                  <a:cubicBezTo>
                    <a:pt x="17247" y="0"/>
                    <a:pt x="26918" y="9670"/>
                    <a:pt x="26918" y="21600"/>
                  </a:cubicBezTo>
                  <a:cubicBezTo>
                    <a:pt x="26918" y="33529"/>
                    <a:pt x="17247" y="43200"/>
                    <a:pt x="5318" y="43200"/>
                  </a:cubicBezTo>
                  <a:cubicBezTo>
                    <a:pt x="5294" y="43200"/>
                    <a:pt x="5271" y="43199"/>
                    <a:pt x="5248" y="43199"/>
                  </a:cubicBezTo>
                </a:path>
                <a:path w="26918" h="43200" extrusionOk="0">
                  <a:moveTo>
                    <a:pt x="-1" y="664"/>
                  </a:moveTo>
                  <a:cubicBezTo>
                    <a:pt x="1738" y="223"/>
                    <a:pt x="3524" y="-1"/>
                    <a:pt x="5318" y="0"/>
                  </a:cubicBezTo>
                  <a:cubicBezTo>
                    <a:pt x="17247" y="0"/>
                    <a:pt x="26918" y="9670"/>
                    <a:pt x="26918" y="21600"/>
                  </a:cubicBezTo>
                  <a:cubicBezTo>
                    <a:pt x="26918" y="33529"/>
                    <a:pt x="17247" y="43200"/>
                    <a:pt x="5318" y="43200"/>
                  </a:cubicBezTo>
                  <a:cubicBezTo>
                    <a:pt x="5294" y="43200"/>
                    <a:pt x="5271" y="43199"/>
                    <a:pt x="5248" y="43199"/>
                  </a:cubicBezTo>
                  <a:lnTo>
                    <a:pt x="5318" y="21600"/>
                  </a:lnTo>
                  <a:lnTo>
                    <a:pt x="-1" y="664"/>
                  </a:lnTo>
                  <a:close/>
                </a:path>
              </a:pathLst>
            </a:custGeom>
            <a:noFill/>
            <a:ln w="12700" cap="rnd" cmpd="sng">
              <a:solidFill>
                <a:schemeClr val="accent2"/>
              </a:solidFill>
              <a:prstDash val="solid"/>
              <a:round/>
              <a:headEnd type="arrow" w="med" len="med"/>
              <a:tailEnd type="none" w="med" len="med"/>
            </a:ln>
          </p:spPr>
          <p:txBody>
            <a:bodyPr spcFirstLastPara="1" wrap="square" lIns="121900" tIns="60933" rIns="121900" bIns="60933" anchor="ctr" anchorCtr="0">
              <a:noAutofit/>
            </a:bodyPr>
            <a:lstStyle/>
            <a:p>
              <a:endParaRPr>
                <a:solidFill>
                  <a:schemeClr val="dk1"/>
                </a:solidFill>
                <a:latin typeface="Calibri"/>
                <a:ea typeface="Calibri"/>
                <a:cs typeface="Calibri"/>
                <a:sym typeface="Calibri"/>
              </a:endParaRPr>
            </a:p>
          </p:txBody>
        </p:sp>
      </p:grpSp>
      <p:cxnSp>
        <p:nvCxnSpPr>
          <p:cNvPr id="1299" name="Google Shape;1299;p47"/>
          <p:cNvCxnSpPr/>
          <p:nvPr/>
        </p:nvCxnSpPr>
        <p:spPr>
          <a:xfrm>
            <a:off x="4214783" y="6010593"/>
            <a:ext cx="279400" cy="0"/>
          </a:xfrm>
          <a:prstGeom prst="straightConnector1">
            <a:avLst/>
          </a:prstGeom>
          <a:noFill/>
          <a:ln w="25400" cap="flat" cmpd="sng">
            <a:solidFill>
              <a:schemeClr val="dk2"/>
            </a:solidFill>
            <a:prstDash val="solid"/>
            <a:round/>
            <a:headEnd type="none" w="sm" len="sm"/>
            <a:tailEnd type="none" w="sm" len="sm"/>
          </a:ln>
        </p:spPr>
      </p:cxnSp>
      <p:sp>
        <p:nvSpPr>
          <p:cNvPr id="58" name="Google Shape;1237;p46"/>
          <p:cNvSpPr txBox="1"/>
          <p:nvPr/>
        </p:nvSpPr>
        <p:spPr>
          <a:xfrm>
            <a:off x="8973460" y="352418"/>
            <a:ext cx="3082921" cy="2421634"/>
          </a:xfrm>
          <a:prstGeom prst="rect">
            <a:avLst/>
          </a:prstGeom>
          <a:noFill/>
          <a:ln>
            <a:noFill/>
          </a:ln>
        </p:spPr>
        <p:txBody>
          <a:bodyPr spcFirstLastPara="1" wrap="square" lIns="121900" tIns="60933" rIns="121900" bIns="60933" anchor="t" anchorCtr="0">
            <a:spAutoFit/>
          </a:bodyPr>
          <a:lstStyle/>
          <a:p>
            <a:r>
              <a:rPr lang="en-US" sz="1867" i="1" dirty="0">
                <a:solidFill>
                  <a:srgbClr val="C00000"/>
                </a:solidFill>
                <a:latin typeface="Helvetica Neue"/>
                <a:ea typeface="Helvetica Neue"/>
                <a:cs typeface="Helvetica Neue"/>
                <a:sym typeface="Helvetica Neue"/>
              </a:rPr>
              <a:t>Using pencil and paper, run the ARIES recovery algorithm on this log, assuming you have access to a master record pointing to LSN 05. Maintain all the state on the left as you go!</a:t>
            </a:r>
            <a:endParaRPr sz="2400" dirty="0"/>
          </a:p>
        </p:txBody>
      </p:sp>
      <p:sp>
        <p:nvSpPr>
          <p:cNvPr id="2" name="Slide Number Placeholder 1"/>
          <p:cNvSpPr>
            <a:spLocks noGrp="1"/>
          </p:cNvSpPr>
          <p:nvPr>
            <p:ph type="sldNum" sz="quarter" idx="12"/>
          </p:nvPr>
        </p:nvSpPr>
        <p:spPr/>
        <p:txBody>
          <a:bodyPr/>
          <a:lstStyle/>
          <a:p>
            <a:fld id="{459F6482-13E3-48AA-9F28-7362888D1E43}" type="slidenum">
              <a:rPr lang="en-US" smtClean="0"/>
              <a:t>83</a:t>
            </a:fld>
            <a:endParaRPr lang="en-US"/>
          </a:p>
        </p:txBody>
      </p:sp>
    </p:spTree>
    <p:extLst>
      <p:ext uri="{BB962C8B-B14F-4D97-AF65-F5344CB8AC3E}">
        <p14:creationId xmlns:p14="http://schemas.microsoft.com/office/powerpoint/2010/main" val="15327120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293" y="2778833"/>
            <a:ext cx="7608271" cy="1325563"/>
          </a:xfrm>
        </p:spPr>
        <p:txBody>
          <a:bodyPr>
            <a:normAutofit/>
          </a:bodyPr>
          <a:lstStyle/>
          <a:p>
            <a:r>
              <a:rPr lang="en-US" altLang="zh-CN" sz="5400" b="1" dirty="0" smtClean="0"/>
              <a:t>11. ER Modeling &amp; FD</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84</a:t>
            </a:fld>
            <a:endParaRPr lang="en-US"/>
          </a:p>
        </p:txBody>
      </p:sp>
    </p:spTree>
    <p:extLst>
      <p:ext uri="{BB962C8B-B14F-4D97-AF65-F5344CB8AC3E}">
        <p14:creationId xmlns:p14="http://schemas.microsoft.com/office/powerpoint/2010/main" val="24830468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p:txBody>
          <a:bodyPr/>
          <a:lstStyle/>
          <a:p>
            <a:r>
              <a:rPr lang="en-US" altLang="x-none" dirty="0"/>
              <a:t>ER Model </a:t>
            </a:r>
            <a:r>
              <a:rPr lang="en-US" altLang="x-none" dirty="0" smtClean="0"/>
              <a:t>Basics: Relationships</a:t>
            </a:r>
            <a:endParaRPr lang="en-US" altLang="x-none" dirty="0"/>
          </a:p>
        </p:txBody>
      </p:sp>
      <p:sp>
        <p:nvSpPr>
          <p:cNvPr id="38917" name="Rectangle 5"/>
          <p:cNvSpPr>
            <a:spLocks noGrp="1" noChangeArrowheads="1"/>
          </p:cNvSpPr>
          <p:nvPr>
            <p:ph idx="1"/>
          </p:nvPr>
        </p:nvSpPr>
        <p:spPr>
          <a:xfrm>
            <a:off x="1193411" y="3494267"/>
            <a:ext cx="8455416" cy="3122037"/>
          </a:xfrm>
        </p:spPr>
        <p:txBody>
          <a:bodyPr>
            <a:normAutofit/>
          </a:bodyPr>
          <a:lstStyle/>
          <a:p>
            <a:pPr marL="0" indent="0">
              <a:buNone/>
            </a:pPr>
            <a:r>
              <a:rPr lang="en-US" altLang="x-none" sz="2000" b="1" u="sng" dirty="0"/>
              <a:t>Entity: </a:t>
            </a:r>
            <a:endParaRPr lang="en-US" altLang="x-none" sz="2000" b="1" u="sng" dirty="0" smtClean="0"/>
          </a:p>
          <a:p>
            <a:pPr lvl="1">
              <a:lnSpc>
                <a:spcPct val="100000"/>
              </a:lnSpc>
            </a:pPr>
            <a:r>
              <a:rPr lang="en-US" altLang="x-none" sz="2000" dirty="0"/>
              <a:t>A real-world object described by a set of attribute values. </a:t>
            </a:r>
          </a:p>
          <a:p>
            <a:pPr marL="0" indent="0">
              <a:buNone/>
            </a:pPr>
            <a:r>
              <a:rPr lang="en-US" altLang="x-none" sz="2000" b="1" u="sng" dirty="0" smtClean="0"/>
              <a:t>Entity </a:t>
            </a:r>
            <a:r>
              <a:rPr lang="en-US" altLang="x-none" sz="2000" b="1" u="sng" dirty="0"/>
              <a:t>Set:  A collection of similar entities.  </a:t>
            </a:r>
          </a:p>
          <a:p>
            <a:pPr lvl="1">
              <a:lnSpc>
                <a:spcPct val="100000"/>
              </a:lnSpc>
            </a:pPr>
            <a:r>
              <a:rPr lang="en-US" altLang="x-none" sz="2000" dirty="0" smtClean="0"/>
              <a:t>Each </a:t>
            </a:r>
            <a:r>
              <a:rPr lang="en-US" altLang="x-none" sz="2000" dirty="0"/>
              <a:t>entity set has a key (underlined)</a:t>
            </a:r>
          </a:p>
          <a:p>
            <a:pPr marL="0" indent="0">
              <a:buNone/>
            </a:pPr>
            <a:r>
              <a:rPr lang="en-US" altLang="x-none" sz="2000" b="1" u="sng" dirty="0" smtClean="0"/>
              <a:t>Relationship</a:t>
            </a:r>
            <a:r>
              <a:rPr lang="en-US" altLang="x-none" sz="2000" b="1" u="sng" dirty="0"/>
              <a:t>:  </a:t>
            </a:r>
            <a:r>
              <a:rPr lang="en-US" altLang="x-none" sz="2000" dirty="0"/>
              <a:t>Association among two or more entities.  </a:t>
            </a:r>
          </a:p>
          <a:p>
            <a:pPr lvl="1"/>
            <a:r>
              <a:rPr lang="en-US" altLang="x-none" sz="2000" dirty="0" smtClean="0"/>
              <a:t>Relationships </a:t>
            </a:r>
            <a:r>
              <a:rPr lang="en-US" altLang="x-none" sz="2000" dirty="0"/>
              <a:t>can have their own attributes.</a:t>
            </a:r>
          </a:p>
          <a:p>
            <a:pPr marL="0" indent="0">
              <a:buNone/>
            </a:pPr>
            <a:r>
              <a:rPr lang="en-US" altLang="x-none" sz="2000" b="1" u="sng" dirty="0"/>
              <a:t>Relationship Set:  </a:t>
            </a:r>
            <a:r>
              <a:rPr lang="en-US" altLang="x-none" sz="2000" dirty="0"/>
              <a:t>Collection of similar relationships.</a:t>
            </a:r>
          </a:p>
          <a:p>
            <a:pPr lvl="1"/>
            <a:r>
              <a:rPr lang="en-US" altLang="x-none" sz="2000" dirty="0"/>
              <a:t>An n-</a:t>
            </a:r>
            <a:r>
              <a:rPr lang="en-US" altLang="x-none" sz="2000" dirty="0" err="1"/>
              <a:t>ary</a:t>
            </a:r>
            <a:r>
              <a:rPr lang="en-US" altLang="x-none" sz="2000" dirty="0"/>
              <a:t> relationship set R relates n entity sets E1 ... </a:t>
            </a:r>
            <a:r>
              <a:rPr lang="en-US" altLang="x-none" sz="2000" dirty="0" err="1" smtClean="0"/>
              <a:t>En</a:t>
            </a:r>
            <a:endParaRPr lang="en-US" altLang="x-none" sz="2000" dirty="0" smtClean="0"/>
          </a:p>
        </p:txBody>
      </p:sp>
      <p:grpSp>
        <p:nvGrpSpPr>
          <p:cNvPr id="38918" name="Group 57" descr="Employees is in a rectangle. ssn (underlined), name, and lot are attributes in ovals connected to the Employees rectangle" title="Employees"/>
          <p:cNvGrpSpPr>
            <a:grpSpLocks/>
          </p:cNvGrpSpPr>
          <p:nvPr/>
        </p:nvGrpSpPr>
        <p:grpSpPr bwMode="auto">
          <a:xfrm>
            <a:off x="2438400" y="1524002"/>
            <a:ext cx="2762251" cy="1616075"/>
            <a:chOff x="576" y="960"/>
            <a:chExt cx="1740" cy="1018"/>
          </a:xfrm>
        </p:grpSpPr>
        <p:sp>
          <p:nvSpPr>
            <p:cNvPr id="38940" name="Freeform 6"/>
            <p:cNvSpPr>
              <a:spLocks/>
            </p:cNvSpPr>
            <p:nvPr/>
          </p:nvSpPr>
          <p:spPr bwMode="auto">
            <a:xfrm>
              <a:off x="1127" y="960"/>
              <a:ext cx="616" cy="303"/>
            </a:xfrm>
            <a:custGeom>
              <a:avLst/>
              <a:gdLst>
                <a:gd name="T0" fmla="*/ 2864 w 528"/>
                <a:gd name="T1" fmla="*/ 439 h 270"/>
                <a:gd name="T2" fmla="*/ 2814 w 528"/>
                <a:gd name="T3" fmla="*/ 354 h 270"/>
                <a:gd name="T4" fmla="*/ 2734 w 528"/>
                <a:gd name="T5" fmla="*/ 279 h 270"/>
                <a:gd name="T6" fmla="*/ 2611 w 528"/>
                <a:gd name="T7" fmla="*/ 204 h 270"/>
                <a:gd name="T8" fmla="*/ 2449 w 528"/>
                <a:gd name="T9" fmla="*/ 143 h 270"/>
                <a:gd name="T10" fmla="*/ 2256 w 528"/>
                <a:gd name="T11" fmla="*/ 85 h 270"/>
                <a:gd name="T12" fmla="*/ 2038 w 528"/>
                <a:gd name="T13" fmla="*/ 49 h 270"/>
                <a:gd name="T14" fmla="*/ 1803 w 528"/>
                <a:gd name="T15" fmla="*/ 19 h 270"/>
                <a:gd name="T16" fmla="*/ 1560 w 528"/>
                <a:gd name="T17" fmla="*/ 1 h 270"/>
                <a:gd name="T18" fmla="*/ 1313 w 528"/>
                <a:gd name="T19" fmla="*/ 1 h 270"/>
                <a:gd name="T20" fmla="*/ 1063 w 528"/>
                <a:gd name="T21" fmla="*/ 19 h 270"/>
                <a:gd name="T22" fmla="*/ 826 w 528"/>
                <a:gd name="T23" fmla="*/ 49 h 270"/>
                <a:gd name="T24" fmla="*/ 615 w 528"/>
                <a:gd name="T25" fmla="*/ 85 h 270"/>
                <a:gd name="T26" fmla="*/ 425 w 528"/>
                <a:gd name="T27" fmla="*/ 143 h 270"/>
                <a:gd name="T28" fmla="*/ 263 w 528"/>
                <a:gd name="T29" fmla="*/ 204 h 270"/>
                <a:gd name="T30" fmla="*/ 140 w 528"/>
                <a:gd name="T31" fmla="*/ 279 h 270"/>
                <a:gd name="T32" fmla="*/ 48 w 528"/>
                <a:gd name="T33" fmla="*/ 354 h 270"/>
                <a:gd name="T34" fmla="*/ 1 w 528"/>
                <a:gd name="T35" fmla="*/ 439 h 270"/>
                <a:gd name="T36" fmla="*/ 1 w 528"/>
                <a:gd name="T37" fmla="*/ 516 h 270"/>
                <a:gd name="T38" fmla="*/ 48 w 528"/>
                <a:gd name="T39" fmla="*/ 599 h 270"/>
                <a:gd name="T40" fmla="*/ 140 w 528"/>
                <a:gd name="T41" fmla="*/ 673 h 270"/>
                <a:gd name="T42" fmla="*/ 263 w 528"/>
                <a:gd name="T43" fmla="*/ 753 h 270"/>
                <a:gd name="T44" fmla="*/ 425 w 528"/>
                <a:gd name="T45" fmla="*/ 810 h 270"/>
                <a:gd name="T46" fmla="*/ 615 w 528"/>
                <a:gd name="T47" fmla="*/ 867 h 270"/>
                <a:gd name="T48" fmla="*/ 826 w 528"/>
                <a:gd name="T49" fmla="*/ 906 h 270"/>
                <a:gd name="T50" fmla="*/ 1063 w 528"/>
                <a:gd name="T51" fmla="*/ 937 h 270"/>
                <a:gd name="T52" fmla="*/ 1313 w 528"/>
                <a:gd name="T53" fmla="*/ 949 h 270"/>
                <a:gd name="T54" fmla="*/ 1560 w 528"/>
                <a:gd name="T55" fmla="*/ 949 h 270"/>
                <a:gd name="T56" fmla="*/ 1803 w 528"/>
                <a:gd name="T57" fmla="*/ 937 h 270"/>
                <a:gd name="T58" fmla="*/ 2038 w 528"/>
                <a:gd name="T59" fmla="*/ 906 h 270"/>
                <a:gd name="T60" fmla="*/ 2256 w 528"/>
                <a:gd name="T61" fmla="*/ 867 h 270"/>
                <a:gd name="T62" fmla="*/ 2449 w 528"/>
                <a:gd name="T63" fmla="*/ 810 h 270"/>
                <a:gd name="T64" fmla="*/ 2611 w 528"/>
                <a:gd name="T65" fmla="*/ 753 h 270"/>
                <a:gd name="T66" fmla="*/ 2734 w 528"/>
                <a:gd name="T67" fmla="*/ 673 h 270"/>
                <a:gd name="T68" fmla="*/ 2814 w 528"/>
                <a:gd name="T69" fmla="*/ 599 h 270"/>
                <a:gd name="T70" fmla="*/ 2864 w 528"/>
                <a:gd name="T71" fmla="*/ 516 h 2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8"/>
                <a:gd name="T109" fmla="*/ 0 h 270"/>
                <a:gd name="T110" fmla="*/ 528 w 528"/>
                <a:gd name="T111" fmla="*/ 270 h 27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8" h="270">
                  <a:moveTo>
                    <a:pt x="527" y="134"/>
                  </a:moveTo>
                  <a:lnTo>
                    <a:pt x="525" y="123"/>
                  </a:lnTo>
                  <a:lnTo>
                    <a:pt x="522" y="111"/>
                  </a:lnTo>
                  <a:lnTo>
                    <a:pt x="517" y="100"/>
                  </a:lnTo>
                  <a:lnTo>
                    <a:pt x="510" y="88"/>
                  </a:lnTo>
                  <a:lnTo>
                    <a:pt x="501" y="78"/>
                  </a:lnTo>
                  <a:lnTo>
                    <a:pt x="490" y="67"/>
                  </a:lnTo>
                  <a:lnTo>
                    <a:pt x="478" y="57"/>
                  </a:lnTo>
                  <a:lnTo>
                    <a:pt x="465" y="48"/>
                  </a:lnTo>
                  <a:lnTo>
                    <a:pt x="449" y="40"/>
                  </a:lnTo>
                  <a:lnTo>
                    <a:pt x="433" y="32"/>
                  </a:lnTo>
                  <a:lnTo>
                    <a:pt x="414" y="24"/>
                  </a:lnTo>
                  <a:lnTo>
                    <a:pt x="394" y="18"/>
                  </a:lnTo>
                  <a:lnTo>
                    <a:pt x="374" y="14"/>
                  </a:lnTo>
                  <a:lnTo>
                    <a:pt x="353" y="8"/>
                  </a:lnTo>
                  <a:lnTo>
                    <a:pt x="331" y="5"/>
                  </a:lnTo>
                  <a:lnTo>
                    <a:pt x="309" y="2"/>
                  </a:lnTo>
                  <a:lnTo>
                    <a:pt x="286" y="1"/>
                  </a:lnTo>
                  <a:lnTo>
                    <a:pt x="262" y="0"/>
                  </a:lnTo>
                  <a:lnTo>
                    <a:pt x="240" y="1"/>
                  </a:lnTo>
                  <a:lnTo>
                    <a:pt x="218" y="2"/>
                  </a:lnTo>
                  <a:lnTo>
                    <a:pt x="195" y="5"/>
                  </a:lnTo>
                  <a:lnTo>
                    <a:pt x="173" y="8"/>
                  </a:lnTo>
                  <a:lnTo>
                    <a:pt x="152" y="14"/>
                  </a:lnTo>
                  <a:lnTo>
                    <a:pt x="132" y="18"/>
                  </a:lnTo>
                  <a:lnTo>
                    <a:pt x="112" y="24"/>
                  </a:lnTo>
                  <a:lnTo>
                    <a:pt x="94" y="32"/>
                  </a:lnTo>
                  <a:lnTo>
                    <a:pt x="77" y="40"/>
                  </a:lnTo>
                  <a:lnTo>
                    <a:pt x="62" y="48"/>
                  </a:lnTo>
                  <a:lnTo>
                    <a:pt x="48" y="57"/>
                  </a:lnTo>
                  <a:lnTo>
                    <a:pt x="36" y="67"/>
                  </a:lnTo>
                  <a:lnTo>
                    <a:pt x="25" y="78"/>
                  </a:lnTo>
                  <a:lnTo>
                    <a:pt x="16" y="88"/>
                  </a:lnTo>
                  <a:lnTo>
                    <a:pt x="9" y="100"/>
                  </a:lnTo>
                  <a:lnTo>
                    <a:pt x="4" y="111"/>
                  </a:lnTo>
                  <a:lnTo>
                    <a:pt x="1" y="123"/>
                  </a:lnTo>
                  <a:lnTo>
                    <a:pt x="0" y="134"/>
                  </a:lnTo>
                  <a:lnTo>
                    <a:pt x="1" y="145"/>
                  </a:lnTo>
                  <a:lnTo>
                    <a:pt x="4" y="158"/>
                  </a:lnTo>
                  <a:lnTo>
                    <a:pt x="9" y="168"/>
                  </a:lnTo>
                  <a:lnTo>
                    <a:pt x="16" y="180"/>
                  </a:lnTo>
                  <a:lnTo>
                    <a:pt x="25" y="190"/>
                  </a:lnTo>
                  <a:lnTo>
                    <a:pt x="36" y="201"/>
                  </a:lnTo>
                  <a:lnTo>
                    <a:pt x="48" y="211"/>
                  </a:lnTo>
                  <a:lnTo>
                    <a:pt x="62" y="220"/>
                  </a:lnTo>
                  <a:lnTo>
                    <a:pt x="77" y="228"/>
                  </a:lnTo>
                  <a:lnTo>
                    <a:pt x="94" y="237"/>
                  </a:lnTo>
                  <a:lnTo>
                    <a:pt x="112" y="244"/>
                  </a:lnTo>
                  <a:lnTo>
                    <a:pt x="132" y="250"/>
                  </a:lnTo>
                  <a:lnTo>
                    <a:pt x="152" y="256"/>
                  </a:lnTo>
                  <a:lnTo>
                    <a:pt x="173" y="260"/>
                  </a:lnTo>
                  <a:lnTo>
                    <a:pt x="195" y="264"/>
                  </a:lnTo>
                  <a:lnTo>
                    <a:pt x="218" y="266"/>
                  </a:lnTo>
                  <a:lnTo>
                    <a:pt x="240" y="267"/>
                  </a:lnTo>
                  <a:lnTo>
                    <a:pt x="262" y="269"/>
                  </a:lnTo>
                  <a:lnTo>
                    <a:pt x="286" y="267"/>
                  </a:lnTo>
                  <a:lnTo>
                    <a:pt x="309" y="266"/>
                  </a:lnTo>
                  <a:lnTo>
                    <a:pt x="331" y="264"/>
                  </a:lnTo>
                  <a:lnTo>
                    <a:pt x="353" y="260"/>
                  </a:lnTo>
                  <a:lnTo>
                    <a:pt x="374" y="256"/>
                  </a:lnTo>
                  <a:lnTo>
                    <a:pt x="394" y="250"/>
                  </a:lnTo>
                  <a:lnTo>
                    <a:pt x="414" y="244"/>
                  </a:lnTo>
                  <a:lnTo>
                    <a:pt x="433" y="237"/>
                  </a:lnTo>
                  <a:lnTo>
                    <a:pt x="449" y="228"/>
                  </a:lnTo>
                  <a:lnTo>
                    <a:pt x="465" y="220"/>
                  </a:lnTo>
                  <a:lnTo>
                    <a:pt x="478" y="211"/>
                  </a:lnTo>
                  <a:lnTo>
                    <a:pt x="490" y="201"/>
                  </a:lnTo>
                  <a:lnTo>
                    <a:pt x="501" y="190"/>
                  </a:lnTo>
                  <a:lnTo>
                    <a:pt x="510" y="180"/>
                  </a:lnTo>
                  <a:lnTo>
                    <a:pt x="517" y="168"/>
                  </a:lnTo>
                  <a:lnTo>
                    <a:pt x="522" y="158"/>
                  </a:lnTo>
                  <a:lnTo>
                    <a:pt x="525" y="145"/>
                  </a:lnTo>
                  <a:lnTo>
                    <a:pt x="527"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41" name="Freeform 10"/>
            <p:cNvSpPr>
              <a:spLocks/>
            </p:cNvSpPr>
            <p:nvPr/>
          </p:nvSpPr>
          <p:spPr bwMode="auto">
            <a:xfrm>
              <a:off x="576" y="1182"/>
              <a:ext cx="614" cy="303"/>
            </a:xfrm>
            <a:custGeom>
              <a:avLst/>
              <a:gdLst>
                <a:gd name="T0" fmla="*/ 2862 w 526"/>
                <a:gd name="T1" fmla="*/ 439 h 270"/>
                <a:gd name="T2" fmla="*/ 2827 w 526"/>
                <a:gd name="T3" fmla="*/ 354 h 270"/>
                <a:gd name="T4" fmla="*/ 2742 w 526"/>
                <a:gd name="T5" fmla="*/ 275 h 270"/>
                <a:gd name="T6" fmla="*/ 2616 w 526"/>
                <a:gd name="T7" fmla="*/ 204 h 270"/>
                <a:gd name="T8" fmla="*/ 2451 w 526"/>
                <a:gd name="T9" fmla="*/ 143 h 270"/>
                <a:gd name="T10" fmla="*/ 2265 w 526"/>
                <a:gd name="T11" fmla="*/ 85 h 270"/>
                <a:gd name="T12" fmla="*/ 2044 w 526"/>
                <a:gd name="T13" fmla="*/ 43 h 270"/>
                <a:gd name="T14" fmla="*/ 1806 w 526"/>
                <a:gd name="T15" fmla="*/ 4 h 270"/>
                <a:gd name="T16" fmla="*/ 1563 w 526"/>
                <a:gd name="T17" fmla="*/ 1 h 270"/>
                <a:gd name="T18" fmla="*/ 1319 w 526"/>
                <a:gd name="T19" fmla="*/ 1 h 270"/>
                <a:gd name="T20" fmla="*/ 1062 w 526"/>
                <a:gd name="T21" fmla="*/ 4 h 270"/>
                <a:gd name="T22" fmla="*/ 825 w 526"/>
                <a:gd name="T23" fmla="*/ 43 h 270"/>
                <a:gd name="T24" fmla="*/ 610 w 526"/>
                <a:gd name="T25" fmla="*/ 85 h 270"/>
                <a:gd name="T26" fmla="*/ 425 w 526"/>
                <a:gd name="T27" fmla="*/ 143 h 270"/>
                <a:gd name="T28" fmla="*/ 259 w 526"/>
                <a:gd name="T29" fmla="*/ 204 h 270"/>
                <a:gd name="T30" fmla="*/ 140 w 526"/>
                <a:gd name="T31" fmla="*/ 275 h 270"/>
                <a:gd name="T32" fmla="*/ 47 w 526"/>
                <a:gd name="T33" fmla="*/ 354 h 270"/>
                <a:gd name="T34" fmla="*/ 1 w 526"/>
                <a:gd name="T35" fmla="*/ 439 h 270"/>
                <a:gd name="T36" fmla="*/ 1 w 526"/>
                <a:gd name="T37" fmla="*/ 516 h 270"/>
                <a:gd name="T38" fmla="*/ 47 w 526"/>
                <a:gd name="T39" fmla="*/ 599 h 270"/>
                <a:gd name="T40" fmla="*/ 140 w 526"/>
                <a:gd name="T41" fmla="*/ 673 h 270"/>
                <a:gd name="T42" fmla="*/ 259 w 526"/>
                <a:gd name="T43" fmla="*/ 753 h 270"/>
                <a:gd name="T44" fmla="*/ 425 w 526"/>
                <a:gd name="T45" fmla="*/ 810 h 270"/>
                <a:gd name="T46" fmla="*/ 610 w 526"/>
                <a:gd name="T47" fmla="*/ 867 h 270"/>
                <a:gd name="T48" fmla="*/ 825 w 526"/>
                <a:gd name="T49" fmla="*/ 903 h 270"/>
                <a:gd name="T50" fmla="*/ 1062 w 526"/>
                <a:gd name="T51" fmla="*/ 934 h 270"/>
                <a:gd name="T52" fmla="*/ 1319 w 526"/>
                <a:gd name="T53" fmla="*/ 949 h 270"/>
                <a:gd name="T54" fmla="*/ 1563 w 526"/>
                <a:gd name="T55" fmla="*/ 949 h 270"/>
                <a:gd name="T56" fmla="*/ 1806 w 526"/>
                <a:gd name="T57" fmla="*/ 934 h 270"/>
                <a:gd name="T58" fmla="*/ 2044 w 526"/>
                <a:gd name="T59" fmla="*/ 903 h 270"/>
                <a:gd name="T60" fmla="*/ 2265 w 526"/>
                <a:gd name="T61" fmla="*/ 867 h 270"/>
                <a:gd name="T62" fmla="*/ 2451 w 526"/>
                <a:gd name="T63" fmla="*/ 810 h 270"/>
                <a:gd name="T64" fmla="*/ 2616 w 526"/>
                <a:gd name="T65" fmla="*/ 753 h 270"/>
                <a:gd name="T66" fmla="*/ 2742 w 526"/>
                <a:gd name="T67" fmla="*/ 673 h 270"/>
                <a:gd name="T68" fmla="*/ 2827 w 526"/>
                <a:gd name="T69" fmla="*/ 599 h 270"/>
                <a:gd name="T70" fmla="*/ 2862 w 526"/>
                <a:gd name="T71" fmla="*/ 516 h 2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70"/>
                <a:gd name="T110" fmla="*/ 526 w 526"/>
                <a:gd name="T111" fmla="*/ 270 h 27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70">
                  <a:moveTo>
                    <a:pt x="525" y="134"/>
                  </a:moveTo>
                  <a:lnTo>
                    <a:pt x="523" y="123"/>
                  </a:lnTo>
                  <a:lnTo>
                    <a:pt x="520" y="110"/>
                  </a:lnTo>
                  <a:lnTo>
                    <a:pt x="516" y="100"/>
                  </a:lnTo>
                  <a:lnTo>
                    <a:pt x="508" y="88"/>
                  </a:lnTo>
                  <a:lnTo>
                    <a:pt x="500" y="77"/>
                  </a:lnTo>
                  <a:lnTo>
                    <a:pt x="489" y="67"/>
                  </a:lnTo>
                  <a:lnTo>
                    <a:pt x="477" y="57"/>
                  </a:lnTo>
                  <a:lnTo>
                    <a:pt x="463" y="48"/>
                  </a:lnTo>
                  <a:lnTo>
                    <a:pt x="447" y="40"/>
                  </a:lnTo>
                  <a:lnTo>
                    <a:pt x="431" y="31"/>
                  </a:lnTo>
                  <a:lnTo>
                    <a:pt x="413" y="24"/>
                  </a:lnTo>
                  <a:lnTo>
                    <a:pt x="393" y="18"/>
                  </a:lnTo>
                  <a:lnTo>
                    <a:pt x="373" y="12"/>
                  </a:lnTo>
                  <a:lnTo>
                    <a:pt x="352" y="8"/>
                  </a:lnTo>
                  <a:lnTo>
                    <a:pt x="330" y="4"/>
                  </a:lnTo>
                  <a:lnTo>
                    <a:pt x="307" y="2"/>
                  </a:lnTo>
                  <a:lnTo>
                    <a:pt x="284" y="1"/>
                  </a:lnTo>
                  <a:lnTo>
                    <a:pt x="261" y="0"/>
                  </a:lnTo>
                  <a:lnTo>
                    <a:pt x="240" y="1"/>
                  </a:lnTo>
                  <a:lnTo>
                    <a:pt x="217" y="2"/>
                  </a:lnTo>
                  <a:lnTo>
                    <a:pt x="194" y="4"/>
                  </a:lnTo>
                  <a:lnTo>
                    <a:pt x="172" y="8"/>
                  </a:lnTo>
                  <a:lnTo>
                    <a:pt x="151" y="12"/>
                  </a:lnTo>
                  <a:lnTo>
                    <a:pt x="131" y="18"/>
                  </a:lnTo>
                  <a:lnTo>
                    <a:pt x="111" y="24"/>
                  </a:lnTo>
                  <a:lnTo>
                    <a:pt x="94" y="31"/>
                  </a:lnTo>
                  <a:lnTo>
                    <a:pt x="77" y="40"/>
                  </a:lnTo>
                  <a:lnTo>
                    <a:pt x="61" y="48"/>
                  </a:lnTo>
                  <a:lnTo>
                    <a:pt x="47" y="57"/>
                  </a:lnTo>
                  <a:lnTo>
                    <a:pt x="35" y="67"/>
                  </a:lnTo>
                  <a:lnTo>
                    <a:pt x="25" y="77"/>
                  </a:lnTo>
                  <a:lnTo>
                    <a:pt x="16" y="88"/>
                  </a:lnTo>
                  <a:lnTo>
                    <a:pt x="8" y="100"/>
                  </a:lnTo>
                  <a:lnTo>
                    <a:pt x="4" y="110"/>
                  </a:lnTo>
                  <a:lnTo>
                    <a:pt x="1" y="123"/>
                  </a:lnTo>
                  <a:lnTo>
                    <a:pt x="0" y="134"/>
                  </a:lnTo>
                  <a:lnTo>
                    <a:pt x="1" y="145"/>
                  </a:lnTo>
                  <a:lnTo>
                    <a:pt x="4" y="157"/>
                  </a:lnTo>
                  <a:lnTo>
                    <a:pt x="8" y="168"/>
                  </a:lnTo>
                  <a:lnTo>
                    <a:pt x="16" y="180"/>
                  </a:lnTo>
                  <a:lnTo>
                    <a:pt x="25" y="190"/>
                  </a:lnTo>
                  <a:lnTo>
                    <a:pt x="35" y="201"/>
                  </a:lnTo>
                  <a:lnTo>
                    <a:pt x="47" y="211"/>
                  </a:lnTo>
                  <a:lnTo>
                    <a:pt x="61" y="220"/>
                  </a:lnTo>
                  <a:lnTo>
                    <a:pt x="77" y="228"/>
                  </a:lnTo>
                  <a:lnTo>
                    <a:pt x="94" y="236"/>
                  </a:lnTo>
                  <a:lnTo>
                    <a:pt x="111" y="244"/>
                  </a:lnTo>
                  <a:lnTo>
                    <a:pt x="131" y="250"/>
                  </a:lnTo>
                  <a:lnTo>
                    <a:pt x="151" y="254"/>
                  </a:lnTo>
                  <a:lnTo>
                    <a:pt x="172" y="260"/>
                  </a:lnTo>
                  <a:lnTo>
                    <a:pt x="194" y="263"/>
                  </a:lnTo>
                  <a:lnTo>
                    <a:pt x="217" y="266"/>
                  </a:lnTo>
                  <a:lnTo>
                    <a:pt x="240" y="267"/>
                  </a:lnTo>
                  <a:lnTo>
                    <a:pt x="261" y="269"/>
                  </a:lnTo>
                  <a:lnTo>
                    <a:pt x="284" y="267"/>
                  </a:lnTo>
                  <a:lnTo>
                    <a:pt x="307" y="266"/>
                  </a:lnTo>
                  <a:lnTo>
                    <a:pt x="330" y="263"/>
                  </a:lnTo>
                  <a:lnTo>
                    <a:pt x="352" y="260"/>
                  </a:lnTo>
                  <a:lnTo>
                    <a:pt x="373" y="254"/>
                  </a:lnTo>
                  <a:lnTo>
                    <a:pt x="393" y="250"/>
                  </a:lnTo>
                  <a:lnTo>
                    <a:pt x="413" y="244"/>
                  </a:lnTo>
                  <a:lnTo>
                    <a:pt x="431" y="236"/>
                  </a:lnTo>
                  <a:lnTo>
                    <a:pt x="447" y="228"/>
                  </a:lnTo>
                  <a:lnTo>
                    <a:pt x="463" y="220"/>
                  </a:lnTo>
                  <a:lnTo>
                    <a:pt x="477" y="211"/>
                  </a:lnTo>
                  <a:lnTo>
                    <a:pt x="489" y="201"/>
                  </a:lnTo>
                  <a:lnTo>
                    <a:pt x="500" y="190"/>
                  </a:lnTo>
                  <a:lnTo>
                    <a:pt x="508" y="180"/>
                  </a:lnTo>
                  <a:lnTo>
                    <a:pt x="516" y="168"/>
                  </a:lnTo>
                  <a:lnTo>
                    <a:pt x="520" y="157"/>
                  </a:lnTo>
                  <a:lnTo>
                    <a:pt x="523" y="145"/>
                  </a:lnTo>
                  <a:lnTo>
                    <a:pt x="525"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42" name="Freeform 11"/>
            <p:cNvSpPr>
              <a:spLocks/>
            </p:cNvSpPr>
            <p:nvPr/>
          </p:nvSpPr>
          <p:spPr bwMode="auto">
            <a:xfrm>
              <a:off x="1703" y="1182"/>
              <a:ext cx="613" cy="303"/>
            </a:xfrm>
            <a:custGeom>
              <a:avLst/>
              <a:gdLst>
                <a:gd name="T0" fmla="*/ 1 w 525"/>
                <a:gd name="T1" fmla="*/ 516 h 270"/>
                <a:gd name="T2" fmla="*/ 47 w 525"/>
                <a:gd name="T3" fmla="*/ 599 h 270"/>
                <a:gd name="T4" fmla="*/ 125 w 525"/>
                <a:gd name="T5" fmla="*/ 673 h 270"/>
                <a:gd name="T6" fmla="*/ 255 w 525"/>
                <a:gd name="T7" fmla="*/ 753 h 270"/>
                <a:gd name="T8" fmla="*/ 418 w 525"/>
                <a:gd name="T9" fmla="*/ 810 h 270"/>
                <a:gd name="T10" fmla="*/ 613 w 525"/>
                <a:gd name="T11" fmla="*/ 867 h 270"/>
                <a:gd name="T12" fmla="*/ 830 w 525"/>
                <a:gd name="T13" fmla="*/ 903 h 270"/>
                <a:gd name="T14" fmla="*/ 1072 w 525"/>
                <a:gd name="T15" fmla="*/ 934 h 270"/>
                <a:gd name="T16" fmla="*/ 1318 w 525"/>
                <a:gd name="T17" fmla="*/ 949 h 270"/>
                <a:gd name="T18" fmla="*/ 1567 w 525"/>
                <a:gd name="T19" fmla="*/ 949 h 270"/>
                <a:gd name="T20" fmla="*/ 1807 w 525"/>
                <a:gd name="T21" fmla="*/ 934 h 270"/>
                <a:gd name="T22" fmla="*/ 2043 w 525"/>
                <a:gd name="T23" fmla="*/ 903 h 270"/>
                <a:gd name="T24" fmla="*/ 2266 w 525"/>
                <a:gd name="T25" fmla="*/ 863 h 270"/>
                <a:gd name="T26" fmla="*/ 2451 w 525"/>
                <a:gd name="T27" fmla="*/ 810 h 270"/>
                <a:gd name="T28" fmla="*/ 2618 w 525"/>
                <a:gd name="T29" fmla="*/ 749 h 270"/>
                <a:gd name="T30" fmla="*/ 2736 w 525"/>
                <a:gd name="T31" fmla="*/ 673 h 270"/>
                <a:gd name="T32" fmla="*/ 2830 w 525"/>
                <a:gd name="T33" fmla="*/ 599 h 270"/>
                <a:gd name="T34" fmla="*/ 2865 w 525"/>
                <a:gd name="T35" fmla="*/ 516 h 270"/>
                <a:gd name="T36" fmla="*/ 2865 w 525"/>
                <a:gd name="T37" fmla="*/ 439 h 270"/>
                <a:gd name="T38" fmla="*/ 2830 w 525"/>
                <a:gd name="T39" fmla="*/ 354 h 270"/>
                <a:gd name="T40" fmla="*/ 2736 w 525"/>
                <a:gd name="T41" fmla="*/ 275 h 270"/>
                <a:gd name="T42" fmla="*/ 2618 w 525"/>
                <a:gd name="T43" fmla="*/ 204 h 270"/>
                <a:gd name="T44" fmla="*/ 2451 w 525"/>
                <a:gd name="T45" fmla="*/ 143 h 270"/>
                <a:gd name="T46" fmla="*/ 2266 w 525"/>
                <a:gd name="T47" fmla="*/ 85 h 270"/>
                <a:gd name="T48" fmla="*/ 2043 w 525"/>
                <a:gd name="T49" fmla="*/ 43 h 270"/>
                <a:gd name="T50" fmla="*/ 1807 w 525"/>
                <a:gd name="T51" fmla="*/ 4 h 270"/>
                <a:gd name="T52" fmla="*/ 1567 w 525"/>
                <a:gd name="T53" fmla="*/ 1 h 270"/>
                <a:gd name="T54" fmla="*/ 1318 w 525"/>
                <a:gd name="T55" fmla="*/ 1 h 270"/>
                <a:gd name="T56" fmla="*/ 1060 w 525"/>
                <a:gd name="T57" fmla="*/ 4 h 270"/>
                <a:gd name="T58" fmla="*/ 830 w 525"/>
                <a:gd name="T59" fmla="*/ 43 h 270"/>
                <a:gd name="T60" fmla="*/ 613 w 525"/>
                <a:gd name="T61" fmla="*/ 85 h 270"/>
                <a:gd name="T62" fmla="*/ 418 w 525"/>
                <a:gd name="T63" fmla="*/ 143 h 270"/>
                <a:gd name="T64" fmla="*/ 255 w 525"/>
                <a:gd name="T65" fmla="*/ 204 h 270"/>
                <a:gd name="T66" fmla="*/ 125 w 525"/>
                <a:gd name="T67" fmla="*/ 275 h 270"/>
                <a:gd name="T68" fmla="*/ 47 w 525"/>
                <a:gd name="T69" fmla="*/ 354 h 270"/>
                <a:gd name="T70" fmla="*/ 1 w 525"/>
                <a:gd name="T71" fmla="*/ 439 h 2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5"/>
                <a:gd name="T109" fmla="*/ 0 h 270"/>
                <a:gd name="T110" fmla="*/ 525 w 525"/>
                <a:gd name="T111" fmla="*/ 270 h 27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5" h="270">
                  <a:moveTo>
                    <a:pt x="0" y="134"/>
                  </a:moveTo>
                  <a:lnTo>
                    <a:pt x="1" y="145"/>
                  </a:lnTo>
                  <a:lnTo>
                    <a:pt x="3" y="157"/>
                  </a:lnTo>
                  <a:lnTo>
                    <a:pt x="8" y="168"/>
                  </a:lnTo>
                  <a:lnTo>
                    <a:pt x="15" y="180"/>
                  </a:lnTo>
                  <a:lnTo>
                    <a:pt x="23" y="190"/>
                  </a:lnTo>
                  <a:lnTo>
                    <a:pt x="34" y="201"/>
                  </a:lnTo>
                  <a:lnTo>
                    <a:pt x="46" y="211"/>
                  </a:lnTo>
                  <a:lnTo>
                    <a:pt x="60" y="220"/>
                  </a:lnTo>
                  <a:lnTo>
                    <a:pt x="76" y="228"/>
                  </a:lnTo>
                  <a:lnTo>
                    <a:pt x="93" y="236"/>
                  </a:lnTo>
                  <a:lnTo>
                    <a:pt x="111" y="244"/>
                  </a:lnTo>
                  <a:lnTo>
                    <a:pt x="130" y="250"/>
                  </a:lnTo>
                  <a:lnTo>
                    <a:pt x="151" y="254"/>
                  </a:lnTo>
                  <a:lnTo>
                    <a:pt x="171" y="260"/>
                  </a:lnTo>
                  <a:lnTo>
                    <a:pt x="194" y="263"/>
                  </a:lnTo>
                  <a:lnTo>
                    <a:pt x="216" y="266"/>
                  </a:lnTo>
                  <a:lnTo>
                    <a:pt x="239" y="267"/>
                  </a:lnTo>
                  <a:lnTo>
                    <a:pt x="262" y="269"/>
                  </a:lnTo>
                  <a:lnTo>
                    <a:pt x="284" y="267"/>
                  </a:lnTo>
                  <a:lnTo>
                    <a:pt x="307" y="266"/>
                  </a:lnTo>
                  <a:lnTo>
                    <a:pt x="329" y="263"/>
                  </a:lnTo>
                  <a:lnTo>
                    <a:pt x="351" y="260"/>
                  </a:lnTo>
                  <a:lnTo>
                    <a:pt x="372" y="254"/>
                  </a:lnTo>
                  <a:lnTo>
                    <a:pt x="392" y="250"/>
                  </a:lnTo>
                  <a:lnTo>
                    <a:pt x="412" y="243"/>
                  </a:lnTo>
                  <a:lnTo>
                    <a:pt x="430" y="236"/>
                  </a:lnTo>
                  <a:lnTo>
                    <a:pt x="446" y="228"/>
                  </a:lnTo>
                  <a:lnTo>
                    <a:pt x="462" y="220"/>
                  </a:lnTo>
                  <a:lnTo>
                    <a:pt x="476" y="210"/>
                  </a:lnTo>
                  <a:lnTo>
                    <a:pt x="489" y="201"/>
                  </a:lnTo>
                  <a:lnTo>
                    <a:pt x="498" y="190"/>
                  </a:lnTo>
                  <a:lnTo>
                    <a:pt x="507" y="180"/>
                  </a:lnTo>
                  <a:lnTo>
                    <a:pt x="515" y="168"/>
                  </a:lnTo>
                  <a:lnTo>
                    <a:pt x="519" y="157"/>
                  </a:lnTo>
                  <a:lnTo>
                    <a:pt x="522" y="145"/>
                  </a:lnTo>
                  <a:lnTo>
                    <a:pt x="524" y="134"/>
                  </a:lnTo>
                  <a:lnTo>
                    <a:pt x="522" y="123"/>
                  </a:lnTo>
                  <a:lnTo>
                    <a:pt x="519" y="110"/>
                  </a:lnTo>
                  <a:lnTo>
                    <a:pt x="515" y="100"/>
                  </a:lnTo>
                  <a:lnTo>
                    <a:pt x="507" y="88"/>
                  </a:lnTo>
                  <a:lnTo>
                    <a:pt x="498" y="77"/>
                  </a:lnTo>
                  <a:lnTo>
                    <a:pt x="489" y="67"/>
                  </a:lnTo>
                  <a:lnTo>
                    <a:pt x="476" y="57"/>
                  </a:lnTo>
                  <a:lnTo>
                    <a:pt x="462" y="48"/>
                  </a:lnTo>
                  <a:lnTo>
                    <a:pt x="446" y="40"/>
                  </a:lnTo>
                  <a:lnTo>
                    <a:pt x="430" y="31"/>
                  </a:lnTo>
                  <a:lnTo>
                    <a:pt x="412" y="24"/>
                  </a:lnTo>
                  <a:lnTo>
                    <a:pt x="392" y="18"/>
                  </a:lnTo>
                  <a:lnTo>
                    <a:pt x="372" y="12"/>
                  </a:lnTo>
                  <a:lnTo>
                    <a:pt x="351" y="8"/>
                  </a:lnTo>
                  <a:lnTo>
                    <a:pt x="329" y="4"/>
                  </a:lnTo>
                  <a:lnTo>
                    <a:pt x="307" y="2"/>
                  </a:lnTo>
                  <a:lnTo>
                    <a:pt x="284" y="1"/>
                  </a:lnTo>
                  <a:lnTo>
                    <a:pt x="262" y="0"/>
                  </a:lnTo>
                  <a:lnTo>
                    <a:pt x="239" y="1"/>
                  </a:lnTo>
                  <a:lnTo>
                    <a:pt x="216" y="2"/>
                  </a:lnTo>
                  <a:lnTo>
                    <a:pt x="193" y="4"/>
                  </a:lnTo>
                  <a:lnTo>
                    <a:pt x="171" y="8"/>
                  </a:lnTo>
                  <a:lnTo>
                    <a:pt x="151" y="12"/>
                  </a:lnTo>
                  <a:lnTo>
                    <a:pt x="130" y="18"/>
                  </a:lnTo>
                  <a:lnTo>
                    <a:pt x="111" y="24"/>
                  </a:lnTo>
                  <a:lnTo>
                    <a:pt x="93" y="31"/>
                  </a:lnTo>
                  <a:lnTo>
                    <a:pt x="76" y="40"/>
                  </a:lnTo>
                  <a:lnTo>
                    <a:pt x="60" y="48"/>
                  </a:lnTo>
                  <a:lnTo>
                    <a:pt x="46" y="57"/>
                  </a:lnTo>
                  <a:lnTo>
                    <a:pt x="34" y="67"/>
                  </a:lnTo>
                  <a:lnTo>
                    <a:pt x="23" y="77"/>
                  </a:lnTo>
                  <a:lnTo>
                    <a:pt x="15" y="88"/>
                  </a:lnTo>
                  <a:lnTo>
                    <a:pt x="8" y="100"/>
                  </a:lnTo>
                  <a:lnTo>
                    <a:pt x="3" y="110"/>
                  </a:lnTo>
                  <a:lnTo>
                    <a:pt x="1" y="123"/>
                  </a:lnTo>
                  <a:lnTo>
                    <a:pt x="0"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43" name="Freeform 14"/>
            <p:cNvSpPr>
              <a:spLocks/>
            </p:cNvSpPr>
            <p:nvPr/>
          </p:nvSpPr>
          <p:spPr bwMode="auto">
            <a:xfrm>
              <a:off x="1051" y="1667"/>
              <a:ext cx="848" cy="311"/>
            </a:xfrm>
            <a:custGeom>
              <a:avLst/>
              <a:gdLst>
                <a:gd name="T0" fmla="*/ 3948 w 727"/>
                <a:gd name="T1" fmla="*/ 988 h 277"/>
                <a:gd name="T2" fmla="*/ 3948 w 727"/>
                <a:gd name="T3" fmla="*/ 0 h 277"/>
                <a:gd name="T4" fmla="*/ 0 w 727"/>
                <a:gd name="T5" fmla="*/ 0 h 277"/>
                <a:gd name="T6" fmla="*/ 0 w 727"/>
                <a:gd name="T7" fmla="*/ 988 h 277"/>
                <a:gd name="T8" fmla="*/ 3948 w 727"/>
                <a:gd name="T9" fmla="*/ 988 h 277"/>
                <a:gd name="T10" fmla="*/ 0 60000 65536"/>
                <a:gd name="T11" fmla="*/ 0 60000 65536"/>
                <a:gd name="T12" fmla="*/ 0 60000 65536"/>
                <a:gd name="T13" fmla="*/ 0 60000 65536"/>
                <a:gd name="T14" fmla="*/ 0 60000 65536"/>
                <a:gd name="T15" fmla="*/ 0 w 727"/>
                <a:gd name="T16" fmla="*/ 0 h 277"/>
                <a:gd name="T17" fmla="*/ 727 w 727"/>
                <a:gd name="T18" fmla="*/ 277 h 277"/>
              </a:gdLst>
              <a:ahLst/>
              <a:cxnLst>
                <a:cxn ang="T10">
                  <a:pos x="T0" y="T1"/>
                </a:cxn>
                <a:cxn ang="T11">
                  <a:pos x="T2" y="T3"/>
                </a:cxn>
                <a:cxn ang="T12">
                  <a:pos x="T4" y="T5"/>
                </a:cxn>
                <a:cxn ang="T13">
                  <a:pos x="T6" y="T7"/>
                </a:cxn>
                <a:cxn ang="T14">
                  <a:pos x="T8" y="T9"/>
                </a:cxn>
              </a:cxnLst>
              <a:rect l="T15" t="T16" r="T17" b="T18"/>
              <a:pathLst>
                <a:path w="727" h="277">
                  <a:moveTo>
                    <a:pt x="726" y="276"/>
                  </a:moveTo>
                  <a:lnTo>
                    <a:pt x="726" y="0"/>
                  </a:lnTo>
                  <a:lnTo>
                    <a:pt x="0" y="0"/>
                  </a:lnTo>
                  <a:lnTo>
                    <a:pt x="0" y="276"/>
                  </a:lnTo>
                  <a:lnTo>
                    <a:pt x="726" y="27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44" name="Rectangle 16"/>
            <p:cNvSpPr>
              <a:spLocks noChangeArrowheads="1"/>
            </p:cNvSpPr>
            <p:nvPr/>
          </p:nvSpPr>
          <p:spPr bwMode="auto">
            <a:xfrm>
              <a:off x="1796" y="1229"/>
              <a:ext cx="2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lot</a:t>
              </a:r>
            </a:p>
          </p:txBody>
        </p:sp>
        <p:sp>
          <p:nvSpPr>
            <p:cNvPr id="38945" name="Rectangle 21"/>
            <p:cNvSpPr>
              <a:spLocks noChangeArrowheads="1"/>
            </p:cNvSpPr>
            <p:nvPr/>
          </p:nvSpPr>
          <p:spPr bwMode="auto">
            <a:xfrm>
              <a:off x="1175" y="990"/>
              <a:ext cx="4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name</a:t>
              </a:r>
            </a:p>
          </p:txBody>
        </p:sp>
        <p:sp>
          <p:nvSpPr>
            <p:cNvPr id="38946" name="Rectangle 24"/>
            <p:cNvSpPr>
              <a:spLocks noChangeArrowheads="1"/>
            </p:cNvSpPr>
            <p:nvPr/>
          </p:nvSpPr>
          <p:spPr bwMode="auto">
            <a:xfrm>
              <a:off x="1005" y="1713"/>
              <a:ext cx="8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Employees</a:t>
              </a:r>
            </a:p>
          </p:txBody>
        </p:sp>
        <p:sp>
          <p:nvSpPr>
            <p:cNvPr id="38947" name="Rectangle 25"/>
            <p:cNvSpPr>
              <a:spLocks noChangeArrowheads="1"/>
            </p:cNvSpPr>
            <p:nvPr/>
          </p:nvSpPr>
          <p:spPr bwMode="auto">
            <a:xfrm>
              <a:off x="639" y="1220"/>
              <a:ext cx="3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u="sng"/>
                <a:t>ssn</a:t>
              </a:r>
            </a:p>
          </p:txBody>
        </p:sp>
        <p:sp>
          <p:nvSpPr>
            <p:cNvPr id="38948" name="Line 26"/>
            <p:cNvSpPr>
              <a:spLocks noChangeShapeType="1"/>
            </p:cNvSpPr>
            <p:nvPr/>
          </p:nvSpPr>
          <p:spPr bwMode="auto">
            <a:xfrm flipH="1">
              <a:off x="1408" y="1251"/>
              <a:ext cx="2" cy="41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49" name="Line 27"/>
            <p:cNvSpPr>
              <a:spLocks noChangeShapeType="1"/>
            </p:cNvSpPr>
            <p:nvPr/>
          </p:nvSpPr>
          <p:spPr bwMode="auto">
            <a:xfrm>
              <a:off x="890" y="1489"/>
              <a:ext cx="415" cy="17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50" name="Line 28"/>
            <p:cNvSpPr>
              <a:spLocks noChangeShapeType="1"/>
            </p:cNvSpPr>
            <p:nvPr/>
          </p:nvSpPr>
          <p:spPr bwMode="auto">
            <a:xfrm flipH="1">
              <a:off x="1627" y="1480"/>
              <a:ext cx="388" cy="18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 name="Group 1" descr="Works_In is in a diamond and has the attribute since in an oval connected to it. The Works_In diamond connects the Employees and Departments relations" title="Works_In"/>
          <p:cNvGrpSpPr/>
          <p:nvPr/>
        </p:nvGrpSpPr>
        <p:grpSpPr>
          <a:xfrm>
            <a:off x="4537075" y="1295400"/>
            <a:ext cx="2649539" cy="1990725"/>
            <a:chOff x="3013075" y="1295400"/>
            <a:chExt cx="2649538" cy="1990725"/>
          </a:xfrm>
        </p:grpSpPr>
        <p:grpSp>
          <p:nvGrpSpPr>
            <p:cNvPr id="3" name="Group 55"/>
            <p:cNvGrpSpPr>
              <a:grpSpLocks/>
            </p:cNvGrpSpPr>
            <p:nvPr/>
          </p:nvGrpSpPr>
          <p:grpSpPr bwMode="auto">
            <a:xfrm>
              <a:off x="3013075" y="2498725"/>
              <a:ext cx="2649538" cy="787400"/>
              <a:chOff x="1313" y="1705"/>
              <a:chExt cx="1430" cy="442"/>
            </a:xfrm>
          </p:grpSpPr>
          <p:sp>
            <p:nvSpPr>
              <p:cNvPr id="38936" name="Freeform 12"/>
              <p:cNvSpPr>
                <a:spLocks/>
              </p:cNvSpPr>
              <p:nvPr/>
            </p:nvSpPr>
            <p:spPr bwMode="auto">
              <a:xfrm>
                <a:off x="1689" y="1705"/>
                <a:ext cx="788" cy="442"/>
              </a:xfrm>
              <a:custGeom>
                <a:avLst/>
                <a:gdLst>
                  <a:gd name="T0" fmla="*/ 0 w 788"/>
                  <a:gd name="T1" fmla="*/ 221 h 442"/>
                  <a:gd name="T2" fmla="*/ 388 w 788"/>
                  <a:gd name="T3" fmla="*/ 0 h 442"/>
                  <a:gd name="T4" fmla="*/ 787 w 788"/>
                  <a:gd name="T5" fmla="*/ 229 h 442"/>
                  <a:gd name="T6" fmla="*/ 388 w 788"/>
                  <a:gd name="T7" fmla="*/ 441 h 442"/>
                  <a:gd name="T8" fmla="*/ 0 w 788"/>
                  <a:gd name="T9" fmla="*/ 221 h 442"/>
                  <a:gd name="T10" fmla="*/ 0 60000 65536"/>
                  <a:gd name="T11" fmla="*/ 0 60000 65536"/>
                  <a:gd name="T12" fmla="*/ 0 60000 65536"/>
                  <a:gd name="T13" fmla="*/ 0 60000 65536"/>
                  <a:gd name="T14" fmla="*/ 0 60000 65536"/>
                  <a:gd name="T15" fmla="*/ 0 w 788"/>
                  <a:gd name="T16" fmla="*/ 0 h 442"/>
                  <a:gd name="T17" fmla="*/ 788 w 788"/>
                  <a:gd name="T18" fmla="*/ 442 h 442"/>
                </a:gdLst>
                <a:ahLst/>
                <a:cxnLst>
                  <a:cxn ang="T10">
                    <a:pos x="T0" y="T1"/>
                  </a:cxn>
                  <a:cxn ang="T11">
                    <a:pos x="T2" y="T3"/>
                  </a:cxn>
                  <a:cxn ang="T12">
                    <a:pos x="T4" y="T5"/>
                  </a:cxn>
                  <a:cxn ang="T13">
                    <a:pos x="T6" y="T7"/>
                  </a:cxn>
                  <a:cxn ang="T14">
                    <a:pos x="T8" y="T9"/>
                  </a:cxn>
                </a:cxnLst>
                <a:rect l="T15" t="T16" r="T17" b="T18"/>
                <a:pathLst>
                  <a:path w="788" h="442">
                    <a:moveTo>
                      <a:pt x="0" y="221"/>
                    </a:moveTo>
                    <a:lnTo>
                      <a:pt x="388" y="0"/>
                    </a:lnTo>
                    <a:lnTo>
                      <a:pt x="787" y="229"/>
                    </a:lnTo>
                    <a:lnTo>
                      <a:pt x="388" y="441"/>
                    </a:lnTo>
                    <a:lnTo>
                      <a:pt x="0" y="22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37" name="Rectangle 22"/>
              <p:cNvSpPr>
                <a:spLocks noChangeArrowheads="1"/>
              </p:cNvSpPr>
              <p:nvPr/>
            </p:nvSpPr>
            <p:spPr bwMode="auto">
              <a:xfrm>
                <a:off x="1745" y="1820"/>
                <a:ext cx="65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dirty="0" err="1"/>
                  <a:t>Works_In</a:t>
                </a:r>
                <a:endParaRPr lang="en-US" altLang="x-none" sz="1800" b="1" dirty="0"/>
              </a:p>
            </p:txBody>
          </p:sp>
          <p:sp>
            <p:nvSpPr>
              <p:cNvPr id="38938" name="Line 29"/>
              <p:cNvSpPr>
                <a:spLocks noChangeShapeType="1"/>
              </p:cNvSpPr>
              <p:nvPr/>
            </p:nvSpPr>
            <p:spPr bwMode="auto">
              <a:xfrm flipH="1">
                <a:off x="1313" y="1924"/>
                <a:ext cx="366"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39" name="Line 30"/>
              <p:cNvSpPr>
                <a:spLocks noChangeShapeType="1"/>
              </p:cNvSpPr>
              <p:nvPr/>
            </p:nvSpPr>
            <p:spPr bwMode="auto">
              <a:xfrm>
                <a:off x="2477" y="1935"/>
                <a:ext cx="266"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56"/>
            <p:cNvGrpSpPr>
              <a:grpSpLocks/>
            </p:cNvGrpSpPr>
            <p:nvPr/>
          </p:nvGrpSpPr>
          <p:grpSpPr bwMode="auto">
            <a:xfrm>
              <a:off x="3810000" y="1295400"/>
              <a:ext cx="973138" cy="1203083"/>
              <a:chOff x="1716" y="1028"/>
              <a:chExt cx="525" cy="676"/>
            </a:xfrm>
          </p:grpSpPr>
          <p:sp>
            <p:nvSpPr>
              <p:cNvPr id="38933" name="Freeform 9"/>
              <p:cNvSpPr>
                <a:spLocks/>
              </p:cNvSpPr>
              <p:nvPr/>
            </p:nvSpPr>
            <p:spPr bwMode="auto">
              <a:xfrm>
                <a:off x="1716" y="1028"/>
                <a:ext cx="525" cy="269"/>
              </a:xfrm>
              <a:custGeom>
                <a:avLst/>
                <a:gdLst>
                  <a:gd name="T0" fmla="*/ 1 w 525"/>
                  <a:gd name="T1" fmla="*/ 146 h 269"/>
                  <a:gd name="T2" fmla="*/ 8 w 525"/>
                  <a:gd name="T3" fmla="*/ 169 h 269"/>
                  <a:gd name="T4" fmla="*/ 25 w 525"/>
                  <a:gd name="T5" fmla="*/ 190 h 269"/>
                  <a:gd name="T6" fmla="*/ 47 w 525"/>
                  <a:gd name="T7" fmla="*/ 210 h 269"/>
                  <a:gd name="T8" fmla="*/ 77 w 525"/>
                  <a:gd name="T9" fmla="*/ 229 h 269"/>
                  <a:gd name="T10" fmla="*/ 111 w 525"/>
                  <a:gd name="T11" fmla="*/ 243 h 269"/>
                  <a:gd name="T12" fmla="*/ 151 w 525"/>
                  <a:gd name="T13" fmla="*/ 256 h 269"/>
                  <a:gd name="T14" fmla="*/ 194 w 525"/>
                  <a:gd name="T15" fmla="*/ 263 h 269"/>
                  <a:gd name="T16" fmla="*/ 239 w 525"/>
                  <a:gd name="T17" fmla="*/ 268 h 269"/>
                  <a:gd name="T18" fmla="*/ 284 w 525"/>
                  <a:gd name="T19" fmla="*/ 268 h 269"/>
                  <a:gd name="T20" fmla="*/ 330 w 525"/>
                  <a:gd name="T21" fmla="*/ 263 h 269"/>
                  <a:gd name="T22" fmla="*/ 372 w 525"/>
                  <a:gd name="T23" fmla="*/ 255 h 269"/>
                  <a:gd name="T24" fmla="*/ 413 w 525"/>
                  <a:gd name="T25" fmla="*/ 243 h 269"/>
                  <a:gd name="T26" fmla="*/ 447 w 525"/>
                  <a:gd name="T27" fmla="*/ 227 h 269"/>
                  <a:gd name="T28" fmla="*/ 477 w 525"/>
                  <a:gd name="T29" fmla="*/ 210 h 269"/>
                  <a:gd name="T30" fmla="*/ 500 w 525"/>
                  <a:gd name="T31" fmla="*/ 190 h 269"/>
                  <a:gd name="T32" fmla="*/ 515 w 525"/>
                  <a:gd name="T33" fmla="*/ 169 h 269"/>
                  <a:gd name="T34" fmla="*/ 524 w 525"/>
                  <a:gd name="T35" fmla="*/ 146 h 269"/>
                  <a:gd name="T36" fmla="*/ 524 w 525"/>
                  <a:gd name="T37" fmla="*/ 121 h 269"/>
                  <a:gd name="T38" fmla="*/ 515 w 525"/>
                  <a:gd name="T39" fmla="*/ 98 h 269"/>
                  <a:gd name="T40" fmla="*/ 500 w 525"/>
                  <a:gd name="T41" fmla="*/ 77 h 269"/>
                  <a:gd name="T42" fmla="*/ 477 w 525"/>
                  <a:gd name="T43" fmla="*/ 57 h 269"/>
                  <a:gd name="T44" fmla="*/ 447 w 525"/>
                  <a:gd name="T45" fmla="*/ 38 h 269"/>
                  <a:gd name="T46" fmla="*/ 413 w 525"/>
                  <a:gd name="T47" fmla="*/ 24 h 269"/>
                  <a:gd name="T48" fmla="*/ 372 w 525"/>
                  <a:gd name="T49" fmla="*/ 12 h 269"/>
                  <a:gd name="T50" fmla="*/ 330 w 525"/>
                  <a:gd name="T51" fmla="*/ 4 h 269"/>
                  <a:gd name="T52" fmla="*/ 284 w 525"/>
                  <a:gd name="T53" fmla="*/ 0 h 269"/>
                  <a:gd name="T54" fmla="*/ 239 w 525"/>
                  <a:gd name="T55" fmla="*/ 0 h 269"/>
                  <a:gd name="T56" fmla="*/ 194 w 525"/>
                  <a:gd name="T57" fmla="*/ 4 h 269"/>
                  <a:gd name="T58" fmla="*/ 151 w 525"/>
                  <a:gd name="T59" fmla="*/ 12 h 269"/>
                  <a:gd name="T60" fmla="*/ 111 w 525"/>
                  <a:gd name="T61" fmla="*/ 24 h 269"/>
                  <a:gd name="T62" fmla="*/ 77 w 525"/>
                  <a:gd name="T63" fmla="*/ 38 h 269"/>
                  <a:gd name="T64" fmla="*/ 47 w 525"/>
                  <a:gd name="T65" fmla="*/ 57 h 269"/>
                  <a:gd name="T66" fmla="*/ 25 w 525"/>
                  <a:gd name="T67" fmla="*/ 77 h 269"/>
                  <a:gd name="T68" fmla="*/ 8 w 525"/>
                  <a:gd name="T69" fmla="*/ 98 h 269"/>
                  <a:gd name="T70" fmla="*/ 1 w 525"/>
                  <a:gd name="T71" fmla="*/ 121 h 2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5"/>
                  <a:gd name="T109" fmla="*/ 0 h 269"/>
                  <a:gd name="T110" fmla="*/ 525 w 525"/>
                  <a:gd name="T111" fmla="*/ 269 h 2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5" h="269">
                    <a:moveTo>
                      <a:pt x="0" y="134"/>
                    </a:moveTo>
                    <a:lnTo>
                      <a:pt x="1" y="146"/>
                    </a:lnTo>
                    <a:lnTo>
                      <a:pt x="4" y="157"/>
                    </a:lnTo>
                    <a:lnTo>
                      <a:pt x="8" y="169"/>
                    </a:lnTo>
                    <a:lnTo>
                      <a:pt x="16" y="180"/>
                    </a:lnTo>
                    <a:lnTo>
                      <a:pt x="25" y="190"/>
                    </a:lnTo>
                    <a:lnTo>
                      <a:pt x="35" y="200"/>
                    </a:lnTo>
                    <a:lnTo>
                      <a:pt x="47" y="210"/>
                    </a:lnTo>
                    <a:lnTo>
                      <a:pt x="60" y="220"/>
                    </a:lnTo>
                    <a:lnTo>
                      <a:pt x="77" y="229"/>
                    </a:lnTo>
                    <a:lnTo>
                      <a:pt x="93" y="236"/>
                    </a:lnTo>
                    <a:lnTo>
                      <a:pt x="111" y="243"/>
                    </a:lnTo>
                    <a:lnTo>
                      <a:pt x="131" y="250"/>
                    </a:lnTo>
                    <a:lnTo>
                      <a:pt x="151" y="256"/>
                    </a:lnTo>
                    <a:lnTo>
                      <a:pt x="172" y="260"/>
                    </a:lnTo>
                    <a:lnTo>
                      <a:pt x="194" y="263"/>
                    </a:lnTo>
                    <a:lnTo>
                      <a:pt x="216" y="266"/>
                    </a:lnTo>
                    <a:lnTo>
                      <a:pt x="239" y="268"/>
                    </a:lnTo>
                    <a:lnTo>
                      <a:pt x="263" y="268"/>
                    </a:lnTo>
                    <a:lnTo>
                      <a:pt x="284" y="268"/>
                    </a:lnTo>
                    <a:lnTo>
                      <a:pt x="307" y="265"/>
                    </a:lnTo>
                    <a:lnTo>
                      <a:pt x="330" y="263"/>
                    </a:lnTo>
                    <a:lnTo>
                      <a:pt x="352" y="260"/>
                    </a:lnTo>
                    <a:lnTo>
                      <a:pt x="372" y="255"/>
                    </a:lnTo>
                    <a:lnTo>
                      <a:pt x="393" y="250"/>
                    </a:lnTo>
                    <a:lnTo>
                      <a:pt x="413" y="243"/>
                    </a:lnTo>
                    <a:lnTo>
                      <a:pt x="430" y="236"/>
                    </a:lnTo>
                    <a:lnTo>
                      <a:pt x="447" y="227"/>
                    </a:lnTo>
                    <a:lnTo>
                      <a:pt x="463" y="219"/>
                    </a:lnTo>
                    <a:lnTo>
                      <a:pt x="477" y="210"/>
                    </a:lnTo>
                    <a:lnTo>
                      <a:pt x="489" y="200"/>
                    </a:lnTo>
                    <a:lnTo>
                      <a:pt x="500" y="190"/>
                    </a:lnTo>
                    <a:lnTo>
                      <a:pt x="508" y="180"/>
                    </a:lnTo>
                    <a:lnTo>
                      <a:pt x="515" y="169"/>
                    </a:lnTo>
                    <a:lnTo>
                      <a:pt x="520" y="157"/>
                    </a:lnTo>
                    <a:lnTo>
                      <a:pt x="524" y="146"/>
                    </a:lnTo>
                    <a:lnTo>
                      <a:pt x="524" y="134"/>
                    </a:lnTo>
                    <a:lnTo>
                      <a:pt x="524" y="121"/>
                    </a:lnTo>
                    <a:lnTo>
                      <a:pt x="520" y="110"/>
                    </a:lnTo>
                    <a:lnTo>
                      <a:pt x="515" y="98"/>
                    </a:lnTo>
                    <a:lnTo>
                      <a:pt x="508" y="87"/>
                    </a:lnTo>
                    <a:lnTo>
                      <a:pt x="500" y="77"/>
                    </a:lnTo>
                    <a:lnTo>
                      <a:pt x="489" y="67"/>
                    </a:lnTo>
                    <a:lnTo>
                      <a:pt x="477" y="57"/>
                    </a:lnTo>
                    <a:lnTo>
                      <a:pt x="463" y="47"/>
                    </a:lnTo>
                    <a:lnTo>
                      <a:pt x="447" y="38"/>
                    </a:lnTo>
                    <a:lnTo>
                      <a:pt x="430" y="31"/>
                    </a:lnTo>
                    <a:lnTo>
                      <a:pt x="413" y="24"/>
                    </a:lnTo>
                    <a:lnTo>
                      <a:pt x="393" y="18"/>
                    </a:lnTo>
                    <a:lnTo>
                      <a:pt x="372" y="12"/>
                    </a:lnTo>
                    <a:lnTo>
                      <a:pt x="352" y="8"/>
                    </a:lnTo>
                    <a:lnTo>
                      <a:pt x="330" y="4"/>
                    </a:lnTo>
                    <a:lnTo>
                      <a:pt x="307" y="1"/>
                    </a:lnTo>
                    <a:lnTo>
                      <a:pt x="284" y="0"/>
                    </a:lnTo>
                    <a:lnTo>
                      <a:pt x="262" y="0"/>
                    </a:lnTo>
                    <a:lnTo>
                      <a:pt x="239" y="0"/>
                    </a:lnTo>
                    <a:lnTo>
                      <a:pt x="216" y="1"/>
                    </a:lnTo>
                    <a:lnTo>
                      <a:pt x="194" y="4"/>
                    </a:lnTo>
                    <a:lnTo>
                      <a:pt x="172" y="8"/>
                    </a:lnTo>
                    <a:lnTo>
                      <a:pt x="151" y="12"/>
                    </a:lnTo>
                    <a:lnTo>
                      <a:pt x="130" y="18"/>
                    </a:lnTo>
                    <a:lnTo>
                      <a:pt x="111" y="24"/>
                    </a:lnTo>
                    <a:lnTo>
                      <a:pt x="93" y="31"/>
                    </a:lnTo>
                    <a:lnTo>
                      <a:pt x="77" y="38"/>
                    </a:lnTo>
                    <a:lnTo>
                      <a:pt x="60" y="47"/>
                    </a:lnTo>
                    <a:lnTo>
                      <a:pt x="47" y="57"/>
                    </a:lnTo>
                    <a:lnTo>
                      <a:pt x="34" y="67"/>
                    </a:lnTo>
                    <a:lnTo>
                      <a:pt x="25" y="77"/>
                    </a:lnTo>
                    <a:lnTo>
                      <a:pt x="16" y="87"/>
                    </a:lnTo>
                    <a:lnTo>
                      <a:pt x="8" y="98"/>
                    </a:lnTo>
                    <a:lnTo>
                      <a:pt x="4" y="111"/>
                    </a:lnTo>
                    <a:lnTo>
                      <a:pt x="1" y="121"/>
                    </a:lnTo>
                    <a:lnTo>
                      <a:pt x="0"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34" name="Rectangle 20"/>
              <p:cNvSpPr>
                <a:spLocks noChangeArrowheads="1"/>
              </p:cNvSpPr>
              <p:nvPr/>
            </p:nvSpPr>
            <p:spPr bwMode="auto">
              <a:xfrm>
                <a:off x="1763" y="1070"/>
                <a:ext cx="4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since</a:t>
                </a:r>
              </a:p>
            </p:txBody>
          </p:sp>
          <p:sp>
            <p:nvSpPr>
              <p:cNvPr id="38935" name="Line 31"/>
              <p:cNvSpPr>
                <a:spLocks noChangeShapeType="1"/>
              </p:cNvSpPr>
              <p:nvPr/>
            </p:nvSpPr>
            <p:spPr bwMode="auto">
              <a:xfrm>
                <a:off x="1965" y="1297"/>
                <a:ext cx="89" cy="40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 name="Group 54" descr="Departmebnts is in a rectangle. did (underlined), dname, and budget are attributes in ovals connected to the Departments rectangle" title="Departments"/>
          <p:cNvGrpSpPr>
            <a:grpSpLocks/>
          </p:cNvGrpSpPr>
          <p:nvPr/>
        </p:nvGrpSpPr>
        <p:grpSpPr bwMode="auto">
          <a:xfrm>
            <a:off x="6324602" y="1524001"/>
            <a:ext cx="2760662" cy="1614488"/>
            <a:chOff x="2294" y="1186"/>
            <a:chExt cx="1490" cy="907"/>
          </a:xfrm>
        </p:grpSpPr>
        <p:sp>
          <p:nvSpPr>
            <p:cNvPr id="38922" name="Freeform 7"/>
            <p:cNvSpPr>
              <a:spLocks/>
            </p:cNvSpPr>
            <p:nvPr/>
          </p:nvSpPr>
          <p:spPr bwMode="auto">
            <a:xfrm>
              <a:off x="2294" y="1383"/>
              <a:ext cx="525" cy="269"/>
            </a:xfrm>
            <a:custGeom>
              <a:avLst/>
              <a:gdLst>
                <a:gd name="T0" fmla="*/ 522 w 525"/>
                <a:gd name="T1" fmla="*/ 121 h 269"/>
                <a:gd name="T2" fmla="*/ 515 w 525"/>
                <a:gd name="T3" fmla="*/ 98 h 269"/>
                <a:gd name="T4" fmla="*/ 500 w 525"/>
                <a:gd name="T5" fmla="*/ 77 h 269"/>
                <a:gd name="T6" fmla="*/ 476 w 525"/>
                <a:gd name="T7" fmla="*/ 57 h 269"/>
                <a:gd name="T8" fmla="*/ 446 w 525"/>
                <a:gd name="T9" fmla="*/ 38 h 269"/>
                <a:gd name="T10" fmla="*/ 412 w 525"/>
                <a:gd name="T11" fmla="*/ 24 h 269"/>
                <a:gd name="T12" fmla="*/ 372 w 525"/>
                <a:gd name="T13" fmla="*/ 12 h 269"/>
                <a:gd name="T14" fmla="*/ 329 w 525"/>
                <a:gd name="T15" fmla="*/ 4 h 269"/>
                <a:gd name="T16" fmla="*/ 284 w 525"/>
                <a:gd name="T17" fmla="*/ 0 h 269"/>
                <a:gd name="T18" fmla="*/ 239 w 525"/>
                <a:gd name="T19" fmla="*/ 0 h 269"/>
                <a:gd name="T20" fmla="*/ 194 w 525"/>
                <a:gd name="T21" fmla="*/ 4 h 269"/>
                <a:gd name="T22" fmla="*/ 151 w 525"/>
                <a:gd name="T23" fmla="*/ 12 h 269"/>
                <a:gd name="T24" fmla="*/ 111 w 525"/>
                <a:gd name="T25" fmla="*/ 24 h 269"/>
                <a:gd name="T26" fmla="*/ 76 w 525"/>
                <a:gd name="T27" fmla="*/ 38 h 269"/>
                <a:gd name="T28" fmla="*/ 46 w 525"/>
                <a:gd name="T29" fmla="*/ 57 h 269"/>
                <a:gd name="T30" fmla="*/ 23 w 525"/>
                <a:gd name="T31" fmla="*/ 77 h 269"/>
                <a:gd name="T32" fmla="*/ 8 w 525"/>
                <a:gd name="T33" fmla="*/ 98 h 269"/>
                <a:gd name="T34" fmla="*/ 1 w 525"/>
                <a:gd name="T35" fmla="*/ 121 h 269"/>
                <a:gd name="T36" fmla="*/ 1 w 525"/>
                <a:gd name="T37" fmla="*/ 144 h 269"/>
                <a:gd name="T38" fmla="*/ 8 w 525"/>
                <a:gd name="T39" fmla="*/ 167 h 269"/>
                <a:gd name="T40" fmla="*/ 23 w 525"/>
                <a:gd name="T41" fmla="*/ 190 h 269"/>
                <a:gd name="T42" fmla="*/ 46 w 525"/>
                <a:gd name="T43" fmla="*/ 210 h 269"/>
                <a:gd name="T44" fmla="*/ 76 w 525"/>
                <a:gd name="T45" fmla="*/ 227 h 269"/>
                <a:gd name="T46" fmla="*/ 111 w 525"/>
                <a:gd name="T47" fmla="*/ 243 h 269"/>
                <a:gd name="T48" fmla="*/ 151 w 525"/>
                <a:gd name="T49" fmla="*/ 255 h 269"/>
                <a:gd name="T50" fmla="*/ 194 w 525"/>
                <a:gd name="T51" fmla="*/ 263 h 269"/>
                <a:gd name="T52" fmla="*/ 239 w 525"/>
                <a:gd name="T53" fmla="*/ 268 h 269"/>
                <a:gd name="T54" fmla="*/ 284 w 525"/>
                <a:gd name="T55" fmla="*/ 268 h 269"/>
                <a:gd name="T56" fmla="*/ 329 w 525"/>
                <a:gd name="T57" fmla="*/ 263 h 269"/>
                <a:gd name="T58" fmla="*/ 372 w 525"/>
                <a:gd name="T59" fmla="*/ 255 h 269"/>
                <a:gd name="T60" fmla="*/ 412 w 525"/>
                <a:gd name="T61" fmla="*/ 243 h 269"/>
                <a:gd name="T62" fmla="*/ 446 w 525"/>
                <a:gd name="T63" fmla="*/ 227 h 269"/>
                <a:gd name="T64" fmla="*/ 476 w 525"/>
                <a:gd name="T65" fmla="*/ 210 h 269"/>
                <a:gd name="T66" fmla="*/ 500 w 525"/>
                <a:gd name="T67" fmla="*/ 190 h 269"/>
                <a:gd name="T68" fmla="*/ 515 w 525"/>
                <a:gd name="T69" fmla="*/ 167 h 269"/>
                <a:gd name="T70" fmla="*/ 522 w 525"/>
                <a:gd name="T71" fmla="*/ 144 h 2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5"/>
                <a:gd name="T109" fmla="*/ 0 h 269"/>
                <a:gd name="T110" fmla="*/ 525 w 525"/>
                <a:gd name="T111" fmla="*/ 269 h 2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5" h="269">
                  <a:moveTo>
                    <a:pt x="524" y="133"/>
                  </a:moveTo>
                  <a:lnTo>
                    <a:pt x="522" y="121"/>
                  </a:lnTo>
                  <a:lnTo>
                    <a:pt x="519" y="110"/>
                  </a:lnTo>
                  <a:lnTo>
                    <a:pt x="515" y="98"/>
                  </a:lnTo>
                  <a:lnTo>
                    <a:pt x="507" y="87"/>
                  </a:lnTo>
                  <a:lnTo>
                    <a:pt x="500" y="77"/>
                  </a:lnTo>
                  <a:lnTo>
                    <a:pt x="489" y="65"/>
                  </a:lnTo>
                  <a:lnTo>
                    <a:pt x="476" y="57"/>
                  </a:lnTo>
                  <a:lnTo>
                    <a:pt x="463" y="47"/>
                  </a:lnTo>
                  <a:lnTo>
                    <a:pt x="446" y="38"/>
                  </a:lnTo>
                  <a:lnTo>
                    <a:pt x="430" y="31"/>
                  </a:lnTo>
                  <a:lnTo>
                    <a:pt x="412" y="24"/>
                  </a:lnTo>
                  <a:lnTo>
                    <a:pt x="392" y="17"/>
                  </a:lnTo>
                  <a:lnTo>
                    <a:pt x="372" y="12"/>
                  </a:lnTo>
                  <a:lnTo>
                    <a:pt x="351" y="8"/>
                  </a:lnTo>
                  <a:lnTo>
                    <a:pt x="329" y="4"/>
                  </a:lnTo>
                  <a:lnTo>
                    <a:pt x="307" y="1"/>
                  </a:lnTo>
                  <a:lnTo>
                    <a:pt x="284" y="0"/>
                  </a:lnTo>
                  <a:lnTo>
                    <a:pt x="262" y="0"/>
                  </a:lnTo>
                  <a:lnTo>
                    <a:pt x="239" y="0"/>
                  </a:lnTo>
                  <a:lnTo>
                    <a:pt x="216" y="1"/>
                  </a:lnTo>
                  <a:lnTo>
                    <a:pt x="194" y="4"/>
                  </a:lnTo>
                  <a:lnTo>
                    <a:pt x="171" y="8"/>
                  </a:lnTo>
                  <a:lnTo>
                    <a:pt x="151" y="12"/>
                  </a:lnTo>
                  <a:lnTo>
                    <a:pt x="130" y="17"/>
                  </a:lnTo>
                  <a:lnTo>
                    <a:pt x="111" y="24"/>
                  </a:lnTo>
                  <a:lnTo>
                    <a:pt x="93" y="31"/>
                  </a:lnTo>
                  <a:lnTo>
                    <a:pt x="76" y="38"/>
                  </a:lnTo>
                  <a:lnTo>
                    <a:pt x="60" y="47"/>
                  </a:lnTo>
                  <a:lnTo>
                    <a:pt x="46" y="57"/>
                  </a:lnTo>
                  <a:lnTo>
                    <a:pt x="34" y="65"/>
                  </a:lnTo>
                  <a:lnTo>
                    <a:pt x="23" y="77"/>
                  </a:lnTo>
                  <a:lnTo>
                    <a:pt x="15" y="87"/>
                  </a:lnTo>
                  <a:lnTo>
                    <a:pt x="8" y="98"/>
                  </a:lnTo>
                  <a:lnTo>
                    <a:pt x="3" y="110"/>
                  </a:lnTo>
                  <a:lnTo>
                    <a:pt x="1" y="121"/>
                  </a:lnTo>
                  <a:lnTo>
                    <a:pt x="0" y="133"/>
                  </a:lnTo>
                  <a:lnTo>
                    <a:pt x="1" y="144"/>
                  </a:lnTo>
                  <a:lnTo>
                    <a:pt x="3" y="157"/>
                  </a:lnTo>
                  <a:lnTo>
                    <a:pt x="8" y="167"/>
                  </a:lnTo>
                  <a:lnTo>
                    <a:pt x="15" y="179"/>
                  </a:lnTo>
                  <a:lnTo>
                    <a:pt x="23" y="190"/>
                  </a:lnTo>
                  <a:lnTo>
                    <a:pt x="34" y="200"/>
                  </a:lnTo>
                  <a:lnTo>
                    <a:pt x="46" y="210"/>
                  </a:lnTo>
                  <a:lnTo>
                    <a:pt x="60" y="219"/>
                  </a:lnTo>
                  <a:lnTo>
                    <a:pt x="76" y="227"/>
                  </a:lnTo>
                  <a:lnTo>
                    <a:pt x="93" y="236"/>
                  </a:lnTo>
                  <a:lnTo>
                    <a:pt x="111" y="243"/>
                  </a:lnTo>
                  <a:lnTo>
                    <a:pt x="130" y="249"/>
                  </a:lnTo>
                  <a:lnTo>
                    <a:pt x="151" y="255"/>
                  </a:lnTo>
                  <a:lnTo>
                    <a:pt x="171" y="259"/>
                  </a:lnTo>
                  <a:lnTo>
                    <a:pt x="194" y="263"/>
                  </a:lnTo>
                  <a:lnTo>
                    <a:pt x="216" y="265"/>
                  </a:lnTo>
                  <a:lnTo>
                    <a:pt x="239" y="268"/>
                  </a:lnTo>
                  <a:lnTo>
                    <a:pt x="262" y="268"/>
                  </a:lnTo>
                  <a:lnTo>
                    <a:pt x="284" y="268"/>
                  </a:lnTo>
                  <a:lnTo>
                    <a:pt x="307" y="265"/>
                  </a:lnTo>
                  <a:lnTo>
                    <a:pt x="329" y="263"/>
                  </a:lnTo>
                  <a:lnTo>
                    <a:pt x="351" y="259"/>
                  </a:lnTo>
                  <a:lnTo>
                    <a:pt x="372" y="255"/>
                  </a:lnTo>
                  <a:lnTo>
                    <a:pt x="392" y="249"/>
                  </a:lnTo>
                  <a:lnTo>
                    <a:pt x="412" y="243"/>
                  </a:lnTo>
                  <a:lnTo>
                    <a:pt x="430" y="236"/>
                  </a:lnTo>
                  <a:lnTo>
                    <a:pt x="446" y="227"/>
                  </a:lnTo>
                  <a:lnTo>
                    <a:pt x="463" y="219"/>
                  </a:lnTo>
                  <a:lnTo>
                    <a:pt x="476" y="210"/>
                  </a:lnTo>
                  <a:lnTo>
                    <a:pt x="489" y="200"/>
                  </a:lnTo>
                  <a:lnTo>
                    <a:pt x="500" y="190"/>
                  </a:lnTo>
                  <a:lnTo>
                    <a:pt x="507" y="179"/>
                  </a:lnTo>
                  <a:lnTo>
                    <a:pt x="515" y="167"/>
                  </a:lnTo>
                  <a:lnTo>
                    <a:pt x="519" y="157"/>
                  </a:lnTo>
                  <a:lnTo>
                    <a:pt x="522" y="144"/>
                  </a:lnTo>
                  <a:lnTo>
                    <a:pt x="524" y="13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3" name="Freeform 8"/>
            <p:cNvSpPr>
              <a:spLocks/>
            </p:cNvSpPr>
            <p:nvPr/>
          </p:nvSpPr>
          <p:spPr bwMode="auto">
            <a:xfrm>
              <a:off x="3259" y="1383"/>
              <a:ext cx="525" cy="269"/>
            </a:xfrm>
            <a:custGeom>
              <a:avLst/>
              <a:gdLst>
                <a:gd name="T0" fmla="*/ 1 w 525"/>
                <a:gd name="T1" fmla="*/ 144 h 269"/>
                <a:gd name="T2" fmla="*/ 8 w 525"/>
                <a:gd name="T3" fmla="*/ 167 h 269"/>
                <a:gd name="T4" fmla="*/ 25 w 525"/>
                <a:gd name="T5" fmla="*/ 190 h 269"/>
                <a:gd name="T6" fmla="*/ 47 w 525"/>
                <a:gd name="T7" fmla="*/ 210 h 269"/>
                <a:gd name="T8" fmla="*/ 77 w 525"/>
                <a:gd name="T9" fmla="*/ 227 h 269"/>
                <a:gd name="T10" fmla="*/ 111 w 525"/>
                <a:gd name="T11" fmla="*/ 243 h 269"/>
                <a:gd name="T12" fmla="*/ 151 w 525"/>
                <a:gd name="T13" fmla="*/ 255 h 269"/>
                <a:gd name="T14" fmla="*/ 194 w 525"/>
                <a:gd name="T15" fmla="*/ 263 h 269"/>
                <a:gd name="T16" fmla="*/ 239 w 525"/>
                <a:gd name="T17" fmla="*/ 268 h 269"/>
                <a:gd name="T18" fmla="*/ 284 w 525"/>
                <a:gd name="T19" fmla="*/ 268 h 269"/>
                <a:gd name="T20" fmla="*/ 330 w 525"/>
                <a:gd name="T21" fmla="*/ 263 h 269"/>
                <a:gd name="T22" fmla="*/ 372 w 525"/>
                <a:gd name="T23" fmla="*/ 255 h 269"/>
                <a:gd name="T24" fmla="*/ 412 w 525"/>
                <a:gd name="T25" fmla="*/ 243 h 269"/>
                <a:gd name="T26" fmla="*/ 447 w 525"/>
                <a:gd name="T27" fmla="*/ 227 h 269"/>
                <a:gd name="T28" fmla="*/ 477 w 525"/>
                <a:gd name="T29" fmla="*/ 210 h 269"/>
                <a:gd name="T30" fmla="*/ 500 w 525"/>
                <a:gd name="T31" fmla="*/ 190 h 269"/>
                <a:gd name="T32" fmla="*/ 515 w 525"/>
                <a:gd name="T33" fmla="*/ 167 h 269"/>
                <a:gd name="T34" fmla="*/ 522 w 525"/>
                <a:gd name="T35" fmla="*/ 144 h 269"/>
                <a:gd name="T36" fmla="*/ 522 w 525"/>
                <a:gd name="T37" fmla="*/ 121 h 269"/>
                <a:gd name="T38" fmla="*/ 515 w 525"/>
                <a:gd name="T39" fmla="*/ 98 h 269"/>
                <a:gd name="T40" fmla="*/ 500 w 525"/>
                <a:gd name="T41" fmla="*/ 77 h 269"/>
                <a:gd name="T42" fmla="*/ 477 w 525"/>
                <a:gd name="T43" fmla="*/ 55 h 269"/>
                <a:gd name="T44" fmla="*/ 447 w 525"/>
                <a:gd name="T45" fmla="*/ 38 h 269"/>
                <a:gd name="T46" fmla="*/ 412 w 525"/>
                <a:gd name="T47" fmla="*/ 22 h 269"/>
                <a:gd name="T48" fmla="*/ 372 w 525"/>
                <a:gd name="T49" fmla="*/ 12 h 269"/>
                <a:gd name="T50" fmla="*/ 329 w 525"/>
                <a:gd name="T51" fmla="*/ 4 h 269"/>
                <a:gd name="T52" fmla="*/ 284 w 525"/>
                <a:gd name="T53" fmla="*/ 0 h 269"/>
                <a:gd name="T54" fmla="*/ 239 w 525"/>
                <a:gd name="T55" fmla="*/ 0 h 269"/>
                <a:gd name="T56" fmla="*/ 194 w 525"/>
                <a:gd name="T57" fmla="*/ 4 h 269"/>
                <a:gd name="T58" fmla="*/ 151 w 525"/>
                <a:gd name="T59" fmla="*/ 12 h 269"/>
                <a:gd name="T60" fmla="*/ 111 w 525"/>
                <a:gd name="T61" fmla="*/ 24 h 269"/>
                <a:gd name="T62" fmla="*/ 77 w 525"/>
                <a:gd name="T63" fmla="*/ 38 h 269"/>
                <a:gd name="T64" fmla="*/ 47 w 525"/>
                <a:gd name="T65" fmla="*/ 57 h 269"/>
                <a:gd name="T66" fmla="*/ 25 w 525"/>
                <a:gd name="T67" fmla="*/ 77 h 269"/>
                <a:gd name="T68" fmla="*/ 8 w 525"/>
                <a:gd name="T69" fmla="*/ 98 h 269"/>
                <a:gd name="T70" fmla="*/ 1 w 525"/>
                <a:gd name="T71" fmla="*/ 121 h 2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5"/>
                <a:gd name="T109" fmla="*/ 0 h 269"/>
                <a:gd name="T110" fmla="*/ 525 w 525"/>
                <a:gd name="T111" fmla="*/ 269 h 2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5" h="269">
                  <a:moveTo>
                    <a:pt x="0" y="134"/>
                  </a:moveTo>
                  <a:lnTo>
                    <a:pt x="1" y="144"/>
                  </a:lnTo>
                  <a:lnTo>
                    <a:pt x="4" y="157"/>
                  </a:lnTo>
                  <a:lnTo>
                    <a:pt x="8" y="167"/>
                  </a:lnTo>
                  <a:lnTo>
                    <a:pt x="16" y="179"/>
                  </a:lnTo>
                  <a:lnTo>
                    <a:pt x="25" y="190"/>
                  </a:lnTo>
                  <a:lnTo>
                    <a:pt x="34" y="200"/>
                  </a:lnTo>
                  <a:lnTo>
                    <a:pt x="47" y="210"/>
                  </a:lnTo>
                  <a:lnTo>
                    <a:pt x="61" y="219"/>
                  </a:lnTo>
                  <a:lnTo>
                    <a:pt x="77" y="227"/>
                  </a:lnTo>
                  <a:lnTo>
                    <a:pt x="93" y="236"/>
                  </a:lnTo>
                  <a:lnTo>
                    <a:pt x="111" y="243"/>
                  </a:lnTo>
                  <a:lnTo>
                    <a:pt x="131" y="249"/>
                  </a:lnTo>
                  <a:lnTo>
                    <a:pt x="151" y="255"/>
                  </a:lnTo>
                  <a:lnTo>
                    <a:pt x="172" y="259"/>
                  </a:lnTo>
                  <a:lnTo>
                    <a:pt x="194" y="263"/>
                  </a:lnTo>
                  <a:lnTo>
                    <a:pt x="216" y="265"/>
                  </a:lnTo>
                  <a:lnTo>
                    <a:pt x="239" y="268"/>
                  </a:lnTo>
                  <a:lnTo>
                    <a:pt x="262" y="268"/>
                  </a:lnTo>
                  <a:lnTo>
                    <a:pt x="284" y="268"/>
                  </a:lnTo>
                  <a:lnTo>
                    <a:pt x="307" y="265"/>
                  </a:lnTo>
                  <a:lnTo>
                    <a:pt x="330" y="263"/>
                  </a:lnTo>
                  <a:lnTo>
                    <a:pt x="352" y="259"/>
                  </a:lnTo>
                  <a:lnTo>
                    <a:pt x="372" y="255"/>
                  </a:lnTo>
                  <a:lnTo>
                    <a:pt x="393" y="249"/>
                  </a:lnTo>
                  <a:lnTo>
                    <a:pt x="412" y="243"/>
                  </a:lnTo>
                  <a:lnTo>
                    <a:pt x="430" y="236"/>
                  </a:lnTo>
                  <a:lnTo>
                    <a:pt x="447" y="227"/>
                  </a:lnTo>
                  <a:lnTo>
                    <a:pt x="463" y="219"/>
                  </a:lnTo>
                  <a:lnTo>
                    <a:pt x="477" y="210"/>
                  </a:lnTo>
                  <a:lnTo>
                    <a:pt x="489" y="200"/>
                  </a:lnTo>
                  <a:lnTo>
                    <a:pt x="500" y="190"/>
                  </a:lnTo>
                  <a:lnTo>
                    <a:pt x="508" y="179"/>
                  </a:lnTo>
                  <a:lnTo>
                    <a:pt x="515" y="167"/>
                  </a:lnTo>
                  <a:lnTo>
                    <a:pt x="520" y="157"/>
                  </a:lnTo>
                  <a:lnTo>
                    <a:pt x="522" y="144"/>
                  </a:lnTo>
                  <a:lnTo>
                    <a:pt x="524" y="133"/>
                  </a:lnTo>
                  <a:lnTo>
                    <a:pt x="522" y="121"/>
                  </a:lnTo>
                  <a:lnTo>
                    <a:pt x="520" y="110"/>
                  </a:lnTo>
                  <a:lnTo>
                    <a:pt x="515" y="98"/>
                  </a:lnTo>
                  <a:lnTo>
                    <a:pt x="508" y="87"/>
                  </a:lnTo>
                  <a:lnTo>
                    <a:pt x="500" y="77"/>
                  </a:lnTo>
                  <a:lnTo>
                    <a:pt x="489" y="65"/>
                  </a:lnTo>
                  <a:lnTo>
                    <a:pt x="477" y="55"/>
                  </a:lnTo>
                  <a:lnTo>
                    <a:pt x="463" y="47"/>
                  </a:lnTo>
                  <a:lnTo>
                    <a:pt x="447" y="38"/>
                  </a:lnTo>
                  <a:lnTo>
                    <a:pt x="430" y="31"/>
                  </a:lnTo>
                  <a:lnTo>
                    <a:pt x="412" y="22"/>
                  </a:lnTo>
                  <a:lnTo>
                    <a:pt x="393" y="17"/>
                  </a:lnTo>
                  <a:lnTo>
                    <a:pt x="372" y="12"/>
                  </a:lnTo>
                  <a:lnTo>
                    <a:pt x="352" y="7"/>
                  </a:lnTo>
                  <a:lnTo>
                    <a:pt x="329" y="4"/>
                  </a:lnTo>
                  <a:lnTo>
                    <a:pt x="307" y="1"/>
                  </a:lnTo>
                  <a:lnTo>
                    <a:pt x="284" y="0"/>
                  </a:lnTo>
                  <a:lnTo>
                    <a:pt x="262" y="0"/>
                  </a:lnTo>
                  <a:lnTo>
                    <a:pt x="239" y="0"/>
                  </a:lnTo>
                  <a:lnTo>
                    <a:pt x="216" y="1"/>
                  </a:lnTo>
                  <a:lnTo>
                    <a:pt x="194" y="4"/>
                  </a:lnTo>
                  <a:lnTo>
                    <a:pt x="172" y="8"/>
                  </a:lnTo>
                  <a:lnTo>
                    <a:pt x="151" y="12"/>
                  </a:lnTo>
                  <a:lnTo>
                    <a:pt x="131" y="17"/>
                  </a:lnTo>
                  <a:lnTo>
                    <a:pt x="111" y="24"/>
                  </a:lnTo>
                  <a:lnTo>
                    <a:pt x="93" y="31"/>
                  </a:lnTo>
                  <a:lnTo>
                    <a:pt x="77" y="38"/>
                  </a:lnTo>
                  <a:lnTo>
                    <a:pt x="61" y="47"/>
                  </a:lnTo>
                  <a:lnTo>
                    <a:pt x="47" y="57"/>
                  </a:lnTo>
                  <a:lnTo>
                    <a:pt x="34" y="67"/>
                  </a:lnTo>
                  <a:lnTo>
                    <a:pt x="25" y="77"/>
                  </a:lnTo>
                  <a:lnTo>
                    <a:pt x="16" y="87"/>
                  </a:lnTo>
                  <a:lnTo>
                    <a:pt x="8" y="98"/>
                  </a:lnTo>
                  <a:lnTo>
                    <a:pt x="4" y="110"/>
                  </a:lnTo>
                  <a:lnTo>
                    <a:pt x="1" y="121"/>
                  </a:lnTo>
                  <a:lnTo>
                    <a:pt x="0"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4" name="Freeform 13"/>
            <p:cNvSpPr>
              <a:spLocks/>
            </p:cNvSpPr>
            <p:nvPr/>
          </p:nvSpPr>
          <p:spPr bwMode="auto">
            <a:xfrm>
              <a:off x="2766" y="1815"/>
              <a:ext cx="851" cy="278"/>
            </a:xfrm>
            <a:custGeom>
              <a:avLst/>
              <a:gdLst>
                <a:gd name="T0" fmla="*/ 850 w 851"/>
                <a:gd name="T1" fmla="*/ 277 h 278"/>
                <a:gd name="T2" fmla="*/ 850 w 851"/>
                <a:gd name="T3" fmla="*/ 0 h 278"/>
                <a:gd name="T4" fmla="*/ 0 w 851"/>
                <a:gd name="T5" fmla="*/ 0 h 278"/>
                <a:gd name="T6" fmla="*/ 0 w 851"/>
                <a:gd name="T7" fmla="*/ 277 h 278"/>
                <a:gd name="T8" fmla="*/ 850 w 851"/>
                <a:gd name="T9" fmla="*/ 277 h 278"/>
                <a:gd name="T10" fmla="*/ 0 60000 65536"/>
                <a:gd name="T11" fmla="*/ 0 60000 65536"/>
                <a:gd name="T12" fmla="*/ 0 60000 65536"/>
                <a:gd name="T13" fmla="*/ 0 60000 65536"/>
                <a:gd name="T14" fmla="*/ 0 60000 65536"/>
                <a:gd name="T15" fmla="*/ 0 w 851"/>
                <a:gd name="T16" fmla="*/ 0 h 278"/>
                <a:gd name="T17" fmla="*/ 851 w 851"/>
                <a:gd name="T18" fmla="*/ 278 h 278"/>
              </a:gdLst>
              <a:ahLst/>
              <a:cxnLst>
                <a:cxn ang="T10">
                  <a:pos x="T0" y="T1"/>
                </a:cxn>
                <a:cxn ang="T11">
                  <a:pos x="T2" y="T3"/>
                </a:cxn>
                <a:cxn ang="T12">
                  <a:pos x="T4" y="T5"/>
                </a:cxn>
                <a:cxn ang="T13">
                  <a:pos x="T6" y="T7"/>
                </a:cxn>
                <a:cxn ang="T14">
                  <a:pos x="T8" y="T9"/>
                </a:cxn>
              </a:cxnLst>
              <a:rect l="T15" t="T16" r="T17" b="T18"/>
              <a:pathLst>
                <a:path w="851" h="278">
                  <a:moveTo>
                    <a:pt x="850" y="277"/>
                  </a:moveTo>
                  <a:lnTo>
                    <a:pt x="850" y="0"/>
                  </a:lnTo>
                  <a:lnTo>
                    <a:pt x="0" y="0"/>
                  </a:lnTo>
                  <a:lnTo>
                    <a:pt x="0" y="277"/>
                  </a:lnTo>
                  <a:lnTo>
                    <a:pt x="850" y="2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5" name="Freeform 15"/>
            <p:cNvSpPr>
              <a:spLocks/>
            </p:cNvSpPr>
            <p:nvPr/>
          </p:nvSpPr>
          <p:spPr bwMode="auto">
            <a:xfrm>
              <a:off x="2766" y="1186"/>
              <a:ext cx="526" cy="269"/>
            </a:xfrm>
            <a:custGeom>
              <a:avLst/>
              <a:gdLst>
                <a:gd name="T0" fmla="*/ 523 w 526"/>
                <a:gd name="T1" fmla="*/ 121 h 269"/>
                <a:gd name="T2" fmla="*/ 516 w 526"/>
                <a:gd name="T3" fmla="*/ 98 h 269"/>
                <a:gd name="T4" fmla="*/ 501 w 526"/>
                <a:gd name="T5" fmla="*/ 77 h 269"/>
                <a:gd name="T6" fmla="*/ 478 w 526"/>
                <a:gd name="T7" fmla="*/ 57 h 269"/>
                <a:gd name="T8" fmla="*/ 448 w 526"/>
                <a:gd name="T9" fmla="*/ 38 h 269"/>
                <a:gd name="T10" fmla="*/ 412 w 526"/>
                <a:gd name="T11" fmla="*/ 24 h 269"/>
                <a:gd name="T12" fmla="*/ 373 w 526"/>
                <a:gd name="T13" fmla="*/ 12 h 269"/>
                <a:gd name="T14" fmla="*/ 330 w 526"/>
                <a:gd name="T15" fmla="*/ 4 h 269"/>
                <a:gd name="T16" fmla="*/ 285 w 526"/>
                <a:gd name="T17" fmla="*/ 0 h 269"/>
                <a:gd name="T18" fmla="*/ 239 w 526"/>
                <a:gd name="T19" fmla="*/ 0 h 269"/>
                <a:gd name="T20" fmla="*/ 194 w 526"/>
                <a:gd name="T21" fmla="*/ 4 h 269"/>
                <a:gd name="T22" fmla="*/ 151 w 526"/>
                <a:gd name="T23" fmla="*/ 12 h 269"/>
                <a:gd name="T24" fmla="*/ 112 w 526"/>
                <a:gd name="T25" fmla="*/ 24 h 269"/>
                <a:gd name="T26" fmla="*/ 76 w 526"/>
                <a:gd name="T27" fmla="*/ 38 h 269"/>
                <a:gd name="T28" fmla="*/ 46 w 526"/>
                <a:gd name="T29" fmla="*/ 57 h 269"/>
                <a:gd name="T30" fmla="*/ 23 w 526"/>
                <a:gd name="T31" fmla="*/ 77 h 269"/>
                <a:gd name="T32" fmla="*/ 8 w 526"/>
                <a:gd name="T33" fmla="*/ 98 h 269"/>
                <a:gd name="T34" fmla="*/ 1 w 526"/>
                <a:gd name="T35" fmla="*/ 121 h 269"/>
                <a:gd name="T36" fmla="*/ 1 w 526"/>
                <a:gd name="T37" fmla="*/ 146 h 269"/>
                <a:gd name="T38" fmla="*/ 8 w 526"/>
                <a:gd name="T39" fmla="*/ 169 h 269"/>
                <a:gd name="T40" fmla="*/ 23 w 526"/>
                <a:gd name="T41" fmla="*/ 190 h 269"/>
                <a:gd name="T42" fmla="*/ 46 w 526"/>
                <a:gd name="T43" fmla="*/ 210 h 269"/>
                <a:gd name="T44" fmla="*/ 76 w 526"/>
                <a:gd name="T45" fmla="*/ 229 h 269"/>
                <a:gd name="T46" fmla="*/ 112 w 526"/>
                <a:gd name="T47" fmla="*/ 243 h 269"/>
                <a:gd name="T48" fmla="*/ 151 w 526"/>
                <a:gd name="T49" fmla="*/ 256 h 269"/>
                <a:gd name="T50" fmla="*/ 194 w 526"/>
                <a:gd name="T51" fmla="*/ 263 h 269"/>
                <a:gd name="T52" fmla="*/ 239 w 526"/>
                <a:gd name="T53" fmla="*/ 268 h 269"/>
                <a:gd name="T54" fmla="*/ 285 w 526"/>
                <a:gd name="T55" fmla="*/ 268 h 269"/>
                <a:gd name="T56" fmla="*/ 330 w 526"/>
                <a:gd name="T57" fmla="*/ 263 h 269"/>
                <a:gd name="T58" fmla="*/ 373 w 526"/>
                <a:gd name="T59" fmla="*/ 256 h 269"/>
                <a:gd name="T60" fmla="*/ 412 w 526"/>
                <a:gd name="T61" fmla="*/ 243 h 269"/>
                <a:gd name="T62" fmla="*/ 448 w 526"/>
                <a:gd name="T63" fmla="*/ 229 h 269"/>
                <a:gd name="T64" fmla="*/ 478 w 526"/>
                <a:gd name="T65" fmla="*/ 210 h 269"/>
                <a:gd name="T66" fmla="*/ 501 w 526"/>
                <a:gd name="T67" fmla="*/ 190 h 269"/>
                <a:gd name="T68" fmla="*/ 516 w 526"/>
                <a:gd name="T69" fmla="*/ 169 h 269"/>
                <a:gd name="T70" fmla="*/ 523 w 526"/>
                <a:gd name="T71" fmla="*/ 146 h 2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6"/>
                <a:gd name="T109" fmla="*/ 0 h 269"/>
                <a:gd name="T110" fmla="*/ 526 w 526"/>
                <a:gd name="T111" fmla="*/ 269 h 2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6" h="269">
                  <a:moveTo>
                    <a:pt x="525" y="134"/>
                  </a:moveTo>
                  <a:lnTo>
                    <a:pt x="523" y="121"/>
                  </a:lnTo>
                  <a:lnTo>
                    <a:pt x="521" y="110"/>
                  </a:lnTo>
                  <a:lnTo>
                    <a:pt x="516" y="98"/>
                  </a:lnTo>
                  <a:lnTo>
                    <a:pt x="509" y="88"/>
                  </a:lnTo>
                  <a:lnTo>
                    <a:pt x="501" y="77"/>
                  </a:lnTo>
                  <a:lnTo>
                    <a:pt x="490" y="67"/>
                  </a:lnTo>
                  <a:lnTo>
                    <a:pt x="478" y="57"/>
                  </a:lnTo>
                  <a:lnTo>
                    <a:pt x="464" y="47"/>
                  </a:lnTo>
                  <a:lnTo>
                    <a:pt x="448" y="38"/>
                  </a:lnTo>
                  <a:lnTo>
                    <a:pt x="431" y="31"/>
                  </a:lnTo>
                  <a:lnTo>
                    <a:pt x="412" y="24"/>
                  </a:lnTo>
                  <a:lnTo>
                    <a:pt x="393" y="18"/>
                  </a:lnTo>
                  <a:lnTo>
                    <a:pt x="373" y="12"/>
                  </a:lnTo>
                  <a:lnTo>
                    <a:pt x="351" y="8"/>
                  </a:lnTo>
                  <a:lnTo>
                    <a:pt x="330" y="4"/>
                  </a:lnTo>
                  <a:lnTo>
                    <a:pt x="308" y="1"/>
                  </a:lnTo>
                  <a:lnTo>
                    <a:pt x="285" y="0"/>
                  </a:lnTo>
                  <a:lnTo>
                    <a:pt x="262" y="0"/>
                  </a:lnTo>
                  <a:lnTo>
                    <a:pt x="239" y="0"/>
                  </a:lnTo>
                  <a:lnTo>
                    <a:pt x="216" y="1"/>
                  </a:lnTo>
                  <a:lnTo>
                    <a:pt x="194" y="4"/>
                  </a:lnTo>
                  <a:lnTo>
                    <a:pt x="173" y="8"/>
                  </a:lnTo>
                  <a:lnTo>
                    <a:pt x="151" y="12"/>
                  </a:lnTo>
                  <a:lnTo>
                    <a:pt x="130" y="18"/>
                  </a:lnTo>
                  <a:lnTo>
                    <a:pt x="112" y="24"/>
                  </a:lnTo>
                  <a:lnTo>
                    <a:pt x="93" y="31"/>
                  </a:lnTo>
                  <a:lnTo>
                    <a:pt x="76" y="38"/>
                  </a:lnTo>
                  <a:lnTo>
                    <a:pt x="60" y="47"/>
                  </a:lnTo>
                  <a:lnTo>
                    <a:pt x="46" y="57"/>
                  </a:lnTo>
                  <a:lnTo>
                    <a:pt x="34" y="67"/>
                  </a:lnTo>
                  <a:lnTo>
                    <a:pt x="23" y="77"/>
                  </a:lnTo>
                  <a:lnTo>
                    <a:pt x="15" y="88"/>
                  </a:lnTo>
                  <a:lnTo>
                    <a:pt x="8" y="98"/>
                  </a:lnTo>
                  <a:lnTo>
                    <a:pt x="3" y="110"/>
                  </a:lnTo>
                  <a:lnTo>
                    <a:pt x="1" y="121"/>
                  </a:lnTo>
                  <a:lnTo>
                    <a:pt x="0" y="134"/>
                  </a:lnTo>
                  <a:lnTo>
                    <a:pt x="1" y="146"/>
                  </a:lnTo>
                  <a:lnTo>
                    <a:pt x="3" y="157"/>
                  </a:lnTo>
                  <a:lnTo>
                    <a:pt x="8" y="169"/>
                  </a:lnTo>
                  <a:lnTo>
                    <a:pt x="15" y="180"/>
                  </a:lnTo>
                  <a:lnTo>
                    <a:pt x="23" y="190"/>
                  </a:lnTo>
                  <a:lnTo>
                    <a:pt x="34" y="200"/>
                  </a:lnTo>
                  <a:lnTo>
                    <a:pt x="46" y="210"/>
                  </a:lnTo>
                  <a:lnTo>
                    <a:pt x="60" y="220"/>
                  </a:lnTo>
                  <a:lnTo>
                    <a:pt x="76" y="229"/>
                  </a:lnTo>
                  <a:lnTo>
                    <a:pt x="93" y="236"/>
                  </a:lnTo>
                  <a:lnTo>
                    <a:pt x="112" y="243"/>
                  </a:lnTo>
                  <a:lnTo>
                    <a:pt x="130" y="250"/>
                  </a:lnTo>
                  <a:lnTo>
                    <a:pt x="151" y="256"/>
                  </a:lnTo>
                  <a:lnTo>
                    <a:pt x="173" y="260"/>
                  </a:lnTo>
                  <a:lnTo>
                    <a:pt x="194" y="263"/>
                  </a:lnTo>
                  <a:lnTo>
                    <a:pt x="216" y="266"/>
                  </a:lnTo>
                  <a:lnTo>
                    <a:pt x="239" y="268"/>
                  </a:lnTo>
                  <a:lnTo>
                    <a:pt x="262" y="268"/>
                  </a:lnTo>
                  <a:lnTo>
                    <a:pt x="285" y="268"/>
                  </a:lnTo>
                  <a:lnTo>
                    <a:pt x="308" y="266"/>
                  </a:lnTo>
                  <a:lnTo>
                    <a:pt x="330" y="263"/>
                  </a:lnTo>
                  <a:lnTo>
                    <a:pt x="351" y="260"/>
                  </a:lnTo>
                  <a:lnTo>
                    <a:pt x="373" y="256"/>
                  </a:lnTo>
                  <a:lnTo>
                    <a:pt x="393" y="250"/>
                  </a:lnTo>
                  <a:lnTo>
                    <a:pt x="412" y="243"/>
                  </a:lnTo>
                  <a:lnTo>
                    <a:pt x="431" y="236"/>
                  </a:lnTo>
                  <a:lnTo>
                    <a:pt x="448" y="229"/>
                  </a:lnTo>
                  <a:lnTo>
                    <a:pt x="464" y="220"/>
                  </a:lnTo>
                  <a:lnTo>
                    <a:pt x="478" y="210"/>
                  </a:lnTo>
                  <a:lnTo>
                    <a:pt x="490" y="200"/>
                  </a:lnTo>
                  <a:lnTo>
                    <a:pt x="501" y="190"/>
                  </a:lnTo>
                  <a:lnTo>
                    <a:pt x="509" y="180"/>
                  </a:lnTo>
                  <a:lnTo>
                    <a:pt x="516" y="169"/>
                  </a:lnTo>
                  <a:lnTo>
                    <a:pt x="521" y="157"/>
                  </a:lnTo>
                  <a:lnTo>
                    <a:pt x="523" y="146"/>
                  </a:lnTo>
                  <a:lnTo>
                    <a:pt x="525"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926" name="Rectangle 17"/>
            <p:cNvSpPr>
              <a:spLocks noChangeArrowheads="1"/>
            </p:cNvSpPr>
            <p:nvPr/>
          </p:nvSpPr>
          <p:spPr bwMode="auto">
            <a:xfrm>
              <a:off x="2788" y="1211"/>
              <a:ext cx="50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dname</a:t>
              </a:r>
            </a:p>
          </p:txBody>
        </p:sp>
        <p:sp>
          <p:nvSpPr>
            <p:cNvPr id="38927" name="Rectangle 18"/>
            <p:cNvSpPr>
              <a:spLocks noChangeArrowheads="1"/>
            </p:cNvSpPr>
            <p:nvPr/>
          </p:nvSpPr>
          <p:spPr bwMode="auto">
            <a:xfrm>
              <a:off x="3240" y="1415"/>
              <a:ext cx="51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a:t>budget</a:t>
              </a:r>
            </a:p>
          </p:txBody>
        </p:sp>
        <p:sp>
          <p:nvSpPr>
            <p:cNvPr id="38928" name="Rectangle 19"/>
            <p:cNvSpPr>
              <a:spLocks noChangeArrowheads="1"/>
            </p:cNvSpPr>
            <p:nvPr/>
          </p:nvSpPr>
          <p:spPr bwMode="auto">
            <a:xfrm>
              <a:off x="2360" y="1417"/>
              <a:ext cx="2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u="sng" dirty="0"/>
                <a:t>did</a:t>
              </a:r>
            </a:p>
          </p:txBody>
        </p:sp>
        <p:sp>
          <p:nvSpPr>
            <p:cNvPr id="38929" name="Rectangle 23"/>
            <p:cNvSpPr>
              <a:spLocks noChangeArrowheads="1"/>
            </p:cNvSpPr>
            <p:nvPr/>
          </p:nvSpPr>
          <p:spPr bwMode="auto">
            <a:xfrm>
              <a:off x="2728" y="1849"/>
              <a:ext cx="86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800" b="1" dirty="0"/>
                <a:t>Departments</a:t>
              </a:r>
            </a:p>
          </p:txBody>
        </p:sp>
        <p:sp>
          <p:nvSpPr>
            <p:cNvPr id="38930" name="Line 32"/>
            <p:cNvSpPr>
              <a:spLocks noChangeShapeType="1"/>
            </p:cNvSpPr>
            <p:nvPr/>
          </p:nvSpPr>
          <p:spPr bwMode="auto">
            <a:xfrm>
              <a:off x="2542" y="1657"/>
              <a:ext cx="367" cy="14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31" name="Line 33"/>
            <p:cNvSpPr>
              <a:spLocks noChangeShapeType="1"/>
            </p:cNvSpPr>
            <p:nvPr/>
          </p:nvSpPr>
          <p:spPr bwMode="auto">
            <a:xfrm>
              <a:off x="3016" y="1461"/>
              <a:ext cx="72" cy="36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8932" name="Line 34"/>
            <p:cNvSpPr>
              <a:spLocks noChangeShapeType="1"/>
            </p:cNvSpPr>
            <p:nvPr/>
          </p:nvSpPr>
          <p:spPr bwMode="auto">
            <a:xfrm flipH="1">
              <a:off x="3285" y="1650"/>
              <a:ext cx="223" cy="16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6" name="Slide Number Placeholder 5"/>
          <p:cNvSpPr>
            <a:spLocks noGrp="1"/>
          </p:cNvSpPr>
          <p:nvPr>
            <p:ph type="sldNum" sz="quarter" idx="12"/>
          </p:nvPr>
        </p:nvSpPr>
        <p:spPr/>
        <p:txBody>
          <a:bodyPr/>
          <a:lstStyle/>
          <a:p>
            <a:fld id="{459F6482-13E3-48AA-9F28-7362888D1E43}" type="slidenum">
              <a:rPr lang="en-US" smtClean="0"/>
              <a:t>85</a:t>
            </a:fld>
            <a:endParaRPr lang="en-US"/>
          </a:p>
        </p:txBody>
      </p:sp>
    </p:spTree>
    <p:extLst>
      <p:ext uri="{BB962C8B-B14F-4D97-AF65-F5344CB8AC3E}">
        <p14:creationId xmlns:p14="http://schemas.microsoft.com/office/powerpoint/2010/main" val="294756321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Rectangle 4"/>
          <p:cNvSpPr>
            <a:spLocks noGrp="1" noChangeArrowheads="1"/>
          </p:cNvSpPr>
          <p:nvPr>
            <p:ph type="title"/>
          </p:nvPr>
        </p:nvSpPr>
        <p:spPr/>
        <p:txBody>
          <a:bodyPr/>
          <a:lstStyle/>
          <a:p>
            <a:r>
              <a:rPr lang="en-US" altLang="x-none"/>
              <a:t>Key Constraints</a:t>
            </a:r>
          </a:p>
        </p:txBody>
      </p:sp>
      <p:sp>
        <p:nvSpPr>
          <p:cNvPr id="43013" name="Rectangle 5"/>
          <p:cNvSpPr>
            <a:spLocks noGrp="1" noChangeArrowheads="1"/>
          </p:cNvSpPr>
          <p:nvPr>
            <p:ph idx="1"/>
          </p:nvPr>
        </p:nvSpPr>
        <p:spPr>
          <a:xfrm>
            <a:off x="136493" y="1442180"/>
            <a:ext cx="6473856" cy="4525963"/>
          </a:xfrm>
        </p:spPr>
        <p:txBody>
          <a:bodyPr>
            <a:normAutofit/>
          </a:bodyPr>
          <a:lstStyle/>
          <a:p>
            <a:r>
              <a:rPr lang="en-US" altLang="x-none" sz="2000" dirty="0"/>
              <a:t>An employee can work in </a:t>
            </a:r>
            <a:r>
              <a:rPr lang="en-US" altLang="x-none" sz="2000" b="1" dirty="0"/>
              <a:t>many</a:t>
            </a:r>
            <a:r>
              <a:rPr lang="en-US" altLang="x-none" sz="2000" dirty="0"/>
              <a:t> departments; </a:t>
            </a:r>
            <a:br>
              <a:rPr lang="en-US" altLang="x-none" sz="2000" dirty="0"/>
            </a:br>
            <a:r>
              <a:rPr lang="en-US" altLang="x-none" sz="2000" dirty="0"/>
              <a:t>a dept can have </a:t>
            </a:r>
            <a:r>
              <a:rPr lang="en-US" altLang="x-none" sz="2000" b="1" dirty="0"/>
              <a:t>many</a:t>
            </a:r>
            <a:r>
              <a:rPr lang="en-US" altLang="x-none" sz="2000" dirty="0"/>
              <a:t> employees.</a:t>
            </a:r>
          </a:p>
          <a:p>
            <a:pPr>
              <a:spcBef>
                <a:spcPts val="2133"/>
              </a:spcBef>
            </a:pPr>
            <a:r>
              <a:rPr lang="en-US" altLang="x-none" sz="2000" dirty="0">
                <a:latin typeface="Tahoma" charset="0"/>
              </a:rPr>
              <a:t>In contrast, each dept has </a:t>
            </a:r>
            <a:r>
              <a:rPr lang="en-US" altLang="x-none" sz="2000" b="1" dirty="0">
                <a:latin typeface="Tahoma" charset="0"/>
              </a:rPr>
              <a:t>at most one </a:t>
            </a:r>
            <a:r>
              <a:rPr lang="en-US" altLang="x-none" sz="2000" dirty="0">
                <a:latin typeface="Tahoma" charset="0"/>
              </a:rPr>
              <a:t>manager, according to the </a:t>
            </a:r>
            <a:r>
              <a:rPr lang="en-US" altLang="x-none" sz="2000" i="1" u="sng" dirty="0">
                <a:latin typeface="Tahoma" charset="0"/>
              </a:rPr>
              <a:t>key constraint</a:t>
            </a:r>
            <a:r>
              <a:rPr lang="en-US" altLang="x-none" sz="2000" i="1" dirty="0">
                <a:latin typeface="Tahoma" charset="0"/>
              </a:rPr>
              <a:t> </a:t>
            </a:r>
            <a:r>
              <a:rPr lang="en-US" altLang="x-none" sz="2000" dirty="0">
                <a:latin typeface="Tahoma" charset="0"/>
              </a:rPr>
              <a:t>on </a:t>
            </a:r>
            <a:r>
              <a:rPr lang="en-US" altLang="x-none" sz="2000" b="1" dirty="0">
                <a:latin typeface="Tahoma" charset="0"/>
              </a:rPr>
              <a:t>Department </a:t>
            </a:r>
            <a:r>
              <a:rPr lang="en-US" altLang="x-none" sz="2000" dirty="0">
                <a:latin typeface="Tahoma" charset="0"/>
              </a:rPr>
              <a:t>in the </a:t>
            </a:r>
            <a:r>
              <a:rPr lang="en-US" altLang="x-none" sz="2000" b="1" dirty="0">
                <a:latin typeface="Tahoma" charset="0"/>
              </a:rPr>
              <a:t>Manages </a:t>
            </a:r>
            <a:r>
              <a:rPr lang="en-US" altLang="x-none" sz="2000" dirty="0">
                <a:latin typeface="Tahoma" charset="0"/>
              </a:rPr>
              <a:t>relationship set.</a:t>
            </a:r>
            <a:endParaRPr lang="en-US" altLang="x-none" sz="2000" dirty="0"/>
          </a:p>
          <a:p>
            <a:pPr>
              <a:spcBef>
                <a:spcPts val="4000"/>
              </a:spcBef>
            </a:pPr>
            <a:r>
              <a:rPr lang="en-US" altLang="x-none" sz="2000" dirty="0">
                <a:latin typeface="Tahoma" charset="0"/>
              </a:rPr>
              <a:t>A </a:t>
            </a:r>
            <a:r>
              <a:rPr lang="en-US" altLang="x-none" sz="2000" b="1" u="sng" dirty="0">
                <a:latin typeface="Tahoma" charset="0"/>
              </a:rPr>
              <a:t>key constraint </a:t>
            </a:r>
            <a:r>
              <a:rPr lang="en-US" altLang="x-none" sz="2000" dirty="0">
                <a:latin typeface="Tahoma" charset="0"/>
              </a:rPr>
              <a:t>gives a </a:t>
            </a:r>
            <a:br>
              <a:rPr lang="en-US" altLang="x-none" sz="2000" dirty="0">
                <a:latin typeface="Tahoma" charset="0"/>
              </a:rPr>
            </a:br>
            <a:r>
              <a:rPr lang="en-US" altLang="x-none" sz="2000" dirty="0">
                <a:latin typeface="Tahoma" charset="0"/>
              </a:rPr>
              <a:t>1-to-many relationship.</a:t>
            </a:r>
            <a:endParaRPr lang="en-US" altLang="x-none" sz="2000" dirty="0"/>
          </a:p>
        </p:txBody>
      </p:sp>
      <p:grpSp>
        <p:nvGrpSpPr>
          <p:cNvPr id="2" name="Group 121" descr="2 bijective sets. Each point only has one point in the opposite set that it is connected to" title="One-To-One"/>
          <p:cNvGrpSpPr>
            <a:grpSpLocks/>
          </p:cNvGrpSpPr>
          <p:nvPr/>
        </p:nvGrpSpPr>
        <p:grpSpPr bwMode="auto">
          <a:xfrm>
            <a:off x="7371292" y="3609116"/>
            <a:ext cx="1117600" cy="2643188"/>
            <a:chOff x="1959" y="2056"/>
            <a:chExt cx="704" cy="1665"/>
          </a:xfrm>
        </p:grpSpPr>
        <p:sp>
          <p:nvSpPr>
            <p:cNvPr id="43101" name="Freeform 6"/>
            <p:cNvSpPr>
              <a:spLocks/>
            </p:cNvSpPr>
            <p:nvPr/>
          </p:nvSpPr>
          <p:spPr bwMode="auto">
            <a:xfrm>
              <a:off x="2364" y="2056"/>
              <a:ext cx="213" cy="1354"/>
            </a:xfrm>
            <a:custGeom>
              <a:avLst/>
              <a:gdLst>
                <a:gd name="T0" fmla="*/ 211 w 213"/>
                <a:gd name="T1" fmla="*/ 617 h 1354"/>
                <a:gd name="T2" fmla="*/ 208 w 213"/>
                <a:gd name="T3" fmla="*/ 501 h 1354"/>
                <a:gd name="T4" fmla="*/ 202 w 213"/>
                <a:gd name="T5" fmla="*/ 390 h 1354"/>
                <a:gd name="T6" fmla="*/ 193 w 213"/>
                <a:gd name="T7" fmla="*/ 288 h 1354"/>
                <a:gd name="T8" fmla="*/ 181 w 213"/>
                <a:gd name="T9" fmla="*/ 198 h 1354"/>
                <a:gd name="T10" fmla="*/ 167 w 213"/>
                <a:gd name="T11" fmla="*/ 122 h 1354"/>
                <a:gd name="T12" fmla="*/ 151 w 213"/>
                <a:gd name="T13" fmla="*/ 63 h 1354"/>
                <a:gd name="T14" fmla="*/ 133 w 213"/>
                <a:gd name="T15" fmla="*/ 22 h 1354"/>
                <a:gd name="T16" fmla="*/ 115 w 213"/>
                <a:gd name="T17" fmla="*/ 2 h 1354"/>
                <a:gd name="T18" fmla="*/ 97 w 213"/>
                <a:gd name="T19" fmla="*/ 2 h 1354"/>
                <a:gd name="T20" fmla="*/ 79 w 213"/>
                <a:gd name="T21" fmla="*/ 22 h 1354"/>
                <a:gd name="T22" fmla="*/ 61 w 213"/>
                <a:gd name="T23" fmla="*/ 63 h 1354"/>
                <a:gd name="T24" fmla="*/ 45 w 213"/>
                <a:gd name="T25" fmla="*/ 122 h 1354"/>
                <a:gd name="T26" fmla="*/ 31 w 213"/>
                <a:gd name="T27" fmla="*/ 198 h 1354"/>
                <a:gd name="T28" fmla="*/ 19 w 213"/>
                <a:gd name="T29" fmla="*/ 288 h 1354"/>
                <a:gd name="T30" fmla="*/ 10 w 213"/>
                <a:gd name="T31" fmla="*/ 390 h 1354"/>
                <a:gd name="T32" fmla="*/ 4 w 213"/>
                <a:gd name="T33" fmla="*/ 501 h 1354"/>
                <a:gd name="T34" fmla="*/ 1 w 213"/>
                <a:gd name="T35" fmla="*/ 617 h 1354"/>
                <a:gd name="T36" fmla="*/ 1 w 213"/>
                <a:gd name="T37" fmla="*/ 735 h 1354"/>
                <a:gd name="T38" fmla="*/ 4 w 213"/>
                <a:gd name="T39" fmla="*/ 851 h 1354"/>
                <a:gd name="T40" fmla="*/ 10 w 213"/>
                <a:gd name="T41" fmla="*/ 962 h 1354"/>
                <a:gd name="T42" fmla="*/ 19 w 213"/>
                <a:gd name="T43" fmla="*/ 1064 h 1354"/>
                <a:gd name="T44" fmla="*/ 31 w 213"/>
                <a:gd name="T45" fmla="*/ 1155 h 1354"/>
                <a:gd name="T46" fmla="*/ 45 w 213"/>
                <a:gd name="T47" fmla="*/ 1231 h 1354"/>
                <a:gd name="T48" fmla="*/ 61 w 213"/>
                <a:gd name="T49" fmla="*/ 1289 h 1354"/>
                <a:gd name="T50" fmla="*/ 79 w 213"/>
                <a:gd name="T51" fmla="*/ 1330 h 1354"/>
                <a:gd name="T52" fmla="*/ 97 w 213"/>
                <a:gd name="T53" fmla="*/ 1351 h 1354"/>
                <a:gd name="T54" fmla="*/ 115 w 213"/>
                <a:gd name="T55" fmla="*/ 1351 h 1354"/>
                <a:gd name="T56" fmla="*/ 133 w 213"/>
                <a:gd name="T57" fmla="*/ 1330 h 1354"/>
                <a:gd name="T58" fmla="*/ 151 w 213"/>
                <a:gd name="T59" fmla="*/ 1289 h 1354"/>
                <a:gd name="T60" fmla="*/ 167 w 213"/>
                <a:gd name="T61" fmla="*/ 1231 h 1354"/>
                <a:gd name="T62" fmla="*/ 181 w 213"/>
                <a:gd name="T63" fmla="*/ 1155 h 1354"/>
                <a:gd name="T64" fmla="*/ 193 w 213"/>
                <a:gd name="T65" fmla="*/ 1064 h 1354"/>
                <a:gd name="T66" fmla="*/ 202 w 213"/>
                <a:gd name="T67" fmla="*/ 962 h 1354"/>
                <a:gd name="T68" fmla="*/ 208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7"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4" y="501"/>
                  </a:lnTo>
                  <a:lnTo>
                    <a:pt x="2" y="559"/>
                  </a:lnTo>
                  <a:lnTo>
                    <a:pt x="1" y="617"/>
                  </a:lnTo>
                  <a:lnTo>
                    <a:pt x="0" y="677"/>
                  </a:lnTo>
                  <a:lnTo>
                    <a:pt x="1" y="735"/>
                  </a:lnTo>
                  <a:lnTo>
                    <a:pt x="2" y="794"/>
                  </a:lnTo>
                  <a:lnTo>
                    <a:pt x="4"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7"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8"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102" name="Freeform 11"/>
            <p:cNvSpPr>
              <a:spLocks/>
            </p:cNvSpPr>
            <p:nvPr/>
          </p:nvSpPr>
          <p:spPr bwMode="auto">
            <a:xfrm>
              <a:off x="1959" y="2061"/>
              <a:ext cx="213" cy="1354"/>
            </a:xfrm>
            <a:custGeom>
              <a:avLst/>
              <a:gdLst>
                <a:gd name="T0" fmla="*/ 211 w 213"/>
                <a:gd name="T1" fmla="*/ 617 h 1354"/>
                <a:gd name="T2" fmla="*/ 209 w 213"/>
                <a:gd name="T3" fmla="*/ 501 h 1354"/>
                <a:gd name="T4" fmla="*/ 202 w 213"/>
                <a:gd name="T5" fmla="*/ 390 h 1354"/>
                <a:gd name="T6" fmla="*/ 193 w 213"/>
                <a:gd name="T7" fmla="*/ 288 h 1354"/>
                <a:gd name="T8" fmla="*/ 181 w 213"/>
                <a:gd name="T9" fmla="*/ 198 h 1354"/>
                <a:gd name="T10" fmla="*/ 167 w 213"/>
                <a:gd name="T11" fmla="*/ 122 h 1354"/>
                <a:gd name="T12" fmla="*/ 151 w 213"/>
                <a:gd name="T13" fmla="*/ 63 h 1354"/>
                <a:gd name="T14" fmla="*/ 134 w 213"/>
                <a:gd name="T15" fmla="*/ 22 h 1354"/>
                <a:gd name="T16" fmla="*/ 115 w 213"/>
                <a:gd name="T17" fmla="*/ 2 h 1354"/>
                <a:gd name="T18" fmla="*/ 97 w 213"/>
                <a:gd name="T19" fmla="*/ 2 h 1354"/>
                <a:gd name="T20" fmla="*/ 79 w 213"/>
                <a:gd name="T21" fmla="*/ 22 h 1354"/>
                <a:gd name="T22" fmla="*/ 61 w 213"/>
                <a:gd name="T23" fmla="*/ 63 h 1354"/>
                <a:gd name="T24" fmla="*/ 46 w 213"/>
                <a:gd name="T25" fmla="*/ 122 h 1354"/>
                <a:gd name="T26" fmla="*/ 32 w 213"/>
                <a:gd name="T27" fmla="*/ 198 h 1354"/>
                <a:gd name="T28" fmla="*/ 20 w 213"/>
                <a:gd name="T29" fmla="*/ 288 h 1354"/>
                <a:gd name="T30" fmla="*/ 10 w 213"/>
                <a:gd name="T31" fmla="*/ 390 h 1354"/>
                <a:gd name="T32" fmla="*/ 4 w 213"/>
                <a:gd name="T33" fmla="*/ 501 h 1354"/>
                <a:gd name="T34" fmla="*/ 1 w 213"/>
                <a:gd name="T35" fmla="*/ 617 h 1354"/>
                <a:gd name="T36" fmla="*/ 1 w 213"/>
                <a:gd name="T37" fmla="*/ 735 h 1354"/>
                <a:gd name="T38" fmla="*/ 4 w 213"/>
                <a:gd name="T39" fmla="*/ 851 h 1354"/>
                <a:gd name="T40" fmla="*/ 10 w 213"/>
                <a:gd name="T41" fmla="*/ 962 h 1354"/>
                <a:gd name="T42" fmla="*/ 20 w 213"/>
                <a:gd name="T43" fmla="*/ 1064 h 1354"/>
                <a:gd name="T44" fmla="*/ 32 w 213"/>
                <a:gd name="T45" fmla="*/ 1155 h 1354"/>
                <a:gd name="T46" fmla="*/ 46 w 213"/>
                <a:gd name="T47" fmla="*/ 1231 h 1354"/>
                <a:gd name="T48" fmla="*/ 61 w 213"/>
                <a:gd name="T49" fmla="*/ 1289 h 1354"/>
                <a:gd name="T50" fmla="*/ 79 w 213"/>
                <a:gd name="T51" fmla="*/ 1330 h 1354"/>
                <a:gd name="T52" fmla="*/ 97 w 213"/>
                <a:gd name="T53" fmla="*/ 1351 h 1354"/>
                <a:gd name="T54" fmla="*/ 115 w 213"/>
                <a:gd name="T55" fmla="*/ 1351 h 1354"/>
                <a:gd name="T56" fmla="*/ 134 w 213"/>
                <a:gd name="T57" fmla="*/ 1330 h 1354"/>
                <a:gd name="T58" fmla="*/ 151 w 213"/>
                <a:gd name="T59" fmla="*/ 1289 h 1354"/>
                <a:gd name="T60" fmla="*/ 167 w 213"/>
                <a:gd name="T61" fmla="*/ 1231 h 1354"/>
                <a:gd name="T62" fmla="*/ 181 w 213"/>
                <a:gd name="T63" fmla="*/ 1155 h 1354"/>
                <a:gd name="T64" fmla="*/ 193 w 213"/>
                <a:gd name="T65" fmla="*/ 1064 h 1354"/>
                <a:gd name="T66" fmla="*/ 202 w 213"/>
                <a:gd name="T67" fmla="*/ 962 h 1354"/>
                <a:gd name="T68" fmla="*/ 209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9"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4"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2"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2"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4"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9"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103" name="Rectangle 15"/>
            <p:cNvSpPr>
              <a:spLocks noChangeArrowheads="1"/>
            </p:cNvSpPr>
            <p:nvPr/>
          </p:nvSpPr>
          <p:spPr bwMode="auto">
            <a:xfrm>
              <a:off x="2020" y="3432"/>
              <a:ext cx="64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400" b="1">
                  <a:solidFill>
                    <a:schemeClr val="accent2"/>
                  </a:solidFill>
                </a:rPr>
                <a:t>1-to-1</a:t>
              </a:r>
            </a:p>
          </p:txBody>
        </p:sp>
        <p:sp>
          <p:nvSpPr>
            <p:cNvPr id="43104" name="Line 18"/>
            <p:cNvSpPr>
              <a:spLocks noChangeShapeType="1"/>
            </p:cNvSpPr>
            <p:nvPr/>
          </p:nvSpPr>
          <p:spPr bwMode="auto">
            <a:xfrm>
              <a:off x="2075" y="2278"/>
              <a:ext cx="384"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105" name="Line 19"/>
            <p:cNvSpPr>
              <a:spLocks noChangeShapeType="1"/>
            </p:cNvSpPr>
            <p:nvPr/>
          </p:nvSpPr>
          <p:spPr bwMode="auto">
            <a:xfrm>
              <a:off x="2063" y="2505"/>
              <a:ext cx="409" cy="8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106" name="Line 20"/>
            <p:cNvSpPr>
              <a:spLocks noChangeShapeType="1"/>
            </p:cNvSpPr>
            <p:nvPr/>
          </p:nvSpPr>
          <p:spPr bwMode="auto">
            <a:xfrm flipV="1">
              <a:off x="2049" y="2825"/>
              <a:ext cx="409" cy="4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107" name="Oval 58"/>
            <p:cNvSpPr>
              <a:spLocks noChangeArrowheads="1"/>
            </p:cNvSpPr>
            <p:nvPr/>
          </p:nvSpPr>
          <p:spPr bwMode="auto">
            <a:xfrm>
              <a:off x="2021" y="2252"/>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08" name="Oval 59"/>
            <p:cNvSpPr>
              <a:spLocks noChangeArrowheads="1"/>
            </p:cNvSpPr>
            <p:nvPr/>
          </p:nvSpPr>
          <p:spPr bwMode="auto">
            <a:xfrm>
              <a:off x="2021" y="248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09" name="Oval 60"/>
            <p:cNvSpPr>
              <a:spLocks noChangeArrowheads="1"/>
            </p:cNvSpPr>
            <p:nvPr/>
          </p:nvSpPr>
          <p:spPr bwMode="auto">
            <a:xfrm>
              <a:off x="2021" y="2720"/>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10" name="Oval 61"/>
            <p:cNvSpPr>
              <a:spLocks noChangeArrowheads="1"/>
            </p:cNvSpPr>
            <p:nvPr/>
          </p:nvSpPr>
          <p:spPr bwMode="auto">
            <a:xfrm>
              <a:off x="2021" y="2953"/>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11" name="Oval 62"/>
            <p:cNvSpPr>
              <a:spLocks noChangeArrowheads="1"/>
            </p:cNvSpPr>
            <p:nvPr/>
          </p:nvSpPr>
          <p:spPr bwMode="auto">
            <a:xfrm>
              <a:off x="2021" y="3185"/>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nvGrpSpPr>
            <p:cNvPr id="43112" name="Group 85"/>
            <p:cNvGrpSpPr>
              <a:grpSpLocks/>
            </p:cNvGrpSpPr>
            <p:nvPr/>
          </p:nvGrpSpPr>
          <p:grpSpPr bwMode="auto">
            <a:xfrm>
              <a:off x="2433" y="2302"/>
              <a:ext cx="55" cy="816"/>
              <a:chOff x="2433" y="2302"/>
              <a:chExt cx="55" cy="816"/>
            </a:xfrm>
          </p:grpSpPr>
          <p:sp>
            <p:nvSpPr>
              <p:cNvPr id="43113" name="Oval 81"/>
              <p:cNvSpPr>
                <a:spLocks noChangeArrowheads="1"/>
              </p:cNvSpPr>
              <p:nvPr/>
            </p:nvSpPr>
            <p:spPr bwMode="auto">
              <a:xfrm>
                <a:off x="2433" y="2302"/>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14" name="Oval 82"/>
              <p:cNvSpPr>
                <a:spLocks noChangeArrowheads="1"/>
              </p:cNvSpPr>
              <p:nvPr/>
            </p:nvSpPr>
            <p:spPr bwMode="auto">
              <a:xfrm>
                <a:off x="2433" y="254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15" name="Oval 83"/>
              <p:cNvSpPr>
                <a:spLocks noChangeArrowheads="1"/>
              </p:cNvSpPr>
              <p:nvPr/>
            </p:nvSpPr>
            <p:spPr bwMode="auto">
              <a:xfrm>
                <a:off x="2433" y="2802"/>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16" name="Oval 84"/>
              <p:cNvSpPr>
                <a:spLocks noChangeArrowheads="1"/>
              </p:cNvSpPr>
              <p:nvPr/>
            </p:nvSpPr>
            <p:spPr bwMode="auto">
              <a:xfrm>
                <a:off x="2433" y="3052"/>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grpSp>
      <p:grpSp>
        <p:nvGrpSpPr>
          <p:cNvPr id="4" name="Group 124" descr="2 sets with many connections between them" title="Many to Many"/>
          <p:cNvGrpSpPr>
            <a:grpSpLocks/>
          </p:cNvGrpSpPr>
          <p:nvPr/>
        </p:nvGrpSpPr>
        <p:grpSpPr bwMode="auto">
          <a:xfrm>
            <a:off x="3713690" y="3609117"/>
            <a:ext cx="1573213" cy="3051176"/>
            <a:chOff x="4761" y="2056"/>
            <a:chExt cx="991" cy="1922"/>
          </a:xfrm>
        </p:grpSpPr>
        <p:sp>
          <p:nvSpPr>
            <p:cNvPr id="43083" name="Rectangle 12"/>
            <p:cNvSpPr>
              <a:spLocks noChangeArrowheads="1"/>
            </p:cNvSpPr>
            <p:nvPr/>
          </p:nvSpPr>
          <p:spPr bwMode="auto">
            <a:xfrm>
              <a:off x="4777" y="3456"/>
              <a:ext cx="975"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400" b="1" dirty="0">
                  <a:solidFill>
                    <a:schemeClr val="accent2"/>
                  </a:solidFill>
                </a:rPr>
                <a:t>Many-to-Many</a:t>
              </a:r>
            </a:p>
          </p:txBody>
        </p:sp>
        <p:sp>
          <p:nvSpPr>
            <p:cNvPr id="43084" name="Freeform 13"/>
            <p:cNvSpPr>
              <a:spLocks/>
            </p:cNvSpPr>
            <p:nvPr/>
          </p:nvSpPr>
          <p:spPr bwMode="auto">
            <a:xfrm>
              <a:off x="4761" y="2056"/>
              <a:ext cx="213" cy="1354"/>
            </a:xfrm>
            <a:custGeom>
              <a:avLst/>
              <a:gdLst>
                <a:gd name="T0" fmla="*/ 211 w 213"/>
                <a:gd name="T1" fmla="*/ 617 h 1354"/>
                <a:gd name="T2" fmla="*/ 208 w 213"/>
                <a:gd name="T3" fmla="*/ 501 h 1354"/>
                <a:gd name="T4" fmla="*/ 202 w 213"/>
                <a:gd name="T5" fmla="*/ 390 h 1354"/>
                <a:gd name="T6" fmla="*/ 193 w 213"/>
                <a:gd name="T7" fmla="*/ 288 h 1354"/>
                <a:gd name="T8" fmla="*/ 181 w 213"/>
                <a:gd name="T9" fmla="*/ 198 h 1354"/>
                <a:gd name="T10" fmla="*/ 167 w 213"/>
                <a:gd name="T11" fmla="*/ 122 h 1354"/>
                <a:gd name="T12" fmla="*/ 151 w 213"/>
                <a:gd name="T13" fmla="*/ 63 h 1354"/>
                <a:gd name="T14" fmla="*/ 133 w 213"/>
                <a:gd name="T15" fmla="*/ 22 h 1354"/>
                <a:gd name="T16" fmla="*/ 115 w 213"/>
                <a:gd name="T17" fmla="*/ 2 h 1354"/>
                <a:gd name="T18" fmla="*/ 97 w 213"/>
                <a:gd name="T19" fmla="*/ 2 h 1354"/>
                <a:gd name="T20" fmla="*/ 79 w 213"/>
                <a:gd name="T21" fmla="*/ 22 h 1354"/>
                <a:gd name="T22" fmla="*/ 61 w 213"/>
                <a:gd name="T23" fmla="*/ 63 h 1354"/>
                <a:gd name="T24" fmla="*/ 45 w 213"/>
                <a:gd name="T25" fmla="*/ 122 h 1354"/>
                <a:gd name="T26" fmla="*/ 31 w 213"/>
                <a:gd name="T27" fmla="*/ 198 h 1354"/>
                <a:gd name="T28" fmla="*/ 19 w 213"/>
                <a:gd name="T29" fmla="*/ 288 h 1354"/>
                <a:gd name="T30" fmla="*/ 10 w 213"/>
                <a:gd name="T31" fmla="*/ 390 h 1354"/>
                <a:gd name="T32" fmla="*/ 4 w 213"/>
                <a:gd name="T33" fmla="*/ 501 h 1354"/>
                <a:gd name="T34" fmla="*/ 0 w 213"/>
                <a:gd name="T35" fmla="*/ 617 h 1354"/>
                <a:gd name="T36" fmla="*/ 0 w 213"/>
                <a:gd name="T37" fmla="*/ 735 h 1354"/>
                <a:gd name="T38" fmla="*/ 4 w 213"/>
                <a:gd name="T39" fmla="*/ 851 h 1354"/>
                <a:gd name="T40" fmla="*/ 10 w 213"/>
                <a:gd name="T41" fmla="*/ 962 h 1354"/>
                <a:gd name="T42" fmla="*/ 19 w 213"/>
                <a:gd name="T43" fmla="*/ 1064 h 1354"/>
                <a:gd name="T44" fmla="*/ 31 w 213"/>
                <a:gd name="T45" fmla="*/ 1155 h 1354"/>
                <a:gd name="T46" fmla="*/ 45 w 213"/>
                <a:gd name="T47" fmla="*/ 1231 h 1354"/>
                <a:gd name="T48" fmla="*/ 61 w 213"/>
                <a:gd name="T49" fmla="*/ 1289 h 1354"/>
                <a:gd name="T50" fmla="*/ 79 w 213"/>
                <a:gd name="T51" fmla="*/ 1330 h 1354"/>
                <a:gd name="T52" fmla="*/ 97 w 213"/>
                <a:gd name="T53" fmla="*/ 1351 h 1354"/>
                <a:gd name="T54" fmla="*/ 115 w 213"/>
                <a:gd name="T55" fmla="*/ 1351 h 1354"/>
                <a:gd name="T56" fmla="*/ 133 w 213"/>
                <a:gd name="T57" fmla="*/ 1330 h 1354"/>
                <a:gd name="T58" fmla="*/ 151 w 213"/>
                <a:gd name="T59" fmla="*/ 1289 h 1354"/>
                <a:gd name="T60" fmla="*/ 167 w 213"/>
                <a:gd name="T61" fmla="*/ 1231 h 1354"/>
                <a:gd name="T62" fmla="*/ 181 w 213"/>
                <a:gd name="T63" fmla="*/ 1155 h 1354"/>
                <a:gd name="T64" fmla="*/ 193 w 213"/>
                <a:gd name="T65" fmla="*/ 1064 h 1354"/>
                <a:gd name="T66" fmla="*/ 202 w 213"/>
                <a:gd name="T67" fmla="*/ 962 h 1354"/>
                <a:gd name="T68" fmla="*/ 208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85" name="Freeform 14"/>
            <p:cNvSpPr>
              <a:spLocks/>
            </p:cNvSpPr>
            <p:nvPr/>
          </p:nvSpPr>
          <p:spPr bwMode="auto">
            <a:xfrm>
              <a:off x="5166" y="2056"/>
              <a:ext cx="213" cy="1354"/>
            </a:xfrm>
            <a:custGeom>
              <a:avLst/>
              <a:gdLst>
                <a:gd name="T0" fmla="*/ 211 w 213"/>
                <a:gd name="T1" fmla="*/ 617 h 1354"/>
                <a:gd name="T2" fmla="*/ 208 w 213"/>
                <a:gd name="T3" fmla="*/ 501 h 1354"/>
                <a:gd name="T4" fmla="*/ 202 w 213"/>
                <a:gd name="T5" fmla="*/ 390 h 1354"/>
                <a:gd name="T6" fmla="*/ 192 w 213"/>
                <a:gd name="T7" fmla="*/ 288 h 1354"/>
                <a:gd name="T8" fmla="*/ 181 w 213"/>
                <a:gd name="T9" fmla="*/ 198 h 1354"/>
                <a:gd name="T10" fmla="*/ 166 w 213"/>
                <a:gd name="T11" fmla="*/ 122 h 1354"/>
                <a:gd name="T12" fmla="*/ 150 w 213"/>
                <a:gd name="T13" fmla="*/ 63 h 1354"/>
                <a:gd name="T14" fmla="*/ 133 w 213"/>
                <a:gd name="T15" fmla="*/ 22 h 1354"/>
                <a:gd name="T16" fmla="*/ 115 w 213"/>
                <a:gd name="T17" fmla="*/ 2 h 1354"/>
                <a:gd name="T18" fmla="*/ 96 w 213"/>
                <a:gd name="T19" fmla="*/ 2 h 1354"/>
                <a:gd name="T20" fmla="*/ 78 w 213"/>
                <a:gd name="T21" fmla="*/ 22 h 1354"/>
                <a:gd name="T22" fmla="*/ 61 w 213"/>
                <a:gd name="T23" fmla="*/ 63 h 1354"/>
                <a:gd name="T24" fmla="*/ 45 w 213"/>
                <a:gd name="T25" fmla="*/ 122 h 1354"/>
                <a:gd name="T26" fmla="*/ 31 w 213"/>
                <a:gd name="T27" fmla="*/ 198 h 1354"/>
                <a:gd name="T28" fmla="*/ 19 w 213"/>
                <a:gd name="T29" fmla="*/ 288 h 1354"/>
                <a:gd name="T30" fmla="*/ 10 w 213"/>
                <a:gd name="T31" fmla="*/ 390 h 1354"/>
                <a:gd name="T32" fmla="*/ 3 w 213"/>
                <a:gd name="T33" fmla="*/ 501 h 1354"/>
                <a:gd name="T34" fmla="*/ 0 w 213"/>
                <a:gd name="T35" fmla="*/ 617 h 1354"/>
                <a:gd name="T36" fmla="*/ 0 w 213"/>
                <a:gd name="T37" fmla="*/ 735 h 1354"/>
                <a:gd name="T38" fmla="*/ 3 w 213"/>
                <a:gd name="T39" fmla="*/ 851 h 1354"/>
                <a:gd name="T40" fmla="*/ 10 w 213"/>
                <a:gd name="T41" fmla="*/ 962 h 1354"/>
                <a:gd name="T42" fmla="*/ 19 w 213"/>
                <a:gd name="T43" fmla="*/ 1064 h 1354"/>
                <a:gd name="T44" fmla="*/ 31 w 213"/>
                <a:gd name="T45" fmla="*/ 1155 h 1354"/>
                <a:gd name="T46" fmla="*/ 45 w 213"/>
                <a:gd name="T47" fmla="*/ 1231 h 1354"/>
                <a:gd name="T48" fmla="*/ 61 w 213"/>
                <a:gd name="T49" fmla="*/ 1289 h 1354"/>
                <a:gd name="T50" fmla="*/ 78 w 213"/>
                <a:gd name="T51" fmla="*/ 1330 h 1354"/>
                <a:gd name="T52" fmla="*/ 96 w 213"/>
                <a:gd name="T53" fmla="*/ 1351 h 1354"/>
                <a:gd name="T54" fmla="*/ 115 w 213"/>
                <a:gd name="T55" fmla="*/ 1351 h 1354"/>
                <a:gd name="T56" fmla="*/ 133 w 213"/>
                <a:gd name="T57" fmla="*/ 1330 h 1354"/>
                <a:gd name="T58" fmla="*/ 150 w 213"/>
                <a:gd name="T59" fmla="*/ 1289 h 1354"/>
                <a:gd name="T60" fmla="*/ 166 w 213"/>
                <a:gd name="T61" fmla="*/ 1231 h 1354"/>
                <a:gd name="T62" fmla="*/ 181 w 213"/>
                <a:gd name="T63" fmla="*/ 1155 h 1354"/>
                <a:gd name="T64" fmla="*/ 192 w 213"/>
                <a:gd name="T65" fmla="*/ 1064 h 1354"/>
                <a:gd name="T66" fmla="*/ 202 w 213"/>
                <a:gd name="T67" fmla="*/ 962 h 1354"/>
                <a:gd name="T68" fmla="*/ 208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7" y="338"/>
                  </a:lnTo>
                  <a:lnTo>
                    <a:pt x="192" y="288"/>
                  </a:lnTo>
                  <a:lnTo>
                    <a:pt x="187" y="241"/>
                  </a:lnTo>
                  <a:lnTo>
                    <a:pt x="181" y="198"/>
                  </a:lnTo>
                  <a:lnTo>
                    <a:pt x="174" y="158"/>
                  </a:lnTo>
                  <a:lnTo>
                    <a:pt x="166" y="122"/>
                  </a:lnTo>
                  <a:lnTo>
                    <a:pt x="159" y="90"/>
                  </a:lnTo>
                  <a:lnTo>
                    <a:pt x="150" y="63"/>
                  </a:lnTo>
                  <a:lnTo>
                    <a:pt x="142" y="40"/>
                  </a:lnTo>
                  <a:lnTo>
                    <a:pt x="133" y="22"/>
                  </a:lnTo>
                  <a:lnTo>
                    <a:pt x="124" y="10"/>
                  </a:lnTo>
                  <a:lnTo>
                    <a:pt x="115" y="2"/>
                  </a:lnTo>
                  <a:lnTo>
                    <a:pt x="106" y="0"/>
                  </a:lnTo>
                  <a:lnTo>
                    <a:pt x="96" y="2"/>
                  </a:lnTo>
                  <a:lnTo>
                    <a:pt x="87" y="10"/>
                  </a:lnTo>
                  <a:lnTo>
                    <a:pt x="78" y="22"/>
                  </a:lnTo>
                  <a:lnTo>
                    <a:pt x="69"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69"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6" y="1231"/>
                  </a:lnTo>
                  <a:lnTo>
                    <a:pt x="174" y="1195"/>
                  </a:lnTo>
                  <a:lnTo>
                    <a:pt x="181" y="1155"/>
                  </a:lnTo>
                  <a:lnTo>
                    <a:pt x="187" y="1112"/>
                  </a:lnTo>
                  <a:lnTo>
                    <a:pt x="192" y="1064"/>
                  </a:lnTo>
                  <a:lnTo>
                    <a:pt x="197"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86" name="Line 29"/>
            <p:cNvSpPr>
              <a:spLocks noChangeShapeType="1"/>
            </p:cNvSpPr>
            <p:nvPr/>
          </p:nvSpPr>
          <p:spPr bwMode="auto">
            <a:xfrm>
              <a:off x="4855" y="2278"/>
              <a:ext cx="397"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87" name="Line 30"/>
            <p:cNvSpPr>
              <a:spLocks noChangeShapeType="1"/>
            </p:cNvSpPr>
            <p:nvPr/>
          </p:nvSpPr>
          <p:spPr bwMode="auto">
            <a:xfrm>
              <a:off x="4881" y="2518"/>
              <a:ext cx="409"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88" name="Line 31"/>
            <p:cNvSpPr>
              <a:spLocks noChangeShapeType="1"/>
            </p:cNvSpPr>
            <p:nvPr/>
          </p:nvSpPr>
          <p:spPr bwMode="auto">
            <a:xfrm flipV="1">
              <a:off x="4868" y="2308"/>
              <a:ext cx="384" cy="66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89" name="Line 32"/>
            <p:cNvSpPr>
              <a:spLocks noChangeShapeType="1"/>
            </p:cNvSpPr>
            <p:nvPr/>
          </p:nvSpPr>
          <p:spPr bwMode="auto">
            <a:xfrm>
              <a:off x="4855" y="2505"/>
              <a:ext cx="422" cy="58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3090" name="Group 80"/>
            <p:cNvGrpSpPr>
              <a:grpSpLocks/>
            </p:cNvGrpSpPr>
            <p:nvPr/>
          </p:nvGrpSpPr>
          <p:grpSpPr bwMode="auto">
            <a:xfrm>
              <a:off x="4829" y="2243"/>
              <a:ext cx="55" cy="999"/>
              <a:chOff x="4829" y="2243"/>
              <a:chExt cx="55" cy="999"/>
            </a:xfrm>
          </p:grpSpPr>
          <p:sp>
            <p:nvSpPr>
              <p:cNvPr id="43096" name="Oval 75"/>
              <p:cNvSpPr>
                <a:spLocks noChangeArrowheads="1"/>
              </p:cNvSpPr>
              <p:nvPr/>
            </p:nvSpPr>
            <p:spPr bwMode="auto">
              <a:xfrm>
                <a:off x="4829" y="2243"/>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7" name="Oval 76"/>
              <p:cNvSpPr>
                <a:spLocks noChangeArrowheads="1"/>
              </p:cNvSpPr>
              <p:nvPr/>
            </p:nvSpPr>
            <p:spPr bwMode="auto">
              <a:xfrm>
                <a:off x="4829" y="2480"/>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8" name="Oval 77"/>
              <p:cNvSpPr>
                <a:spLocks noChangeArrowheads="1"/>
              </p:cNvSpPr>
              <p:nvPr/>
            </p:nvSpPr>
            <p:spPr bwMode="auto">
              <a:xfrm>
                <a:off x="4829" y="2711"/>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9" name="Oval 78"/>
              <p:cNvSpPr>
                <a:spLocks noChangeArrowheads="1"/>
              </p:cNvSpPr>
              <p:nvPr/>
            </p:nvSpPr>
            <p:spPr bwMode="auto">
              <a:xfrm>
                <a:off x="4829" y="2944"/>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100" name="Oval 79"/>
              <p:cNvSpPr>
                <a:spLocks noChangeArrowheads="1"/>
              </p:cNvSpPr>
              <p:nvPr/>
            </p:nvSpPr>
            <p:spPr bwMode="auto">
              <a:xfrm>
                <a:off x="4829" y="317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grpSp>
          <p:nvGrpSpPr>
            <p:cNvPr id="43091" name="Group 100"/>
            <p:cNvGrpSpPr>
              <a:grpSpLocks/>
            </p:cNvGrpSpPr>
            <p:nvPr/>
          </p:nvGrpSpPr>
          <p:grpSpPr bwMode="auto">
            <a:xfrm>
              <a:off x="5251" y="2296"/>
              <a:ext cx="55" cy="816"/>
              <a:chOff x="5251" y="2296"/>
              <a:chExt cx="55" cy="816"/>
            </a:xfrm>
          </p:grpSpPr>
          <p:sp>
            <p:nvSpPr>
              <p:cNvPr id="43092" name="Oval 96"/>
              <p:cNvSpPr>
                <a:spLocks noChangeArrowheads="1"/>
              </p:cNvSpPr>
              <p:nvPr/>
            </p:nvSpPr>
            <p:spPr bwMode="auto">
              <a:xfrm>
                <a:off x="5251" y="229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3" name="Oval 97"/>
              <p:cNvSpPr>
                <a:spLocks noChangeArrowheads="1"/>
              </p:cNvSpPr>
              <p:nvPr/>
            </p:nvSpPr>
            <p:spPr bwMode="auto">
              <a:xfrm>
                <a:off x="5251" y="2543"/>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4" name="Oval 98"/>
              <p:cNvSpPr>
                <a:spLocks noChangeArrowheads="1"/>
              </p:cNvSpPr>
              <p:nvPr/>
            </p:nvSpPr>
            <p:spPr bwMode="auto">
              <a:xfrm>
                <a:off x="5251" y="279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95" name="Oval 99"/>
              <p:cNvSpPr>
                <a:spLocks noChangeArrowheads="1"/>
              </p:cNvSpPr>
              <p:nvPr/>
            </p:nvSpPr>
            <p:spPr bwMode="auto">
              <a:xfrm>
                <a:off x="5251" y="304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grpSp>
      <p:grpSp>
        <p:nvGrpSpPr>
          <p:cNvPr id="7" name="Group 132" descr="Manages is a diamond connecting employees and departments relation. It  has the attribute since in an obal connect to it. The connection to employees is a line. Departments has an arrow pointing to Manages" title="Manages"/>
          <p:cNvGrpSpPr>
            <a:grpSpLocks/>
          </p:cNvGrpSpPr>
          <p:nvPr/>
        </p:nvGrpSpPr>
        <p:grpSpPr bwMode="auto">
          <a:xfrm>
            <a:off x="7900988" y="272254"/>
            <a:ext cx="2274888" cy="1987551"/>
            <a:chOff x="3120" y="96"/>
            <a:chExt cx="1433" cy="1252"/>
          </a:xfrm>
        </p:grpSpPr>
        <p:grpSp>
          <p:nvGrpSpPr>
            <p:cNvPr id="43074" name="Group 42"/>
            <p:cNvGrpSpPr>
              <a:grpSpLocks/>
            </p:cNvGrpSpPr>
            <p:nvPr/>
          </p:nvGrpSpPr>
          <p:grpSpPr bwMode="auto">
            <a:xfrm>
              <a:off x="3621" y="96"/>
              <a:ext cx="455" cy="327"/>
              <a:chOff x="3621" y="276"/>
              <a:chExt cx="455" cy="327"/>
            </a:xfrm>
          </p:grpSpPr>
          <p:sp>
            <p:nvSpPr>
              <p:cNvPr id="43081" name="Freeform 40"/>
              <p:cNvSpPr>
                <a:spLocks/>
              </p:cNvSpPr>
              <p:nvPr/>
            </p:nvSpPr>
            <p:spPr bwMode="auto">
              <a:xfrm>
                <a:off x="3622" y="276"/>
                <a:ext cx="454" cy="327"/>
              </a:xfrm>
              <a:custGeom>
                <a:avLst/>
                <a:gdLst>
                  <a:gd name="T0" fmla="*/ 1 w 454"/>
                  <a:gd name="T1" fmla="*/ 177 h 327"/>
                  <a:gd name="T2" fmla="*/ 8 w 454"/>
                  <a:gd name="T3" fmla="*/ 205 h 327"/>
                  <a:gd name="T4" fmla="*/ 21 w 454"/>
                  <a:gd name="T5" fmla="*/ 231 h 327"/>
                  <a:gd name="T6" fmla="*/ 41 w 454"/>
                  <a:gd name="T7" fmla="*/ 257 h 327"/>
                  <a:gd name="T8" fmla="*/ 66 w 454"/>
                  <a:gd name="T9" fmla="*/ 278 h 327"/>
                  <a:gd name="T10" fmla="*/ 96 w 454"/>
                  <a:gd name="T11" fmla="*/ 296 h 327"/>
                  <a:gd name="T12" fmla="*/ 131 w 454"/>
                  <a:gd name="T13" fmla="*/ 311 h 327"/>
                  <a:gd name="T14" fmla="*/ 167 w 454"/>
                  <a:gd name="T15" fmla="*/ 320 h 327"/>
                  <a:gd name="T16" fmla="*/ 206 w 454"/>
                  <a:gd name="T17" fmla="*/ 326 h 327"/>
                  <a:gd name="T18" fmla="*/ 246 w 454"/>
                  <a:gd name="T19" fmla="*/ 326 h 327"/>
                  <a:gd name="T20" fmla="*/ 285 w 454"/>
                  <a:gd name="T21" fmla="*/ 320 h 327"/>
                  <a:gd name="T22" fmla="*/ 322 w 454"/>
                  <a:gd name="T23" fmla="*/ 310 h 327"/>
                  <a:gd name="T24" fmla="*/ 356 w 454"/>
                  <a:gd name="T25" fmla="*/ 296 h 327"/>
                  <a:gd name="T26" fmla="*/ 387 w 454"/>
                  <a:gd name="T27" fmla="*/ 278 h 327"/>
                  <a:gd name="T28" fmla="*/ 412 w 454"/>
                  <a:gd name="T29" fmla="*/ 257 h 327"/>
                  <a:gd name="T30" fmla="*/ 431 w 454"/>
                  <a:gd name="T31" fmla="*/ 231 h 327"/>
                  <a:gd name="T32" fmla="*/ 445 w 454"/>
                  <a:gd name="T33" fmla="*/ 205 h 327"/>
                  <a:gd name="T34" fmla="*/ 453 w 454"/>
                  <a:gd name="T35" fmla="*/ 177 h 327"/>
                  <a:gd name="T36" fmla="*/ 453 w 454"/>
                  <a:gd name="T37" fmla="*/ 148 h 327"/>
                  <a:gd name="T38" fmla="*/ 445 w 454"/>
                  <a:gd name="T39" fmla="*/ 120 h 327"/>
                  <a:gd name="T40" fmla="*/ 431 w 454"/>
                  <a:gd name="T41" fmla="*/ 94 h 327"/>
                  <a:gd name="T42" fmla="*/ 412 w 454"/>
                  <a:gd name="T43" fmla="*/ 68 h 327"/>
                  <a:gd name="T44" fmla="*/ 387 w 454"/>
                  <a:gd name="T45" fmla="*/ 47 h 327"/>
                  <a:gd name="T46" fmla="*/ 356 w 454"/>
                  <a:gd name="T47" fmla="*/ 29 h 327"/>
                  <a:gd name="T48" fmla="*/ 322 w 454"/>
                  <a:gd name="T49" fmla="*/ 15 h 327"/>
                  <a:gd name="T50" fmla="*/ 285 w 454"/>
                  <a:gd name="T51" fmla="*/ 5 h 327"/>
                  <a:gd name="T52" fmla="*/ 246 w 454"/>
                  <a:gd name="T53" fmla="*/ 0 h 327"/>
                  <a:gd name="T54" fmla="*/ 206 w 454"/>
                  <a:gd name="T55" fmla="*/ 0 h 327"/>
                  <a:gd name="T56" fmla="*/ 167 w 454"/>
                  <a:gd name="T57" fmla="*/ 5 h 327"/>
                  <a:gd name="T58" fmla="*/ 131 w 454"/>
                  <a:gd name="T59" fmla="*/ 15 h 327"/>
                  <a:gd name="T60" fmla="*/ 96 w 454"/>
                  <a:gd name="T61" fmla="*/ 29 h 327"/>
                  <a:gd name="T62" fmla="*/ 66 w 454"/>
                  <a:gd name="T63" fmla="*/ 47 h 327"/>
                  <a:gd name="T64" fmla="*/ 41 w 454"/>
                  <a:gd name="T65" fmla="*/ 68 h 327"/>
                  <a:gd name="T66" fmla="*/ 21 w 454"/>
                  <a:gd name="T67" fmla="*/ 94 h 327"/>
                  <a:gd name="T68" fmla="*/ 8 w 454"/>
                  <a:gd name="T69" fmla="*/ 120 h 327"/>
                  <a:gd name="T70" fmla="*/ 1 w 454"/>
                  <a:gd name="T71" fmla="*/ 14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0" y="163"/>
                    </a:moveTo>
                    <a:lnTo>
                      <a:pt x="1" y="177"/>
                    </a:lnTo>
                    <a:lnTo>
                      <a:pt x="3" y="192"/>
                    </a:lnTo>
                    <a:lnTo>
                      <a:pt x="8" y="205"/>
                    </a:lnTo>
                    <a:lnTo>
                      <a:pt x="13" y="219"/>
                    </a:lnTo>
                    <a:lnTo>
                      <a:pt x="21" y="231"/>
                    </a:lnTo>
                    <a:lnTo>
                      <a:pt x="30" y="244"/>
                    </a:lnTo>
                    <a:lnTo>
                      <a:pt x="41" y="257"/>
                    </a:lnTo>
                    <a:lnTo>
                      <a:pt x="53" y="268"/>
                    </a:lnTo>
                    <a:lnTo>
                      <a:pt x="66" y="278"/>
                    </a:lnTo>
                    <a:lnTo>
                      <a:pt x="80" y="288"/>
                    </a:lnTo>
                    <a:lnTo>
                      <a:pt x="96" y="296"/>
                    </a:lnTo>
                    <a:lnTo>
                      <a:pt x="113" y="304"/>
                    </a:lnTo>
                    <a:lnTo>
                      <a:pt x="131" y="311"/>
                    </a:lnTo>
                    <a:lnTo>
                      <a:pt x="149" y="316"/>
                    </a:lnTo>
                    <a:lnTo>
                      <a:pt x="167" y="320"/>
                    </a:lnTo>
                    <a:lnTo>
                      <a:pt x="186" y="324"/>
                    </a:lnTo>
                    <a:lnTo>
                      <a:pt x="206" y="326"/>
                    </a:lnTo>
                    <a:lnTo>
                      <a:pt x="227" y="326"/>
                    </a:lnTo>
                    <a:lnTo>
                      <a:pt x="246" y="326"/>
                    </a:lnTo>
                    <a:lnTo>
                      <a:pt x="266" y="323"/>
                    </a:lnTo>
                    <a:lnTo>
                      <a:pt x="285" y="320"/>
                    </a:lnTo>
                    <a:lnTo>
                      <a:pt x="304" y="316"/>
                    </a:lnTo>
                    <a:lnTo>
                      <a:pt x="322" y="310"/>
                    </a:lnTo>
                    <a:lnTo>
                      <a:pt x="340" y="304"/>
                    </a:lnTo>
                    <a:lnTo>
                      <a:pt x="356" y="296"/>
                    </a:lnTo>
                    <a:lnTo>
                      <a:pt x="372" y="288"/>
                    </a:lnTo>
                    <a:lnTo>
                      <a:pt x="387" y="278"/>
                    </a:lnTo>
                    <a:lnTo>
                      <a:pt x="399" y="266"/>
                    </a:lnTo>
                    <a:lnTo>
                      <a:pt x="412" y="257"/>
                    </a:lnTo>
                    <a:lnTo>
                      <a:pt x="423" y="244"/>
                    </a:lnTo>
                    <a:lnTo>
                      <a:pt x="431" y="231"/>
                    </a:lnTo>
                    <a:lnTo>
                      <a:pt x="439" y="219"/>
                    </a:lnTo>
                    <a:lnTo>
                      <a:pt x="445" y="205"/>
                    </a:lnTo>
                    <a:lnTo>
                      <a:pt x="449" y="191"/>
                    </a:lnTo>
                    <a:lnTo>
                      <a:pt x="453" y="177"/>
                    </a:lnTo>
                    <a:lnTo>
                      <a:pt x="453" y="163"/>
                    </a:ln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1"/>
                    </a:lnTo>
                    <a:lnTo>
                      <a:pt x="246" y="0"/>
                    </a:lnTo>
                    <a:lnTo>
                      <a:pt x="225" y="0"/>
                    </a:lnTo>
                    <a:lnTo>
                      <a:pt x="206" y="0"/>
                    </a:lnTo>
                    <a:lnTo>
                      <a:pt x="186" y="1"/>
                    </a:lnTo>
                    <a:lnTo>
                      <a:pt x="167" y="5"/>
                    </a:lnTo>
                    <a:lnTo>
                      <a:pt x="149" y="9"/>
                    </a:lnTo>
                    <a:lnTo>
                      <a:pt x="131" y="15"/>
                    </a:lnTo>
                    <a:lnTo>
                      <a:pt x="113" y="21"/>
                    </a:lnTo>
                    <a:lnTo>
                      <a:pt x="96" y="29"/>
                    </a:lnTo>
                    <a:lnTo>
                      <a:pt x="80" y="37"/>
                    </a:lnTo>
                    <a:lnTo>
                      <a:pt x="66" y="47"/>
                    </a:lnTo>
                    <a:lnTo>
                      <a:pt x="53" y="57"/>
                    </a:lnTo>
                    <a:lnTo>
                      <a:pt x="41" y="68"/>
                    </a:lnTo>
                    <a:lnTo>
                      <a:pt x="30" y="81"/>
                    </a:lnTo>
                    <a:lnTo>
                      <a:pt x="21" y="94"/>
                    </a:lnTo>
                    <a:lnTo>
                      <a:pt x="13" y="106"/>
                    </a:lnTo>
                    <a:lnTo>
                      <a:pt x="8" y="120"/>
                    </a:lnTo>
                    <a:lnTo>
                      <a:pt x="3" y="134"/>
                    </a:lnTo>
                    <a:lnTo>
                      <a:pt x="1" y="148"/>
                    </a:lnTo>
                    <a:lnTo>
                      <a:pt x="0"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82" name="Rectangle 41"/>
              <p:cNvSpPr>
                <a:spLocks noChangeArrowheads="1"/>
              </p:cNvSpPr>
              <p:nvPr/>
            </p:nvSpPr>
            <p:spPr bwMode="auto">
              <a:xfrm>
                <a:off x="3621" y="334"/>
                <a:ext cx="4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since</a:t>
                </a:r>
              </a:p>
            </p:txBody>
          </p:sp>
        </p:grpSp>
        <p:grpSp>
          <p:nvGrpSpPr>
            <p:cNvPr id="43075" name="Group 52"/>
            <p:cNvGrpSpPr>
              <a:grpSpLocks/>
            </p:cNvGrpSpPr>
            <p:nvPr/>
          </p:nvGrpSpPr>
          <p:grpSpPr bwMode="auto">
            <a:xfrm>
              <a:off x="3456" y="768"/>
              <a:ext cx="769" cy="580"/>
              <a:chOff x="3456" y="1053"/>
              <a:chExt cx="769" cy="580"/>
            </a:xfrm>
          </p:grpSpPr>
          <p:sp>
            <p:nvSpPr>
              <p:cNvPr id="43079" name="Rectangle 50"/>
              <p:cNvSpPr>
                <a:spLocks noChangeArrowheads="1"/>
              </p:cNvSpPr>
              <p:nvPr/>
            </p:nvSpPr>
            <p:spPr bwMode="auto">
              <a:xfrm>
                <a:off x="3522" y="1266"/>
                <a:ext cx="6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dirty="0"/>
                  <a:t>Manages</a:t>
                </a:r>
              </a:p>
            </p:txBody>
          </p:sp>
          <p:sp>
            <p:nvSpPr>
              <p:cNvPr id="43080" name="Freeform 51"/>
              <p:cNvSpPr>
                <a:spLocks/>
              </p:cNvSpPr>
              <p:nvPr/>
            </p:nvSpPr>
            <p:spPr bwMode="auto">
              <a:xfrm>
                <a:off x="3456" y="1053"/>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76" name="Line 102"/>
            <p:cNvSpPr>
              <a:spLocks noChangeShapeType="1"/>
            </p:cNvSpPr>
            <p:nvPr/>
          </p:nvSpPr>
          <p:spPr bwMode="auto">
            <a:xfrm>
              <a:off x="4225" y="1063"/>
              <a:ext cx="328" cy="0"/>
            </a:xfrm>
            <a:prstGeom prst="line">
              <a:avLst/>
            </a:prstGeom>
            <a:noFill/>
            <a:ln w="12700">
              <a:solidFill>
                <a:srgbClr val="FF0000"/>
              </a:solidFill>
              <a:round/>
              <a:headEnd type="stealth" w="lg"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77" name="Line 106"/>
            <p:cNvSpPr>
              <a:spLocks noChangeShapeType="1"/>
            </p:cNvSpPr>
            <p:nvPr/>
          </p:nvSpPr>
          <p:spPr bwMode="auto">
            <a:xfrm flipH="1">
              <a:off x="3832" y="422"/>
              <a:ext cx="0" cy="34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78" name="Line 101"/>
            <p:cNvSpPr>
              <a:spLocks noChangeShapeType="1"/>
            </p:cNvSpPr>
            <p:nvPr/>
          </p:nvSpPr>
          <p:spPr bwMode="auto">
            <a:xfrm flipH="1">
              <a:off x="3120" y="1056"/>
              <a:ext cx="344"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3017" name="Group 129" descr="Employees is in a rectangle. ssn (underlined), name, and lot are attributes in ovals connected to the Employees rectangle.Departmebnts is in a rectangle. did (underlined), dname, and budget are attributes in ovals connected to the Departments rectangle. Works_In is in a diamond and has the attribute since in an oval connected to it. The Works_In diamond connects the Employees and Departments relations" title="Employees, Departments, Works_In"/>
          <p:cNvGrpSpPr>
            <a:grpSpLocks/>
          </p:cNvGrpSpPr>
          <p:nvPr/>
        </p:nvGrpSpPr>
        <p:grpSpPr bwMode="auto">
          <a:xfrm>
            <a:off x="6199188" y="292893"/>
            <a:ext cx="5802312" cy="2997201"/>
            <a:chOff x="2069" y="109"/>
            <a:chExt cx="3655" cy="1888"/>
          </a:xfrm>
        </p:grpSpPr>
        <p:sp>
          <p:nvSpPr>
            <p:cNvPr id="43041" name="Freeform 112"/>
            <p:cNvSpPr>
              <a:spLocks/>
            </p:cNvSpPr>
            <p:nvPr/>
          </p:nvSpPr>
          <p:spPr bwMode="auto">
            <a:xfrm>
              <a:off x="3436" y="1392"/>
              <a:ext cx="788" cy="442"/>
            </a:xfrm>
            <a:custGeom>
              <a:avLst/>
              <a:gdLst>
                <a:gd name="T0" fmla="*/ 0 w 788"/>
                <a:gd name="T1" fmla="*/ 221 h 442"/>
                <a:gd name="T2" fmla="*/ 388 w 788"/>
                <a:gd name="T3" fmla="*/ 0 h 442"/>
                <a:gd name="T4" fmla="*/ 787 w 788"/>
                <a:gd name="T5" fmla="*/ 229 h 442"/>
                <a:gd name="T6" fmla="*/ 388 w 788"/>
                <a:gd name="T7" fmla="*/ 441 h 442"/>
                <a:gd name="T8" fmla="*/ 0 w 788"/>
                <a:gd name="T9" fmla="*/ 221 h 442"/>
                <a:gd name="T10" fmla="*/ 0 60000 65536"/>
                <a:gd name="T11" fmla="*/ 0 60000 65536"/>
                <a:gd name="T12" fmla="*/ 0 60000 65536"/>
                <a:gd name="T13" fmla="*/ 0 60000 65536"/>
                <a:gd name="T14" fmla="*/ 0 60000 65536"/>
                <a:gd name="T15" fmla="*/ 0 w 788"/>
                <a:gd name="T16" fmla="*/ 0 h 442"/>
                <a:gd name="T17" fmla="*/ 788 w 788"/>
                <a:gd name="T18" fmla="*/ 442 h 442"/>
              </a:gdLst>
              <a:ahLst/>
              <a:cxnLst>
                <a:cxn ang="T10">
                  <a:pos x="T0" y="T1"/>
                </a:cxn>
                <a:cxn ang="T11">
                  <a:pos x="T2" y="T3"/>
                </a:cxn>
                <a:cxn ang="T12">
                  <a:pos x="T4" y="T5"/>
                </a:cxn>
                <a:cxn ang="T13">
                  <a:pos x="T6" y="T7"/>
                </a:cxn>
                <a:cxn ang="T14">
                  <a:pos x="T8" y="T9"/>
                </a:cxn>
              </a:cxnLst>
              <a:rect l="T15" t="T16" r="T17" b="T18"/>
              <a:pathLst>
                <a:path w="788" h="442">
                  <a:moveTo>
                    <a:pt x="0" y="221"/>
                  </a:moveTo>
                  <a:lnTo>
                    <a:pt x="388" y="0"/>
                  </a:lnTo>
                  <a:lnTo>
                    <a:pt x="787" y="229"/>
                  </a:lnTo>
                  <a:lnTo>
                    <a:pt x="388" y="441"/>
                  </a:lnTo>
                  <a:lnTo>
                    <a:pt x="0" y="22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2" name="Freeform 33"/>
            <p:cNvSpPr>
              <a:spLocks/>
            </p:cNvSpPr>
            <p:nvPr/>
          </p:nvSpPr>
          <p:spPr bwMode="auto">
            <a:xfrm>
              <a:off x="4313" y="359"/>
              <a:ext cx="454" cy="327"/>
            </a:xfrm>
            <a:custGeom>
              <a:avLst/>
              <a:gdLst>
                <a:gd name="T0" fmla="*/ 451 w 454"/>
                <a:gd name="T1" fmla="*/ 148 h 327"/>
                <a:gd name="T2" fmla="*/ 445 w 454"/>
                <a:gd name="T3" fmla="*/ 120 h 327"/>
                <a:gd name="T4" fmla="*/ 431 w 454"/>
                <a:gd name="T5" fmla="*/ 94 h 327"/>
                <a:gd name="T6" fmla="*/ 411 w 454"/>
                <a:gd name="T7" fmla="*/ 68 h 327"/>
                <a:gd name="T8" fmla="*/ 386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0 w 454"/>
                <a:gd name="T23" fmla="*/ 15 h 327"/>
                <a:gd name="T24" fmla="*/ 96 w 454"/>
                <a:gd name="T25" fmla="*/ 29 h 327"/>
                <a:gd name="T26" fmla="*/ 65 w 454"/>
                <a:gd name="T27" fmla="*/ 47 h 327"/>
                <a:gd name="T28" fmla="*/ 40 w 454"/>
                <a:gd name="T29" fmla="*/ 68 h 327"/>
                <a:gd name="T30" fmla="*/ 21 w 454"/>
                <a:gd name="T31" fmla="*/ 94 h 327"/>
                <a:gd name="T32" fmla="*/ 7 w 454"/>
                <a:gd name="T33" fmla="*/ 120 h 327"/>
                <a:gd name="T34" fmla="*/ 1 w 454"/>
                <a:gd name="T35" fmla="*/ 148 h 327"/>
                <a:gd name="T36" fmla="*/ 1 w 454"/>
                <a:gd name="T37" fmla="*/ 177 h 327"/>
                <a:gd name="T38" fmla="*/ 7 w 454"/>
                <a:gd name="T39" fmla="*/ 205 h 327"/>
                <a:gd name="T40" fmla="*/ 21 w 454"/>
                <a:gd name="T41" fmla="*/ 231 h 327"/>
                <a:gd name="T42" fmla="*/ 40 w 454"/>
                <a:gd name="T43" fmla="*/ 255 h 327"/>
                <a:gd name="T44" fmla="*/ 65 w 454"/>
                <a:gd name="T45" fmla="*/ 278 h 327"/>
                <a:gd name="T46" fmla="*/ 96 w 454"/>
                <a:gd name="T47" fmla="*/ 296 h 327"/>
                <a:gd name="T48" fmla="*/ 130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6 w 454"/>
                <a:gd name="T63" fmla="*/ 278 h 327"/>
                <a:gd name="T64" fmla="*/ 411 w 454"/>
                <a:gd name="T65" fmla="*/ 255 h 327"/>
                <a:gd name="T66" fmla="*/ 431 w 454"/>
                <a:gd name="T67" fmla="*/ 231 h 327"/>
                <a:gd name="T68" fmla="*/ 445 w 454"/>
                <a:gd name="T69" fmla="*/ 205 h 327"/>
                <a:gd name="T70" fmla="*/ 451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3" name="Freeform 34"/>
            <p:cNvSpPr>
              <a:spLocks/>
            </p:cNvSpPr>
            <p:nvPr/>
          </p:nvSpPr>
          <p:spPr bwMode="auto">
            <a:xfrm>
              <a:off x="5144" y="373"/>
              <a:ext cx="575" cy="313"/>
            </a:xfrm>
            <a:custGeom>
              <a:avLst/>
              <a:gdLst>
                <a:gd name="T0" fmla="*/ 1 w 575"/>
                <a:gd name="T1" fmla="*/ 169 h 313"/>
                <a:gd name="T2" fmla="*/ 9 w 575"/>
                <a:gd name="T3" fmla="*/ 196 h 313"/>
                <a:gd name="T4" fmla="*/ 28 w 575"/>
                <a:gd name="T5" fmla="*/ 221 h 313"/>
                <a:gd name="T6" fmla="*/ 52 w 575"/>
                <a:gd name="T7" fmla="*/ 244 h 313"/>
                <a:gd name="T8" fmla="*/ 84 w 575"/>
                <a:gd name="T9" fmla="*/ 266 h 313"/>
                <a:gd name="T10" fmla="*/ 123 w 575"/>
                <a:gd name="T11" fmla="*/ 283 h 313"/>
                <a:gd name="T12" fmla="*/ 165 w 575"/>
                <a:gd name="T13" fmla="*/ 297 h 313"/>
                <a:gd name="T14" fmla="*/ 213 w 575"/>
                <a:gd name="T15" fmla="*/ 306 h 313"/>
                <a:gd name="T16" fmla="*/ 262 w 575"/>
                <a:gd name="T17" fmla="*/ 312 h 313"/>
                <a:gd name="T18" fmla="*/ 311 w 575"/>
                <a:gd name="T19" fmla="*/ 312 h 313"/>
                <a:gd name="T20" fmla="*/ 361 w 575"/>
                <a:gd name="T21" fmla="*/ 306 h 313"/>
                <a:gd name="T22" fmla="*/ 408 w 575"/>
                <a:gd name="T23" fmla="*/ 297 h 313"/>
                <a:gd name="T24" fmla="*/ 451 w 575"/>
                <a:gd name="T25" fmla="*/ 283 h 313"/>
                <a:gd name="T26" fmla="*/ 490 w 575"/>
                <a:gd name="T27" fmla="*/ 266 h 313"/>
                <a:gd name="T28" fmla="*/ 522 w 575"/>
                <a:gd name="T29" fmla="*/ 244 h 313"/>
                <a:gd name="T30" fmla="*/ 547 w 575"/>
                <a:gd name="T31" fmla="*/ 221 h 313"/>
                <a:gd name="T32" fmla="*/ 564 w 575"/>
                <a:gd name="T33" fmla="*/ 196 h 313"/>
                <a:gd name="T34" fmla="*/ 572 w 575"/>
                <a:gd name="T35" fmla="*/ 169 h 313"/>
                <a:gd name="T36" fmla="*/ 572 w 575"/>
                <a:gd name="T37" fmla="*/ 141 h 313"/>
                <a:gd name="T38" fmla="*/ 564 w 575"/>
                <a:gd name="T39" fmla="*/ 114 h 313"/>
                <a:gd name="T40" fmla="*/ 547 w 575"/>
                <a:gd name="T41" fmla="*/ 90 h 313"/>
                <a:gd name="T42" fmla="*/ 522 w 575"/>
                <a:gd name="T43" fmla="*/ 65 h 313"/>
                <a:gd name="T44" fmla="*/ 490 w 575"/>
                <a:gd name="T45" fmla="*/ 45 h 313"/>
                <a:gd name="T46" fmla="*/ 451 w 575"/>
                <a:gd name="T47" fmla="*/ 26 h 313"/>
                <a:gd name="T48" fmla="*/ 408 w 575"/>
                <a:gd name="T49" fmla="*/ 14 h 313"/>
                <a:gd name="T50" fmla="*/ 361 w 575"/>
                <a:gd name="T51" fmla="*/ 5 h 313"/>
                <a:gd name="T52" fmla="*/ 311 w 575"/>
                <a:gd name="T53" fmla="*/ 0 h 313"/>
                <a:gd name="T54" fmla="*/ 262 w 575"/>
                <a:gd name="T55" fmla="*/ 0 h 313"/>
                <a:gd name="T56" fmla="*/ 212 w 575"/>
                <a:gd name="T57" fmla="*/ 5 h 313"/>
                <a:gd name="T58" fmla="*/ 165 w 575"/>
                <a:gd name="T59" fmla="*/ 14 h 313"/>
                <a:gd name="T60" fmla="*/ 123 w 575"/>
                <a:gd name="T61" fmla="*/ 28 h 313"/>
                <a:gd name="T62" fmla="*/ 84 w 575"/>
                <a:gd name="T63" fmla="*/ 45 h 313"/>
                <a:gd name="T64" fmla="*/ 52 w 575"/>
                <a:gd name="T65" fmla="*/ 65 h 313"/>
                <a:gd name="T66" fmla="*/ 28 w 575"/>
                <a:gd name="T67" fmla="*/ 90 h 313"/>
                <a:gd name="T68" fmla="*/ 9 w 575"/>
                <a:gd name="T69" fmla="*/ 115 h 313"/>
                <a:gd name="T70" fmla="*/ 1 w 575"/>
                <a:gd name="T71" fmla="*/ 142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3044" name="Group 37"/>
            <p:cNvGrpSpPr>
              <a:grpSpLocks/>
            </p:cNvGrpSpPr>
            <p:nvPr/>
          </p:nvGrpSpPr>
          <p:grpSpPr bwMode="auto">
            <a:xfrm>
              <a:off x="4672" y="119"/>
              <a:ext cx="592" cy="327"/>
              <a:chOff x="4672" y="468"/>
              <a:chExt cx="592" cy="327"/>
            </a:xfrm>
          </p:grpSpPr>
          <p:sp>
            <p:nvSpPr>
              <p:cNvPr id="43072" name="Freeform 35"/>
              <p:cNvSpPr>
                <a:spLocks/>
              </p:cNvSpPr>
              <p:nvPr/>
            </p:nvSpPr>
            <p:spPr bwMode="auto">
              <a:xfrm>
                <a:off x="4672" y="468"/>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73" name="Rectangle 36"/>
              <p:cNvSpPr>
                <a:spLocks noChangeArrowheads="1"/>
              </p:cNvSpPr>
              <p:nvPr/>
            </p:nvSpPr>
            <p:spPr bwMode="auto">
              <a:xfrm>
                <a:off x="4696" y="507"/>
                <a:ext cx="53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dname</a:t>
                </a:r>
              </a:p>
            </p:txBody>
          </p:sp>
        </p:grpSp>
        <p:sp>
          <p:nvSpPr>
            <p:cNvPr id="43045" name="Rectangle 38"/>
            <p:cNvSpPr>
              <a:spLocks noChangeArrowheads="1"/>
            </p:cNvSpPr>
            <p:nvPr/>
          </p:nvSpPr>
          <p:spPr bwMode="auto">
            <a:xfrm>
              <a:off x="5179" y="408"/>
              <a:ext cx="5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budget</a:t>
              </a:r>
            </a:p>
          </p:txBody>
        </p:sp>
        <p:sp>
          <p:nvSpPr>
            <p:cNvPr id="43046" name="Rectangle 39"/>
            <p:cNvSpPr>
              <a:spLocks noChangeArrowheads="1"/>
            </p:cNvSpPr>
            <p:nvPr/>
          </p:nvSpPr>
          <p:spPr bwMode="auto">
            <a:xfrm>
              <a:off x="4375" y="408"/>
              <a:ext cx="3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u="sng"/>
                <a:t>did</a:t>
              </a:r>
            </a:p>
          </p:txBody>
        </p:sp>
        <p:sp>
          <p:nvSpPr>
            <p:cNvPr id="43047" name="Freeform 53"/>
            <p:cNvSpPr>
              <a:spLocks/>
            </p:cNvSpPr>
            <p:nvPr/>
          </p:nvSpPr>
          <p:spPr bwMode="auto">
            <a:xfrm>
              <a:off x="4576" y="887"/>
              <a:ext cx="816" cy="302"/>
            </a:xfrm>
            <a:custGeom>
              <a:avLst/>
              <a:gdLst>
                <a:gd name="T0" fmla="*/ 815 w 816"/>
                <a:gd name="T1" fmla="*/ 301 h 302"/>
                <a:gd name="T2" fmla="*/ 815 w 816"/>
                <a:gd name="T3" fmla="*/ 0 h 302"/>
                <a:gd name="T4" fmla="*/ 0 w 816"/>
                <a:gd name="T5" fmla="*/ 0 h 302"/>
                <a:gd name="T6" fmla="*/ 0 w 816"/>
                <a:gd name="T7" fmla="*/ 301 h 302"/>
                <a:gd name="T8" fmla="*/ 815 w 816"/>
                <a:gd name="T9" fmla="*/ 301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8" name="Rectangle 57"/>
            <p:cNvSpPr>
              <a:spLocks noChangeArrowheads="1"/>
            </p:cNvSpPr>
            <p:nvPr/>
          </p:nvSpPr>
          <p:spPr bwMode="auto">
            <a:xfrm>
              <a:off x="4521" y="927"/>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dirty="0"/>
                <a:t>Departments</a:t>
              </a:r>
            </a:p>
          </p:txBody>
        </p:sp>
        <p:sp>
          <p:nvSpPr>
            <p:cNvPr id="43049" name="Line 107"/>
            <p:cNvSpPr>
              <a:spLocks noChangeShapeType="1"/>
            </p:cNvSpPr>
            <p:nvPr/>
          </p:nvSpPr>
          <p:spPr bwMode="auto">
            <a:xfrm>
              <a:off x="4612" y="663"/>
              <a:ext cx="136" cy="23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50" name="Line 108"/>
            <p:cNvSpPr>
              <a:spLocks noChangeShapeType="1"/>
            </p:cNvSpPr>
            <p:nvPr/>
          </p:nvSpPr>
          <p:spPr bwMode="auto">
            <a:xfrm>
              <a:off x="4944" y="471"/>
              <a:ext cx="0" cy="42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51" name="Line 109"/>
            <p:cNvSpPr>
              <a:spLocks noChangeShapeType="1"/>
            </p:cNvSpPr>
            <p:nvPr/>
          </p:nvSpPr>
          <p:spPr bwMode="auto">
            <a:xfrm flipH="1">
              <a:off x="5180" y="663"/>
              <a:ext cx="104" cy="23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3052" name="Group 116"/>
            <p:cNvGrpSpPr>
              <a:grpSpLocks/>
            </p:cNvGrpSpPr>
            <p:nvPr/>
          </p:nvGrpSpPr>
          <p:grpSpPr bwMode="auto">
            <a:xfrm>
              <a:off x="3072" y="1728"/>
              <a:ext cx="525" cy="269"/>
              <a:chOff x="3265" y="1350"/>
              <a:chExt cx="525" cy="269"/>
            </a:xfrm>
          </p:grpSpPr>
          <p:sp>
            <p:nvSpPr>
              <p:cNvPr id="43070" name="Freeform 111"/>
              <p:cNvSpPr>
                <a:spLocks/>
              </p:cNvSpPr>
              <p:nvPr/>
            </p:nvSpPr>
            <p:spPr bwMode="auto">
              <a:xfrm>
                <a:off x="3265" y="1350"/>
                <a:ext cx="525" cy="269"/>
              </a:xfrm>
              <a:custGeom>
                <a:avLst/>
                <a:gdLst>
                  <a:gd name="T0" fmla="*/ 1 w 525"/>
                  <a:gd name="T1" fmla="*/ 146 h 269"/>
                  <a:gd name="T2" fmla="*/ 8 w 525"/>
                  <a:gd name="T3" fmla="*/ 169 h 269"/>
                  <a:gd name="T4" fmla="*/ 25 w 525"/>
                  <a:gd name="T5" fmla="*/ 190 h 269"/>
                  <a:gd name="T6" fmla="*/ 47 w 525"/>
                  <a:gd name="T7" fmla="*/ 210 h 269"/>
                  <a:gd name="T8" fmla="*/ 77 w 525"/>
                  <a:gd name="T9" fmla="*/ 229 h 269"/>
                  <a:gd name="T10" fmla="*/ 111 w 525"/>
                  <a:gd name="T11" fmla="*/ 243 h 269"/>
                  <a:gd name="T12" fmla="*/ 151 w 525"/>
                  <a:gd name="T13" fmla="*/ 256 h 269"/>
                  <a:gd name="T14" fmla="*/ 194 w 525"/>
                  <a:gd name="T15" fmla="*/ 263 h 269"/>
                  <a:gd name="T16" fmla="*/ 239 w 525"/>
                  <a:gd name="T17" fmla="*/ 268 h 269"/>
                  <a:gd name="T18" fmla="*/ 284 w 525"/>
                  <a:gd name="T19" fmla="*/ 268 h 269"/>
                  <a:gd name="T20" fmla="*/ 330 w 525"/>
                  <a:gd name="T21" fmla="*/ 263 h 269"/>
                  <a:gd name="T22" fmla="*/ 372 w 525"/>
                  <a:gd name="T23" fmla="*/ 255 h 269"/>
                  <a:gd name="T24" fmla="*/ 413 w 525"/>
                  <a:gd name="T25" fmla="*/ 243 h 269"/>
                  <a:gd name="T26" fmla="*/ 447 w 525"/>
                  <a:gd name="T27" fmla="*/ 227 h 269"/>
                  <a:gd name="T28" fmla="*/ 477 w 525"/>
                  <a:gd name="T29" fmla="*/ 210 h 269"/>
                  <a:gd name="T30" fmla="*/ 500 w 525"/>
                  <a:gd name="T31" fmla="*/ 190 h 269"/>
                  <a:gd name="T32" fmla="*/ 515 w 525"/>
                  <a:gd name="T33" fmla="*/ 169 h 269"/>
                  <a:gd name="T34" fmla="*/ 524 w 525"/>
                  <a:gd name="T35" fmla="*/ 146 h 269"/>
                  <a:gd name="T36" fmla="*/ 524 w 525"/>
                  <a:gd name="T37" fmla="*/ 121 h 269"/>
                  <a:gd name="T38" fmla="*/ 515 w 525"/>
                  <a:gd name="T39" fmla="*/ 98 h 269"/>
                  <a:gd name="T40" fmla="*/ 500 w 525"/>
                  <a:gd name="T41" fmla="*/ 77 h 269"/>
                  <a:gd name="T42" fmla="*/ 477 w 525"/>
                  <a:gd name="T43" fmla="*/ 57 h 269"/>
                  <a:gd name="T44" fmla="*/ 447 w 525"/>
                  <a:gd name="T45" fmla="*/ 38 h 269"/>
                  <a:gd name="T46" fmla="*/ 413 w 525"/>
                  <a:gd name="T47" fmla="*/ 24 h 269"/>
                  <a:gd name="T48" fmla="*/ 372 w 525"/>
                  <a:gd name="T49" fmla="*/ 12 h 269"/>
                  <a:gd name="T50" fmla="*/ 330 w 525"/>
                  <a:gd name="T51" fmla="*/ 4 h 269"/>
                  <a:gd name="T52" fmla="*/ 284 w 525"/>
                  <a:gd name="T53" fmla="*/ 0 h 269"/>
                  <a:gd name="T54" fmla="*/ 239 w 525"/>
                  <a:gd name="T55" fmla="*/ 0 h 269"/>
                  <a:gd name="T56" fmla="*/ 194 w 525"/>
                  <a:gd name="T57" fmla="*/ 4 h 269"/>
                  <a:gd name="T58" fmla="*/ 151 w 525"/>
                  <a:gd name="T59" fmla="*/ 12 h 269"/>
                  <a:gd name="T60" fmla="*/ 111 w 525"/>
                  <a:gd name="T61" fmla="*/ 24 h 269"/>
                  <a:gd name="T62" fmla="*/ 77 w 525"/>
                  <a:gd name="T63" fmla="*/ 38 h 269"/>
                  <a:gd name="T64" fmla="*/ 47 w 525"/>
                  <a:gd name="T65" fmla="*/ 57 h 269"/>
                  <a:gd name="T66" fmla="*/ 25 w 525"/>
                  <a:gd name="T67" fmla="*/ 77 h 269"/>
                  <a:gd name="T68" fmla="*/ 8 w 525"/>
                  <a:gd name="T69" fmla="*/ 98 h 269"/>
                  <a:gd name="T70" fmla="*/ 1 w 525"/>
                  <a:gd name="T71" fmla="*/ 121 h 26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5"/>
                  <a:gd name="T109" fmla="*/ 0 h 269"/>
                  <a:gd name="T110" fmla="*/ 525 w 525"/>
                  <a:gd name="T111" fmla="*/ 269 h 26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5" h="269">
                    <a:moveTo>
                      <a:pt x="0" y="134"/>
                    </a:moveTo>
                    <a:lnTo>
                      <a:pt x="1" y="146"/>
                    </a:lnTo>
                    <a:lnTo>
                      <a:pt x="4" y="157"/>
                    </a:lnTo>
                    <a:lnTo>
                      <a:pt x="8" y="169"/>
                    </a:lnTo>
                    <a:lnTo>
                      <a:pt x="16" y="180"/>
                    </a:lnTo>
                    <a:lnTo>
                      <a:pt x="25" y="190"/>
                    </a:lnTo>
                    <a:lnTo>
                      <a:pt x="35" y="200"/>
                    </a:lnTo>
                    <a:lnTo>
                      <a:pt x="47" y="210"/>
                    </a:lnTo>
                    <a:lnTo>
                      <a:pt x="60" y="220"/>
                    </a:lnTo>
                    <a:lnTo>
                      <a:pt x="77" y="229"/>
                    </a:lnTo>
                    <a:lnTo>
                      <a:pt x="93" y="236"/>
                    </a:lnTo>
                    <a:lnTo>
                      <a:pt x="111" y="243"/>
                    </a:lnTo>
                    <a:lnTo>
                      <a:pt x="131" y="250"/>
                    </a:lnTo>
                    <a:lnTo>
                      <a:pt x="151" y="256"/>
                    </a:lnTo>
                    <a:lnTo>
                      <a:pt x="172" y="260"/>
                    </a:lnTo>
                    <a:lnTo>
                      <a:pt x="194" y="263"/>
                    </a:lnTo>
                    <a:lnTo>
                      <a:pt x="216" y="266"/>
                    </a:lnTo>
                    <a:lnTo>
                      <a:pt x="239" y="268"/>
                    </a:lnTo>
                    <a:lnTo>
                      <a:pt x="263" y="268"/>
                    </a:lnTo>
                    <a:lnTo>
                      <a:pt x="284" y="268"/>
                    </a:lnTo>
                    <a:lnTo>
                      <a:pt x="307" y="265"/>
                    </a:lnTo>
                    <a:lnTo>
                      <a:pt x="330" y="263"/>
                    </a:lnTo>
                    <a:lnTo>
                      <a:pt x="352" y="260"/>
                    </a:lnTo>
                    <a:lnTo>
                      <a:pt x="372" y="255"/>
                    </a:lnTo>
                    <a:lnTo>
                      <a:pt x="393" y="250"/>
                    </a:lnTo>
                    <a:lnTo>
                      <a:pt x="413" y="243"/>
                    </a:lnTo>
                    <a:lnTo>
                      <a:pt x="430" y="236"/>
                    </a:lnTo>
                    <a:lnTo>
                      <a:pt x="447" y="227"/>
                    </a:lnTo>
                    <a:lnTo>
                      <a:pt x="463" y="219"/>
                    </a:lnTo>
                    <a:lnTo>
                      <a:pt x="477" y="210"/>
                    </a:lnTo>
                    <a:lnTo>
                      <a:pt x="489" y="200"/>
                    </a:lnTo>
                    <a:lnTo>
                      <a:pt x="500" y="190"/>
                    </a:lnTo>
                    <a:lnTo>
                      <a:pt x="508" y="180"/>
                    </a:lnTo>
                    <a:lnTo>
                      <a:pt x="515" y="169"/>
                    </a:lnTo>
                    <a:lnTo>
                      <a:pt x="520" y="157"/>
                    </a:lnTo>
                    <a:lnTo>
                      <a:pt x="524" y="146"/>
                    </a:lnTo>
                    <a:lnTo>
                      <a:pt x="524" y="134"/>
                    </a:lnTo>
                    <a:lnTo>
                      <a:pt x="524" y="121"/>
                    </a:lnTo>
                    <a:lnTo>
                      <a:pt x="520" y="110"/>
                    </a:lnTo>
                    <a:lnTo>
                      <a:pt x="515" y="98"/>
                    </a:lnTo>
                    <a:lnTo>
                      <a:pt x="508" y="87"/>
                    </a:lnTo>
                    <a:lnTo>
                      <a:pt x="500" y="77"/>
                    </a:lnTo>
                    <a:lnTo>
                      <a:pt x="489" y="67"/>
                    </a:lnTo>
                    <a:lnTo>
                      <a:pt x="477" y="57"/>
                    </a:lnTo>
                    <a:lnTo>
                      <a:pt x="463" y="47"/>
                    </a:lnTo>
                    <a:lnTo>
                      <a:pt x="447" y="38"/>
                    </a:lnTo>
                    <a:lnTo>
                      <a:pt x="430" y="31"/>
                    </a:lnTo>
                    <a:lnTo>
                      <a:pt x="413" y="24"/>
                    </a:lnTo>
                    <a:lnTo>
                      <a:pt x="393" y="18"/>
                    </a:lnTo>
                    <a:lnTo>
                      <a:pt x="372" y="12"/>
                    </a:lnTo>
                    <a:lnTo>
                      <a:pt x="352" y="8"/>
                    </a:lnTo>
                    <a:lnTo>
                      <a:pt x="330" y="4"/>
                    </a:lnTo>
                    <a:lnTo>
                      <a:pt x="307" y="1"/>
                    </a:lnTo>
                    <a:lnTo>
                      <a:pt x="284" y="0"/>
                    </a:lnTo>
                    <a:lnTo>
                      <a:pt x="262" y="0"/>
                    </a:lnTo>
                    <a:lnTo>
                      <a:pt x="239" y="0"/>
                    </a:lnTo>
                    <a:lnTo>
                      <a:pt x="216" y="1"/>
                    </a:lnTo>
                    <a:lnTo>
                      <a:pt x="194" y="4"/>
                    </a:lnTo>
                    <a:lnTo>
                      <a:pt x="172" y="8"/>
                    </a:lnTo>
                    <a:lnTo>
                      <a:pt x="151" y="12"/>
                    </a:lnTo>
                    <a:lnTo>
                      <a:pt x="130" y="18"/>
                    </a:lnTo>
                    <a:lnTo>
                      <a:pt x="111" y="24"/>
                    </a:lnTo>
                    <a:lnTo>
                      <a:pt x="93" y="31"/>
                    </a:lnTo>
                    <a:lnTo>
                      <a:pt x="77" y="38"/>
                    </a:lnTo>
                    <a:lnTo>
                      <a:pt x="60" y="47"/>
                    </a:lnTo>
                    <a:lnTo>
                      <a:pt x="47" y="57"/>
                    </a:lnTo>
                    <a:lnTo>
                      <a:pt x="34" y="67"/>
                    </a:lnTo>
                    <a:lnTo>
                      <a:pt x="25" y="77"/>
                    </a:lnTo>
                    <a:lnTo>
                      <a:pt x="16" y="87"/>
                    </a:lnTo>
                    <a:lnTo>
                      <a:pt x="8" y="98"/>
                    </a:lnTo>
                    <a:lnTo>
                      <a:pt x="4" y="111"/>
                    </a:lnTo>
                    <a:lnTo>
                      <a:pt x="1" y="121"/>
                    </a:lnTo>
                    <a:lnTo>
                      <a:pt x="0" y="13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71" name="Rectangle 113"/>
              <p:cNvSpPr>
                <a:spLocks noChangeArrowheads="1"/>
              </p:cNvSpPr>
              <p:nvPr/>
            </p:nvSpPr>
            <p:spPr bwMode="auto">
              <a:xfrm>
                <a:off x="3312" y="1392"/>
                <a:ext cx="44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since</a:t>
                </a:r>
              </a:p>
            </p:txBody>
          </p:sp>
        </p:grpSp>
        <p:sp>
          <p:nvSpPr>
            <p:cNvPr id="43053" name="Rectangle 114"/>
            <p:cNvSpPr>
              <a:spLocks noChangeArrowheads="1"/>
            </p:cNvSpPr>
            <p:nvPr/>
          </p:nvSpPr>
          <p:spPr bwMode="auto">
            <a:xfrm>
              <a:off x="3464" y="1522"/>
              <a:ext cx="6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Works_In</a:t>
              </a:r>
            </a:p>
          </p:txBody>
        </p:sp>
        <p:cxnSp>
          <p:nvCxnSpPr>
            <p:cNvPr id="43054" name="AutoShape 118"/>
            <p:cNvCxnSpPr>
              <a:cxnSpLocks noChangeShapeType="1"/>
              <a:stCxn id="43041" idx="2"/>
              <a:endCxn id="43047" idx="3"/>
            </p:cNvCxnSpPr>
            <p:nvPr/>
          </p:nvCxnSpPr>
          <p:spPr bwMode="auto">
            <a:xfrm flipV="1">
              <a:off x="4223" y="1188"/>
              <a:ext cx="353" cy="433"/>
            </a:xfrm>
            <a:prstGeom prst="straightConnector1">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cxnSp>
        <p:grpSp>
          <p:nvGrpSpPr>
            <p:cNvPr id="43055" name="Group 49"/>
            <p:cNvGrpSpPr>
              <a:grpSpLocks/>
            </p:cNvGrpSpPr>
            <p:nvPr/>
          </p:nvGrpSpPr>
          <p:grpSpPr bwMode="auto">
            <a:xfrm>
              <a:off x="2069" y="109"/>
              <a:ext cx="1285" cy="567"/>
              <a:chOff x="2069" y="458"/>
              <a:chExt cx="1285" cy="567"/>
            </a:xfrm>
          </p:grpSpPr>
          <p:sp>
            <p:nvSpPr>
              <p:cNvPr id="43064" name="Freeform 43"/>
              <p:cNvSpPr>
                <a:spLocks/>
              </p:cNvSpPr>
              <p:nvPr/>
            </p:nvSpPr>
            <p:spPr bwMode="auto">
              <a:xfrm>
                <a:off x="2476" y="458"/>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65" name="Freeform 44"/>
              <p:cNvSpPr>
                <a:spLocks/>
              </p:cNvSpPr>
              <p:nvPr/>
            </p:nvSpPr>
            <p:spPr bwMode="auto">
              <a:xfrm>
                <a:off x="2069" y="699"/>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66" name="Freeform 45"/>
              <p:cNvSpPr>
                <a:spLocks/>
              </p:cNvSpPr>
              <p:nvPr/>
            </p:nvSpPr>
            <p:spPr bwMode="auto">
              <a:xfrm>
                <a:off x="2902" y="699"/>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67" name="Rectangle 46"/>
              <p:cNvSpPr>
                <a:spLocks noChangeArrowheads="1"/>
              </p:cNvSpPr>
              <p:nvPr/>
            </p:nvSpPr>
            <p:spPr bwMode="auto">
              <a:xfrm>
                <a:off x="2976" y="757"/>
                <a:ext cx="2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lot</a:t>
                </a:r>
              </a:p>
            </p:txBody>
          </p:sp>
          <p:sp>
            <p:nvSpPr>
              <p:cNvPr id="43068" name="Rectangle 47"/>
              <p:cNvSpPr>
                <a:spLocks noChangeArrowheads="1"/>
              </p:cNvSpPr>
              <p:nvPr/>
            </p:nvSpPr>
            <p:spPr bwMode="auto">
              <a:xfrm>
                <a:off x="2470" y="497"/>
                <a:ext cx="4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name</a:t>
                </a:r>
              </a:p>
            </p:txBody>
          </p:sp>
          <p:sp>
            <p:nvSpPr>
              <p:cNvPr id="43069" name="Rectangle 48"/>
              <p:cNvSpPr>
                <a:spLocks noChangeArrowheads="1"/>
              </p:cNvSpPr>
              <p:nvPr/>
            </p:nvSpPr>
            <p:spPr bwMode="auto">
              <a:xfrm>
                <a:off x="2121" y="750"/>
                <a:ext cx="33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u="sng"/>
                  <a:t>ssn</a:t>
                </a:r>
              </a:p>
            </p:txBody>
          </p:sp>
        </p:grpSp>
        <p:grpSp>
          <p:nvGrpSpPr>
            <p:cNvPr id="43056" name="Group 56"/>
            <p:cNvGrpSpPr>
              <a:grpSpLocks/>
            </p:cNvGrpSpPr>
            <p:nvPr/>
          </p:nvGrpSpPr>
          <p:grpSpPr bwMode="auto">
            <a:xfrm>
              <a:off x="2328" y="877"/>
              <a:ext cx="814" cy="295"/>
              <a:chOff x="2328" y="1226"/>
              <a:chExt cx="814" cy="295"/>
            </a:xfrm>
          </p:grpSpPr>
          <p:sp>
            <p:nvSpPr>
              <p:cNvPr id="43062" name="Freeform 54"/>
              <p:cNvSpPr>
                <a:spLocks/>
              </p:cNvSpPr>
              <p:nvPr/>
            </p:nvSpPr>
            <p:spPr bwMode="auto">
              <a:xfrm>
                <a:off x="2328" y="1226"/>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63" name="Rectangle 55"/>
              <p:cNvSpPr>
                <a:spLocks noChangeArrowheads="1"/>
              </p:cNvSpPr>
              <p:nvPr/>
            </p:nvSpPr>
            <p:spPr bwMode="auto">
              <a:xfrm>
                <a:off x="2336" y="1266"/>
                <a:ext cx="7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Employees</a:t>
                </a:r>
              </a:p>
            </p:txBody>
          </p:sp>
        </p:grpSp>
        <p:sp>
          <p:nvSpPr>
            <p:cNvPr id="43057" name="Line 103"/>
            <p:cNvSpPr>
              <a:spLocks noChangeShapeType="1"/>
            </p:cNvSpPr>
            <p:nvPr/>
          </p:nvSpPr>
          <p:spPr bwMode="auto">
            <a:xfrm flipH="1">
              <a:off x="2938" y="663"/>
              <a:ext cx="186" cy="21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58" name="Line 104"/>
            <p:cNvSpPr>
              <a:spLocks noChangeShapeType="1"/>
            </p:cNvSpPr>
            <p:nvPr/>
          </p:nvSpPr>
          <p:spPr bwMode="auto">
            <a:xfrm>
              <a:off x="2688" y="423"/>
              <a:ext cx="6" cy="45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59" name="Line 105"/>
            <p:cNvSpPr>
              <a:spLocks noChangeShapeType="1"/>
            </p:cNvSpPr>
            <p:nvPr/>
          </p:nvSpPr>
          <p:spPr bwMode="auto">
            <a:xfrm>
              <a:off x="2356" y="663"/>
              <a:ext cx="114" cy="21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60" name="Line 119"/>
            <p:cNvSpPr>
              <a:spLocks noChangeShapeType="1"/>
            </p:cNvSpPr>
            <p:nvPr/>
          </p:nvSpPr>
          <p:spPr bwMode="auto">
            <a:xfrm flipH="1" flipV="1">
              <a:off x="2911" y="1168"/>
              <a:ext cx="530" cy="453"/>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3061" name="Line 120"/>
            <p:cNvSpPr>
              <a:spLocks noChangeShapeType="1"/>
            </p:cNvSpPr>
            <p:nvPr/>
          </p:nvSpPr>
          <p:spPr bwMode="auto">
            <a:xfrm flipV="1">
              <a:off x="3354" y="1663"/>
              <a:ext cx="157"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5" name="Group 113" descr="2 sets. The left set has connections to multiple points on the right set. For each point on the right set it only has one connection to one point on the left set" title="1 to many many to 1"/>
          <p:cNvGrpSpPr>
            <a:grpSpLocks/>
          </p:cNvGrpSpPr>
          <p:nvPr/>
        </p:nvGrpSpPr>
        <p:grpSpPr bwMode="auto">
          <a:xfrm>
            <a:off x="5282140" y="3609115"/>
            <a:ext cx="1884363" cy="3197226"/>
            <a:chOff x="5455425" y="3505200"/>
            <a:chExt cx="1883619" cy="3197900"/>
          </a:xfrm>
        </p:grpSpPr>
        <p:sp>
          <p:nvSpPr>
            <p:cNvPr id="43020" name="Rectangle 16"/>
            <p:cNvSpPr>
              <a:spLocks noChangeArrowheads="1"/>
            </p:cNvSpPr>
            <p:nvPr/>
          </p:nvSpPr>
          <p:spPr bwMode="auto">
            <a:xfrm>
              <a:off x="5455425" y="5788704"/>
              <a:ext cx="1003264" cy="82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400" b="1">
                  <a:solidFill>
                    <a:schemeClr val="accent2"/>
                  </a:solidFill>
                </a:rPr>
                <a:t>1-to-Many</a:t>
              </a:r>
            </a:p>
          </p:txBody>
        </p:sp>
        <p:grpSp>
          <p:nvGrpSpPr>
            <p:cNvPr id="43021" name="Group 122"/>
            <p:cNvGrpSpPr>
              <a:grpSpLocks/>
            </p:cNvGrpSpPr>
            <p:nvPr/>
          </p:nvGrpSpPr>
          <p:grpSpPr bwMode="auto">
            <a:xfrm>
              <a:off x="5791200" y="3505200"/>
              <a:ext cx="996950" cy="2157413"/>
              <a:chOff x="2883" y="2056"/>
              <a:chExt cx="628" cy="1359"/>
            </a:xfrm>
          </p:grpSpPr>
          <p:sp>
            <p:nvSpPr>
              <p:cNvPr id="43024" name="Freeform 7"/>
              <p:cNvSpPr>
                <a:spLocks/>
              </p:cNvSpPr>
              <p:nvPr/>
            </p:nvSpPr>
            <p:spPr bwMode="auto">
              <a:xfrm>
                <a:off x="2883" y="2061"/>
                <a:ext cx="213" cy="1354"/>
              </a:xfrm>
              <a:custGeom>
                <a:avLst/>
                <a:gdLst>
                  <a:gd name="T0" fmla="*/ 211 w 213"/>
                  <a:gd name="T1" fmla="*/ 617 h 1354"/>
                  <a:gd name="T2" fmla="*/ 208 w 213"/>
                  <a:gd name="T3" fmla="*/ 501 h 1354"/>
                  <a:gd name="T4" fmla="*/ 202 w 213"/>
                  <a:gd name="T5" fmla="*/ 390 h 1354"/>
                  <a:gd name="T6" fmla="*/ 193 w 213"/>
                  <a:gd name="T7" fmla="*/ 288 h 1354"/>
                  <a:gd name="T8" fmla="*/ 181 w 213"/>
                  <a:gd name="T9" fmla="*/ 198 h 1354"/>
                  <a:gd name="T10" fmla="*/ 167 w 213"/>
                  <a:gd name="T11" fmla="*/ 122 h 1354"/>
                  <a:gd name="T12" fmla="*/ 151 w 213"/>
                  <a:gd name="T13" fmla="*/ 63 h 1354"/>
                  <a:gd name="T14" fmla="*/ 133 w 213"/>
                  <a:gd name="T15" fmla="*/ 22 h 1354"/>
                  <a:gd name="T16" fmla="*/ 115 w 213"/>
                  <a:gd name="T17" fmla="*/ 2 h 1354"/>
                  <a:gd name="T18" fmla="*/ 97 w 213"/>
                  <a:gd name="T19" fmla="*/ 2 h 1354"/>
                  <a:gd name="T20" fmla="*/ 79 w 213"/>
                  <a:gd name="T21" fmla="*/ 22 h 1354"/>
                  <a:gd name="T22" fmla="*/ 61 w 213"/>
                  <a:gd name="T23" fmla="*/ 63 h 1354"/>
                  <a:gd name="T24" fmla="*/ 46 w 213"/>
                  <a:gd name="T25" fmla="*/ 122 h 1354"/>
                  <a:gd name="T26" fmla="*/ 31 w 213"/>
                  <a:gd name="T27" fmla="*/ 198 h 1354"/>
                  <a:gd name="T28" fmla="*/ 20 w 213"/>
                  <a:gd name="T29" fmla="*/ 288 h 1354"/>
                  <a:gd name="T30" fmla="*/ 10 w 213"/>
                  <a:gd name="T31" fmla="*/ 390 h 1354"/>
                  <a:gd name="T32" fmla="*/ 4 w 213"/>
                  <a:gd name="T33" fmla="*/ 501 h 1354"/>
                  <a:gd name="T34" fmla="*/ 1 w 213"/>
                  <a:gd name="T35" fmla="*/ 617 h 1354"/>
                  <a:gd name="T36" fmla="*/ 1 w 213"/>
                  <a:gd name="T37" fmla="*/ 735 h 1354"/>
                  <a:gd name="T38" fmla="*/ 4 w 213"/>
                  <a:gd name="T39" fmla="*/ 851 h 1354"/>
                  <a:gd name="T40" fmla="*/ 10 w 213"/>
                  <a:gd name="T41" fmla="*/ 962 h 1354"/>
                  <a:gd name="T42" fmla="*/ 20 w 213"/>
                  <a:gd name="T43" fmla="*/ 1064 h 1354"/>
                  <a:gd name="T44" fmla="*/ 31 w 213"/>
                  <a:gd name="T45" fmla="*/ 1155 h 1354"/>
                  <a:gd name="T46" fmla="*/ 46 w 213"/>
                  <a:gd name="T47" fmla="*/ 1231 h 1354"/>
                  <a:gd name="T48" fmla="*/ 61 w 213"/>
                  <a:gd name="T49" fmla="*/ 1289 h 1354"/>
                  <a:gd name="T50" fmla="*/ 79 w 213"/>
                  <a:gd name="T51" fmla="*/ 1330 h 1354"/>
                  <a:gd name="T52" fmla="*/ 97 w 213"/>
                  <a:gd name="T53" fmla="*/ 1351 h 1354"/>
                  <a:gd name="T54" fmla="*/ 115 w 213"/>
                  <a:gd name="T55" fmla="*/ 1351 h 1354"/>
                  <a:gd name="T56" fmla="*/ 133 w 213"/>
                  <a:gd name="T57" fmla="*/ 1330 h 1354"/>
                  <a:gd name="T58" fmla="*/ 151 w 213"/>
                  <a:gd name="T59" fmla="*/ 1289 h 1354"/>
                  <a:gd name="T60" fmla="*/ 167 w 213"/>
                  <a:gd name="T61" fmla="*/ 1231 h 1354"/>
                  <a:gd name="T62" fmla="*/ 181 w 213"/>
                  <a:gd name="T63" fmla="*/ 1155 h 1354"/>
                  <a:gd name="T64" fmla="*/ 193 w 213"/>
                  <a:gd name="T65" fmla="*/ 1064 h 1354"/>
                  <a:gd name="T66" fmla="*/ 202 w 213"/>
                  <a:gd name="T67" fmla="*/ 962 h 1354"/>
                  <a:gd name="T68" fmla="*/ 208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5" name="Freeform 8"/>
              <p:cNvSpPr>
                <a:spLocks/>
              </p:cNvSpPr>
              <p:nvPr/>
            </p:nvSpPr>
            <p:spPr bwMode="auto">
              <a:xfrm>
                <a:off x="3298" y="2056"/>
                <a:ext cx="213" cy="1354"/>
              </a:xfrm>
              <a:custGeom>
                <a:avLst/>
                <a:gdLst>
                  <a:gd name="T0" fmla="*/ 211 w 213"/>
                  <a:gd name="T1" fmla="*/ 617 h 1354"/>
                  <a:gd name="T2" fmla="*/ 208 w 213"/>
                  <a:gd name="T3" fmla="*/ 501 h 1354"/>
                  <a:gd name="T4" fmla="*/ 202 w 213"/>
                  <a:gd name="T5" fmla="*/ 390 h 1354"/>
                  <a:gd name="T6" fmla="*/ 193 w 213"/>
                  <a:gd name="T7" fmla="*/ 288 h 1354"/>
                  <a:gd name="T8" fmla="*/ 181 w 213"/>
                  <a:gd name="T9" fmla="*/ 198 h 1354"/>
                  <a:gd name="T10" fmla="*/ 167 w 213"/>
                  <a:gd name="T11" fmla="*/ 122 h 1354"/>
                  <a:gd name="T12" fmla="*/ 150 w 213"/>
                  <a:gd name="T13" fmla="*/ 63 h 1354"/>
                  <a:gd name="T14" fmla="*/ 133 w 213"/>
                  <a:gd name="T15" fmla="*/ 22 h 1354"/>
                  <a:gd name="T16" fmla="*/ 115 w 213"/>
                  <a:gd name="T17" fmla="*/ 2 h 1354"/>
                  <a:gd name="T18" fmla="*/ 97 w 213"/>
                  <a:gd name="T19" fmla="*/ 2 h 1354"/>
                  <a:gd name="T20" fmla="*/ 78 w 213"/>
                  <a:gd name="T21" fmla="*/ 22 h 1354"/>
                  <a:gd name="T22" fmla="*/ 61 w 213"/>
                  <a:gd name="T23" fmla="*/ 63 h 1354"/>
                  <a:gd name="T24" fmla="*/ 45 w 213"/>
                  <a:gd name="T25" fmla="*/ 122 h 1354"/>
                  <a:gd name="T26" fmla="*/ 31 w 213"/>
                  <a:gd name="T27" fmla="*/ 198 h 1354"/>
                  <a:gd name="T28" fmla="*/ 19 w 213"/>
                  <a:gd name="T29" fmla="*/ 288 h 1354"/>
                  <a:gd name="T30" fmla="*/ 10 w 213"/>
                  <a:gd name="T31" fmla="*/ 390 h 1354"/>
                  <a:gd name="T32" fmla="*/ 3 w 213"/>
                  <a:gd name="T33" fmla="*/ 501 h 1354"/>
                  <a:gd name="T34" fmla="*/ 0 w 213"/>
                  <a:gd name="T35" fmla="*/ 617 h 1354"/>
                  <a:gd name="T36" fmla="*/ 0 w 213"/>
                  <a:gd name="T37" fmla="*/ 735 h 1354"/>
                  <a:gd name="T38" fmla="*/ 3 w 213"/>
                  <a:gd name="T39" fmla="*/ 851 h 1354"/>
                  <a:gd name="T40" fmla="*/ 10 w 213"/>
                  <a:gd name="T41" fmla="*/ 962 h 1354"/>
                  <a:gd name="T42" fmla="*/ 19 w 213"/>
                  <a:gd name="T43" fmla="*/ 1064 h 1354"/>
                  <a:gd name="T44" fmla="*/ 31 w 213"/>
                  <a:gd name="T45" fmla="*/ 1155 h 1354"/>
                  <a:gd name="T46" fmla="*/ 45 w 213"/>
                  <a:gd name="T47" fmla="*/ 1231 h 1354"/>
                  <a:gd name="T48" fmla="*/ 61 w 213"/>
                  <a:gd name="T49" fmla="*/ 1289 h 1354"/>
                  <a:gd name="T50" fmla="*/ 78 w 213"/>
                  <a:gd name="T51" fmla="*/ 1330 h 1354"/>
                  <a:gd name="T52" fmla="*/ 97 w 213"/>
                  <a:gd name="T53" fmla="*/ 1351 h 1354"/>
                  <a:gd name="T54" fmla="*/ 115 w 213"/>
                  <a:gd name="T55" fmla="*/ 1351 h 1354"/>
                  <a:gd name="T56" fmla="*/ 133 w 213"/>
                  <a:gd name="T57" fmla="*/ 1330 h 1354"/>
                  <a:gd name="T58" fmla="*/ 150 w 213"/>
                  <a:gd name="T59" fmla="*/ 1289 h 1354"/>
                  <a:gd name="T60" fmla="*/ 167 w 213"/>
                  <a:gd name="T61" fmla="*/ 1231 h 1354"/>
                  <a:gd name="T62" fmla="*/ 181 w 213"/>
                  <a:gd name="T63" fmla="*/ 1155 h 1354"/>
                  <a:gd name="T64" fmla="*/ 193 w 213"/>
                  <a:gd name="T65" fmla="*/ 1064 h 1354"/>
                  <a:gd name="T66" fmla="*/ 202 w 213"/>
                  <a:gd name="T67" fmla="*/ 962 h 1354"/>
                  <a:gd name="T68" fmla="*/ 208 w 213"/>
                  <a:gd name="T69" fmla="*/ 851 h 1354"/>
                  <a:gd name="T70" fmla="*/ 211 w 213"/>
                  <a:gd name="T71" fmla="*/ 735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354"/>
                  <a:gd name="T110" fmla="*/ 213 w 213"/>
                  <a:gd name="T111" fmla="*/ 1354 h 13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7" y="2"/>
                    </a:lnTo>
                    <a:lnTo>
                      <a:pt x="87" y="10"/>
                    </a:lnTo>
                    <a:lnTo>
                      <a:pt x="78"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8" y="1330"/>
                    </a:lnTo>
                    <a:lnTo>
                      <a:pt x="87" y="1343"/>
                    </a:lnTo>
                    <a:lnTo>
                      <a:pt x="97"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6" name="Line 21"/>
              <p:cNvSpPr>
                <a:spLocks noChangeShapeType="1"/>
              </p:cNvSpPr>
              <p:nvPr/>
            </p:nvSpPr>
            <p:spPr bwMode="auto">
              <a:xfrm>
                <a:off x="3010" y="2265"/>
                <a:ext cx="397" cy="6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27" name="Line 22"/>
              <p:cNvSpPr>
                <a:spLocks noChangeShapeType="1"/>
              </p:cNvSpPr>
              <p:nvPr/>
            </p:nvSpPr>
            <p:spPr bwMode="auto">
              <a:xfrm>
                <a:off x="2998" y="2505"/>
                <a:ext cx="396" cy="9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28" name="Line 23"/>
              <p:cNvSpPr>
                <a:spLocks noChangeShapeType="1"/>
              </p:cNvSpPr>
              <p:nvPr/>
            </p:nvSpPr>
            <p:spPr bwMode="auto">
              <a:xfrm>
                <a:off x="3010" y="2518"/>
                <a:ext cx="384" cy="58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029" name="Line 24"/>
              <p:cNvSpPr>
                <a:spLocks noChangeShapeType="1"/>
              </p:cNvSpPr>
              <p:nvPr/>
            </p:nvSpPr>
            <p:spPr bwMode="auto">
              <a:xfrm flipH="1">
                <a:off x="2977" y="2846"/>
                <a:ext cx="425" cy="37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3030" name="Group 68"/>
              <p:cNvGrpSpPr>
                <a:grpSpLocks/>
              </p:cNvGrpSpPr>
              <p:nvPr/>
            </p:nvGrpSpPr>
            <p:grpSpPr bwMode="auto">
              <a:xfrm>
                <a:off x="2968" y="2238"/>
                <a:ext cx="55" cy="999"/>
                <a:chOff x="2968" y="2238"/>
                <a:chExt cx="55" cy="999"/>
              </a:xfrm>
            </p:grpSpPr>
            <p:sp>
              <p:nvSpPr>
                <p:cNvPr id="43036" name="Oval 63"/>
                <p:cNvSpPr>
                  <a:spLocks noChangeArrowheads="1"/>
                </p:cNvSpPr>
                <p:nvPr/>
              </p:nvSpPr>
              <p:spPr bwMode="auto">
                <a:xfrm>
                  <a:off x="2968" y="2238"/>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7" name="Oval 64"/>
                <p:cNvSpPr>
                  <a:spLocks noChangeArrowheads="1"/>
                </p:cNvSpPr>
                <p:nvPr/>
              </p:nvSpPr>
              <p:spPr bwMode="auto">
                <a:xfrm>
                  <a:off x="2968" y="2475"/>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8" name="Oval 65"/>
                <p:cNvSpPr>
                  <a:spLocks noChangeArrowheads="1"/>
                </p:cNvSpPr>
                <p:nvPr/>
              </p:nvSpPr>
              <p:spPr bwMode="auto">
                <a:xfrm>
                  <a:off x="2968" y="270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9" name="Oval 66"/>
                <p:cNvSpPr>
                  <a:spLocks noChangeArrowheads="1"/>
                </p:cNvSpPr>
                <p:nvPr/>
              </p:nvSpPr>
              <p:spPr bwMode="auto">
                <a:xfrm>
                  <a:off x="2968" y="293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40" name="Oval 67"/>
                <p:cNvSpPr>
                  <a:spLocks noChangeArrowheads="1"/>
                </p:cNvSpPr>
                <p:nvPr/>
              </p:nvSpPr>
              <p:spPr bwMode="auto">
                <a:xfrm>
                  <a:off x="2968" y="3171"/>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grpSp>
            <p:nvGrpSpPr>
              <p:cNvPr id="43031" name="Group 90"/>
              <p:cNvGrpSpPr>
                <a:grpSpLocks/>
              </p:cNvGrpSpPr>
              <p:nvPr/>
            </p:nvGrpSpPr>
            <p:grpSpPr bwMode="auto">
              <a:xfrm>
                <a:off x="3374" y="2309"/>
                <a:ext cx="55" cy="816"/>
                <a:chOff x="3374" y="2309"/>
                <a:chExt cx="55" cy="816"/>
              </a:xfrm>
            </p:grpSpPr>
            <p:sp>
              <p:nvSpPr>
                <p:cNvPr id="43032" name="Oval 86"/>
                <p:cNvSpPr>
                  <a:spLocks noChangeArrowheads="1"/>
                </p:cNvSpPr>
                <p:nvPr/>
              </p:nvSpPr>
              <p:spPr bwMode="auto">
                <a:xfrm>
                  <a:off x="3374" y="230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3" name="Oval 87"/>
                <p:cNvSpPr>
                  <a:spLocks noChangeArrowheads="1"/>
                </p:cNvSpPr>
                <p:nvPr/>
              </p:nvSpPr>
              <p:spPr bwMode="auto">
                <a:xfrm>
                  <a:off x="3374" y="2556"/>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4" name="Oval 88"/>
                <p:cNvSpPr>
                  <a:spLocks noChangeArrowheads="1"/>
                </p:cNvSpPr>
                <p:nvPr/>
              </p:nvSpPr>
              <p:spPr bwMode="auto">
                <a:xfrm>
                  <a:off x="3374" y="280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sp>
              <p:nvSpPr>
                <p:cNvPr id="43035" name="Oval 89"/>
                <p:cNvSpPr>
                  <a:spLocks noChangeArrowheads="1"/>
                </p:cNvSpPr>
                <p:nvPr/>
              </p:nvSpPr>
              <p:spPr bwMode="auto">
                <a:xfrm>
                  <a:off x="3374" y="3059"/>
                  <a:ext cx="55" cy="66"/>
                </a:xfrm>
                <a:prstGeom prst="ellipse">
                  <a:avLst/>
                </a:prstGeom>
                <a:solidFill>
                  <a:schemeClr val="tx2"/>
                </a:solidFill>
                <a:ln w="12700">
                  <a:solidFill>
                    <a:schemeClr val="tx2"/>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p>
              </p:txBody>
            </p:sp>
          </p:grpSp>
        </p:grpSp>
        <p:sp>
          <p:nvSpPr>
            <p:cNvPr id="43022" name="Rectangle 16"/>
            <p:cNvSpPr>
              <a:spLocks noChangeArrowheads="1"/>
            </p:cNvSpPr>
            <p:nvPr/>
          </p:nvSpPr>
          <p:spPr bwMode="auto">
            <a:xfrm>
              <a:off x="6335780" y="5788704"/>
              <a:ext cx="1003264" cy="82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400" b="1">
                  <a:solidFill>
                    <a:schemeClr val="accent2"/>
                  </a:solidFill>
                </a:rPr>
                <a:t>Many-to-1</a:t>
              </a:r>
            </a:p>
          </p:txBody>
        </p:sp>
        <p:cxnSp>
          <p:nvCxnSpPr>
            <p:cNvPr id="43023" name="Straight Connector 111"/>
            <p:cNvCxnSpPr>
              <a:cxnSpLocks noChangeShapeType="1"/>
            </p:cNvCxnSpPr>
            <p:nvPr/>
          </p:nvCxnSpPr>
          <p:spPr bwMode="auto">
            <a:xfrm rot="5400000">
              <a:off x="5924306" y="6276343"/>
              <a:ext cx="851926"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grpSp>
      <p:sp>
        <p:nvSpPr>
          <p:cNvPr id="3" name="Slide Number Placeholder 2"/>
          <p:cNvSpPr>
            <a:spLocks noGrp="1"/>
          </p:cNvSpPr>
          <p:nvPr>
            <p:ph type="sldNum" sz="quarter" idx="12"/>
          </p:nvPr>
        </p:nvSpPr>
        <p:spPr/>
        <p:txBody>
          <a:bodyPr/>
          <a:lstStyle/>
          <a:p>
            <a:fld id="{459F6482-13E3-48AA-9F28-7362888D1E43}" type="slidenum">
              <a:rPr lang="en-US" smtClean="0"/>
              <a:t>86</a:t>
            </a:fld>
            <a:endParaRPr lang="en-US"/>
          </a:p>
        </p:txBody>
      </p:sp>
    </p:spTree>
    <p:extLst>
      <p:ext uri="{BB962C8B-B14F-4D97-AF65-F5344CB8AC3E}">
        <p14:creationId xmlns:p14="http://schemas.microsoft.com/office/powerpoint/2010/main" val="3951935338"/>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p:txBody>
          <a:bodyPr/>
          <a:lstStyle/>
          <a:p>
            <a:r>
              <a:rPr lang="en-US" altLang="x-none"/>
              <a:t>Participation Constraints</a:t>
            </a:r>
          </a:p>
        </p:txBody>
      </p:sp>
      <p:sp>
        <p:nvSpPr>
          <p:cNvPr id="45061" name="Rectangle 5"/>
          <p:cNvSpPr>
            <a:spLocks noGrp="1" noChangeArrowheads="1"/>
          </p:cNvSpPr>
          <p:nvPr>
            <p:ph idx="1"/>
          </p:nvPr>
        </p:nvSpPr>
        <p:spPr>
          <a:xfrm>
            <a:off x="609600" y="1498600"/>
            <a:ext cx="10972800" cy="4525963"/>
          </a:xfrm>
        </p:spPr>
        <p:txBody>
          <a:bodyPr>
            <a:normAutofit/>
          </a:bodyPr>
          <a:lstStyle/>
          <a:p>
            <a:r>
              <a:rPr lang="en-US" altLang="x-none" sz="2133" dirty="0"/>
              <a:t>Does every employee work in a department? </a:t>
            </a:r>
          </a:p>
          <a:p>
            <a:r>
              <a:rPr lang="en-US" altLang="x-none" sz="2133" dirty="0"/>
              <a:t>If so: a </a:t>
            </a:r>
            <a:r>
              <a:rPr lang="en-US" altLang="x-none" sz="2133" b="1" dirty="0"/>
              <a:t>participation constraint</a:t>
            </a:r>
          </a:p>
          <a:p>
            <a:pPr lvl="1"/>
            <a:r>
              <a:rPr lang="en-US" altLang="x-none" sz="2133" dirty="0"/>
              <a:t>participation of Employees in </a:t>
            </a:r>
            <a:r>
              <a:rPr lang="en-US" altLang="x-none" sz="2133" dirty="0" err="1"/>
              <a:t>Works_In</a:t>
            </a:r>
            <a:r>
              <a:rPr lang="en-US" altLang="x-none" sz="2133" dirty="0"/>
              <a:t> is total (vs. partial)</a:t>
            </a:r>
          </a:p>
          <a:p>
            <a:pPr lvl="1"/>
            <a:r>
              <a:rPr lang="en-US" altLang="x-none" sz="2133" dirty="0"/>
              <a:t>What if every department has an employee working in it?</a:t>
            </a:r>
          </a:p>
          <a:p>
            <a:r>
              <a:rPr lang="en-US" altLang="x-none" sz="2133" dirty="0"/>
              <a:t>Basically means </a:t>
            </a:r>
            <a:r>
              <a:rPr lang="en-US" altLang="x-none" sz="2133" b="1" dirty="0"/>
              <a:t>at least one.</a:t>
            </a:r>
            <a:r>
              <a:rPr lang="en-US" altLang="x-none" sz="2133" dirty="0"/>
              <a:t> </a:t>
            </a:r>
            <a:endParaRPr lang="en-US" altLang="ja-JP" sz="2133" b="1" dirty="0"/>
          </a:p>
        </p:txBody>
      </p:sp>
      <p:sp>
        <p:nvSpPr>
          <p:cNvPr id="45062" name="Freeform 6" descr="Departmebnts is in a rectangle. did (underlined), dname, and budget are attributes in ovals connected to the Departments rectangle. Departments has a thick arrow pointing to the manages Diamond and a thick line pointing to the works_in diamond" title="Departments"/>
          <p:cNvSpPr>
            <a:spLocks/>
          </p:cNvSpPr>
          <p:nvPr/>
        </p:nvSpPr>
        <p:spPr bwMode="auto">
          <a:xfrm>
            <a:off x="5076825" y="4025901"/>
            <a:ext cx="1057275" cy="371475"/>
          </a:xfrm>
          <a:custGeom>
            <a:avLst/>
            <a:gdLst>
              <a:gd name="T0" fmla="*/ 2147483647 w 666"/>
              <a:gd name="T1" fmla="*/ 2147483647 h 234"/>
              <a:gd name="T2" fmla="*/ 2147483647 w 666"/>
              <a:gd name="T3" fmla="*/ 2147483647 h 234"/>
              <a:gd name="T4" fmla="*/ 2147483647 w 666"/>
              <a:gd name="T5" fmla="*/ 2147483647 h 234"/>
              <a:gd name="T6" fmla="*/ 2147483647 w 666"/>
              <a:gd name="T7" fmla="*/ 2147483647 h 234"/>
              <a:gd name="T8" fmla="*/ 2147483647 w 666"/>
              <a:gd name="T9" fmla="*/ 2147483647 h 234"/>
              <a:gd name="T10" fmla="*/ 2147483647 w 666"/>
              <a:gd name="T11" fmla="*/ 2147483647 h 234"/>
              <a:gd name="T12" fmla="*/ 2147483647 w 666"/>
              <a:gd name="T13" fmla="*/ 2147483647 h 234"/>
              <a:gd name="T14" fmla="*/ 2147483647 w 666"/>
              <a:gd name="T15" fmla="*/ 2147483647 h 234"/>
              <a:gd name="T16" fmla="*/ 2147483647 w 666"/>
              <a:gd name="T17" fmla="*/ 2147483647 h 234"/>
              <a:gd name="T18" fmla="*/ 2147483647 w 666"/>
              <a:gd name="T19" fmla="*/ 2147483647 h 234"/>
              <a:gd name="T20" fmla="*/ 2147483647 w 666"/>
              <a:gd name="T21" fmla="*/ 2147483647 h 234"/>
              <a:gd name="T22" fmla="*/ 2147483647 w 666"/>
              <a:gd name="T23" fmla="*/ 2147483647 h 234"/>
              <a:gd name="T24" fmla="*/ 2147483647 w 666"/>
              <a:gd name="T25" fmla="*/ 2147483647 h 234"/>
              <a:gd name="T26" fmla="*/ 2147483647 w 666"/>
              <a:gd name="T27" fmla="*/ 2147483647 h 234"/>
              <a:gd name="T28" fmla="*/ 2147483647 w 666"/>
              <a:gd name="T29" fmla="*/ 2147483647 h 234"/>
              <a:gd name="T30" fmla="*/ 2147483647 w 666"/>
              <a:gd name="T31" fmla="*/ 2147483647 h 234"/>
              <a:gd name="T32" fmla="*/ 2147483647 w 666"/>
              <a:gd name="T33" fmla="*/ 2147483647 h 234"/>
              <a:gd name="T34" fmla="*/ 2147483647 w 666"/>
              <a:gd name="T35" fmla="*/ 2147483647 h 234"/>
              <a:gd name="T36" fmla="*/ 2147483647 w 666"/>
              <a:gd name="T37" fmla="*/ 2147483647 h 234"/>
              <a:gd name="T38" fmla="*/ 2147483647 w 666"/>
              <a:gd name="T39" fmla="*/ 2147483647 h 234"/>
              <a:gd name="T40" fmla="*/ 2147483647 w 666"/>
              <a:gd name="T41" fmla="*/ 2147483647 h 234"/>
              <a:gd name="T42" fmla="*/ 2147483647 w 666"/>
              <a:gd name="T43" fmla="*/ 2147483647 h 234"/>
              <a:gd name="T44" fmla="*/ 2147483647 w 666"/>
              <a:gd name="T45" fmla="*/ 2147483647 h 234"/>
              <a:gd name="T46" fmla="*/ 2147483647 w 666"/>
              <a:gd name="T47" fmla="*/ 2147483647 h 234"/>
              <a:gd name="T48" fmla="*/ 2147483647 w 666"/>
              <a:gd name="T49" fmla="*/ 2147483647 h 234"/>
              <a:gd name="T50" fmla="*/ 2147483647 w 666"/>
              <a:gd name="T51" fmla="*/ 2147483647 h 234"/>
              <a:gd name="T52" fmla="*/ 2147483647 w 666"/>
              <a:gd name="T53" fmla="*/ 2147483647 h 234"/>
              <a:gd name="T54" fmla="*/ 2147483647 w 666"/>
              <a:gd name="T55" fmla="*/ 2147483647 h 234"/>
              <a:gd name="T56" fmla="*/ 2147483647 w 666"/>
              <a:gd name="T57" fmla="*/ 2147483647 h 234"/>
              <a:gd name="T58" fmla="*/ 2147483647 w 666"/>
              <a:gd name="T59" fmla="*/ 2147483647 h 234"/>
              <a:gd name="T60" fmla="*/ 2147483647 w 666"/>
              <a:gd name="T61" fmla="*/ 2147483647 h 234"/>
              <a:gd name="T62" fmla="*/ 2147483647 w 666"/>
              <a:gd name="T63" fmla="*/ 2147483647 h 234"/>
              <a:gd name="T64" fmla="*/ 2147483647 w 666"/>
              <a:gd name="T65" fmla="*/ 2147483647 h 234"/>
              <a:gd name="T66" fmla="*/ 2147483647 w 666"/>
              <a:gd name="T67" fmla="*/ 2147483647 h 234"/>
              <a:gd name="T68" fmla="*/ 2147483647 w 666"/>
              <a:gd name="T69" fmla="*/ 2147483647 h 234"/>
              <a:gd name="T70" fmla="*/ 2147483647 w 666"/>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4"/>
              <a:gd name="T110" fmla="*/ 666 w 666"/>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4">
                <a:moveTo>
                  <a:pt x="665" y="117"/>
                </a:moveTo>
                <a:lnTo>
                  <a:pt x="662" y="106"/>
                </a:lnTo>
                <a:lnTo>
                  <a:pt x="658" y="96"/>
                </a:lnTo>
                <a:lnTo>
                  <a:pt x="652" y="86"/>
                </a:lnTo>
                <a:lnTo>
                  <a:pt x="644" y="77"/>
                </a:lnTo>
                <a:lnTo>
                  <a:pt x="633" y="68"/>
                </a:lnTo>
                <a:lnTo>
                  <a:pt x="620" y="58"/>
                </a:lnTo>
                <a:lnTo>
                  <a:pt x="604" y="50"/>
                </a:lnTo>
                <a:lnTo>
                  <a:pt x="586" y="42"/>
                </a:lnTo>
                <a:lnTo>
                  <a:pt x="566" y="34"/>
                </a:lnTo>
                <a:lnTo>
                  <a:pt x="546" y="27"/>
                </a:lnTo>
                <a:lnTo>
                  <a:pt x="522" y="21"/>
                </a:lnTo>
                <a:lnTo>
                  <a:pt x="497" y="16"/>
                </a:lnTo>
                <a:lnTo>
                  <a:pt x="472" y="11"/>
                </a:lnTo>
                <a:lnTo>
                  <a:pt x="445" y="7"/>
                </a:lnTo>
                <a:lnTo>
                  <a:pt x="419" y="4"/>
                </a:lnTo>
                <a:lnTo>
                  <a:pt x="390" y="2"/>
                </a:lnTo>
                <a:lnTo>
                  <a:pt x="360" y="1"/>
                </a:lnTo>
                <a:lnTo>
                  <a:pt x="331" y="0"/>
                </a:lnTo>
                <a:lnTo>
                  <a:pt x="304" y="1"/>
                </a:lnTo>
                <a:lnTo>
                  <a:pt x="274" y="2"/>
                </a:lnTo>
                <a:lnTo>
                  <a:pt x="247" y="4"/>
                </a:lnTo>
                <a:lnTo>
                  <a:pt x="218" y="7"/>
                </a:lnTo>
                <a:lnTo>
                  <a:pt x="191" y="11"/>
                </a:lnTo>
                <a:lnTo>
                  <a:pt x="165" y="16"/>
                </a:lnTo>
                <a:lnTo>
                  <a:pt x="141" y="21"/>
                </a:lnTo>
                <a:lnTo>
                  <a:pt x="118" y="27"/>
                </a:lnTo>
                <a:lnTo>
                  <a:pt x="98" y="34"/>
                </a:lnTo>
                <a:lnTo>
                  <a:pt x="77" y="42"/>
                </a:lnTo>
                <a:lnTo>
                  <a:pt x="60" y="50"/>
                </a:lnTo>
                <a:lnTo>
                  <a:pt x="44" y="58"/>
                </a:lnTo>
                <a:lnTo>
                  <a:pt x="31" y="68"/>
                </a:lnTo>
                <a:lnTo>
                  <a:pt x="20" y="77"/>
                </a:lnTo>
                <a:lnTo>
                  <a:pt x="10" y="86"/>
                </a:lnTo>
                <a:lnTo>
                  <a:pt x="6" y="96"/>
                </a:lnTo>
                <a:lnTo>
                  <a:pt x="1" y="106"/>
                </a:lnTo>
                <a:lnTo>
                  <a:pt x="0" y="117"/>
                </a:lnTo>
                <a:lnTo>
                  <a:pt x="1" y="127"/>
                </a:lnTo>
                <a:lnTo>
                  <a:pt x="6" y="137"/>
                </a:lnTo>
                <a:lnTo>
                  <a:pt x="10" y="147"/>
                </a:lnTo>
                <a:lnTo>
                  <a:pt x="20" y="156"/>
                </a:lnTo>
                <a:lnTo>
                  <a:pt x="31" y="166"/>
                </a:lnTo>
                <a:lnTo>
                  <a:pt x="44" y="175"/>
                </a:lnTo>
                <a:lnTo>
                  <a:pt x="60" y="183"/>
                </a:lnTo>
                <a:lnTo>
                  <a:pt x="77" y="191"/>
                </a:lnTo>
                <a:lnTo>
                  <a:pt x="98" y="199"/>
                </a:lnTo>
                <a:lnTo>
                  <a:pt x="118" y="205"/>
                </a:lnTo>
                <a:lnTo>
                  <a:pt x="141" y="212"/>
                </a:lnTo>
                <a:lnTo>
                  <a:pt x="165" y="217"/>
                </a:lnTo>
                <a:lnTo>
                  <a:pt x="191" y="222"/>
                </a:lnTo>
                <a:lnTo>
                  <a:pt x="218" y="226"/>
                </a:lnTo>
                <a:lnTo>
                  <a:pt x="247" y="229"/>
                </a:lnTo>
                <a:lnTo>
                  <a:pt x="274" y="231"/>
                </a:lnTo>
                <a:lnTo>
                  <a:pt x="304" y="232"/>
                </a:lnTo>
                <a:lnTo>
                  <a:pt x="331" y="233"/>
                </a:lnTo>
                <a:lnTo>
                  <a:pt x="360" y="232"/>
                </a:lnTo>
                <a:lnTo>
                  <a:pt x="390" y="231"/>
                </a:lnTo>
                <a:lnTo>
                  <a:pt x="419" y="229"/>
                </a:lnTo>
                <a:lnTo>
                  <a:pt x="445" y="226"/>
                </a:lnTo>
                <a:lnTo>
                  <a:pt x="472" y="222"/>
                </a:lnTo>
                <a:lnTo>
                  <a:pt x="497" y="217"/>
                </a:lnTo>
                <a:lnTo>
                  <a:pt x="522" y="212"/>
                </a:lnTo>
                <a:lnTo>
                  <a:pt x="546" y="205"/>
                </a:lnTo>
                <a:lnTo>
                  <a:pt x="566" y="199"/>
                </a:lnTo>
                <a:lnTo>
                  <a:pt x="586" y="191"/>
                </a:lnTo>
                <a:lnTo>
                  <a:pt x="604" y="183"/>
                </a:lnTo>
                <a:lnTo>
                  <a:pt x="620" y="175"/>
                </a:lnTo>
                <a:lnTo>
                  <a:pt x="633" y="166"/>
                </a:lnTo>
                <a:lnTo>
                  <a:pt x="644" y="156"/>
                </a:lnTo>
                <a:lnTo>
                  <a:pt x="652" y="147"/>
                </a:lnTo>
                <a:lnTo>
                  <a:pt x="658" y="137"/>
                </a:lnTo>
                <a:lnTo>
                  <a:pt x="662" y="127"/>
                </a:lnTo>
                <a:lnTo>
                  <a:pt x="665" y="1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3" name="Freeform 7" descr="Departmebnts is in a rectangle. did (underlined), dname, and budget are attributes in ovals connected to the Departments rectangle. Departments has a thick arrow pointing to the manages Diamond and a thick line pointing to the works_in diamond" title="Departments"/>
          <p:cNvSpPr>
            <a:spLocks/>
          </p:cNvSpPr>
          <p:nvPr/>
        </p:nvSpPr>
        <p:spPr bwMode="auto">
          <a:xfrm>
            <a:off x="7016750" y="4025901"/>
            <a:ext cx="1185863" cy="371475"/>
          </a:xfrm>
          <a:custGeom>
            <a:avLst/>
            <a:gdLst>
              <a:gd name="T0" fmla="*/ 2147483647 w 747"/>
              <a:gd name="T1" fmla="*/ 2147483647 h 234"/>
              <a:gd name="T2" fmla="*/ 2147483647 w 747"/>
              <a:gd name="T3" fmla="*/ 2147483647 h 234"/>
              <a:gd name="T4" fmla="*/ 2147483647 w 747"/>
              <a:gd name="T5" fmla="*/ 2147483647 h 234"/>
              <a:gd name="T6" fmla="*/ 2147483647 w 747"/>
              <a:gd name="T7" fmla="*/ 2147483647 h 234"/>
              <a:gd name="T8" fmla="*/ 2147483647 w 747"/>
              <a:gd name="T9" fmla="*/ 2147483647 h 234"/>
              <a:gd name="T10" fmla="*/ 2147483647 w 747"/>
              <a:gd name="T11" fmla="*/ 2147483647 h 234"/>
              <a:gd name="T12" fmla="*/ 2147483647 w 747"/>
              <a:gd name="T13" fmla="*/ 2147483647 h 234"/>
              <a:gd name="T14" fmla="*/ 2147483647 w 747"/>
              <a:gd name="T15" fmla="*/ 2147483647 h 234"/>
              <a:gd name="T16" fmla="*/ 2147483647 w 747"/>
              <a:gd name="T17" fmla="*/ 2147483647 h 234"/>
              <a:gd name="T18" fmla="*/ 2147483647 w 747"/>
              <a:gd name="T19" fmla="*/ 2147483647 h 234"/>
              <a:gd name="T20" fmla="*/ 2147483647 w 747"/>
              <a:gd name="T21" fmla="*/ 2147483647 h 234"/>
              <a:gd name="T22" fmla="*/ 2147483647 w 747"/>
              <a:gd name="T23" fmla="*/ 2147483647 h 234"/>
              <a:gd name="T24" fmla="*/ 2147483647 w 747"/>
              <a:gd name="T25" fmla="*/ 2147483647 h 234"/>
              <a:gd name="T26" fmla="*/ 2147483647 w 747"/>
              <a:gd name="T27" fmla="*/ 2147483647 h 234"/>
              <a:gd name="T28" fmla="*/ 2147483647 w 747"/>
              <a:gd name="T29" fmla="*/ 2147483647 h 234"/>
              <a:gd name="T30" fmla="*/ 2147483647 w 747"/>
              <a:gd name="T31" fmla="*/ 2147483647 h 234"/>
              <a:gd name="T32" fmla="*/ 2147483647 w 747"/>
              <a:gd name="T33" fmla="*/ 2147483647 h 234"/>
              <a:gd name="T34" fmla="*/ 2147483647 w 747"/>
              <a:gd name="T35" fmla="*/ 2147483647 h 234"/>
              <a:gd name="T36" fmla="*/ 2147483647 w 747"/>
              <a:gd name="T37" fmla="*/ 2147483647 h 234"/>
              <a:gd name="T38" fmla="*/ 2147483647 w 747"/>
              <a:gd name="T39" fmla="*/ 2147483647 h 234"/>
              <a:gd name="T40" fmla="*/ 2147483647 w 747"/>
              <a:gd name="T41" fmla="*/ 2147483647 h 234"/>
              <a:gd name="T42" fmla="*/ 2147483647 w 747"/>
              <a:gd name="T43" fmla="*/ 2147483647 h 234"/>
              <a:gd name="T44" fmla="*/ 2147483647 w 747"/>
              <a:gd name="T45" fmla="*/ 2147483647 h 234"/>
              <a:gd name="T46" fmla="*/ 2147483647 w 747"/>
              <a:gd name="T47" fmla="*/ 2147483647 h 234"/>
              <a:gd name="T48" fmla="*/ 2147483647 w 747"/>
              <a:gd name="T49" fmla="*/ 2147483647 h 234"/>
              <a:gd name="T50" fmla="*/ 2147483647 w 747"/>
              <a:gd name="T51" fmla="*/ 2147483647 h 234"/>
              <a:gd name="T52" fmla="*/ 2147483647 w 747"/>
              <a:gd name="T53" fmla="*/ 2147483647 h 234"/>
              <a:gd name="T54" fmla="*/ 2147483647 w 747"/>
              <a:gd name="T55" fmla="*/ 2147483647 h 234"/>
              <a:gd name="T56" fmla="*/ 2147483647 w 747"/>
              <a:gd name="T57" fmla="*/ 2147483647 h 234"/>
              <a:gd name="T58" fmla="*/ 2147483647 w 747"/>
              <a:gd name="T59" fmla="*/ 2147483647 h 234"/>
              <a:gd name="T60" fmla="*/ 2147483647 w 747"/>
              <a:gd name="T61" fmla="*/ 2147483647 h 234"/>
              <a:gd name="T62" fmla="*/ 2147483647 w 747"/>
              <a:gd name="T63" fmla="*/ 2147483647 h 234"/>
              <a:gd name="T64" fmla="*/ 2147483647 w 747"/>
              <a:gd name="T65" fmla="*/ 2147483647 h 234"/>
              <a:gd name="T66" fmla="*/ 2147483647 w 747"/>
              <a:gd name="T67" fmla="*/ 2147483647 h 234"/>
              <a:gd name="T68" fmla="*/ 2147483647 w 747"/>
              <a:gd name="T69" fmla="*/ 2147483647 h 234"/>
              <a:gd name="T70" fmla="*/ 2147483647 w 747"/>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7"/>
              <a:gd name="T109" fmla="*/ 0 h 234"/>
              <a:gd name="T110" fmla="*/ 747 w 74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7" h="234">
                <a:moveTo>
                  <a:pt x="0" y="117"/>
                </a:moveTo>
                <a:lnTo>
                  <a:pt x="1" y="127"/>
                </a:lnTo>
                <a:lnTo>
                  <a:pt x="5" y="137"/>
                </a:lnTo>
                <a:lnTo>
                  <a:pt x="12" y="147"/>
                </a:lnTo>
                <a:lnTo>
                  <a:pt x="21" y="156"/>
                </a:lnTo>
                <a:lnTo>
                  <a:pt x="35" y="166"/>
                </a:lnTo>
                <a:lnTo>
                  <a:pt x="49" y="175"/>
                </a:lnTo>
                <a:lnTo>
                  <a:pt x="66" y="183"/>
                </a:lnTo>
                <a:lnTo>
                  <a:pt x="87" y="191"/>
                </a:lnTo>
                <a:lnTo>
                  <a:pt x="108" y="199"/>
                </a:lnTo>
                <a:lnTo>
                  <a:pt x="133" y="205"/>
                </a:lnTo>
                <a:lnTo>
                  <a:pt x="159" y="212"/>
                </a:lnTo>
                <a:lnTo>
                  <a:pt x="186" y="217"/>
                </a:lnTo>
                <a:lnTo>
                  <a:pt x="215" y="222"/>
                </a:lnTo>
                <a:lnTo>
                  <a:pt x="245" y="226"/>
                </a:lnTo>
                <a:lnTo>
                  <a:pt x="276" y="229"/>
                </a:lnTo>
                <a:lnTo>
                  <a:pt x="307" y="231"/>
                </a:lnTo>
                <a:lnTo>
                  <a:pt x="340" y="232"/>
                </a:lnTo>
                <a:lnTo>
                  <a:pt x="373" y="233"/>
                </a:lnTo>
                <a:lnTo>
                  <a:pt x="405" y="232"/>
                </a:lnTo>
                <a:lnTo>
                  <a:pt x="436" y="231"/>
                </a:lnTo>
                <a:lnTo>
                  <a:pt x="469" y="229"/>
                </a:lnTo>
                <a:lnTo>
                  <a:pt x="500" y="226"/>
                </a:lnTo>
                <a:lnTo>
                  <a:pt x="530" y="222"/>
                </a:lnTo>
                <a:lnTo>
                  <a:pt x="559" y="217"/>
                </a:lnTo>
                <a:lnTo>
                  <a:pt x="586" y="212"/>
                </a:lnTo>
                <a:lnTo>
                  <a:pt x="612" y="205"/>
                </a:lnTo>
                <a:lnTo>
                  <a:pt x="637" y="198"/>
                </a:lnTo>
                <a:lnTo>
                  <a:pt x="658" y="191"/>
                </a:lnTo>
                <a:lnTo>
                  <a:pt x="677" y="183"/>
                </a:lnTo>
                <a:lnTo>
                  <a:pt x="695" y="175"/>
                </a:lnTo>
                <a:lnTo>
                  <a:pt x="710" y="166"/>
                </a:lnTo>
                <a:lnTo>
                  <a:pt x="722" y="156"/>
                </a:lnTo>
                <a:lnTo>
                  <a:pt x="733" y="146"/>
                </a:lnTo>
                <a:lnTo>
                  <a:pt x="740" y="137"/>
                </a:lnTo>
                <a:lnTo>
                  <a:pt x="744" y="126"/>
                </a:lnTo>
                <a:lnTo>
                  <a:pt x="746" y="117"/>
                </a:lnTo>
                <a:lnTo>
                  <a:pt x="744" y="106"/>
                </a:lnTo>
                <a:lnTo>
                  <a:pt x="740" y="96"/>
                </a:lnTo>
                <a:lnTo>
                  <a:pt x="733" y="86"/>
                </a:lnTo>
                <a:lnTo>
                  <a:pt x="722" y="77"/>
                </a:lnTo>
                <a:lnTo>
                  <a:pt x="710" y="67"/>
                </a:lnTo>
                <a:lnTo>
                  <a:pt x="695" y="58"/>
                </a:lnTo>
                <a:lnTo>
                  <a:pt x="677" y="50"/>
                </a:lnTo>
                <a:lnTo>
                  <a:pt x="658" y="42"/>
                </a:lnTo>
                <a:lnTo>
                  <a:pt x="637" y="34"/>
                </a:lnTo>
                <a:lnTo>
                  <a:pt x="612" y="27"/>
                </a:lnTo>
                <a:lnTo>
                  <a:pt x="586" y="21"/>
                </a:lnTo>
                <a:lnTo>
                  <a:pt x="559" y="16"/>
                </a:lnTo>
                <a:lnTo>
                  <a:pt x="530" y="11"/>
                </a:lnTo>
                <a:lnTo>
                  <a:pt x="500" y="7"/>
                </a:lnTo>
                <a:lnTo>
                  <a:pt x="469" y="4"/>
                </a:lnTo>
                <a:lnTo>
                  <a:pt x="436" y="2"/>
                </a:lnTo>
                <a:lnTo>
                  <a:pt x="405" y="1"/>
                </a:lnTo>
                <a:lnTo>
                  <a:pt x="373" y="0"/>
                </a:lnTo>
                <a:lnTo>
                  <a:pt x="340" y="1"/>
                </a:lnTo>
                <a:lnTo>
                  <a:pt x="307" y="2"/>
                </a:lnTo>
                <a:lnTo>
                  <a:pt x="276" y="4"/>
                </a:lnTo>
                <a:lnTo>
                  <a:pt x="245" y="7"/>
                </a:lnTo>
                <a:lnTo>
                  <a:pt x="215" y="11"/>
                </a:lnTo>
                <a:lnTo>
                  <a:pt x="186" y="16"/>
                </a:lnTo>
                <a:lnTo>
                  <a:pt x="159" y="21"/>
                </a:lnTo>
                <a:lnTo>
                  <a:pt x="132" y="28"/>
                </a:lnTo>
                <a:lnTo>
                  <a:pt x="108" y="34"/>
                </a:lnTo>
                <a:lnTo>
                  <a:pt x="87" y="42"/>
                </a:lnTo>
                <a:lnTo>
                  <a:pt x="66" y="50"/>
                </a:lnTo>
                <a:lnTo>
                  <a:pt x="49" y="58"/>
                </a:lnTo>
                <a:lnTo>
                  <a:pt x="35" y="68"/>
                </a:lnTo>
                <a:lnTo>
                  <a:pt x="21" y="77"/>
                </a:lnTo>
                <a:lnTo>
                  <a:pt x="12" y="86"/>
                </a:lnTo>
                <a:lnTo>
                  <a:pt x="5" y="97"/>
                </a:lnTo>
                <a:lnTo>
                  <a:pt x="1" y="106"/>
                </a:lnTo>
                <a:lnTo>
                  <a:pt x="0" y="1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4" name="Freeform 8" descr="Employees is in a rectangle. ssn (underlined), name, and lot are attributes in ovals connected to the Employees rectangle. Employees has a thin line connecting to the manages diamond and a thick line connecting to the works in diamond" title="Employees"/>
          <p:cNvSpPr>
            <a:spLocks/>
          </p:cNvSpPr>
          <p:nvPr/>
        </p:nvSpPr>
        <p:spPr bwMode="auto">
          <a:xfrm>
            <a:off x="857251" y="4014789"/>
            <a:ext cx="1055687" cy="371475"/>
          </a:xfrm>
          <a:custGeom>
            <a:avLst/>
            <a:gdLst>
              <a:gd name="T0" fmla="*/ 2147483647 w 665"/>
              <a:gd name="T1" fmla="*/ 2147483647 h 234"/>
              <a:gd name="T2" fmla="*/ 2147483647 w 665"/>
              <a:gd name="T3" fmla="*/ 2147483647 h 234"/>
              <a:gd name="T4" fmla="*/ 2147483647 w 665"/>
              <a:gd name="T5" fmla="*/ 2147483647 h 234"/>
              <a:gd name="T6" fmla="*/ 2147483647 w 665"/>
              <a:gd name="T7" fmla="*/ 2147483647 h 234"/>
              <a:gd name="T8" fmla="*/ 2147483647 w 665"/>
              <a:gd name="T9" fmla="*/ 2147483647 h 234"/>
              <a:gd name="T10" fmla="*/ 2147483647 w 665"/>
              <a:gd name="T11" fmla="*/ 2147483647 h 234"/>
              <a:gd name="T12" fmla="*/ 2147483647 w 665"/>
              <a:gd name="T13" fmla="*/ 2147483647 h 234"/>
              <a:gd name="T14" fmla="*/ 2147483647 w 665"/>
              <a:gd name="T15" fmla="*/ 2147483647 h 234"/>
              <a:gd name="T16" fmla="*/ 2147483647 w 665"/>
              <a:gd name="T17" fmla="*/ 2147483647 h 234"/>
              <a:gd name="T18" fmla="*/ 2147483647 w 665"/>
              <a:gd name="T19" fmla="*/ 2147483647 h 234"/>
              <a:gd name="T20" fmla="*/ 2147483647 w 665"/>
              <a:gd name="T21" fmla="*/ 2147483647 h 234"/>
              <a:gd name="T22" fmla="*/ 2147483647 w 665"/>
              <a:gd name="T23" fmla="*/ 2147483647 h 234"/>
              <a:gd name="T24" fmla="*/ 2147483647 w 665"/>
              <a:gd name="T25" fmla="*/ 2147483647 h 234"/>
              <a:gd name="T26" fmla="*/ 2147483647 w 665"/>
              <a:gd name="T27" fmla="*/ 2147483647 h 234"/>
              <a:gd name="T28" fmla="*/ 2147483647 w 665"/>
              <a:gd name="T29" fmla="*/ 2147483647 h 234"/>
              <a:gd name="T30" fmla="*/ 2147483647 w 665"/>
              <a:gd name="T31" fmla="*/ 2147483647 h 234"/>
              <a:gd name="T32" fmla="*/ 2147483647 w 665"/>
              <a:gd name="T33" fmla="*/ 2147483647 h 234"/>
              <a:gd name="T34" fmla="*/ 2147483647 w 665"/>
              <a:gd name="T35" fmla="*/ 2147483647 h 234"/>
              <a:gd name="T36" fmla="*/ 2147483647 w 665"/>
              <a:gd name="T37" fmla="*/ 2147483647 h 234"/>
              <a:gd name="T38" fmla="*/ 2147483647 w 665"/>
              <a:gd name="T39" fmla="*/ 2147483647 h 234"/>
              <a:gd name="T40" fmla="*/ 2147483647 w 665"/>
              <a:gd name="T41" fmla="*/ 2147483647 h 234"/>
              <a:gd name="T42" fmla="*/ 2147483647 w 665"/>
              <a:gd name="T43" fmla="*/ 2147483647 h 234"/>
              <a:gd name="T44" fmla="*/ 2147483647 w 665"/>
              <a:gd name="T45" fmla="*/ 2147483647 h 234"/>
              <a:gd name="T46" fmla="*/ 2147483647 w 665"/>
              <a:gd name="T47" fmla="*/ 2147483647 h 234"/>
              <a:gd name="T48" fmla="*/ 2147483647 w 665"/>
              <a:gd name="T49" fmla="*/ 2147483647 h 234"/>
              <a:gd name="T50" fmla="*/ 2147483647 w 665"/>
              <a:gd name="T51" fmla="*/ 2147483647 h 234"/>
              <a:gd name="T52" fmla="*/ 2147483647 w 665"/>
              <a:gd name="T53" fmla="*/ 2147483647 h 234"/>
              <a:gd name="T54" fmla="*/ 2147483647 w 665"/>
              <a:gd name="T55" fmla="*/ 2147483647 h 234"/>
              <a:gd name="T56" fmla="*/ 2147483647 w 665"/>
              <a:gd name="T57" fmla="*/ 2147483647 h 234"/>
              <a:gd name="T58" fmla="*/ 2147483647 w 665"/>
              <a:gd name="T59" fmla="*/ 2147483647 h 234"/>
              <a:gd name="T60" fmla="*/ 2147483647 w 665"/>
              <a:gd name="T61" fmla="*/ 2147483647 h 234"/>
              <a:gd name="T62" fmla="*/ 2147483647 w 665"/>
              <a:gd name="T63" fmla="*/ 2147483647 h 234"/>
              <a:gd name="T64" fmla="*/ 2147483647 w 665"/>
              <a:gd name="T65" fmla="*/ 2147483647 h 234"/>
              <a:gd name="T66" fmla="*/ 2147483647 w 665"/>
              <a:gd name="T67" fmla="*/ 2147483647 h 234"/>
              <a:gd name="T68" fmla="*/ 2147483647 w 665"/>
              <a:gd name="T69" fmla="*/ 2147483647 h 234"/>
              <a:gd name="T70" fmla="*/ 2147483647 w 665"/>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664" y="117"/>
                </a:moveTo>
                <a:lnTo>
                  <a:pt x="662" y="106"/>
                </a:lnTo>
                <a:lnTo>
                  <a:pt x="659" y="97"/>
                </a:lnTo>
                <a:lnTo>
                  <a:pt x="653" y="86"/>
                </a:lnTo>
                <a:lnTo>
                  <a:pt x="644" y="77"/>
                </a:lnTo>
                <a:lnTo>
                  <a:pt x="633" y="68"/>
                </a:lnTo>
                <a:lnTo>
                  <a:pt x="620" y="58"/>
                </a:lnTo>
                <a:lnTo>
                  <a:pt x="604" y="50"/>
                </a:lnTo>
                <a:lnTo>
                  <a:pt x="586" y="42"/>
                </a:lnTo>
                <a:lnTo>
                  <a:pt x="567" y="34"/>
                </a:lnTo>
                <a:lnTo>
                  <a:pt x="546" y="28"/>
                </a:lnTo>
                <a:lnTo>
                  <a:pt x="522" y="21"/>
                </a:lnTo>
                <a:lnTo>
                  <a:pt x="498" y="16"/>
                </a:lnTo>
                <a:lnTo>
                  <a:pt x="472" y="11"/>
                </a:lnTo>
                <a:lnTo>
                  <a:pt x="445" y="7"/>
                </a:lnTo>
                <a:lnTo>
                  <a:pt x="418" y="5"/>
                </a:lnTo>
                <a:lnTo>
                  <a:pt x="390" y="2"/>
                </a:lnTo>
                <a:lnTo>
                  <a:pt x="361" y="1"/>
                </a:lnTo>
                <a:lnTo>
                  <a:pt x="332" y="0"/>
                </a:lnTo>
                <a:lnTo>
                  <a:pt x="302" y="1"/>
                </a:lnTo>
                <a:lnTo>
                  <a:pt x="275" y="2"/>
                </a:lnTo>
                <a:lnTo>
                  <a:pt x="247" y="5"/>
                </a:lnTo>
                <a:lnTo>
                  <a:pt x="218" y="7"/>
                </a:lnTo>
                <a:lnTo>
                  <a:pt x="191" y="11"/>
                </a:lnTo>
                <a:lnTo>
                  <a:pt x="166" y="16"/>
                </a:lnTo>
                <a:lnTo>
                  <a:pt x="141" y="21"/>
                </a:lnTo>
                <a:lnTo>
                  <a:pt x="118" y="28"/>
                </a:lnTo>
                <a:lnTo>
                  <a:pt x="96" y="34"/>
                </a:lnTo>
                <a:lnTo>
                  <a:pt x="77" y="42"/>
                </a:lnTo>
                <a:lnTo>
                  <a:pt x="60" y="50"/>
                </a:lnTo>
                <a:lnTo>
                  <a:pt x="44" y="58"/>
                </a:lnTo>
                <a:lnTo>
                  <a:pt x="31" y="68"/>
                </a:lnTo>
                <a:lnTo>
                  <a:pt x="20" y="77"/>
                </a:lnTo>
                <a:lnTo>
                  <a:pt x="10" y="86"/>
                </a:lnTo>
                <a:lnTo>
                  <a:pt x="4" y="97"/>
                </a:lnTo>
                <a:lnTo>
                  <a:pt x="1" y="106"/>
                </a:lnTo>
                <a:lnTo>
                  <a:pt x="0" y="117"/>
                </a:lnTo>
                <a:lnTo>
                  <a:pt x="1" y="127"/>
                </a:lnTo>
                <a:lnTo>
                  <a:pt x="4" y="137"/>
                </a:lnTo>
                <a:lnTo>
                  <a:pt x="10" y="147"/>
                </a:lnTo>
                <a:lnTo>
                  <a:pt x="20" y="156"/>
                </a:lnTo>
                <a:lnTo>
                  <a:pt x="31" y="166"/>
                </a:lnTo>
                <a:lnTo>
                  <a:pt x="44" y="175"/>
                </a:lnTo>
                <a:lnTo>
                  <a:pt x="60" y="183"/>
                </a:lnTo>
                <a:lnTo>
                  <a:pt x="77" y="191"/>
                </a:lnTo>
                <a:lnTo>
                  <a:pt x="96" y="199"/>
                </a:lnTo>
                <a:lnTo>
                  <a:pt x="118" y="206"/>
                </a:lnTo>
                <a:lnTo>
                  <a:pt x="141" y="212"/>
                </a:lnTo>
                <a:lnTo>
                  <a:pt x="166" y="217"/>
                </a:lnTo>
                <a:lnTo>
                  <a:pt x="191" y="222"/>
                </a:lnTo>
                <a:lnTo>
                  <a:pt x="218" y="226"/>
                </a:lnTo>
                <a:lnTo>
                  <a:pt x="247" y="229"/>
                </a:lnTo>
                <a:lnTo>
                  <a:pt x="275" y="231"/>
                </a:lnTo>
                <a:lnTo>
                  <a:pt x="302" y="232"/>
                </a:lnTo>
                <a:lnTo>
                  <a:pt x="332" y="233"/>
                </a:lnTo>
                <a:lnTo>
                  <a:pt x="361" y="232"/>
                </a:lnTo>
                <a:lnTo>
                  <a:pt x="390" y="231"/>
                </a:lnTo>
                <a:lnTo>
                  <a:pt x="418" y="229"/>
                </a:lnTo>
                <a:lnTo>
                  <a:pt x="445" y="226"/>
                </a:lnTo>
                <a:lnTo>
                  <a:pt x="472" y="222"/>
                </a:lnTo>
                <a:lnTo>
                  <a:pt x="498" y="217"/>
                </a:lnTo>
                <a:lnTo>
                  <a:pt x="522" y="212"/>
                </a:lnTo>
                <a:lnTo>
                  <a:pt x="546" y="206"/>
                </a:lnTo>
                <a:lnTo>
                  <a:pt x="567" y="199"/>
                </a:lnTo>
                <a:lnTo>
                  <a:pt x="586" y="191"/>
                </a:lnTo>
                <a:lnTo>
                  <a:pt x="604" y="183"/>
                </a:lnTo>
                <a:lnTo>
                  <a:pt x="620" y="175"/>
                </a:lnTo>
                <a:lnTo>
                  <a:pt x="633" y="166"/>
                </a:lnTo>
                <a:lnTo>
                  <a:pt x="644" y="156"/>
                </a:lnTo>
                <a:lnTo>
                  <a:pt x="653" y="147"/>
                </a:lnTo>
                <a:lnTo>
                  <a:pt x="659" y="137"/>
                </a:lnTo>
                <a:lnTo>
                  <a:pt x="662" y="127"/>
                </a:lnTo>
                <a:lnTo>
                  <a:pt x="664" y="1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5" name="Freeform 9" descr="Employees is in a rectangle. ssn (underlined), name, and lot are attributes in ovals connected to the Employees rectangle. Employees has a thin line connecting to the manages diamond and a thick line connecting to the works in diamond" title="Employees"/>
          <p:cNvSpPr>
            <a:spLocks/>
          </p:cNvSpPr>
          <p:nvPr/>
        </p:nvSpPr>
        <p:spPr bwMode="auto">
          <a:xfrm>
            <a:off x="1806575" y="3744915"/>
            <a:ext cx="1057275" cy="369887"/>
          </a:xfrm>
          <a:custGeom>
            <a:avLst/>
            <a:gdLst>
              <a:gd name="T0" fmla="*/ 2147483647 w 666"/>
              <a:gd name="T1" fmla="*/ 2147483647 h 233"/>
              <a:gd name="T2" fmla="*/ 2147483647 w 666"/>
              <a:gd name="T3" fmla="*/ 2147483647 h 233"/>
              <a:gd name="T4" fmla="*/ 2147483647 w 666"/>
              <a:gd name="T5" fmla="*/ 2147483647 h 233"/>
              <a:gd name="T6" fmla="*/ 2147483647 w 666"/>
              <a:gd name="T7" fmla="*/ 2147483647 h 233"/>
              <a:gd name="T8" fmla="*/ 2147483647 w 666"/>
              <a:gd name="T9" fmla="*/ 2147483647 h 233"/>
              <a:gd name="T10" fmla="*/ 2147483647 w 666"/>
              <a:gd name="T11" fmla="*/ 2147483647 h 233"/>
              <a:gd name="T12" fmla="*/ 2147483647 w 666"/>
              <a:gd name="T13" fmla="*/ 2147483647 h 233"/>
              <a:gd name="T14" fmla="*/ 2147483647 w 666"/>
              <a:gd name="T15" fmla="*/ 2147483647 h 233"/>
              <a:gd name="T16" fmla="*/ 2147483647 w 666"/>
              <a:gd name="T17" fmla="*/ 0 h 233"/>
              <a:gd name="T18" fmla="*/ 2147483647 w 666"/>
              <a:gd name="T19" fmla="*/ 0 h 233"/>
              <a:gd name="T20" fmla="*/ 2147483647 w 666"/>
              <a:gd name="T21" fmla="*/ 2147483647 h 233"/>
              <a:gd name="T22" fmla="*/ 2147483647 w 666"/>
              <a:gd name="T23" fmla="*/ 2147483647 h 233"/>
              <a:gd name="T24" fmla="*/ 2147483647 w 666"/>
              <a:gd name="T25" fmla="*/ 2147483647 h 233"/>
              <a:gd name="T26" fmla="*/ 2147483647 w 666"/>
              <a:gd name="T27" fmla="*/ 2147483647 h 233"/>
              <a:gd name="T28" fmla="*/ 2147483647 w 666"/>
              <a:gd name="T29" fmla="*/ 2147483647 h 233"/>
              <a:gd name="T30" fmla="*/ 2147483647 w 666"/>
              <a:gd name="T31" fmla="*/ 2147483647 h 233"/>
              <a:gd name="T32" fmla="*/ 2147483647 w 666"/>
              <a:gd name="T33" fmla="*/ 2147483647 h 233"/>
              <a:gd name="T34" fmla="*/ 2147483647 w 666"/>
              <a:gd name="T35" fmla="*/ 2147483647 h 233"/>
              <a:gd name="T36" fmla="*/ 2147483647 w 666"/>
              <a:gd name="T37" fmla="*/ 2147483647 h 233"/>
              <a:gd name="T38" fmla="*/ 2147483647 w 666"/>
              <a:gd name="T39" fmla="*/ 2147483647 h 233"/>
              <a:gd name="T40" fmla="*/ 2147483647 w 666"/>
              <a:gd name="T41" fmla="*/ 2147483647 h 233"/>
              <a:gd name="T42" fmla="*/ 2147483647 w 666"/>
              <a:gd name="T43" fmla="*/ 2147483647 h 233"/>
              <a:gd name="T44" fmla="*/ 2147483647 w 666"/>
              <a:gd name="T45" fmla="*/ 2147483647 h 233"/>
              <a:gd name="T46" fmla="*/ 2147483647 w 666"/>
              <a:gd name="T47" fmla="*/ 2147483647 h 233"/>
              <a:gd name="T48" fmla="*/ 2147483647 w 666"/>
              <a:gd name="T49" fmla="*/ 2147483647 h 233"/>
              <a:gd name="T50" fmla="*/ 2147483647 w 666"/>
              <a:gd name="T51" fmla="*/ 2147483647 h 233"/>
              <a:gd name="T52" fmla="*/ 2147483647 w 666"/>
              <a:gd name="T53" fmla="*/ 2147483647 h 233"/>
              <a:gd name="T54" fmla="*/ 2147483647 w 666"/>
              <a:gd name="T55" fmla="*/ 2147483647 h 233"/>
              <a:gd name="T56" fmla="*/ 2147483647 w 666"/>
              <a:gd name="T57" fmla="*/ 2147483647 h 233"/>
              <a:gd name="T58" fmla="*/ 2147483647 w 666"/>
              <a:gd name="T59" fmla="*/ 2147483647 h 233"/>
              <a:gd name="T60" fmla="*/ 2147483647 w 666"/>
              <a:gd name="T61" fmla="*/ 2147483647 h 233"/>
              <a:gd name="T62" fmla="*/ 2147483647 w 666"/>
              <a:gd name="T63" fmla="*/ 2147483647 h 233"/>
              <a:gd name="T64" fmla="*/ 2147483647 w 666"/>
              <a:gd name="T65" fmla="*/ 2147483647 h 233"/>
              <a:gd name="T66" fmla="*/ 2147483647 w 666"/>
              <a:gd name="T67" fmla="*/ 2147483647 h 233"/>
              <a:gd name="T68" fmla="*/ 2147483647 w 666"/>
              <a:gd name="T69" fmla="*/ 2147483647 h 233"/>
              <a:gd name="T70" fmla="*/ 2147483647 w 666"/>
              <a:gd name="T71" fmla="*/ 2147483647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6"/>
              <a:gd name="T109" fmla="*/ 0 h 233"/>
              <a:gd name="T110" fmla="*/ 666 w 666"/>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6" h="233">
                <a:moveTo>
                  <a:pt x="665" y="116"/>
                </a:moveTo>
                <a:lnTo>
                  <a:pt x="663" y="106"/>
                </a:lnTo>
                <a:lnTo>
                  <a:pt x="660" y="95"/>
                </a:lnTo>
                <a:lnTo>
                  <a:pt x="652" y="86"/>
                </a:lnTo>
                <a:lnTo>
                  <a:pt x="644" y="76"/>
                </a:lnTo>
                <a:lnTo>
                  <a:pt x="633" y="66"/>
                </a:lnTo>
                <a:lnTo>
                  <a:pt x="620" y="58"/>
                </a:lnTo>
                <a:lnTo>
                  <a:pt x="605" y="49"/>
                </a:lnTo>
                <a:lnTo>
                  <a:pt x="587" y="41"/>
                </a:lnTo>
                <a:lnTo>
                  <a:pt x="568" y="34"/>
                </a:lnTo>
                <a:lnTo>
                  <a:pt x="546" y="27"/>
                </a:lnTo>
                <a:lnTo>
                  <a:pt x="523" y="21"/>
                </a:lnTo>
                <a:lnTo>
                  <a:pt x="499" y="15"/>
                </a:lnTo>
                <a:lnTo>
                  <a:pt x="472" y="10"/>
                </a:lnTo>
                <a:lnTo>
                  <a:pt x="445" y="7"/>
                </a:lnTo>
                <a:lnTo>
                  <a:pt x="419" y="3"/>
                </a:lnTo>
                <a:lnTo>
                  <a:pt x="391" y="1"/>
                </a:lnTo>
                <a:lnTo>
                  <a:pt x="362" y="0"/>
                </a:lnTo>
                <a:lnTo>
                  <a:pt x="331" y="0"/>
                </a:lnTo>
                <a:lnTo>
                  <a:pt x="304" y="0"/>
                </a:lnTo>
                <a:lnTo>
                  <a:pt x="274" y="1"/>
                </a:lnTo>
                <a:lnTo>
                  <a:pt x="247" y="3"/>
                </a:lnTo>
                <a:lnTo>
                  <a:pt x="219" y="7"/>
                </a:lnTo>
                <a:lnTo>
                  <a:pt x="192" y="10"/>
                </a:lnTo>
                <a:lnTo>
                  <a:pt x="165" y="15"/>
                </a:lnTo>
                <a:lnTo>
                  <a:pt x="141" y="21"/>
                </a:lnTo>
                <a:lnTo>
                  <a:pt x="119" y="27"/>
                </a:lnTo>
                <a:lnTo>
                  <a:pt x="98" y="34"/>
                </a:lnTo>
                <a:lnTo>
                  <a:pt x="78" y="41"/>
                </a:lnTo>
                <a:lnTo>
                  <a:pt x="60" y="49"/>
                </a:lnTo>
                <a:lnTo>
                  <a:pt x="46" y="58"/>
                </a:lnTo>
                <a:lnTo>
                  <a:pt x="31" y="66"/>
                </a:lnTo>
                <a:lnTo>
                  <a:pt x="20" y="76"/>
                </a:lnTo>
                <a:lnTo>
                  <a:pt x="12" y="86"/>
                </a:lnTo>
                <a:lnTo>
                  <a:pt x="6" y="95"/>
                </a:lnTo>
                <a:lnTo>
                  <a:pt x="1" y="106"/>
                </a:lnTo>
                <a:lnTo>
                  <a:pt x="0" y="116"/>
                </a:lnTo>
                <a:lnTo>
                  <a:pt x="1" y="126"/>
                </a:lnTo>
                <a:lnTo>
                  <a:pt x="6" y="136"/>
                </a:lnTo>
                <a:lnTo>
                  <a:pt x="12" y="146"/>
                </a:lnTo>
                <a:lnTo>
                  <a:pt x="20" y="155"/>
                </a:lnTo>
                <a:lnTo>
                  <a:pt x="31" y="165"/>
                </a:lnTo>
                <a:lnTo>
                  <a:pt x="46" y="174"/>
                </a:lnTo>
                <a:lnTo>
                  <a:pt x="60" y="182"/>
                </a:lnTo>
                <a:lnTo>
                  <a:pt x="78" y="190"/>
                </a:lnTo>
                <a:lnTo>
                  <a:pt x="98" y="198"/>
                </a:lnTo>
                <a:lnTo>
                  <a:pt x="119" y="205"/>
                </a:lnTo>
                <a:lnTo>
                  <a:pt x="141" y="211"/>
                </a:lnTo>
                <a:lnTo>
                  <a:pt x="165" y="217"/>
                </a:lnTo>
                <a:lnTo>
                  <a:pt x="192" y="221"/>
                </a:lnTo>
                <a:lnTo>
                  <a:pt x="219" y="225"/>
                </a:lnTo>
                <a:lnTo>
                  <a:pt x="247" y="228"/>
                </a:lnTo>
                <a:lnTo>
                  <a:pt x="274" y="230"/>
                </a:lnTo>
                <a:lnTo>
                  <a:pt x="304" y="232"/>
                </a:lnTo>
                <a:lnTo>
                  <a:pt x="331" y="232"/>
                </a:lnTo>
                <a:lnTo>
                  <a:pt x="362" y="232"/>
                </a:lnTo>
                <a:lnTo>
                  <a:pt x="391" y="230"/>
                </a:lnTo>
                <a:lnTo>
                  <a:pt x="419" y="228"/>
                </a:lnTo>
                <a:lnTo>
                  <a:pt x="445" y="225"/>
                </a:lnTo>
                <a:lnTo>
                  <a:pt x="472" y="221"/>
                </a:lnTo>
                <a:lnTo>
                  <a:pt x="499" y="217"/>
                </a:lnTo>
                <a:lnTo>
                  <a:pt x="523" y="211"/>
                </a:lnTo>
                <a:lnTo>
                  <a:pt x="546" y="205"/>
                </a:lnTo>
                <a:lnTo>
                  <a:pt x="568" y="198"/>
                </a:lnTo>
                <a:lnTo>
                  <a:pt x="587" y="190"/>
                </a:lnTo>
                <a:lnTo>
                  <a:pt x="605" y="182"/>
                </a:lnTo>
                <a:lnTo>
                  <a:pt x="620" y="174"/>
                </a:lnTo>
                <a:lnTo>
                  <a:pt x="633" y="165"/>
                </a:lnTo>
                <a:lnTo>
                  <a:pt x="644" y="155"/>
                </a:lnTo>
                <a:lnTo>
                  <a:pt x="652" y="146"/>
                </a:lnTo>
                <a:lnTo>
                  <a:pt x="660" y="136"/>
                </a:lnTo>
                <a:lnTo>
                  <a:pt x="663" y="126"/>
                </a:lnTo>
                <a:lnTo>
                  <a:pt x="665" y="1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6" name="Freeform 10" descr=" Works_In is in a diamond and has the attribute since in an oval connected to it. The Works_In diamond connects the Employees and Departments relations with thick lines" title="Works In"/>
          <p:cNvSpPr>
            <a:spLocks/>
          </p:cNvSpPr>
          <p:nvPr/>
        </p:nvSpPr>
        <p:spPr bwMode="auto">
          <a:xfrm>
            <a:off x="3916361" y="6251576"/>
            <a:ext cx="1055688" cy="369888"/>
          </a:xfrm>
          <a:custGeom>
            <a:avLst/>
            <a:gdLst>
              <a:gd name="T0" fmla="*/ 2147483647 w 665"/>
              <a:gd name="T1" fmla="*/ 2147483647 h 233"/>
              <a:gd name="T2" fmla="*/ 2147483647 w 665"/>
              <a:gd name="T3" fmla="*/ 2147483647 h 233"/>
              <a:gd name="T4" fmla="*/ 2147483647 w 665"/>
              <a:gd name="T5" fmla="*/ 2147483647 h 233"/>
              <a:gd name="T6" fmla="*/ 2147483647 w 665"/>
              <a:gd name="T7" fmla="*/ 2147483647 h 233"/>
              <a:gd name="T8" fmla="*/ 2147483647 w 665"/>
              <a:gd name="T9" fmla="*/ 2147483647 h 233"/>
              <a:gd name="T10" fmla="*/ 2147483647 w 665"/>
              <a:gd name="T11" fmla="*/ 2147483647 h 233"/>
              <a:gd name="T12" fmla="*/ 2147483647 w 665"/>
              <a:gd name="T13" fmla="*/ 2147483647 h 233"/>
              <a:gd name="T14" fmla="*/ 2147483647 w 665"/>
              <a:gd name="T15" fmla="*/ 2147483647 h 233"/>
              <a:gd name="T16" fmla="*/ 2147483647 w 665"/>
              <a:gd name="T17" fmla="*/ 2147483647 h 233"/>
              <a:gd name="T18" fmla="*/ 2147483647 w 665"/>
              <a:gd name="T19" fmla="*/ 2147483647 h 233"/>
              <a:gd name="T20" fmla="*/ 2147483647 w 665"/>
              <a:gd name="T21" fmla="*/ 2147483647 h 233"/>
              <a:gd name="T22" fmla="*/ 2147483647 w 665"/>
              <a:gd name="T23" fmla="*/ 2147483647 h 233"/>
              <a:gd name="T24" fmla="*/ 2147483647 w 665"/>
              <a:gd name="T25" fmla="*/ 2147483647 h 233"/>
              <a:gd name="T26" fmla="*/ 2147483647 w 665"/>
              <a:gd name="T27" fmla="*/ 2147483647 h 233"/>
              <a:gd name="T28" fmla="*/ 2147483647 w 665"/>
              <a:gd name="T29" fmla="*/ 2147483647 h 233"/>
              <a:gd name="T30" fmla="*/ 2147483647 w 665"/>
              <a:gd name="T31" fmla="*/ 2147483647 h 233"/>
              <a:gd name="T32" fmla="*/ 2147483647 w 665"/>
              <a:gd name="T33" fmla="*/ 2147483647 h 233"/>
              <a:gd name="T34" fmla="*/ 2147483647 w 665"/>
              <a:gd name="T35" fmla="*/ 2147483647 h 233"/>
              <a:gd name="T36" fmla="*/ 2147483647 w 665"/>
              <a:gd name="T37" fmla="*/ 2147483647 h 233"/>
              <a:gd name="T38" fmla="*/ 2147483647 w 665"/>
              <a:gd name="T39" fmla="*/ 2147483647 h 233"/>
              <a:gd name="T40" fmla="*/ 2147483647 w 665"/>
              <a:gd name="T41" fmla="*/ 2147483647 h 233"/>
              <a:gd name="T42" fmla="*/ 2147483647 w 665"/>
              <a:gd name="T43" fmla="*/ 2147483647 h 233"/>
              <a:gd name="T44" fmla="*/ 2147483647 w 665"/>
              <a:gd name="T45" fmla="*/ 2147483647 h 233"/>
              <a:gd name="T46" fmla="*/ 2147483647 w 665"/>
              <a:gd name="T47" fmla="*/ 2147483647 h 233"/>
              <a:gd name="T48" fmla="*/ 2147483647 w 665"/>
              <a:gd name="T49" fmla="*/ 2147483647 h 233"/>
              <a:gd name="T50" fmla="*/ 2147483647 w 665"/>
              <a:gd name="T51" fmla="*/ 2147483647 h 233"/>
              <a:gd name="T52" fmla="*/ 2147483647 w 665"/>
              <a:gd name="T53" fmla="*/ 0 h 233"/>
              <a:gd name="T54" fmla="*/ 2147483647 w 665"/>
              <a:gd name="T55" fmla="*/ 0 h 233"/>
              <a:gd name="T56" fmla="*/ 2147483647 w 665"/>
              <a:gd name="T57" fmla="*/ 2147483647 h 233"/>
              <a:gd name="T58" fmla="*/ 2147483647 w 665"/>
              <a:gd name="T59" fmla="*/ 2147483647 h 233"/>
              <a:gd name="T60" fmla="*/ 2147483647 w 665"/>
              <a:gd name="T61" fmla="*/ 2147483647 h 233"/>
              <a:gd name="T62" fmla="*/ 2147483647 w 665"/>
              <a:gd name="T63" fmla="*/ 2147483647 h 233"/>
              <a:gd name="T64" fmla="*/ 2147483647 w 665"/>
              <a:gd name="T65" fmla="*/ 2147483647 h 233"/>
              <a:gd name="T66" fmla="*/ 2147483647 w 665"/>
              <a:gd name="T67" fmla="*/ 2147483647 h 233"/>
              <a:gd name="T68" fmla="*/ 2147483647 w 665"/>
              <a:gd name="T69" fmla="*/ 2147483647 h 233"/>
              <a:gd name="T70" fmla="*/ 2147483647 w 665"/>
              <a:gd name="T71" fmla="*/ 2147483647 h 2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3"/>
              <a:gd name="T110" fmla="*/ 665 w 665"/>
              <a:gd name="T111" fmla="*/ 233 h 2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3">
                <a:moveTo>
                  <a:pt x="0" y="116"/>
                </a:moveTo>
                <a:lnTo>
                  <a:pt x="1" y="126"/>
                </a:lnTo>
                <a:lnTo>
                  <a:pt x="4" y="136"/>
                </a:lnTo>
                <a:lnTo>
                  <a:pt x="12" y="146"/>
                </a:lnTo>
                <a:lnTo>
                  <a:pt x="20" y="156"/>
                </a:lnTo>
                <a:lnTo>
                  <a:pt x="31" y="165"/>
                </a:lnTo>
                <a:lnTo>
                  <a:pt x="44" y="174"/>
                </a:lnTo>
                <a:lnTo>
                  <a:pt x="60" y="183"/>
                </a:lnTo>
                <a:lnTo>
                  <a:pt x="77" y="191"/>
                </a:lnTo>
                <a:lnTo>
                  <a:pt x="96" y="198"/>
                </a:lnTo>
                <a:lnTo>
                  <a:pt x="118" y="205"/>
                </a:lnTo>
                <a:lnTo>
                  <a:pt x="141" y="211"/>
                </a:lnTo>
                <a:lnTo>
                  <a:pt x="167" y="217"/>
                </a:lnTo>
                <a:lnTo>
                  <a:pt x="192" y="221"/>
                </a:lnTo>
                <a:lnTo>
                  <a:pt x="219" y="225"/>
                </a:lnTo>
                <a:lnTo>
                  <a:pt x="245" y="228"/>
                </a:lnTo>
                <a:lnTo>
                  <a:pt x="275" y="231"/>
                </a:lnTo>
                <a:lnTo>
                  <a:pt x="302" y="232"/>
                </a:lnTo>
                <a:lnTo>
                  <a:pt x="333" y="232"/>
                </a:lnTo>
                <a:lnTo>
                  <a:pt x="361" y="232"/>
                </a:lnTo>
                <a:lnTo>
                  <a:pt x="390" y="231"/>
                </a:lnTo>
                <a:lnTo>
                  <a:pt x="418" y="228"/>
                </a:lnTo>
                <a:lnTo>
                  <a:pt x="445" y="225"/>
                </a:lnTo>
                <a:lnTo>
                  <a:pt x="472" y="221"/>
                </a:lnTo>
                <a:lnTo>
                  <a:pt x="499" y="217"/>
                </a:lnTo>
                <a:lnTo>
                  <a:pt x="523" y="211"/>
                </a:lnTo>
                <a:lnTo>
                  <a:pt x="546" y="205"/>
                </a:lnTo>
                <a:lnTo>
                  <a:pt x="567" y="198"/>
                </a:lnTo>
                <a:lnTo>
                  <a:pt x="587" y="191"/>
                </a:lnTo>
                <a:lnTo>
                  <a:pt x="604" y="183"/>
                </a:lnTo>
                <a:lnTo>
                  <a:pt x="620" y="174"/>
                </a:lnTo>
                <a:lnTo>
                  <a:pt x="633" y="165"/>
                </a:lnTo>
                <a:lnTo>
                  <a:pt x="644" y="156"/>
                </a:lnTo>
                <a:lnTo>
                  <a:pt x="653" y="146"/>
                </a:lnTo>
                <a:lnTo>
                  <a:pt x="659" y="136"/>
                </a:lnTo>
                <a:lnTo>
                  <a:pt x="664" y="126"/>
                </a:lnTo>
                <a:lnTo>
                  <a:pt x="664" y="116"/>
                </a:lnTo>
                <a:lnTo>
                  <a:pt x="664" y="106"/>
                </a:lnTo>
                <a:lnTo>
                  <a:pt x="659" y="96"/>
                </a:lnTo>
                <a:lnTo>
                  <a:pt x="653" y="86"/>
                </a:lnTo>
                <a:lnTo>
                  <a:pt x="644" y="76"/>
                </a:lnTo>
                <a:lnTo>
                  <a:pt x="633" y="67"/>
                </a:lnTo>
                <a:lnTo>
                  <a:pt x="619" y="58"/>
                </a:lnTo>
                <a:lnTo>
                  <a:pt x="604" y="49"/>
                </a:lnTo>
                <a:lnTo>
                  <a:pt x="587" y="41"/>
                </a:lnTo>
                <a:lnTo>
                  <a:pt x="567" y="34"/>
                </a:lnTo>
                <a:lnTo>
                  <a:pt x="546" y="27"/>
                </a:lnTo>
                <a:lnTo>
                  <a:pt x="523" y="21"/>
                </a:lnTo>
                <a:lnTo>
                  <a:pt x="498" y="15"/>
                </a:lnTo>
                <a:lnTo>
                  <a:pt x="472" y="11"/>
                </a:lnTo>
                <a:lnTo>
                  <a:pt x="445" y="7"/>
                </a:lnTo>
                <a:lnTo>
                  <a:pt x="418" y="4"/>
                </a:lnTo>
                <a:lnTo>
                  <a:pt x="390" y="2"/>
                </a:lnTo>
                <a:lnTo>
                  <a:pt x="361" y="0"/>
                </a:lnTo>
                <a:lnTo>
                  <a:pt x="332" y="0"/>
                </a:lnTo>
                <a:lnTo>
                  <a:pt x="302" y="0"/>
                </a:lnTo>
                <a:lnTo>
                  <a:pt x="275" y="2"/>
                </a:lnTo>
                <a:lnTo>
                  <a:pt x="245" y="4"/>
                </a:lnTo>
                <a:lnTo>
                  <a:pt x="219" y="7"/>
                </a:lnTo>
                <a:lnTo>
                  <a:pt x="192" y="11"/>
                </a:lnTo>
                <a:lnTo>
                  <a:pt x="166" y="15"/>
                </a:lnTo>
                <a:lnTo>
                  <a:pt x="141" y="21"/>
                </a:lnTo>
                <a:lnTo>
                  <a:pt x="118" y="27"/>
                </a:lnTo>
                <a:lnTo>
                  <a:pt x="96" y="34"/>
                </a:lnTo>
                <a:lnTo>
                  <a:pt x="77" y="42"/>
                </a:lnTo>
                <a:lnTo>
                  <a:pt x="60" y="50"/>
                </a:lnTo>
                <a:lnTo>
                  <a:pt x="44" y="58"/>
                </a:lnTo>
                <a:lnTo>
                  <a:pt x="31" y="67"/>
                </a:lnTo>
                <a:lnTo>
                  <a:pt x="20" y="77"/>
                </a:lnTo>
                <a:lnTo>
                  <a:pt x="12" y="86"/>
                </a:lnTo>
                <a:lnTo>
                  <a:pt x="4" y="96"/>
                </a:lnTo>
                <a:lnTo>
                  <a:pt x="1" y="106"/>
                </a:lnTo>
                <a:lnTo>
                  <a:pt x="0" y="1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7" name="Freeform 11" descr="Manages is a diamond connecting employees and departments relation. It  has the attribute since in an obal connect to it. The connection to employees is a line. Departments has a thick arrow pointing to Manages. Employees has a thin line connecting to manages" title="Manages"/>
          <p:cNvSpPr>
            <a:spLocks/>
          </p:cNvSpPr>
          <p:nvPr/>
        </p:nvSpPr>
        <p:spPr bwMode="auto">
          <a:xfrm>
            <a:off x="3916361" y="3536952"/>
            <a:ext cx="1055688" cy="371475"/>
          </a:xfrm>
          <a:custGeom>
            <a:avLst/>
            <a:gdLst>
              <a:gd name="T0" fmla="*/ 2147483647 w 665"/>
              <a:gd name="T1" fmla="*/ 2147483647 h 234"/>
              <a:gd name="T2" fmla="*/ 2147483647 w 665"/>
              <a:gd name="T3" fmla="*/ 2147483647 h 234"/>
              <a:gd name="T4" fmla="*/ 2147483647 w 665"/>
              <a:gd name="T5" fmla="*/ 2147483647 h 234"/>
              <a:gd name="T6" fmla="*/ 2147483647 w 665"/>
              <a:gd name="T7" fmla="*/ 2147483647 h 234"/>
              <a:gd name="T8" fmla="*/ 2147483647 w 665"/>
              <a:gd name="T9" fmla="*/ 2147483647 h 234"/>
              <a:gd name="T10" fmla="*/ 2147483647 w 665"/>
              <a:gd name="T11" fmla="*/ 2147483647 h 234"/>
              <a:gd name="T12" fmla="*/ 2147483647 w 665"/>
              <a:gd name="T13" fmla="*/ 2147483647 h 234"/>
              <a:gd name="T14" fmla="*/ 2147483647 w 665"/>
              <a:gd name="T15" fmla="*/ 2147483647 h 234"/>
              <a:gd name="T16" fmla="*/ 2147483647 w 665"/>
              <a:gd name="T17" fmla="*/ 2147483647 h 234"/>
              <a:gd name="T18" fmla="*/ 2147483647 w 665"/>
              <a:gd name="T19" fmla="*/ 2147483647 h 234"/>
              <a:gd name="T20" fmla="*/ 2147483647 w 665"/>
              <a:gd name="T21" fmla="*/ 2147483647 h 234"/>
              <a:gd name="T22" fmla="*/ 2147483647 w 665"/>
              <a:gd name="T23" fmla="*/ 2147483647 h 234"/>
              <a:gd name="T24" fmla="*/ 2147483647 w 665"/>
              <a:gd name="T25" fmla="*/ 2147483647 h 234"/>
              <a:gd name="T26" fmla="*/ 2147483647 w 665"/>
              <a:gd name="T27" fmla="*/ 2147483647 h 234"/>
              <a:gd name="T28" fmla="*/ 2147483647 w 665"/>
              <a:gd name="T29" fmla="*/ 2147483647 h 234"/>
              <a:gd name="T30" fmla="*/ 2147483647 w 665"/>
              <a:gd name="T31" fmla="*/ 2147483647 h 234"/>
              <a:gd name="T32" fmla="*/ 2147483647 w 665"/>
              <a:gd name="T33" fmla="*/ 2147483647 h 234"/>
              <a:gd name="T34" fmla="*/ 2147483647 w 665"/>
              <a:gd name="T35" fmla="*/ 2147483647 h 234"/>
              <a:gd name="T36" fmla="*/ 2147483647 w 665"/>
              <a:gd name="T37" fmla="*/ 2147483647 h 234"/>
              <a:gd name="T38" fmla="*/ 2147483647 w 665"/>
              <a:gd name="T39" fmla="*/ 2147483647 h 234"/>
              <a:gd name="T40" fmla="*/ 2147483647 w 665"/>
              <a:gd name="T41" fmla="*/ 2147483647 h 234"/>
              <a:gd name="T42" fmla="*/ 2147483647 w 665"/>
              <a:gd name="T43" fmla="*/ 2147483647 h 234"/>
              <a:gd name="T44" fmla="*/ 2147483647 w 665"/>
              <a:gd name="T45" fmla="*/ 2147483647 h 234"/>
              <a:gd name="T46" fmla="*/ 2147483647 w 665"/>
              <a:gd name="T47" fmla="*/ 2147483647 h 234"/>
              <a:gd name="T48" fmla="*/ 2147483647 w 665"/>
              <a:gd name="T49" fmla="*/ 2147483647 h 234"/>
              <a:gd name="T50" fmla="*/ 2147483647 w 665"/>
              <a:gd name="T51" fmla="*/ 2147483647 h 234"/>
              <a:gd name="T52" fmla="*/ 2147483647 w 665"/>
              <a:gd name="T53" fmla="*/ 2147483647 h 234"/>
              <a:gd name="T54" fmla="*/ 2147483647 w 665"/>
              <a:gd name="T55" fmla="*/ 2147483647 h 234"/>
              <a:gd name="T56" fmla="*/ 2147483647 w 665"/>
              <a:gd name="T57" fmla="*/ 2147483647 h 234"/>
              <a:gd name="T58" fmla="*/ 2147483647 w 665"/>
              <a:gd name="T59" fmla="*/ 2147483647 h 234"/>
              <a:gd name="T60" fmla="*/ 2147483647 w 665"/>
              <a:gd name="T61" fmla="*/ 2147483647 h 234"/>
              <a:gd name="T62" fmla="*/ 2147483647 w 665"/>
              <a:gd name="T63" fmla="*/ 2147483647 h 234"/>
              <a:gd name="T64" fmla="*/ 2147483647 w 665"/>
              <a:gd name="T65" fmla="*/ 2147483647 h 234"/>
              <a:gd name="T66" fmla="*/ 2147483647 w 665"/>
              <a:gd name="T67" fmla="*/ 2147483647 h 234"/>
              <a:gd name="T68" fmla="*/ 2147483647 w 665"/>
              <a:gd name="T69" fmla="*/ 2147483647 h 234"/>
              <a:gd name="T70" fmla="*/ 2147483647 w 665"/>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2" y="147"/>
                </a:lnTo>
                <a:lnTo>
                  <a:pt x="20" y="157"/>
                </a:lnTo>
                <a:lnTo>
                  <a:pt x="31" y="166"/>
                </a:lnTo>
                <a:lnTo>
                  <a:pt x="44" y="175"/>
                </a:lnTo>
                <a:lnTo>
                  <a:pt x="60" y="183"/>
                </a:lnTo>
                <a:lnTo>
                  <a:pt x="77" y="191"/>
                </a:lnTo>
                <a:lnTo>
                  <a:pt x="96" y="199"/>
                </a:lnTo>
                <a:lnTo>
                  <a:pt x="118" y="206"/>
                </a:lnTo>
                <a:lnTo>
                  <a:pt x="141" y="212"/>
                </a:lnTo>
                <a:lnTo>
                  <a:pt x="167" y="217"/>
                </a:lnTo>
                <a:lnTo>
                  <a:pt x="192" y="222"/>
                </a:lnTo>
                <a:lnTo>
                  <a:pt x="219" y="226"/>
                </a:lnTo>
                <a:lnTo>
                  <a:pt x="245" y="229"/>
                </a:lnTo>
                <a:lnTo>
                  <a:pt x="275" y="231"/>
                </a:lnTo>
                <a:lnTo>
                  <a:pt x="302" y="232"/>
                </a:lnTo>
                <a:lnTo>
                  <a:pt x="333" y="233"/>
                </a:lnTo>
                <a:lnTo>
                  <a:pt x="361" y="232"/>
                </a:lnTo>
                <a:lnTo>
                  <a:pt x="390" y="231"/>
                </a:lnTo>
                <a:lnTo>
                  <a:pt x="418" y="229"/>
                </a:lnTo>
                <a:lnTo>
                  <a:pt x="445" y="226"/>
                </a:lnTo>
                <a:lnTo>
                  <a:pt x="472" y="222"/>
                </a:lnTo>
                <a:lnTo>
                  <a:pt x="499" y="217"/>
                </a:lnTo>
                <a:lnTo>
                  <a:pt x="523" y="212"/>
                </a:lnTo>
                <a:lnTo>
                  <a:pt x="546" y="206"/>
                </a:lnTo>
                <a:lnTo>
                  <a:pt x="567" y="199"/>
                </a:lnTo>
                <a:lnTo>
                  <a:pt x="587" y="191"/>
                </a:lnTo>
                <a:lnTo>
                  <a:pt x="604" y="183"/>
                </a:lnTo>
                <a:lnTo>
                  <a:pt x="620" y="175"/>
                </a:lnTo>
                <a:lnTo>
                  <a:pt x="633" y="166"/>
                </a:lnTo>
                <a:lnTo>
                  <a:pt x="644" y="157"/>
                </a:lnTo>
                <a:lnTo>
                  <a:pt x="653" y="147"/>
                </a:lnTo>
                <a:lnTo>
                  <a:pt x="659" y="137"/>
                </a:lnTo>
                <a:lnTo>
                  <a:pt x="664" y="127"/>
                </a:lnTo>
                <a:lnTo>
                  <a:pt x="664" y="117"/>
                </a:lnTo>
                <a:lnTo>
                  <a:pt x="664" y="106"/>
                </a:lnTo>
                <a:lnTo>
                  <a:pt x="659" y="97"/>
                </a:lnTo>
                <a:lnTo>
                  <a:pt x="653" y="87"/>
                </a:lnTo>
                <a:lnTo>
                  <a:pt x="644" y="77"/>
                </a:lnTo>
                <a:lnTo>
                  <a:pt x="633" y="68"/>
                </a:lnTo>
                <a:lnTo>
                  <a:pt x="619" y="59"/>
                </a:lnTo>
                <a:lnTo>
                  <a:pt x="604" y="50"/>
                </a:lnTo>
                <a:lnTo>
                  <a:pt x="587" y="42"/>
                </a:lnTo>
                <a:lnTo>
                  <a:pt x="567" y="34"/>
                </a:lnTo>
                <a:lnTo>
                  <a:pt x="546" y="28"/>
                </a:lnTo>
                <a:lnTo>
                  <a:pt x="523" y="21"/>
                </a:lnTo>
                <a:lnTo>
                  <a:pt x="498" y="16"/>
                </a:lnTo>
                <a:lnTo>
                  <a:pt x="472" y="12"/>
                </a:lnTo>
                <a:lnTo>
                  <a:pt x="445" y="7"/>
                </a:lnTo>
                <a:lnTo>
                  <a:pt x="418" y="5"/>
                </a:lnTo>
                <a:lnTo>
                  <a:pt x="390" y="3"/>
                </a:lnTo>
                <a:lnTo>
                  <a:pt x="361" y="1"/>
                </a:lnTo>
                <a:lnTo>
                  <a:pt x="332" y="0"/>
                </a:lnTo>
                <a:lnTo>
                  <a:pt x="302" y="1"/>
                </a:lnTo>
                <a:lnTo>
                  <a:pt x="275" y="3"/>
                </a:lnTo>
                <a:lnTo>
                  <a:pt x="245" y="5"/>
                </a:lnTo>
                <a:lnTo>
                  <a:pt x="219" y="8"/>
                </a:lnTo>
                <a:lnTo>
                  <a:pt x="192" y="12"/>
                </a:lnTo>
                <a:lnTo>
                  <a:pt x="166" y="16"/>
                </a:lnTo>
                <a:lnTo>
                  <a:pt x="141" y="22"/>
                </a:lnTo>
                <a:lnTo>
                  <a:pt x="118" y="28"/>
                </a:lnTo>
                <a:lnTo>
                  <a:pt x="96" y="35"/>
                </a:lnTo>
                <a:lnTo>
                  <a:pt x="77" y="42"/>
                </a:lnTo>
                <a:lnTo>
                  <a:pt x="60" y="50"/>
                </a:lnTo>
                <a:lnTo>
                  <a:pt x="44" y="59"/>
                </a:lnTo>
                <a:lnTo>
                  <a:pt x="31" y="68"/>
                </a:lnTo>
                <a:lnTo>
                  <a:pt x="20" y="77"/>
                </a:lnTo>
                <a:lnTo>
                  <a:pt x="12" y="87"/>
                </a:lnTo>
                <a:lnTo>
                  <a:pt x="4" y="97"/>
                </a:lnTo>
                <a:lnTo>
                  <a:pt x="1" y="107"/>
                </a:lnTo>
                <a:lnTo>
                  <a:pt x="0" y="1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8" name="Freeform 12" descr="Employees is in a rectangle. ssn (underlined), name, and lot are attributes in ovals connected to the Employees rectangle. Employees has a thin line connecting to the manages diamond and a thick line connecting to the works in diamond" title="Employees"/>
          <p:cNvSpPr>
            <a:spLocks/>
          </p:cNvSpPr>
          <p:nvPr/>
        </p:nvSpPr>
        <p:spPr bwMode="auto">
          <a:xfrm>
            <a:off x="2797175" y="4014789"/>
            <a:ext cx="1055687" cy="371475"/>
          </a:xfrm>
          <a:custGeom>
            <a:avLst/>
            <a:gdLst>
              <a:gd name="T0" fmla="*/ 2147483647 w 665"/>
              <a:gd name="T1" fmla="*/ 2147483647 h 234"/>
              <a:gd name="T2" fmla="*/ 2147483647 w 665"/>
              <a:gd name="T3" fmla="*/ 2147483647 h 234"/>
              <a:gd name="T4" fmla="*/ 2147483647 w 665"/>
              <a:gd name="T5" fmla="*/ 2147483647 h 234"/>
              <a:gd name="T6" fmla="*/ 2147483647 w 665"/>
              <a:gd name="T7" fmla="*/ 2147483647 h 234"/>
              <a:gd name="T8" fmla="*/ 2147483647 w 665"/>
              <a:gd name="T9" fmla="*/ 2147483647 h 234"/>
              <a:gd name="T10" fmla="*/ 2147483647 w 665"/>
              <a:gd name="T11" fmla="*/ 2147483647 h 234"/>
              <a:gd name="T12" fmla="*/ 2147483647 w 665"/>
              <a:gd name="T13" fmla="*/ 2147483647 h 234"/>
              <a:gd name="T14" fmla="*/ 2147483647 w 665"/>
              <a:gd name="T15" fmla="*/ 2147483647 h 234"/>
              <a:gd name="T16" fmla="*/ 2147483647 w 665"/>
              <a:gd name="T17" fmla="*/ 2147483647 h 234"/>
              <a:gd name="T18" fmla="*/ 2147483647 w 665"/>
              <a:gd name="T19" fmla="*/ 2147483647 h 234"/>
              <a:gd name="T20" fmla="*/ 2147483647 w 665"/>
              <a:gd name="T21" fmla="*/ 2147483647 h 234"/>
              <a:gd name="T22" fmla="*/ 2147483647 w 665"/>
              <a:gd name="T23" fmla="*/ 2147483647 h 234"/>
              <a:gd name="T24" fmla="*/ 2147483647 w 665"/>
              <a:gd name="T25" fmla="*/ 2147483647 h 234"/>
              <a:gd name="T26" fmla="*/ 2147483647 w 665"/>
              <a:gd name="T27" fmla="*/ 2147483647 h 234"/>
              <a:gd name="T28" fmla="*/ 2147483647 w 665"/>
              <a:gd name="T29" fmla="*/ 2147483647 h 234"/>
              <a:gd name="T30" fmla="*/ 2147483647 w 665"/>
              <a:gd name="T31" fmla="*/ 2147483647 h 234"/>
              <a:gd name="T32" fmla="*/ 2147483647 w 665"/>
              <a:gd name="T33" fmla="*/ 2147483647 h 234"/>
              <a:gd name="T34" fmla="*/ 2147483647 w 665"/>
              <a:gd name="T35" fmla="*/ 2147483647 h 234"/>
              <a:gd name="T36" fmla="*/ 2147483647 w 665"/>
              <a:gd name="T37" fmla="*/ 2147483647 h 234"/>
              <a:gd name="T38" fmla="*/ 2147483647 w 665"/>
              <a:gd name="T39" fmla="*/ 2147483647 h 234"/>
              <a:gd name="T40" fmla="*/ 2147483647 w 665"/>
              <a:gd name="T41" fmla="*/ 2147483647 h 234"/>
              <a:gd name="T42" fmla="*/ 2147483647 w 665"/>
              <a:gd name="T43" fmla="*/ 2147483647 h 234"/>
              <a:gd name="T44" fmla="*/ 2147483647 w 665"/>
              <a:gd name="T45" fmla="*/ 2147483647 h 234"/>
              <a:gd name="T46" fmla="*/ 2147483647 w 665"/>
              <a:gd name="T47" fmla="*/ 2147483647 h 234"/>
              <a:gd name="T48" fmla="*/ 2147483647 w 665"/>
              <a:gd name="T49" fmla="*/ 2147483647 h 234"/>
              <a:gd name="T50" fmla="*/ 2147483647 w 665"/>
              <a:gd name="T51" fmla="*/ 2147483647 h 234"/>
              <a:gd name="T52" fmla="*/ 2147483647 w 665"/>
              <a:gd name="T53" fmla="*/ 2147483647 h 234"/>
              <a:gd name="T54" fmla="*/ 2147483647 w 665"/>
              <a:gd name="T55" fmla="*/ 2147483647 h 234"/>
              <a:gd name="T56" fmla="*/ 2147483647 w 665"/>
              <a:gd name="T57" fmla="*/ 2147483647 h 234"/>
              <a:gd name="T58" fmla="*/ 2147483647 w 665"/>
              <a:gd name="T59" fmla="*/ 2147483647 h 234"/>
              <a:gd name="T60" fmla="*/ 2147483647 w 665"/>
              <a:gd name="T61" fmla="*/ 2147483647 h 234"/>
              <a:gd name="T62" fmla="*/ 2147483647 w 665"/>
              <a:gd name="T63" fmla="*/ 2147483647 h 234"/>
              <a:gd name="T64" fmla="*/ 2147483647 w 665"/>
              <a:gd name="T65" fmla="*/ 2147483647 h 234"/>
              <a:gd name="T66" fmla="*/ 2147483647 w 665"/>
              <a:gd name="T67" fmla="*/ 2147483647 h 234"/>
              <a:gd name="T68" fmla="*/ 2147483647 w 665"/>
              <a:gd name="T69" fmla="*/ 2147483647 h 234"/>
              <a:gd name="T70" fmla="*/ 2147483647 w 665"/>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5"/>
              <a:gd name="T109" fmla="*/ 0 h 234"/>
              <a:gd name="T110" fmla="*/ 665 w 665"/>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5" h="234">
                <a:moveTo>
                  <a:pt x="0" y="117"/>
                </a:moveTo>
                <a:lnTo>
                  <a:pt x="1" y="127"/>
                </a:lnTo>
                <a:lnTo>
                  <a:pt x="4" y="137"/>
                </a:lnTo>
                <a:lnTo>
                  <a:pt x="10" y="147"/>
                </a:lnTo>
                <a:lnTo>
                  <a:pt x="19" y="156"/>
                </a:lnTo>
                <a:lnTo>
                  <a:pt x="31" y="166"/>
                </a:lnTo>
                <a:lnTo>
                  <a:pt x="43" y="175"/>
                </a:lnTo>
                <a:lnTo>
                  <a:pt x="59" y="183"/>
                </a:lnTo>
                <a:lnTo>
                  <a:pt x="77" y="191"/>
                </a:lnTo>
                <a:lnTo>
                  <a:pt x="96" y="199"/>
                </a:lnTo>
                <a:lnTo>
                  <a:pt x="118" y="206"/>
                </a:lnTo>
                <a:lnTo>
                  <a:pt x="141" y="212"/>
                </a:lnTo>
                <a:lnTo>
                  <a:pt x="166" y="217"/>
                </a:lnTo>
                <a:lnTo>
                  <a:pt x="191" y="222"/>
                </a:lnTo>
                <a:lnTo>
                  <a:pt x="218" y="226"/>
                </a:lnTo>
                <a:lnTo>
                  <a:pt x="245" y="229"/>
                </a:lnTo>
                <a:lnTo>
                  <a:pt x="273" y="231"/>
                </a:lnTo>
                <a:lnTo>
                  <a:pt x="302" y="232"/>
                </a:lnTo>
                <a:lnTo>
                  <a:pt x="332" y="233"/>
                </a:lnTo>
                <a:lnTo>
                  <a:pt x="361" y="232"/>
                </a:lnTo>
                <a:lnTo>
                  <a:pt x="388" y="231"/>
                </a:lnTo>
                <a:lnTo>
                  <a:pt x="418" y="229"/>
                </a:lnTo>
                <a:lnTo>
                  <a:pt x="445" y="226"/>
                </a:lnTo>
                <a:lnTo>
                  <a:pt x="472" y="222"/>
                </a:lnTo>
                <a:lnTo>
                  <a:pt x="498" y="217"/>
                </a:lnTo>
                <a:lnTo>
                  <a:pt x="522" y="212"/>
                </a:lnTo>
                <a:lnTo>
                  <a:pt x="545" y="205"/>
                </a:lnTo>
                <a:lnTo>
                  <a:pt x="565" y="199"/>
                </a:lnTo>
                <a:lnTo>
                  <a:pt x="586" y="191"/>
                </a:lnTo>
                <a:lnTo>
                  <a:pt x="603" y="183"/>
                </a:lnTo>
                <a:lnTo>
                  <a:pt x="619" y="175"/>
                </a:lnTo>
                <a:lnTo>
                  <a:pt x="632" y="166"/>
                </a:lnTo>
                <a:lnTo>
                  <a:pt x="643" y="156"/>
                </a:lnTo>
                <a:lnTo>
                  <a:pt x="653" y="147"/>
                </a:lnTo>
                <a:lnTo>
                  <a:pt x="659" y="137"/>
                </a:lnTo>
                <a:lnTo>
                  <a:pt x="662" y="127"/>
                </a:lnTo>
                <a:lnTo>
                  <a:pt x="664" y="117"/>
                </a:lnTo>
                <a:lnTo>
                  <a:pt x="662" y="106"/>
                </a:lnTo>
                <a:lnTo>
                  <a:pt x="659" y="96"/>
                </a:lnTo>
                <a:lnTo>
                  <a:pt x="653" y="86"/>
                </a:lnTo>
                <a:lnTo>
                  <a:pt x="643" y="77"/>
                </a:lnTo>
                <a:lnTo>
                  <a:pt x="632" y="68"/>
                </a:lnTo>
                <a:lnTo>
                  <a:pt x="619" y="58"/>
                </a:lnTo>
                <a:lnTo>
                  <a:pt x="603" y="50"/>
                </a:lnTo>
                <a:lnTo>
                  <a:pt x="586" y="42"/>
                </a:lnTo>
                <a:lnTo>
                  <a:pt x="565" y="34"/>
                </a:lnTo>
                <a:lnTo>
                  <a:pt x="545" y="28"/>
                </a:lnTo>
                <a:lnTo>
                  <a:pt x="522" y="21"/>
                </a:lnTo>
                <a:lnTo>
                  <a:pt x="498" y="16"/>
                </a:lnTo>
                <a:lnTo>
                  <a:pt x="472" y="11"/>
                </a:lnTo>
                <a:lnTo>
                  <a:pt x="445" y="7"/>
                </a:lnTo>
                <a:lnTo>
                  <a:pt x="416" y="5"/>
                </a:lnTo>
                <a:lnTo>
                  <a:pt x="388" y="2"/>
                </a:lnTo>
                <a:lnTo>
                  <a:pt x="361" y="1"/>
                </a:lnTo>
                <a:lnTo>
                  <a:pt x="332" y="0"/>
                </a:lnTo>
                <a:lnTo>
                  <a:pt x="302" y="1"/>
                </a:lnTo>
                <a:lnTo>
                  <a:pt x="273" y="2"/>
                </a:lnTo>
                <a:lnTo>
                  <a:pt x="245" y="5"/>
                </a:lnTo>
                <a:lnTo>
                  <a:pt x="218" y="7"/>
                </a:lnTo>
                <a:lnTo>
                  <a:pt x="191" y="12"/>
                </a:lnTo>
                <a:lnTo>
                  <a:pt x="166" y="16"/>
                </a:lnTo>
                <a:lnTo>
                  <a:pt x="141" y="21"/>
                </a:lnTo>
                <a:lnTo>
                  <a:pt x="117" y="28"/>
                </a:lnTo>
                <a:lnTo>
                  <a:pt x="96" y="35"/>
                </a:lnTo>
                <a:lnTo>
                  <a:pt x="77" y="42"/>
                </a:lnTo>
                <a:lnTo>
                  <a:pt x="59" y="50"/>
                </a:lnTo>
                <a:lnTo>
                  <a:pt x="43" y="58"/>
                </a:lnTo>
                <a:lnTo>
                  <a:pt x="31" y="68"/>
                </a:lnTo>
                <a:lnTo>
                  <a:pt x="19" y="77"/>
                </a:lnTo>
                <a:lnTo>
                  <a:pt x="10" y="86"/>
                </a:lnTo>
                <a:lnTo>
                  <a:pt x="4" y="97"/>
                </a:lnTo>
                <a:lnTo>
                  <a:pt x="1" y="107"/>
                </a:lnTo>
                <a:lnTo>
                  <a:pt x="0" y="1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69" name="Freeform 13" descr="Manages is a diamond connecting employees and departments relation. It  has the attribute since in an obal connect to it. The connection to employees is a line. Departments has a thick arrow pointing to Manages. Employees has a thin line connecting to manages" title="Manages"/>
          <p:cNvSpPr>
            <a:spLocks/>
          </p:cNvSpPr>
          <p:nvPr/>
        </p:nvSpPr>
        <p:spPr bwMode="auto">
          <a:xfrm>
            <a:off x="3863976" y="4471989"/>
            <a:ext cx="1176337" cy="609600"/>
          </a:xfrm>
          <a:custGeom>
            <a:avLst/>
            <a:gdLst>
              <a:gd name="T0" fmla="*/ 0 w 741"/>
              <a:gd name="T1" fmla="*/ 2147483647 h 384"/>
              <a:gd name="T2" fmla="*/ 2147483647 w 741"/>
              <a:gd name="T3" fmla="*/ 0 h 384"/>
              <a:gd name="T4" fmla="*/ 2147483647 w 741"/>
              <a:gd name="T5" fmla="*/ 2147483647 h 384"/>
              <a:gd name="T6" fmla="*/ 2147483647 w 741"/>
              <a:gd name="T7" fmla="*/ 2147483647 h 384"/>
              <a:gd name="T8" fmla="*/ 0 w 741"/>
              <a:gd name="T9" fmla="*/ 2147483647 h 384"/>
              <a:gd name="T10" fmla="*/ 0 60000 65536"/>
              <a:gd name="T11" fmla="*/ 0 60000 65536"/>
              <a:gd name="T12" fmla="*/ 0 60000 65536"/>
              <a:gd name="T13" fmla="*/ 0 60000 65536"/>
              <a:gd name="T14" fmla="*/ 0 60000 65536"/>
              <a:gd name="T15" fmla="*/ 0 w 741"/>
              <a:gd name="T16" fmla="*/ 0 h 384"/>
              <a:gd name="T17" fmla="*/ 741 w 741"/>
              <a:gd name="T18" fmla="*/ 384 h 384"/>
            </a:gdLst>
            <a:ahLst/>
            <a:cxnLst>
              <a:cxn ang="T10">
                <a:pos x="T0" y="T1"/>
              </a:cxn>
              <a:cxn ang="T11">
                <a:pos x="T2" y="T3"/>
              </a:cxn>
              <a:cxn ang="T12">
                <a:pos x="T4" y="T5"/>
              </a:cxn>
              <a:cxn ang="T13">
                <a:pos x="T6" y="T7"/>
              </a:cxn>
              <a:cxn ang="T14">
                <a:pos x="T8" y="T9"/>
              </a:cxn>
            </a:cxnLst>
            <a:rect l="T15" t="T16" r="T17" b="T18"/>
            <a:pathLst>
              <a:path w="741" h="384">
                <a:moveTo>
                  <a:pt x="0" y="191"/>
                </a:moveTo>
                <a:lnTo>
                  <a:pt x="365" y="0"/>
                </a:lnTo>
                <a:lnTo>
                  <a:pt x="740" y="198"/>
                </a:lnTo>
                <a:lnTo>
                  <a:pt x="365" y="383"/>
                </a:lnTo>
                <a:lnTo>
                  <a:pt x="0" y="19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0" name="Freeform 14" descr="Employees is in a rectangle. ssn (underlined), name, and lot are attributes in ovals connected to the Employees rectangle. Employees has a thin line connecting to the manages diamond and a thick line connecting to the works in diamond" title="Employees"/>
          <p:cNvSpPr>
            <a:spLocks/>
          </p:cNvSpPr>
          <p:nvPr/>
        </p:nvSpPr>
        <p:spPr bwMode="auto">
          <a:xfrm>
            <a:off x="1806575" y="4613277"/>
            <a:ext cx="1249363" cy="331788"/>
          </a:xfrm>
          <a:custGeom>
            <a:avLst/>
            <a:gdLst>
              <a:gd name="T0" fmla="*/ 2147483647 w 787"/>
              <a:gd name="T1" fmla="*/ 2147483647 h 209"/>
              <a:gd name="T2" fmla="*/ 2147483647 w 787"/>
              <a:gd name="T3" fmla="*/ 0 h 209"/>
              <a:gd name="T4" fmla="*/ 0 w 787"/>
              <a:gd name="T5" fmla="*/ 0 h 209"/>
              <a:gd name="T6" fmla="*/ 0 w 787"/>
              <a:gd name="T7" fmla="*/ 2147483647 h 209"/>
              <a:gd name="T8" fmla="*/ 2147483647 w 787"/>
              <a:gd name="T9" fmla="*/ 2147483647 h 209"/>
              <a:gd name="T10" fmla="*/ 0 60000 65536"/>
              <a:gd name="T11" fmla="*/ 0 60000 65536"/>
              <a:gd name="T12" fmla="*/ 0 60000 65536"/>
              <a:gd name="T13" fmla="*/ 0 60000 65536"/>
              <a:gd name="T14" fmla="*/ 0 60000 65536"/>
              <a:gd name="T15" fmla="*/ 0 w 787"/>
              <a:gd name="T16" fmla="*/ 0 h 209"/>
              <a:gd name="T17" fmla="*/ 787 w 787"/>
              <a:gd name="T18" fmla="*/ 209 h 209"/>
            </a:gdLst>
            <a:ahLst/>
            <a:cxnLst>
              <a:cxn ang="T10">
                <a:pos x="T0" y="T1"/>
              </a:cxn>
              <a:cxn ang="T11">
                <a:pos x="T2" y="T3"/>
              </a:cxn>
              <a:cxn ang="T12">
                <a:pos x="T4" y="T5"/>
              </a:cxn>
              <a:cxn ang="T13">
                <a:pos x="T6" y="T7"/>
              </a:cxn>
              <a:cxn ang="T14">
                <a:pos x="T8" y="T9"/>
              </a:cxn>
            </a:cxnLst>
            <a:rect l="T15" t="T16" r="T17" b="T18"/>
            <a:pathLst>
              <a:path w="787" h="209">
                <a:moveTo>
                  <a:pt x="786" y="208"/>
                </a:moveTo>
                <a:lnTo>
                  <a:pt x="786" y="0"/>
                </a:lnTo>
                <a:lnTo>
                  <a:pt x="0" y="0"/>
                </a:lnTo>
                <a:lnTo>
                  <a:pt x="0" y="208"/>
                </a:lnTo>
                <a:lnTo>
                  <a:pt x="786" y="20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1" name="Freeform 15" descr="Departmebnts is in a rectangle. did (underlined), dname, and budget are attributes in ovals connected to the Departments rectangle. Departments has a thick arrow pointing to the manages Diamond and a thick line pointing to the works_in diamond" title="Departments"/>
          <p:cNvSpPr>
            <a:spLocks/>
          </p:cNvSpPr>
          <p:nvPr/>
        </p:nvSpPr>
        <p:spPr bwMode="auto">
          <a:xfrm>
            <a:off x="6024563" y="3754440"/>
            <a:ext cx="1058863" cy="371475"/>
          </a:xfrm>
          <a:custGeom>
            <a:avLst/>
            <a:gdLst>
              <a:gd name="T0" fmla="*/ 2147483647 w 667"/>
              <a:gd name="T1" fmla="*/ 2147483647 h 234"/>
              <a:gd name="T2" fmla="*/ 2147483647 w 667"/>
              <a:gd name="T3" fmla="*/ 2147483647 h 234"/>
              <a:gd name="T4" fmla="*/ 2147483647 w 667"/>
              <a:gd name="T5" fmla="*/ 2147483647 h 234"/>
              <a:gd name="T6" fmla="*/ 2147483647 w 667"/>
              <a:gd name="T7" fmla="*/ 2147483647 h 234"/>
              <a:gd name="T8" fmla="*/ 2147483647 w 667"/>
              <a:gd name="T9" fmla="*/ 2147483647 h 234"/>
              <a:gd name="T10" fmla="*/ 2147483647 w 667"/>
              <a:gd name="T11" fmla="*/ 2147483647 h 234"/>
              <a:gd name="T12" fmla="*/ 2147483647 w 667"/>
              <a:gd name="T13" fmla="*/ 2147483647 h 234"/>
              <a:gd name="T14" fmla="*/ 2147483647 w 667"/>
              <a:gd name="T15" fmla="*/ 2147483647 h 234"/>
              <a:gd name="T16" fmla="*/ 2147483647 w 667"/>
              <a:gd name="T17" fmla="*/ 2147483647 h 234"/>
              <a:gd name="T18" fmla="*/ 2147483647 w 667"/>
              <a:gd name="T19" fmla="*/ 2147483647 h 234"/>
              <a:gd name="T20" fmla="*/ 2147483647 w 667"/>
              <a:gd name="T21" fmla="*/ 2147483647 h 234"/>
              <a:gd name="T22" fmla="*/ 2147483647 w 667"/>
              <a:gd name="T23" fmla="*/ 2147483647 h 234"/>
              <a:gd name="T24" fmla="*/ 2147483647 w 667"/>
              <a:gd name="T25" fmla="*/ 2147483647 h 234"/>
              <a:gd name="T26" fmla="*/ 2147483647 w 667"/>
              <a:gd name="T27" fmla="*/ 2147483647 h 234"/>
              <a:gd name="T28" fmla="*/ 2147483647 w 667"/>
              <a:gd name="T29" fmla="*/ 2147483647 h 234"/>
              <a:gd name="T30" fmla="*/ 2147483647 w 667"/>
              <a:gd name="T31" fmla="*/ 2147483647 h 234"/>
              <a:gd name="T32" fmla="*/ 2147483647 w 667"/>
              <a:gd name="T33" fmla="*/ 2147483647 h 234"/>
              <a:gd name="T34" fmla="*/ 2147483647 w 667"/>
              <a:gd name="T35" fmla="*/ 2147483647 h 234"/>
              <a:gd name="T36" fmla="*/ 2147483647 w 667"/>
              <a:gd name="T37" fmla="*/ 2147483647 h 234"/>
              <a:gd name="T38" fmla="*/ 2147483647 w 667"/>
              <a:gd name="T39" fmla="*/ 2147483647 h 234"/>
              <a:gd name="T40" fmla="*/ 2147483647 w 667"/>
              <a:gd name="T41" fmla="*/ 2147483647 h 234"/>
              <a:gd name="T42" fmla="*/ 2147483647 w 667"/>
              <a:gd name="T43" fmla="*/ 2147483647 h 234"/>
              <a:gd name="T44" fmla="*/ 2147483647 w 667"/>
              <a:gd name="T45" fmla="*/ 2147483647 h 234"/>
              <a:gd name="T46" fmla="*/ 2147483647 w 667"/>
              <a:gd name="T47" fmla="*/ 2147483647 h 234"/>
              <a:gd name="T48" fmla="*/ 2147483647 w 667"/>
              <a:gd name="T49" fmla="*/ 2147483647 h 234"/>
              <a:gd name="T50" fmla="*/ 2147483647 w 667"/>
              <a:gd name="T51" fmla="*/ 2147483647 h 234"/>
              <a:gd name="T52" fmla="*/ 2147483647 w 667"/>
              <a:gd name="T53" fmla="*/ 2147483647 h 234"/>
              <a:gd name="T54" fmla="*/ 2147483647 w 667"/>
              <a:gd name="T55" fmla="*/ 2147483647 h 234"/>
              <a:gd name="T56" fmla="*/ 2147483647 w 667"/>
              <a:gd name="T57" fmla="*/ 2147483647 h 234"/>
              <a:gd name="T58" fmla="*/ 2147483647 w 667"/>
              <a:gd name="T59" fmla="*/ 2147483647 h 234"/>
              <a:gd name="T60" fmla="*/ 2147483647 w 667"/>
              <a:gd name="T61" fmla="*/ 2147483647 h 234"/>
              <a:gd name="T62" fmla="*/ 2147483647 w 667"/>
              <a:gd name="T63" fmla="*/ 2147483647 h 234"/>
              <a:gd name="T64" fmla="*/ 2147483647 w 667"/>
              <a:gd name="T65" fmla="*/ 2147483647 h 234"/>
              <a:gd name="T66" fmla="*/ 2147483647 w 667"/>
              <a:gd name="T67" fmla="*/ 2147483647 h 234"/>
              <a:gd name="T68" fmla="*/ 2147483647 w 667"/>
              <a:gd name="T69" fmla="*/ 2147483647 h 234"/>
              <a:gd name="T70" fmla="*/ 2147483647 w 667"/>
              <a:gd name="T71" fmla="*/ 2147483647 h 2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67"/>
              <a:gd name="T109" fmla="*/ 0 h 234"/>
              <a:gd name="T110" fmla="*/ 667 w 667"/>
              <a:gd name="T111" fmla="*/ 234 h 2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67" h="234">
                <a:moveTo>
                  <a:pt x="666" y="116"/>
                </a:moveTo>
                <a:lnTo>
                  <a:pt x="664" y="107"/>
                </a:lnTo>
                <a:lnTo>
                  <a:pt x="661" y="96"/>
                </a:lnTo>
                <a:lnTo>
                  <a:pt x="655" y="86"/>
                </a:lnTo>
                <a:lnTo>
                  <a:pt x="646" y="77"/>
                </a:lnTo>
                <a:lnTo>
                  <a:pt x="634" y="67"/>
                </a:lnTo>
                <a:lnTo>
                  <a:pt x="621" y="58"/>
                </a:lnTo>
                <a:lnTo>
                  <a:pt x="606" y="50"/>
                </a:lnTo>
                <a:lnTo>
                  <a:pt x="588" y="42"/>
                </a:lnTo>
                <a:lnTo>
                  <a:pt x="568" y="35"/>
                </a:lnTo>
                <a:lnTo>
                  <a:pt x="547" y="28"/>
                </a:lnTo>
                <a:lnTo>
                  <a:pt x="524" y="21"/>
                </a:lnTo>
                <a:lnTo>
                  <a:pt x="499" y="16"/>
                </a:lnTo>
                <a:lnTo>
                  <a:pt x="474" y="11"/>
                </a:lnTo>
                <a:lnTo>
                  <a:pt x="447" y="7"/>
                </a:lnTo>
                <a:lnTo>
                  <a:pt x="419" y="4"/>
                </a:lnTo>
                <a:lnTo>
                  <a:pt x="391" y="2"/>
                </a:lnTo>
                <a:lnTo>
                  <a:pt x="362" y="1"/>
                </a:lnTo>
                <a:lnTo>
                  <a:pt x="333" y="0"/>
                </a:lnTo>
                <a:lnTo>
                  <a:pt x="304" y="1"/>
                </a:lnTo>
                <a:lnTo>
                  <a:pt x="275" y="2"/>
                </a:lnTo>
                <a:lnTo>
                  <a:pt x="247" y="4"/>
                </a:lnTo>
                <a:lnTo>
                  <a:pt x="219" y="7"/>
                </a:lnTo>
                <a:lnTo>
                  <a:pt x="192" y="11"/>
                </a:lnTo>
                <a:lnTo>
                  <a:pt x="167" y="16"/>
                </a:lnTo>
                <a:lnTo>
                  <a:pt x="143" y="21"/>
                </a:lnTo>
                <a:lnTo>
                  <a:pt x="120" y="28"/>
                </a:lnTo>
                <a:lnTo>
                  <a:pt x="98" y="35"/>
                </a:lnTo>
                <a:lnTo>
                  <a:pt x="78" y="42"/>
                </a:lnTo>
                <a:lnTo>
                  <a:pt x="60" y="50"/>
                </a:lnTo>
                <a:lnTo>
                  <a:pt x="46" y="58"/>
                </a:lnTo>
                <a:lnTo>
                  <a:pt x="31" y="67"/>
                </a:lnTo>
                <a:lnTo>
                  <a:pt x="20" y="77"/>
                </a:lnTo>
                <a:lnTo>
                  <a:pt x="12" y="86"/>
                </a:lnTo>
                <a:lnTo>
                  <a:pt x="6" y="96"/>
                </a:lnTo>
                <a:lnTo>
                  <a:pt x="2" y="107"/>
                </a:lnTo>
                <a:lnTo>
                  <a:pt x="0" y="116"/>
                </a:lnTo>
                <a:lnTo>
                  <a:pt x="2" y="127"/>
                </a:lnTo>
                <a:lnTo>
                  <a:pt x="6" y="137"/>
                </a:lnTo>
                <a:lnTo>
                  <a:pt x="12" y="147"/>
                </a:lnTo>
                <a:lnTo>
                  <a:pt x="20" y="156"/>
                </a:lnTo>
                <a:lnTo>
                  <a:pt x="31" y="166"/>
                </a:lnTo>
                <a:lnTo>
                  <a:pt x="46" y="175"/>
                </a:lnTo>
                <a:lnTo>
                  <a:pt x="60" y="183"/>
                </a:lnTo>
                <a:lnTo>
                  <a:pt x="78" y="191"/>
                </a:lnTo>
                <a:lnTo>
                  <a:pt x="98" y="199"/>
                </a:lnTo>
                <a:lnTo>
                  <a:pt x="120" y="206"/>
                </a:lnTo>
                <a:lnTo>
                  <a:pt x="143" y="212"/>
                </a:lnTo>
                <a:lnTo>
                  <a:pt x="167" y="217"/>
                </a:lnTo>
                <a:lnTo>
                  <a:pt x="192" y="222"/>
                </a:lnTo>
                <a:lnTo>
                  <a:pt x="219" y="226"/>
                </a:lnTo>
                <a:lnTo>
                  <a:pt x="247" y="229"/>
                </a:lnTo>
                <a:lnTo>
                  <a:pt x="275" y="231"/>
                </a:lnTo>
                <a:lnTo>
                  <a:pt x="304" y="232"/>
                </a:lnTo>
                <a:lnTo>
                  <a:pt x="333" y="233"/>
                </a:lnTo>
                <a:lnTo>
                  <a:pt x="362" y="232"/>
                </a:lnTo>
                <a:lnTo>
                  <a:pt x="391" y="231"/>
                </a:lnTo>
                <a:lnTo>
                  <a:pt x="419" y="229"/>
                </a:lnTo>
                <a:lnTo>
                  <a:pt x="447" y="226"/>
                </a:lnTo>
                <a:lnTo>
                  <a:pt x="474" y="222"/>
                </a:lnTo>
                <a:lnTo>
                  <a:pt x="499" y="217"/>
                </a:lnTo>
                <a:lnTo>
                  <a:pt x="524" y="212"/>
                </a:lnTo>
                <a:lnTo>
                  <a:pt x="547" y="206"/>
                </a:lnTo>
                <a:lnTo>
                  <a:pt x="568" y="199"/>
                </a:lnTo>
                <a:lnTo>
                  <a:pt x="588" y="191"/>
                </a:lnTo>
                <a:lnTo>
                  <a:pt x="606" y="183"/>
                </a:lnTo>
                <a:lnTo>
                  <a:pt x="621" y="175"/>
                </a:lnTo>
                <a:lnTo>
                  <a:pt x="634" y="166"/>
                </a:lnTo>
                <a:lnTo>
                  <a:pt x="646" y="156"/>
                </a:lnTo>
                <a:lnTo>
                  <a:pt x="655" y="147"/>
                </a:lnTo>
                <a:lnTo>
                  <a:pt x="661" y="137"/>
                </a:lnTo>
                <a:lnTo>
                  <a:pt x="664" y="127"/>
                </a:lnTo>
                <a:lnTo>
                  <a:pt x="666" y="1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2" name="Rectangle 16" descr="Employees is in a rectangle. ssn (underlined), name, and lot are attributes in ovals connected to the Employees rectangle. Employees has a thin line connecting to the manages diamond and a thick line connecting to the works in diamond" title="Employees"/>
          <p:cNvSpPr>
            <a:spLocks noChangeArrowheads="1"/>
          </p:cNvSpPr>
          <p:nvPr/>
        </p:nvSpPr>
        <p:spPr bwMode="auto">
          <a:xfrm>
            <a:off x="3109912" y="401002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lot</a:t>
            </a:r>
          </a:p>
        </p:txBody>
      </p:sp>
      <p:sp>
        <p:nvSpPr>
          <p:cNvPr id="45073" name="Freeform 17" descr="Departmebnts is in a rectangle. did (underlined), dname, and budget are attributes in ovals connected to the Departments rectangle. Departments has a thick arrow pointing to the manages Diamond and a thick line pointing to the works_in diamond" title="Departments"/>
          <p:cNvSpPr>
            <a:spLocks/>
          </p:cNvSpPr>
          <p:nvPr/>
        </p:nvSpPr>
        <p:spPr bwMode="auto">
          <a:xfrm>
            <a:off x="6024562" y="4622801"/>
            <a:ext cx="1474788" cy="361951"/>
          </a:xfrm>
          <a:custGeom>
            <a:avLst/>
            <a:gdLst>
              <a:gd name="T0" fmla="*/ 2147483647 w 929"/>
              <a:gd name="T1" fmla="*/ 2147483647 h 228"/>
              <a:gd name="T2" fmla="*/ 2147483647 w 929"/>
              <a:gd name="T3" fmla="*/ 0 h 228"/>
              <a:gd name="T4" fmla="*/ 0 w 929"/>
              <a:gd name="T5" fmla="*/ 0 h 228"/>
              <a:gd name="T6" fmla="*/ 0 w 929"/>
              <a:gd name="T7" fmla="*/ 2147483647 h 228"/>
              <a:gd name="T8" fmla="*/ 2147483647 w 929"/>
              <a:gd name="T9" fmla="*/ 2147483647 h 228"/>
              <a:gd name="T10" fmla="*/ 0 60000 65536"/>
              <a:gd name="T11" fmla="*/ 0 60000 65536"/>
              <a:gd name="T12" fmla="*/ 0 60000 65536"/>
              <a:gd name="T13" fmla="*/ 0 60000 65536"/>
              <a:gd name="T14" fmla="*/ 0 60000 65536"/>
              <a:gd name="T15" fmla="*/ 0 w 929"/>
              <a:gd name="T16" fmla="*/ 0 h 228"/>
              <a:gd name="T17" fmla="*/ 929 w 929"/>
              <a:gd name="T18" fmla="*/ 228 h 228"/>
            </a:gdLst>
            <a:ahLst/>
            <a:cxnLst>
              <a:cxn ang="T10">
                <a:pos x="T0" y="T1"/>
              </a:cxn>
              <a:cxn ang="T11">
                <a:pos x="T2" y="T3"/>
              </a:cxn>
              <a:cxn ang="T12">
                <a:pos x="T4" y="T5"/>
              </a:cxn>
              <a:cxn ang="T13">
                <a:pos x="T6" y="T7"/>
              </a:cxn>
              <a:cxn ang="T14">
                <a:pos x="T8" y="T9"/>
              </a:cxn>
            </a:cxnLst>
            <a:rect l="T15" t="T16" r="T17" b="T18"/>
            <a:pathLst>
              <a:path w="929" h="228">
                <a:moveTo>
                  <a:pt x="928" y="227"/>
                </a:moveTo>
                <a:lnTo>
                  <a:pt x="928" y="0"/>
                </a:lnTo>
                <a:lnTo>
                  <a:pt x="0" y="0"/>
                </a:lnTo>
                <a:lnTo>
                  <a:pt x="0" y="227"/>
                </a:lnTo>
                <a:lnTo>
                  <a:pt x="928" y="22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4" name="Freeform 18" descr=" Works_In is in a diamond and has the attribute since in an oval connected to it. The Works_In diamond connects the Employees and Departments relations with thick lines" title="Works In"/>
          <p:cNvSpPr>
            <a:spLocks/>
          </p:cNvSpPr>
          <p:nvPr/>
        </p:nvSpPr>
        <p:spPr bwMode="auto">
          <a:xfrm>
            <a:off x="3863976" y="5284789"/>
            <a:ext cx="1404937" cy="609600"/>
          </a:xfrm>
          <a:custGeom>
            <a:avLst/>
            <a:gdLst>
              <a:gd name="T0" fmla="*/ 0 w 885"/>
              <a:gd name="T1" fmla="*/ 2147483647 h 384"/>
              <a:gd name="T2" fmla="*/ 2147483647 w 885"/>
              <a:gd name="T3" fmla="*/ 0 h 384"/>
              <a:gd name="T4" fmla="*/ 2147483647 w 885"/>
              <a:gd name="T5" fmla="*/ 2147483647 h 384"/>
              <a:gd name="T6" fmla="*/ 2147483647 w 885"/>
              <a:gd name="T7" fmla="*/ 2147483647 h 384"/>
              <a:gd name="T8" fmla="*/ 0 w 885"/>
              <a:gd name="T9" fmla="*/ 2147483647 h 384"/>
              <a:gd name="T10" fmla="*/ 0 60000 65536"/>
              <a:gd name="T11" fmla="*/ 0 60000 65536"/>
              <a:gd name="T12" fmla="*/ 0 60000 65536"/>
              <a:gd name="T13" fmla="*/ 0 60000 65536"/>
              <a:gd name="T14" fmla="*/ 0 60000 65536"/>
              <a:gd name="T15" fmla="*/ 0 w 885"/>
              <a:gd name="T16" fmla="*/ 0 h 384"/>
              <a:gd name="T17" fmla="*/ 885 w 885"/>
              <a:gd name="T18" fmla="*/ 384 h 384"/>
            </a:gdLst>
            <a:ahLst/>
            <a:cxnLst>
              <a:cxn ang="T10">
                <a:pos x="T0" y="T1"/>
              </a:cxn>
              <a:cxn ang="T11">
                <a:pos x="T2" y="T3"/>
              </a:cxn>
              <a:cxn ang="T12">
                <a:pos x="T4" y="T5"/>
              </a:cxn>
              <a:cxn ang="T13">
                <a:pos x="T6" y="T7"/>
              </a:cxn>
              <a:cxn ang="T14">
                <a:pos x="T8" y="T9"/>
              </a:cxn>
            </a:cxnLst>
            <a:rect l="T15" t="T16" r="T17" b="T18"/>
            <a:pathLst>
              <a:path w="885" h="384">
                <a:moveTo>
                  <a:pt x="0" y="192"/>
                </a:moveTo>
                <a:lnTo>
                  <a:pt x="436" y="0"/>
                </a:lnTo>
                <a:lnTo>
                  <a:pt x="884" y="198"/>
                </a:lnTo>
                <a:lnTo>
                  <a:pt x="436" y="383"/>
                </a:lnTo>
                <a:lnTo>
                  <a:pt x="0" y="19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5" name="Rectangle 19" descr="Employees is in a rectangle. ssn (underlined), name, and lot are attributes in ovals connected to the Employees rectangle. Employees has a thin line connecting to the manages diamond and a thick line connecting to the works in diamond" title="Employees"/>
          <p:cNvSpPr>
            <a:spLocks noChangeArrowheads="1"/>
          </p:cNvSpPr>
          <p:nvPr/>
        </p:nvSpPr>
        <p:spPr bwMode="auto">
          <a:xfrm>
            <a:off x="2039936" y="3716339"/>
            <a:ext cx="71814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name</a:t>
            </a:r>
          </a:p>
        </p:txBody>
      </p:sp>
      <p:sp>
        <p:nvSpPr>
          <p:cNvPr id="45076" name="Rectangle 20"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6221413" y="3725864"/>
            <a:ext cx="8431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dname</a:t>
            </a:r>
          </a:p>
        </p:txBody>
      </p:sp>
      <p:sp>
        <p:nvSpPr>
          <p:cNvPr id="45077" name="Rectangle 21"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7237413" y="4008439"/>
            <a:ext cx="865623"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budget</a:t>
            </a:r>
          </a:p>
        </p:txBody>
      </p:sp>
      <p:sp>
        <p:nvSpPr>
          <p:cNvPr id="45078" name="Rectangle 22"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5362575" y="4008439"/>
            <a:ext cx="49052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did</a:t>
            </a:r>
          </a:p>
        </p:txBody>
      </p:sp>
      <p:sp>
        <p:nvSpPr>
          <p:cNvPr id="45079" name="Rectangle 23"/>
          <p:cNvSpPr>
            <a:spLocks noChangeArrowheads="1"/>
          </p:cNvSpPr>
          <p:nvPr/>
        </p:nvSpPr>
        <p:spPr bwMode="auto">
          <a:xfrm>
            <a:off x="4162424" y="3530600"/>
            <a:ext cx="70692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since</a:t>
            </a:r>
          </a:p>
        </p:txBody>
      </p:sp>
      <p:sp>
        <p:nvSpPr>
          <p:cNvPr id="45080" name="Rectangle 24" descr="Employees is in a rectangle. ssn (underlined), name, and lot are attributes in ovals connected to the Employees rectangle. Employees has a thin line connecting to the manages diamond and a thick line connecting to the works in diamond" title="Employees"/>
          <p:cNvSpPr>
            <a:spLocks noChangeArrowheads="1"/>
          </p:cNvSpPr>
          <p:nvPr/>
        </p:nvSpPr>
        <p:spPr bwMode="auto">
          <a:xfrm>
            <a:off x="2039936" y="3716339"/>
            <a:ext cx="71814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name</a:t>
            </a:r>
          </a:p>
        </p:txBody>
      </p:sp>
      <p:sp>
        <p:nvSpPr>
          <p:cNvPr id="45081" name="Rectangle 25"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6221413" y="3725864"/>
            <a:ext cx="8431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dname</a:t>
            </a:r>
          </a:p>
        </p:txBody>
      </p:sp>
      <p:sp>
        <p:nvSpPr>
          <p:cNvPr id="45082" name="Rectangle 26"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7237413" y="4008439"/>
            <a:ext cx="865623"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budget</a:t>
            </a:r>
          </a:p>
        </p:txBody>
      </p:sp>
      <p:sp>
        <p:nvSpPr>
          <p:cNvPr id="45083" name="Rectangle 27"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5362575" y="4008439"/>
            <a:ext cx="49052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u="sng"/>
              <a:t>did</a:t>
            </a:r>
          </a:p>
        </p:txBody>
      </p:sp>
      <p:sp>
        <p:nvSpPr>
          <p:cNvPr id="45084" name="Rectangle 28"/>
          <p:cNvSpPr>
            <a:spLocks noChangeArrowheads="1"/>
          </p:cNvSpPr>
          <p:nvPr/>
        </p:nvSpPr>
        <p:spPr bwMode="auto">
          <a:xfrm>
            <a:off x="4162424" y="3530600"/>
            <a:ext cx="70692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dirty="0"/>
              <a:t>since</a:t>
            </a:r>
          </a:p>
        </p:txBody>
      </p:sp>
      <p:sp>
        <p:nvSpPr>
          <p:cNvPr id="45085" name="Rectangle 29"/>
          <p:cNvSpPr>
            <a:spLocks noChangeArrowheads="1"/>
          </p:cNvSpPr>
          <p:nvPr/>
        </p:nvSpPr>
        <p:spPr bwMode="auto">
          <a:xfrm>
            <a:off x="3902075" y="4622800"/>
            <a:ext cx="10595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Manages</a:t>
            </a:r>
          </a:p>
        </p:txBody>
      </p:sp>
      <p:sp>
        <p:nvSpPr>
          <p:cNvPr id="45086" name="Rectangle 30" descr=" Works_In is in a diamond and has the attribute since in an oval connected to it. The Works_In diamond connects the Employees and Departments relations with thick lines" title="Works In"/>
          <p:cNvSpPr>
            <a:spLocks noChangeArrowheads="1"/>
          </p:cNvSpPr>
          <p:nvPr/>
        </p:nvSpPr>
        <p:spPr bwMode="auto">
          <a:xfrm>
            <a:off x="4164012" y="6243639"/>
            <a:ext cx="70692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since</a:t>
            </a:r>
          </a:p>
        </p:txBody>
      </p:sp>
      <p:sp>
        <p:nvSpPr>
          <p:cNvPr id="45087" name="Rectangle 31"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Arrowheads="1"/>
          </p:cNvSpPr>
          <p:nvPr/>
        </p:nvSpPr>
        <p:spPr bwMode="auto">
          <a:xfrm>
            <a:off x="6076950" y="4605339"/>
            <a:ext cx="1436292"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dirty="0"/>
              <a:t>Departments</a:t>
            </a:r>
          </a:p>
        </p:txBody>
      </p:sp>
      <p:sp>
        <p:nvSpPr>
          <p:cNvPr id="45088" name="Rectangle 32" descr="Employees is in a rectangle. ssn (underlined), name, and lot are attributes in ovals connected to the Employees rectangle. Employees has a thin line connecting to the manages diamond and a thick line connecting to the works in diamond" title="Employees"/>
          <p:cNvSpPr>
            <a:spLocks noChangeArrowheads="1"/>
          </p:cNvSpPr>
          <p:nvPr/>
        </p:nvSpPr>
        <p:spPr bwMode="auto">
          <a:xfrm>
            <a:off x="1882775" y="4606925"/>
            <a:ext cx="126477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Employees</a:t>
            </a:r>
          </a:p>
        </p:txBody>
      </p:sp>
      <p:sp>
        <p:nvSpPr>
          <p:cNvPr id="45089" name="Rectangle 33" descr="Employees is in a rectangle. ssn (underlined), name, and lot are attributes in ovals connected to the Employees rectangle. Employees has a thin line connecting to the manages diamond and a thick line connecting to the works in diamond" title="Employees"/>
          <p:cNvSpPr>
            <a:spLocks noChangeArrowheads="1"/>
          </p:cNvSpPr>
          <p:nvPr/>
        </p:nvSpPr>
        <p:spPr bwMode="auto">
          <a:xfrm>
            <a:off x="1117600" y="3998913"/>
            <a:ext cx="53540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u="sng"/>
              <a:t>ssn</a:t>
            </a:r>
          </a:p>
        </p:txBody>
      </p:sp>
      <p:sp>
        <p:nvSpPr>
          <p:cNvPr id="45090" name="Rectangle 34" descr=" Works_In is in a diamond and has the attribute since in an oval connected to it. The Works_In diamond connects the Employees and Departments relations with thick lines" title="Works In"/>
          <p:cNvSpPr>
            <a:spLocks noChangeArrowheads="1"/>
          </p:cNvSpPr>
          <p:nvPr/>
        </p:nvSpPr>
        <p:spPr bwMode="auto">
          <a:xfrm>
            <a:off x="4071936" y="5408613"/>
            <a:ext cx="110235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Works_In</a:t>
            </a:r>
          </a:p>
        </p:txBody>
      </p:sp>
      <p:sp>
        <p:nvSpPr>
          <p:cNvPr id="45091" name="Line 35"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a:off x="1382713" y="4408488"/>
            <a:ext cx="646113" cy="20796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2" name="Line 36"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a:off x="2325687" y="4127501"/>
            <a:ext cx="0" cy="48895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3" name="Line 37"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flipH="1">
            <a:off x="2636836" y="4408488"/>
            <a:ext cx="668339" cy="20796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4" name="Line 38" descr="Manages is a diamond connecting employees and departments relation. It  has the attribute since in an obal connect to it. The connection to employees is a line. Departments has a thick arrow pointing to Manages. Employees has a thin line connecting to manages" title="Manages"/>
          <p:cNvSpPr>
            <a:spLocks noChangeShapeType="1"/>
          </p:cNvSpPr>
          <p:nvPr/>
        </p:nvSpPr>
        <p:spPr bwMode="auto">
          <a:xfrm flipV="1">
            <a:off x="4441824" y="3871913"/>
            <a:ext cx="0" cy="59531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5" name="Line 39"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a:off x="5591175" y="4408488"/>
            <a:ext cx="838200" cy="20796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6" name="Line 40"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a:off x="6556375" y="4127501"/>
            <a:ext cx="0" cy="48895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7" name="Line 41"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flipH="1">
            <a:off x="7011987" y="4408490"/>
            <a:ext cx="547688" cy="22701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8" name="Line 42" descr=" Works_In is in a diamond and has the attribute since in an oval connected to it. The Works_In diamond connects the Employees and Departments relations with thick lines" title="Works In"/>
          <p:cNvSpPr>
            <a:spLocks noChangeShapeType="1"/>
          </p:cNvSpPr>
          <p:nvPr/>
        </p:nvSpPr>
        <p:spPr bwMode="auto">
          <a:xfrm flipH="1">
            <a:off x="4435475" y="5891214"/>
            <a:ext cx="133351" cy="3683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099" name="Line 44"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flipH="1">
            <a:off x="3073399" y="4783139"/>
            <a:ext cx="766763"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100" name="Line 47"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flipH="1" flipV="1">
            <a:off x="3078161" y="4908551"/>
            <a:ext cx="762000" cy="6858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101" name="Line 48"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flipH="1">
            <a:off x="5226721" y="4756151"/>
            <a:ext cx="823240" cy="8382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102" name="Line 49"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flipH="1">
            <a:off x="5040313" y="4783139"/>
            <a:ext cx="1009649" cy="0"/>
          </a:xfrm>
          <a:prstGeom prst="line">
            <a:avLst/>
          </a:prstGeom>
          <a:noFill/>
          <a:ln w="12700">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4386" name="Line 50" descr="Employees is in a rectangle. ssn (underlined), name, and lot are attributes in ovals connected to the Employees rectangle. Employees has a thin line connecting to the manages diamond and a thick line connecting to the works in diamond" title="Employees"/>
          <p:cNvSpPr>
            <a:spLocks noChangeShapeType="1"/>
          </p:cNvSpPr>
          <p:nvPr/>
        </p:nvSpPr>
        <p:spPr bwMode="auto">
          <a:xfrm flipH="1" flipV="1">
            <a:off x="3055938" y="4949828"/>
            <a:ext cx="808037" cy="644523"/>
          </a:xfrm>
          <a:prstGeom prst="line">
            <a:avLst/>
          </a:prstGeom>
          <a:noFill/>
          <a:ln w="571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87" name="Line 51"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flipH="1">
            <a:off x="5226721" y="4756151"/>
            <a:ext cx="823240" cy="838200"/>
          </a:xfrm>
          <a:prstGeom prst="line">
            <a:avLst/>
          </a:prstGeom>
          <a:noFill/>
          <a:ln w="5715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 name="Line 52" descr="Departmebnts is in a rectangle. did (underlined), dname, and budget are attributes in ovals connected to the Departments rectangle. Departments has a thick arrow pointing to the manages Diamond and a thick line pointing to the works_in diamond" title="Departments"/>
          <p:cNvSpPr>
            <a:spLocks noChangeShapeType="1"/>
          </p:cNvSpPr>
          <p:nvPr/>
        </p:nvSpPr>
        <p:spPr bwMode="auto">
          <a:xfrm flipH="1">
            <a:off x="5033961" y="4783139"/>
            <a:ext cx="990600" cy="0"/>
          </a:xfrm>
          <a:prstGeom prst="line">
            <a:avLst/>
          </a:prstGeom>
          <a:noFill/>
          <a:ln w="57150">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12"/>
          </p:nvPr>
        </p:nvSpPr>
        <p:spPr/>
        <p:txBody>
          <a:bodyPr/>
          <a:lstStyle/>
          <a:p>
            <a:fld id="{459F6482-13E3-48AA-9F28-7362888D1E43}" type="slidenum">
              <a:rPr lang="en-US" smtClean="0"/>
              <a:t>87</a:t>
            </a:fld>
            <a:endParaRPr lang="en-US"/>
          </a:p>
        </p:txBody>
      </p:sp>
    </p:spTree>
    <p:extLst>
      <p:ext uri="{BB962C8B-B14F-4D97-AF65-F5344CB8AC3E}">
        <p14:creationId xmlns:p14="http://schemas.microsoft.com/office/powerpoint/2010/main" val="254647987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86"/>
                                        </p:tgtEl>
                                        <p:attrNameLst>
                                          <p:attrName>style.visibility</p:attrName>
                                        </p:attrNameLst>
                                      </p:cBhvr>
                                      <p:to>
                                        <p:strVal val="visible"/>
                                      </p:to>
                                    </p:set>
                                    <p:animEffect transition="in" filter="fade">
                                      <p:cBhvr>
                                        <p:cTn id="7" dur="500"/>
                                        <p:tgtEl>
                                          <p:spTgt spid="14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87"/>
                                        </p:tgtEl>
                                        <p:attrNameLst>
                                          <p:attrName>style.visibility</p:attrName>
                                        </p:attrNameLst>
                                      </p:cBhvr>
                                      <p:to>
                                        <p:strVal val="visible"/>
                                      </p:to>
                                    </p:set>
                                    <p:animEffect transition="in" filter="fade">
                                      <p:cBhvr>
                                        <p:cTn id="12" dur="500"/>
                                        <p:tgtEl>
                                          <p:spTgt spid="143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86" grpId="0" animBg="1"/>
      <p:bldP spid="14387" grpId="0" animBg="1"/>
      <p:bldP spid="4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p:txBody>
          <a:bodyPr/>
          <a:lstStyle/>
          <a:p>
            <a:r>
              <a:rPr lang="en-US" altLang="x-none"/>
              <a:t>Weak Entities</a:t>
            </a:r>
          </a:p>
        </p:txBody>
      </p:sp>
      <p:sp>
        <p:nvSpPr>
          <p:cNvPr id="50181" name="Rectangle 5"/>
          <p:cNvSpPr>
            <a:spLocks noGrp="1" noChangeArrowheads="1"/>
          </p:cNvSpPr>
          <p:nvPr>
            <p:ph idx="1"/>
          </p:nvPr>
        </p:nvSpPr>
        <p:spPr>
          <a:xfrm>
            <a:off x="266700" y="1374776"/>
            <a:ext cx="10972800" cy="5483224"/>
          </a:xfrm>
        </p:spPr>
        <p:txBody>
          <a:bodyPr>
            <a:normAutofit/>
          </a:bodyPr>
          <a:lstStyle/>
          <a:p>
            <a:r>
              <a:rPr lang="en-US" altLang="x-none" dirty="0"/>
              <a:t>A </a:t>
            </a:r>
            <a:r>
              <a:rPr lang="en-US" altLang="x-none" b="1" dirty="0"/>
              <a:t>weak entity </a:t>
            </a:r>
            <a:r>
              <a:rPr lang="en-US" altLang="x-none" dirty="0"/>
              <a:t>can be identified uniquely only by considering the primary key of another (owner) entity.</a:t>
            </a:r>
          </a:p>
          <a:p>
            <a:pPr lvl="1"/>
            <a:r>
              <a:rPr lang="en-US" altLang="x-none" dirty="0"/>
              <a:t>Owner entity set and weak entity set must participate in a one-to-many relationship set (one owner, many weak entities).</a:t>
            </a:r>
          </a:p>
          <a:p>
            <a:pPr lvl="1"/>
            <a:r>
              <a:rPr lang="en-US" altLang="x-none" dirty="0"/>
              <a:t>Weak entity set must have total participation in this identifying relationship set.</a:t>
            </a:r>
          </a:p>
          <a:p>
            <a:pPr>
              <a:spcBef>
                <a:spcPts val="20000"/>
              </a:spcBef>
            </a:pPr>
            <a:r>
              <a:rPr lang="en-US" altLang="x-none" sz="2133" dirty="0">
                <a:latin typeface="Tahoma" charset="0"/>
              </a:rPr>
              <a:t>Weak entities have only a </a:t>
            </a:r>
            <a:r>
              <a:rPr lang="ja-JP" altLang="en-US" sz="2133" dirty="0">
                <a:latin typeface="Tahoma" charset="0"/>
              </a:rPr>
              <a:t>“</a:t>
            </a:r>
            <a:r>
              <a:rPr lang="en-US" altLang="ja-JP" sz="2133" dirty="0">
                <a:latin typeface="Tahoma" charset="0"/>
              </a:rPr>
              <a:t>partial key</a:t>
            </a:r>
            <a:r>
              <a:rPr lang="ja-JP" altLang="en-US" sz="2133" dirty="0">
                <a:latin typeface="Tahoma" charset="0"/>
              </a:rPr>
              <a:t>”</a:t>
            </a:r>
            <a:r>
              <a:rPr lang="en-US" altLang="ja-JP" sz="2133" dirty="0">
                <a:latin typeface="Tahoma" charset="0"/>
              </a:rPr>
              <a:t> (dashed underline)</a:t>
            </a:r>
            <a:r>
              <a:rPr lang="en-US" altLang="x-none" sz="2133" dirty="0"/>
              <a:t>  </a:t>
            </a:r>
          </a:p>
        </p:txBody>
      </p:sp>
      <p:grpSp>
        <p:nvGrpSpPr>
          <p:cNvPr id="2" name="Group 34" descr="Employees is in a rectangle. ssn (underlined), name, and lot are attributes in ovals connected to the Employees rectangle. Employees has a thin line connecting to the Policy diamond. Policy diamond (Thick outline) has an attribute cost in an oval connected to it. Departmebnts is in a rectangle. pname ( dashed underlined), and age are attributes in ovals connected to the Departments rectangle. Departments (Thick outline) has a thick arrow pointing to the policy Diamond." title="ER Diagram"/>
          <p:cNvGrpSpPr>
            <a:grpSpLocks/>
          </p:cNvGrpSpPr>
          <p:nvPr/>
        </p:nvGrpSpPr>
        <p:grpSpPr bwMode="auto">
          <a:xfrm>
            <a:off x="1412213" y="3596510"/>
            <a:ext cx="8135937" cy="1801812"/>
            <a:chOff x="313" y="2849"/>
            <a:chExt cx="5125" cy="1135"/>
          </a:xfrm>
        </p:grpSpPr>
        <p:sp>
          <p:nvSpPr>
            <p:cNvPr id="50184" name="Freeform 6"/>
            <p:cNvSpPr>
              <a:spLocks/>
            </p:cNvSpPr>
            <p:nvPr/>
          </p:nvSpPr>
          <p:spPr bwMode="auto">
            <a:xfrm>
              <a:off x="3682" y="3073"/>
              <a:ext cx="790" cy="334"/>
            </a:xfrm>
            <a:custGeom>
              <a:avLst/>
              <a:gdLst>
                <a:gd name="T0" fmla="*/ 788 w 790"/>
                <a:gd name="T1" fmla="*/ 153 h 334"/>
                <a:gd name="T2" fmla="*/ 775 w 790"/>
                <a:gd name="T3" fmla="*/ 124 h 334"/>
                <a:gd name="T4" fmla="*/ 752 w 790"/>
                <a:gd name="T5" fmla="*/ 97 h 334"/>
                <a:gd name="T6" fmla="*/ 718 w 790"/>
                <a:gd name="T7" fmla="*/ 71 h 334"/>
                <a:gd name="T8" fmla="*/ 674 w 790"/>
                <a:gd name="T9" fmla="*/ 50 h 334"/>
                <a:gd name="T10" fmla="*/ 621 w 790"/>
                <a:gd name="T11" fmla="*/ 30 h 334"/>
                <a:gd name="T12" fmla="*/ 561 w 790"/>
                <a:gd name="T13" fmla="*/ 17 h 334"/>
                <a:gd name="T14" fmla="*/ 497 w 790"/>
                <a:gd name="T15" fmla="*/ 6 h 334"/>
                <a:gd name="T16" fmla="*/ 429 w 790"/>
                <a:gd name="T17" fmla="*/ 1 h 334"/>
                <a:gd name="T18" fmla="*/ 360 w 790"/>
                <a:gd name="T19" fmla="*/ 1 h 334"/>
                <a:gd name="T20" fmla="*/ 293 w 790"/>
                <a:gd name="T21" fmla="*/ 6 h 334"/>
                <a:gd name="T22" fmla="*/ 228 w 790"/>
                <a:gd name="T23" fmla="*/ 17 h 334"/>
                <a:gd name="T24" fmla="*/ 169 w 790"/>
                <a:gd name="T25" fmla="*/ 30 h 334"/>
                <a:gd name="T26" fmla="*/ 116 w 790"/>
                <a:gd name="T27" fmla="*/ 50 h 334"/>
                <a:gd name="T28" fmla="*/ 72 w 790"/>
                <a:gd name="T29" fmla="*/ 71 h 334"/>
                <a:gd name="T30" fmla="*/ 38 w 790"/>
                <a:gd name="T31" fmla="*/ 97 h 334"/>
                <a:gd name="T32" fmla="*/ 14 w 790"/>
                <a:gd name="T33" fmla="*/ 124 h 334"/>
                <a:gd name="T34" fmla="*/ 2 w 790"/>
                <a:gd name="T35" fmla="*/ 153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1 w 790"/>
                <a:gd name="T61" fmla="*/ 303 h 334"/>
                <a:gd name="T62" fmla="*/ 674 w 790"/>
                <a:gd name="T63" fmla="*/ 284 h 334"/>
                <a:gd name="T64" fmla="*/ 718 w 790"/>
                <a:gd name="T65" fmla="*/ 262 h 334"/>
                <a:gd name="T66" fmla="*/ 752 w 790"/>
                <a:gd name="T67" fmla="*/ 237 h 334"/>
                <a:gd name="T68" fmla="*/ 775 w 790"/>
                <a:gd name="T69" fmla="*/ 210 h 334"/>
                <a:gd name="T70" fmla="*/ 788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8" y="153"/>
                  </a:lnTo>
                  <a:lnTo>
                    <a:pt x="783" y="138"/>
                  </a:lnTo>
                  <a:lnTo>
                    <a:pt x="775" y="124"/>
                  </a:lnTo>
                  <a:lnTo>
                    <a:pt x="765" y="110"/>
                  </a:lnTo>
                  <a:lnTo>
                    <a:pt x="752" y="97"/>
                  </a:lnTo>
                  <a:lnTo>
                    <a:pt x="736" y="83"/>
                  </a:lnTo>
                  <a:lnTo>
                    <a:pt x="718" y="71"/>
                  </a:lnTo>
                  <a:lnTo>
                    <a:pt x="697" y="60"/>
                  </a:lnTo>
                  <a:lnTo>
                    <a:pt x="674" y="50"/>
                  </a:lnTo>
                  <a:lnTo>
                    <a:pt x="648" y="40"/>
                  </a:lnTo>
                  <a:lnTo>
                    <a:pt x="621" y="30"/>
                  </a:lnTo>
                  <a:lnTo>
                    <a:pt x="592" y="23"/>
                  </a:lnTo>
                  <a:lnTo>
                    <a:pt x="561" y="17"/>
                  </a:lnTo>
                  <a:lnTo>
                    <a:pt x="529" y="10"/>
                  </a:lnTo>
                  <a:lnTo>
                    <a:pt x="497" y="6"/>
                  </a:lnTo>
                  <a:lnTo>
                    <a:pt x="463" y="3"/>
                  </a:lnTo>
                  <a:lnTo>
                    <a:pt x="429" y="1"/>
                  </a:lnTo>
                  <a:lnTo>
                    <a:pt x="394" y="0"/>
                  </a:lnTo>
                  <a:lnTo>
                    <a:pt x="360" y="1"/>
                  </a:lnTo>
                  <a:lnTo>
                    <a:pt x="326" y="3"/>
                  </a:lnTo>
                  <a:lnTo>
                    <a:pt x="293" y="6"/>
                  </a:lnTo>
                  <a:lnTo>
                    <a:pt x="260" y="10"/>
                  </a:lnTo>
                  <a:lnTo>
                    <a:pt x="228" y="17"/>
                  </a:lnTo>
                  <a:lnTo>
                    <a:pt x="197" y="23"/>
                  </a:lnTo>
                  <a:lnTo>
                    <a:pt x="169" y="30"/>
                  </a:lnTo>
                  <a:lnTo>
                    <a:pt x="142" y="40"/>
                  </a:lnTo>
                  <a:lnTo>
                    <a:pt x="116" y="50"/>
                  </a:lnTo>
                  <a:lnTo>
                    <a:pt x="93" y="60"/>
                  </a:lnTo>
                  <a:lnTo>
                    <a:pt x="72" y="71"/>
                  </a:lnTo>
                  <a:lnTo>
                    <a:pt x="54" y="83"/>
                  </a:lnTo>
                  <a:lnTo>
                    <a:pt x="38" y="97"/>
                  </a:lnTo>
                  <a:lnTo>
                    <a:pt x="24" y="110"/>
                  </a:lnTo>
                  <a:lnTo>
                    <a:pt x="14" y="124"/>
                  </a:lnTo>
                  <a:lnTo>
                    <a:pt x="7" y="138"/>
                  </a:lnTo>
                  <a:lnTo>
                    <a:pt x="2" y="153"/>
                  </a:lnTo>
                  <a:lnTo>
                    <a:pt x="0" y="167"/>
                  </a:lnTo>
                  <a:lnTo>
                    <a:pt x="2" y="181"/>
                  </a:lnTo>
                  <a:lnTo>
                    <a:pt x="7" y="196"/>
                  </a:lnTo>
                  <a:lnTo>
                    <a:pt x="14" y="210"/>
                  </a:lnTo>
                  <a:lnTo>
                    <a:pt x="24" y="224"/>
                  </a:lnTo>
                  <a:lnTo>
                    <a:pt x="38" y="237"/>
                  </a:lnTo>
                  <a:lnTo>
                    <a:pt x="54" y="250"/>
                  </a:lnTo>
                  <a:lnTo>
                    <a:pt x="72" y="262"/>
                  </a:lnTo>
                  <a:lnTo>
                    <a:pt x="93" y="274"/>
                  </a:lnTo>
                  <a:lnTo>
                    <a:pt x="116" y="284"/>
                  </a:lnTo>
                  <a:lnTo>
                    <a:pt x="142" y="294"/>
                  </a:lnTo>
                  <a:lnTo>
                    <a:pt x="169" y="303"/>
                  </a:lnTo>
                  <a:lnTo>
                    <a:pt x="197" y="311"/>
                  </a:lnTo>
                  <a:lnTo>
                    <a:pt x="228" y="317"/>
                  </a:lnTo>
                  <a:lnTo>
                    <a:pt x="260" y="323"/>
                  </a:lnTo>
                  <a:lnTo>
                    <a:pt x="293" y="327"/>
                  </a:lnTo>
                  <a:lnTo>
                    <a:pt x="326" y="331"/>
                  </a:lnTo>
                  <a:lnTo>
                    <a:pt x="360" y="332"/>
                  </a:lnTo>
                  <a:lnTo>
                    <a:pt x="394" y="333"/>
                  </a:lnTo>
                  <a:lnTo>
                    <a:pt x="429" y="332"/>
                  </a:lnTo>
                  <a:lnTo>
                    <a:pt x="463" y="331"/>
                  </a:lnTo>
                  <a:lnTo>
                    <a:pt x="497" y="327"/>
                  </a:lnTo>
                  <a:lnTo>
                    <a:pt x="529" y="323"/>
                  </a:lnTo>
                  <a:lnTo>
                    <a:pt x="561" y="317"/>
                  </a:lnTo>
                  <a:lnTo>
                    <a:pt x="592" y="311"/>
                  </a:lnTo>
                  <a:lnTo>
                    <a:pt x="621" y="303"/>
                  </a:lnTo>
                  <a:lnTo>
                    <a:pt x="648" y="294"/>
                  </a:lnTo>
                  <a:lnTo>
                    <a:pt x="674" y="284"/>
                  </a:lnTo>
                  <a:lnTo>
                    <a:pt x="697" y="274"/>
                  </a:lnTo>
                  <a:lnTo>
                    <a:pt x="718" y="262"/>
                  </a:lnTo>
                  <a:lnTo>
                    <a:pt x="736" y="250"/>
                  </a:lnTo>
                  <a:lnTo>
                    <a:pt x="752" y="237"/>
                  </a:lnTo>
                  <a:lnTo>
                    <a:pt x="765" y="224"/>
                  </a:lnTo>
                  <a:lnTo>
                    <a:pt x="775" y="210"/>
                  </a:lnTo>
                  <a:lnTo>
                    <a:pt x="783" y="196"/>
                  </a:lnTo>
                  <a:lnTo>
                    <a:pt x="788" y="181"/>
                  </a:lnTo>
                  <a:lnTo>
                    <a:pt x="789" y="1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5" name="Freeform 7"/>
            <p:cNvSpPr>
              <a:spLocks/>
            </p:cNvSpPr>
            <p:nvPr/>
          </p:nvSpPr>
          <p:spPr bwMode="auto">
            <a:xfrm>
              <a:off x="4648" y="3083"/>
              <a:ext cx="790" cy="334"/>
            </a:xfrm>
            <a:custGeom>
              <a:avLst/>
              <a:gdLst>
                <a:gd name="T0" fmla="*/ 2 w 790"/>
                <a:gd name="T1" fmla="*/ 181 h 334"/>
                <a:gd name="T2" fmla="*/ 13 w 790"/>
                <a:gd name="T3" fmla="*/ 210 h 334"/>
                <a:gd name="T4" fmla="*/ 38 w 790"/>
                <a:gd name="T5" fmla="*/ 237 h 334"/>
                <a:gd name="T6" fmla="*/ 72 w 790"/>
                <a:gd name="T7" fmla="*/ 262 h 334"/>
                <a:gd name="T8" fmla="*/ 116 w 790"/>
                <a:gd name="T9" fmla="*/ 284 h 334"/>
                <a:gd name="T10" fmla="*/ 169 w 790"/>
                <a:gd name="T11" fmla="*/ 303 h 334"/>
                <a:gd name="T12" fmla="*/ 228 w 790"/>
                <a:gd name="T13" fmla="*/ 317 h 334"/>
                <a:gd name="T14" fmla="*/ 293 w 790"/>
                <a:gd name="T15" fmla="*/ 327 h 334"/>
                <a:gd name="T16" fmla="*/ 360 w 790"/>
                <a:gd name="T17" fmla="*/ 332 h 334"/>
                <a:gd name="T18" fmla="*/ 429 w 790"/>
                <a:gd name="T19" fmla="*/ 332 h 334"/>
                <a:gd name="T20" fmla="*/ 497 w 790"/>
                <a:gd name="T21" fmla="*/ 327 h 334"/>
                <a:gd name="T22" fmla="*/ 561 w 790"/>
                <a:gd name="T23" fmla="*/ 317 h 334"/>
                <a:gd name="T24" fmla="*/ 621 w 790"/>
                <a:gd name="T25" fmla="*/ 303 h 334"/>
                <a:gd name="T26" fmla="*/ 673 w 790"/>
                <a:gd name="T27" fmla="*/ 284 h 334"/>
                <a:gd name="T28" fmla="*/ 717 w 790"/>
                <a:gd name="T29" fmla="*/ 262 h 334"/>
                <a:gd name="T30" fmla="*/ 752 w 790"/>
                <a:gd name="T31" fmla="*/ 237 h 334"/>
                <a:gd name="T32" fmla="*/ 775 w 790"/>
                <a:gd name="T33" fmla="*/ 210 h 334"/>
                <a:gd name="T34" fmla="*/ 787 w 790"/>
                <a:gd name="T35" fmla="*/ 181 h 334"/>
                <a:gd name="T36" fmla="*/ 787 w 790"/>
                <a:gd name="T37" fmla="*/ 152 h 334"/>
                <a:gd name="T38" fmla="*/ 775 w 790"/>
                <a:gd name="T39" fmla="*/ 124 h 334"/>
                <a:gd name="T40" fmla="*/ 751 w 790"/>
                <a:gd name="T41" fmla="*/ 97 h 334"/>
                <a:gd name="T42" fmla="*/ 717 w 790"/>
                <a:gd name="T43" fmla="*/ 71 h 334"/>
                <a:gd name="T44" fmla="*/ 673 w 790"/>
                <a:gd name="T45" fmla="*/ 49 h 334"/>
                <a:gd name="T46" fmla="*/ 620 w 790"/>
                <a:gd name="T47" fmla="*/ 30 h 334"/>
                <a:gd name="T48" fmla="*/ 561 w 790"/>
                <a:gd name="T49" fmla="*/ 16 h 334"/>
                <a:gd name="T50" fmla="*/ 496 w 790"/>
                <a:gd name="T51" fmla="*/ 6 h 334"/>
                <a:gd name="T52" fmla="*/ 429 w 790"/>
                <a:gd name="T53" fmla="*/ 1 h 334"/>
                <a:gd name="T54" fmla="*/ 360 w 790"/>
                <a:gd name="T55" fmla="*/ 1 h 334"/>
                <a:gd name="T56" fmla="*/ 293 w 790"/>
                <a:gd name="T57" fmla="*/ 7 h 334"/>
                <a:gd name="T58" fmla="*/ 228 w 790"/>
                <a:gd name="T59" fmla="*/ 16 h 334"/>
                <a:gd name="T60" fmla="*/ 169 w 790"/>
                <a:gd name="T61" fmla="*/ 30 h 334"/>
                <a:gd name="T62" fmla="*/ 116 w 790"/>
                <a:gd name="T63" fmla="*/ 50 h 334"/>
                <a:gd name="T64" fmla="*/ 72 w 790"/>
                <a:gd name="T65" fmla="*/ 71 h 334"/>
                <a:gd name="T66" fmla="*/ 38 w 790"/>
                <a:gd name="T67" fmla="*/ 97 h 334"/>
                <a:gd name="T68" fmla="*/ 13 w 790"/>
                <a:gd name="T69" fmla="*/ 124 h 334"/>
                <a:gd name="T70" fmla="*/ 2 w 790"/>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0" y="167"/>
                  </a:moveTo>
                  <a:lnTo>
                    <a:pt x="2" y="181"/>
                  </a:lnTo>
                  <a:lnTo>
                    <a:pt x="6" y="196"/>
                  </a:lnTo>
                  <a:lnTo>
                    <a:pt x="13" y="210"/>
                  </a:lnTo>
                  <a:lnTo>
                    <a:pt x="24" y="224"/>
                  </a:lnTo>
                  <a:lnTo>
                    <a:pt x="38" y="237"/>
                  </a:lnTo>
                  <a:lnTo>
                    <a:pt x="53" y="250"/>
                  </a:lnTo>
                  <a:lnTo>
                    <a:pt x="72" y="262"/>
                  </a:lnTo>
                  <a:lnTo>
                    <a:pt x="93" y="274"/>
                  </a:lnTo>
                  <a:lnTo>
                    <a:pt x="116" y="284"/>
                  </a:lnTo>
                  <a:lnTo>
                    <a:pt x="141" y="294"/>
                  </a:lnTo>
                  <a:lnTo>
                    <a:pt x="169" y="303"/>
                  </a:lnTo>
                  <a:lnTo>
                    <a:pt x="197" y="311"/>
                  </a:lnTo>
                  <a:lnTo>
                    <a:pt x="228" y="317"/>
                  </a:lnTo>
                  <a:lnTo>
                    <a:pt x="259" y="323"/>
                  </a:lnTo>
                  <a:lnTo>
                    <a:pt x="293" y="327"/>
                  </a:lnTo>
                  <a:lnTo>
                    <a:pt x="326" y="331"/>
                  </a:lnTo>
                  <a:lnTo>
                    <a:pt x="360" y="332"/>
                  </a:lnTo>
                  <a:lnTo>
                    <a:pt x="394" y="333"/>
                  </a:lnTo>
                  <a:lnTo>
                    <a:pt x="429" y="332"/>
                  </a:lnTo>
                  <a:lnTo>
                    <a:pt x="463" y="331"/>
                  </a:lnTo>
                  <a:lnTo>
                    <a:pt x="497" y="327"/>
                  </a:lnTo>
                  <a:lnTo>
                    <a:pt x="529" y="323"/>
                  </a:lnTo>
                  <a:lnTo>
                    <a:pt x="561" y="317"/>
                  </a:lnTo>
                  <a:lnTo>
                    <a:pt x="591" y="311"/>
                  </a:lnTo>
                  <a:lnTo>
                    <a:pt x="621" y="303"/>
                  </a:lnTo>
                  <a:lnTo>
                    <a:pt x="648" y="294"/>
                  </a:lnTo>
                  <a:lnTo>
                    <a:pt x="673" y="284"/>
                  </a:lnTo>
                  <a:lnTo>
                    <a:pt x="696" y="274"/>
                  </a:lnTo>
                  <a:lnTo>
                    <a:pt x="717" y="262"/>
                  </a:lnTo>
                  <a:lnTo>
                    <a:pt x="736" y="250"/>
                  </a:lnTo>
                  <a:lnTo>
                    <a:pt x="752" y="237"/>
                  </a:lnTo>
                  <a:lnTo>
                    <a:pt x="765" y="224"/>
                  </a:lnTo>
                  <a:lnTo>
                    <a:pt x="775" y="210"/>
                  </a:lnTo>
                  <a:lnTo>
                    <a:pt x="782" y="195"/>
                  </a:lnTo>
                  <a:lnTo>
                    <a:pt x="787" y="181"/>
                  </a:lnTo>
                  <a:lnTo>
                    <a:pt x="789" y="167"/>
                  </a:lnTo>
                  <a:lnTo>
                    <a:pt x="787" y="152"/>
                  </a:lnTo>
                  <a:lnTo>
                    <a:pt x="782" y="137"/>
                  </a:lnTo>
                  <a:lnTo>
                    <a:pt x="775" y="124"/>
                  </a:lnTo>
                  <a:lnTo>
                    <a:pt x="765" y="110"/>
                  </a:lnTo>
                  <a:lnTo>
                    <a:pt x="751" y="97"/>
                  </a:lnTo>
                  <a:lnTo>
                    <a:pt x="736" y="83"/>
                  </a:lnTo>
                  <a:lnTo>
                    <a:pt x="717" y="71"/>
                  </a:lnTo>
                  <a:lnTo>
                    <a:pt x="696" y="60"/>
                  </a:lnTo>
                  <a:lnTo>
                    <a:pt x="673" y="49"/>
                  </a:lnTo>
                  <a:lnTo>
                    <a:pt x="648" y="40"/>
                  </a:lnTo>
                  <a:lnTo>
                    <a:pt x="620" y="30"/>
                  </a:lnTo>
                  <a:lnTo>
                    <a:pt x="591" y="23"/>
                  </a:lnTo>
                  <a:lnTo>
                    <a:pt x="561" y="16"/>
                  </a:lnTo>
                  <a:lnTo>
                    <a:pt x="529" y="10"/>
                  </a:lnTo>
                  <a:lnTo>
                    <a:pt x="496" y="6"/>
                  </a:lnTo>
                  <a:lnTo>
                    <a:pt x="463" y="3"/>
                  </a:lnTo>
                  <a:lnTo>
                    <a:pt x="429" y="1"/>
                  </a:lnTo>
                  <a:lnTo>
                    <a:pt x="394" y="0"/>
                  </a:lnTo>
                  <a:lnTo>
                    <a:pt x="360" y="1"/>
                  </a:lnTo>
                  <a:lnTo>
                    <a:pt x="326" y="3"/>
                  </a:lnTo>
                  <a:lnTo>
                    <a:pt x="293" y="7"/>
                  </a:lnTo>
                  <a:lnTo>
                    <a:pt x="259" y="10"/>
                  </a:lnTo>
                  <a:lnTo>
                    <a:pt x="228" y="16"/>
                  </a:lnTo>
                  <a:lnTo>
                    <a:pt x="197" y="23"/>
                  </a:lnTo>
                  <a:lnTo>
                    <a:pt x="169" y="30"/>
                  </a:lnTo>
                  <a:lnTo>
                    <a:pt x="141" y="40"/>
                  </a:lnTo>
                  <a:lnTo>
                    <a:pt x="116" y="50"/>
                  </a:lnTo>
                  <a:lnTo>
                    <a:pt x="93" y="60"/>
                  </a:lnTo>
                  <a:lnTo>
                    <a:pt x="72" y="71"/>
                  </a:lnTo>
                  <a:lnTo>
                    <a:pt x="53" y="83"/>
                  </a:lnTo>
                  <a:lnTo>
                    <a:pt x="38" y="97"/>
                  </a:lnTo>
                  <a:lnTo>
                    <a:pt x="24" y="110"/>
                  </a:lnTo>
                  <a:lnTo>
                    <a:pt x="13" y="124"/>
                  </a:lnTo>
                  <a:lnTo>
                    <a:pt x="6" y="138"/>
                  </a:lnTo>
                  <a:lnTo>
                    <a:pt x="2" y="152"/>
                  </a:lnTo>
                  <a:lnTo>
                    <a:pt x="0" y="1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6" name="Freeform 8"/>
            <p:cNvSpPr>
              <a:spLocks/>
            </p:cNvSpPr>
            <p:nvPr/>
          </p:nvSpPr>
          <p:spPr bwMode="auto">
            <a:xfrm>
              <a:off x="313" y="3093"/>
              <a:ext cx="790" cy="334"/>
            </a:xfrm>
            <a:custGeom>
              <a:avLst/>
              <a:gdLst>
                <a:gd name="T0" fmla="*/ 787 w 790"/>
                <a:gd name="T1" fmla="*/ 152 h 334"/>
                <a:gd name="T2" fmla="*/ 776 w 790"/>
                <a:gd name="T3" fmla="*/ 124 h 334"/>
                <a:gd name="T4" fmla="*/ 752 w 790"/>
                <a:gd name="T5" fmla="*/ 96 h 334"/>
                <a:gd name="T6" fmla="*/ 717 w 790"/>
                <a:gd name="T7" fmla="*/ 71 h 334"/>
                <a:gd name="T8" fmla="*/ 673 w 790"/>
                <a:gd name="T9" fmla="*/ 49 h 334"/>
                <a:gd name="T10" fmla="*/ 620 w 790"/>
                <a:gd name="T11" fmla="*/ 30 h 334"/>
                <a:gd name="T12" fmla="*/ 561 w 790"/>
                <a:gd name="T13" fmla="*/ 16 h 334"/>
                <a:gd name="T14" fmla="*/ 497 w 790"/>
                <a:gd name="T15" fmla="*/ 6 h 334"/>
                <a:gd name="T16" fmla="*/ 429 w 790"/>
                <a:gd name="T17" fmla="*/ 1 h 334"/>
                <a:gd name="T18" fmla="*/ 360 w 790"/>
                <a:gd name="T19" fmla="*/ 1 h 334"/>
                <a:gd name="T20" fmla="*/ 293 w 790"/>
                <a:gd name="T21" fmla="*/ 6 h 334"/>
                <a:gd name="T22" fmla="*/ 228 w 790"/>
                <a:gd name="T23" fmla="*/ 16 h 334"/>
                <a:gd name="T24" fmla="*/ 169 w 790"/>
                <a:gd name="T25" fmla="*/ 30 h 334"/>
                <a:gd name="T26" fmla="*/ 116 w 790"/>
                <a:gd name="T27" fmla="*/ 49 h 334"/>
                <a:gd name="T28" fmla="*/ 72 w 790"/>
                <a:gd name="T29" fmla="*/ 71 h 334"/>
                <a:gd name="T30" fmla="*/ 38 w 790"/>
                <a:gd name="T31" fmla="*/ 96 h 334"/>
                <a:gd name="T32" fmla="*/ 14 w 790"/>
                <a:gd name="T33" fmla="*/ 124 h 334"/>
                <a:gd name="T34" fmla="*/ 2 w 790"/>
                <a:gd name="T35" fmla="*/ 152 h 334"/>
                <a:gd name="T36" fmla="*/ 2 w 790"/>
                <a:gd name="T37" fmla="*/ 181 h 334"/>
                <a:gd name="T38" fmla="*/ 14 w 790"/>
                <a:gd name="T39" fmla="*/ 210 h 334"/>
                <a:gd name="T40" fmla="*/ 38 w 790"/>
                <a:gd name="T41" fmla="*/ 237 h 334"/>
                <a:gd name="T42" fmla="*/ 72 w 790"/>
                <a:gd name="T43" fmla="*/ 262 h 334"/>
                <a:gd name="T44" fmla="*/ 116 w 790"/>
                <a:gd name="T45" fmla="*/ 284 h 334"/>
                <a:gd name="T46" fmla="*/ 169 w 790"/>
                <a:gd name="T47" fmla="*/ 303 h 334"/>
                <a:gd name="T48" fmla="*/ 228 w 790"/>
                <a:gd name="T49" fmla="*/ 317 h 334"/>
                <a:gd name="T50" fmla="*/ 293 w 790"/>
                <a:gd name="T51" fmla="*/ 327 h 334"/>
                <a:gd name="T52" fmla="*/ 360 w 790"/>
                <a:gd name="T53" fmla="*/ 332 h 334"/>
                <a:gd name="T54" fmla="*/ 429 w 790"/>
                <a:gd name="T55" fmla="*/ 332 h 334"/>
                <a:gd name="T56" fmla="*/ 497 w 790"/>
                <a:gd name="T57" fmla="*/ 327 h 334"/>
                <a:gd name="T58" fmla="*/ 561 w 790"/>
                <a:gd name="T59" fmla="*/ 317 h 334"/>
                <a:gd name="T60" fmla="*/ 620 w 790"/>
                <a:gd name="T61" fmla="*/ 303 h 334"/>
                <a:gd name="T62" fmla="*/ 673 w 790"/>
                <a:gd name="T63" fmla="*/ 284 h 334"/>
                <a:gd name="T64" fmla="*/ 717 w 790"/>
                <a:gd name="T65" fmla="*/ 262 h 334"/>
                <a:gd name="T66" fmla="*/ 752 w 790"/>
                <a:gd name="T67" fmla="*/ 237 h 334"/>
                <a:gd name="T68" fmla="*/ 776 w 790"/>
                <a:gd name="T69" fmla="*/ 210 h 334"/>
                <a:gd name="T70" fmla="*/ 787 w 790"/>
                <a:gd name="T71" fmla="*/ 181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0"/>
                <a:gd name="T109" fmla="*/ 0 h 334"/>
                <a:gd name="T110" fmla="*/ 790 w 790"/>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0" h="334">
                  <a:moveTo>
                    <a:pt x="789" y="167"/>
                  </a:moveTo>
                  <a:lnTo>
                    <a:pt x="787" y="152"/>
                  </a:lnTo>
                  <a:lnTo>
                    <a:pt x="783" y="137"/>
                  </a:lnTo>
                  <a:lnTo>
                    <a:pt x="776" y="124"/>
                  </a:lnTo>
                  <a:lnTo>
                    <a:pt x="765" y="110"/>
                  </a:lnTo>
                  <a:lnTo>
                    <a:pt x="752" y="96"/>
                  </a:lnTo>
                  <a:lnTo>
                    <a:pt x="736" y="83"/>
                  </a:lnTo>
                  <a:lnTo>
                    <a:pt x="717" y="71"/>
                  </a:lnTo>
                  <a:lnTo>
                    <a:pt x="696" y="60"/>
                  </a:lnTo>
                  <a:lnTo>
                    <a:pt x="673" y="49"/>
                  </a:lnTo>
                  <a:lnTo>
                    <a:pt x="648" y="39"/>
                  </a:lnTo>
                  <a:lnTo>
                    <a:pt x="620" y="30"/>
                  </a:lnTo>
                  <a:lnTo>
                    <a:pt x="592" y="23"/>
                  </a:lnTo>
                  <a:lnTo>
                    <a:pt x="561" y="16"/>
                  </a:lnTo>
                  <a:lnTo>
                    <a:pt x="530" y="10"/>
                  </a:lnTo>
                  <a:lnTo>
                    <a:pt x="497" y="6"/>
                  </a:lnTo>
                  <a:lnTo>
                    <a:pt x="463" y="3"/>
                  </a:lnTo>
                  <a:lnTo>
                    <a:pt x="429" y="1"/>
                  </a:lnTo>
                  <a:lnTo>
                    <a:pt x="395" y="0"/>
                  </a:lnTo>
                  <a:lnTo>
                    <a:pt x="360" y="1"/>
                  </a:lnTo>
                  <a:lnTo>
                    <a:pt x="326" y="3"/>
                  </a:lnTo>
                  <a:lnTo>
                    <a:pt x="293" y="6"/>
                  </a:lnTo>
                  <a:lnTo>
                    <a:pt x="260" y="10"/>
                  </a:lnTo>
                  <a:lnTo>
                    <a:pt x="228" y="16"/>
                  </a:lnTo>
                  <a:lnTo>
                    <a:pt x="198" y="23"/>
                  </a:lnTo>
                  <a:lnTo>
                    <a:pt x="169" y="30"/>
                  </a:lnTo>
                  <a:lnTo>
                    <a:pt x="142" y="39"/>
                  </a:lnTo>
                  <a:lnTo>
                    <a:pt x="116" y="49"/>
                  </a:lnTo>
                  <a:lnTo>
                    <a:pt x="93" y="60"/>
                  </a:lnTo>
                  <a:lnTo>
                    <a:pt x="72" y="71"/>
                  </a:lnTo>
                  <a:lnTo>
                    <a:pt x="53" y="83"/>
                  </a:lnTo>
                  <a:lnTo>
                    <a:pt x="38" y="96"/>
                  </a:lnTo>
                  <a:lnTo>
                    <a:pt x="24" y="110"/>
                  </a:lnTo>
                  <a:lnTo>
                    <a:pt x="14" y="124"/>
                  </a:lnTo>
                  <a:lnTo>
                    <a:pt x="7" y="137"/>
                  </a:lnTo>
                  <a:lnTo>
                    <a:pt x="2" y="152"/>
                  </a:lnTo>
                  <a:lnTo>
                    <a:pt x="0" y="167"/>
                  </a:lnTo>
                  <a:lnTo>
                    <a:pt x="2" y="181"/>
                  </a:lnTo>
                  <a:lnTo>
                    <a:pt x="7" y="195"/>
                  </a:lnTo>
                  <a:lnTo>
                    <a:pt x="14" y="210"/>
                  </a:lnTo>
                  <a:lnTo>
                    <a:pt x="24" y="224"/>
                  </a:lnTo>
                  <a:lnTo>
                    <a:pt x="38" y="237"/>
                  </a:lnTo>
                  <a:lnTo>
                    <a:pt x="53" y="250"/>
                  </a:lnTo>
                  <a:lnTo>
                    <a:pt x="72" y="262"/>
                  </a:lnTo>
                  <a:lnTo>
                    <a:pt x="93" y="273"/>
                  </a:lnTo>
                  <a:lnTo>
                    <a:pt x="116" y="284"/>
                  </a:lnTo>
                  <a:lnTo>
                    <a:pt x="142" y="294"/>
                  </a:lnTo>
                  <a:lnTo>
                    <a:pt x="169" y="303"/>
                  </a:lnTo>
                  <a:lnTo>
                    <a:pt x="198" y="311"/>
                  </a:lnTo>
                  <a:lnTo>
                    <a:pt x="228" y="317"/>
                  </a:lnTo>
                  <a:lnTo>
                    <a:pt x="260" y="323"/>
                  </a:lnTo>
                  <a:lnTo>
                    <a:pt x="293" y="327"/>
                  </a:lnTo>
                  <a:lnTo>
                    <a:pt x="326" y="330"/>
                  </a:lnTo>
                  <a:lnTo>
                    <a:pt x="360" y="332"/>
                  </a:lnTo>
                  <a:lnTo>
                    <a:pt x="395" y="333"/>
                  </a:lnTo>
                  <a:lnTo>
                    <a:pt x="429" y="332"/>
                  </a:lnTo>
                  <a:lnTo>
                    <a:pt x="463" y="330"/>
                  </a:lnTo>
                  <a:lnTo>
                    <a:pt x="497" y="327"/>
                  </a:lnTo>
                  <a:lnTo>
                    <a:pt x="530" y="323"/>
                  </a:lnTo>
                  <a:lnTo>
                    <a:pt x="561" y="317"/>
                  </a:lnTo>
                  <a:lnTo>
                    <a:pt x="592" y="311"/>
                  </a:lnTo>
                  <a:lnTo>
                    <a:pt x="620" y="303"/>
                  </a:lnTo>
                  <a:lnTo>
                    <a:pt x="648" y="294"/>
                  </a:lnTo>
                  <a:lnTo>
                    <a:pt x="673" y="284"/>
                  </a:lnTo>
                  <a:lnTo>
                    <a:pt x="696" y="273"/>
                  </a:lnTo>
                  <a:lnTo>
                    <a:pt x="717" y="262"/>
                  </a:lnTo>
                  <a:lnTo>
                    <a:pt x="736" y="250"/>
                  </a:lnTo>
                  <a:lnTo>
                    <a:pt x="752" y="237"/>
                  </a:lnTo>
                  <a:lnTo>
                    <a:pt x="765" y="224"/>
                  </a:lnTo>
                  <a:lnTo>
                    <a:pt x="776" y="210"/>
                  </a:lnTo>
                  <a:lnTo>
                    <a:pt x="783" y="195"/>
                  </a:lnTo>
                  <a:lnTo>
                    <a:pt x="787" y="181"/>
                  </a:lnTo>
                  <a:lnTo>
                    <a:pt x="789" y="1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7" name="Freeform 9"/>
            <p:cNvSpPr>
              <a:spLocks/>
            </p:cNvSpPr>
            <p:nvPr/>
          </p:nvSpPr>
          <p:spPr bwMode="auto">
            <a:xfrm>
              <a:off x="1762" y="3093"/>
              <a:ext cx="789" cy="334"/>
            </a:xfrm>
            <a:custGeom>
              <a:avLst/>
              <a:gdLst>
                <a:gd name="T0" fmla="*/ 2 w 789"/>
                <a:gd name="T1" fmla="*/ 181 h 334"/>
                <a:gd name="T2" fmla="*/ 13 w 789"/>
                <a:gd name="T3" fmla="*/ 210 h 334"/>
                <a:gd name="T4" fmla="*/ 37 w 789"/>
                <a:gd name="T5" fmla="*/ 237 h 334"/>
                <a:gd name="T6" fmla="*/ 71 w 789"/>
                <a:gd name="T7" fmla="*/ 262 h 334"/>
                <a:gd name="T8" fmla="*/ 116 w 789"/>
                <a:gd name="T9" fmla="*/ 284 h 334"/>
                <a:gd name="T10" fmla="*/ 168 w 789"/>
                <a:gd name="T11" fmla="*/ 303 h 334"/>
                <a:gd name="T12" fmla="*/ 227 w 789"/>
                <a:gd name="T13" fmla="*/ 317 h 334"/>
                <a:gd name="T14" fmla="*/ 293 w 789"/>
                <a:gd name="T15" fmla="*/ 327 h 334"/>
                <a:gd name="T16" fmla="*/ 360 w 789"/>
                <a:gd name="T17" fmla="*/ 332 h 334"/>
                <a:gd name="T18" fmla="*/ 428 w 789"/>
                <a:gd name="T19" fmla="*/ 332 h 334"/>
                <a:gd name="T20" fmla="*/ 497 w 789"/>
                <a:gd name="T21" fmla="*/ 327 h 334"/>
                <a:gd name="T22" fmla="*/ 561 w 789"/>
                <a:gd name="T23" fmla="*/ 317 h 334"/>
                <a:gd name="T24" fmla="*/ 620 w 789"/>
                <a:gd name="T25" fmla="*/ 302 h 334"/>
                <a:gd name="T26" fmla="*/ 673 w 789"/>
                <a:gd name="T27" fmla="*/ 284 h 334"/>
                <a:gd name="T28" fmla="*/ 717 w 789"/>
                <a:gd name="T29" fmla="*/ 261 h 334"/>
                <a:gd name="T30" fmla="*/ 751 w 789"/>
                <a:gd name="T31" fmla="*/ 237 h 334"/>
                <a:gd name="T32" fmla="*/ 775 w 789"/>
                <a:gd name="T33" fmla="*/ 209 h 334"/>
                <a:gd name="T34" fmla="*/ 787 w 789"/>
                <a:gd name="T35" fmla="*/ 180 h 334"/>
                <a:gd name="T36" fmla="*/ 787 w 789"/>
                <a:gd name="T37" fmla="*/ 152 h 334"/>
                <a:gd name="T38" fmla="*/ 775 w 789"/>
                <a:gd name="T39" fmla="*/ 124 h 334"/>
                <a:gd name="T40" fmla="*/ 751 w 789"/>
                <a:gd name="T41" fmla="*/ 96 h 334"/>
                <a:gd name="T42" fmla="*/ 717 w 789"/>
                <a:gd name="T43" fmla="*/ 71 h 334"/>
                <a:gd name="T44" fmla="*/ 673 w 789"/>
                <a:gd name="T45" fmla="*/ 49 h 334"/>
                <a:gd name="T46" fmla="*/ 620 w 789"/>
                <a:gd name="T47" fmla="*/ 30 h 334"/>
                <a:gd name="T48" fmla="*/ 561 w 789"/>
                <a:gd name="T49" fmla="*/ 16 h 334"/>
                <a:gd name="T50" fmla="*/ 496 w 789"/>
                <a:gd name="T51" fmla="*/ 6 h 334"/>
                <a:gd name="T52" fmla="*/ 428 w 789"/>
                <a:gd name="T53" fmla="*/ 1 h 334"/>
                <a:gd name="T54" fmla="*/ 360 w 789"/>
                <a:gd name="T55" fmla="*/ 1 h 334"/>
                <a:gd name="T56" fmla="*/ 292 w 789"/>
                <a:gd name="T57" fmla="*/ 6 h 334"/>
                <a:gd name="T58" fmla="*/ 227 w 789"/>
                <a:gd name="T59" fmla="*/ 16 h 334"/>
                <a:gd name="T60" fmla="*/ 168 w 789"/>
                <a:gd name="T61" fmla="*/ 30 h 334"/>
                <a:gd name="T62" fmla="*/ 116 w 789"/>
                <a:gd name="T63" fmla="*/ 49 h 334"/>
                <a:gd name="T64" fmla="*/ 71 w 789"/>
                <a:gd name="T65" fmla="*/ 71 h 334"/>
                <a:gd name="T66" fmla="*/ 37 w 789"/>
                <a:gd name="T67" fmla="*/ 97 h 334"/>
                <a:gd name="T68" fmla="*/ 13 w 789"/>
                <a:gd name="T69" fmla="*/ 124 h 334"/>
                <a:gd name="T70" fmla="*/ 2 w 789"/>
                <a:gd name="T71" fmla="*/ 152 h 3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4"/>
                <a:gd name="T110" fmla="*/ 789 w 789"/>
                <a:gd name="T111" fmla="*/ 334 h 3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4">
                  <a:moveTo>
                    <a:pt x="0" y="167"/>
                  </a:moveTo>
                  <a:lnTo>
                    <a:pt x="2" y="181"/>
                  </a:lnTo>
                  <a:lnTo>
                    <a:pt x="6" y="195"/>
                  </a:lnTo>
                  <a:lnTo>
                    <a:pt x="13" y="210"/>
                  </a:lnTo>
                  <a:lnTo>
                    <a:pt x="24" y="224"/>
                  </a:lnTo>
                  <a:lnTo>
                    <a:pt x="37" y="237"/>
                  </a:lnTo>
                  <a:lnTo>
                    <a:pt x="53" y="250"/>
                  </a:lnTo>
                  <a:lnTo>
                    <a:pt x="71" y="262"/>
                  </a:lnTo>
                  <a:lnTo>
                    <a:pt x="92" y="274"/>
                  </a:lnTo>
                  <a:lnTo>
                    <a:pt x="116" y="284"/>
                  </a:lnTo>
                  <a:lnTo>
                    <a:pt x="141" y="294"/>
                  </a:lnTo>
                  <a:lnTo>
                    <a:pt x="168" y="303"/>
                  </a:lnTo>
                  <a:lnTo>
                    <a:pt x="197" y="311"/>
                  </a:lnTo>
                  <a:lnTo>
                    <a:pt x="227" y="317"/>
                  </a:lnTo>
                  <a:lnTo>
                    <a:pt x="259" y="323"/>
                  </a:lnTo>
                  <a:lnTo>
                    <a:pt x="293" y="327"/>
                  </a:lnTo>
                  <a:lnTo>
                    <a:pt x="326" y="330"/>
                  </a:lnTo>
                  <a:lnTo>
                    <a:pt x="360" y="332"/>
                  </a:lnTo>
                  <a:lnTo>
                    <a:pt x="394" y="333"/>
                  </a:lnTo>
                  <a:lnTo>
                    <a:pt x="428" y="332"/>
                  </a:lnTo>
                  <a:lnTo>
                    <a:pt x="462" y="330"/>
                  </a:lnTo>
                  <a:lnTo>
                    <a:pt x="497" y="327"/>
                  </a:lnTo>
                  <a:lnTo>
                    <a:pt x="529" y="323"/>
                  </a:lnTo>
                  <a:lnTo>
                    <a:pt x="561" y="317"/>
                  </a:lnTo>
                  <a:lnTo>
                    <a:pt x="591" y="311"/>
                  </a:lnTo>
                  <a:lnTo>
                    <a:pt x="620" y="302"/>
                  </a:lnTo>
                  <a:lnTo>
                    <a:pt x="648" y="294"/>
                  </a:lnTo>
                  <a:lnTo>
                    <a:pt x="673" y="284"/>
                  </a:lnTo>
                  <a:lnTo>
                    <a:pt x="696" y="273"/>
                  </a:lnTo>
                  <a:lnTo>
                    <a:pt x="717" y="261"/>
                  </a:lnTo>
                  <a:lnTo>
                    <a:pt x="736" y="250"/>
                  </a:lnTo>
                  <a:lnTo>
                    <a:pt x="751" y="237"/>
                  </a:lnTo>
                  <a:lnTo>
                    <a:pt x="764" y="223"/>
                  </a:lnTo>
                  <a:lnTo>
                    <a:pt x="775" y="209"/>
                  </a:lnTo>
                  <a:lnTo>
                    <a:pt x="782" y="195"/>
                  </a:lnTo>
                  <a:lnTo>
                    <a:pt x="787" y="180"/>
                  </a:lnTo>
                  <a:lnTo>
                    <a:pt x="788" y="167"/>
                  </a:lnTo>
                  <a:lnTo>
                    <a:pt x="787" y="152"/>
                  </a:lnTo>
                  <a:lnTo>
                    <a:pt x="782" y="137"/>
                  </a:lnTo>
                  <a:lnTo>
                    <a:pt x="775" y="124"/>
                  </a:lnTo>
                  <a:lnTo>
                    <a:pt x="764" y="110"/>
                  </a:lnTo>
                  <a:lnTo>
                    <a:pt x="751" y="96"/>
                  </a:lnTo>
                  <a:lnTo>
                    <a:pt x="736" y="83"/>
                  </a:lnTo>
                  <a:lnTo>
                    <a:pt x="717" y="71"/>
                  </a:lnTo>
                  <a:lnTo>
                    <a:pt x="696" y="60"/>
                  </a:lnTo>
                  <a:lnTo>
                    <a:pt x="673" y="49"/>
                  </a:lnTo>
                  <a:lnTo>
                    <a:pt x="647" y="39"/>
                  </a:lnTo>
                  <a:lnTo>
                    <a:pt x="620" y="30"/>
                  </a:lnTo>
                  <a:lnTo>
                    <a:pt x="591" y="23"/>
                  </a:lnTo>
                  <a:lnTo>
                    <a:pt x="561" y="16"/>
                  </a:lnTo>
                  <a:lnTo>
                    <a:pt x="529" y="10"/>
                  </a:lnTo>
                  <a:lnTo>
                    <a:pt x="496" y="6"/>
                  </a:lnTo>
                  <a:lnTo>
                    <a:pt x="462" y="3"/>
                  </a:lnTo>
                  <a:lnTo>
                    <a:pt x="428" y="1"/>
                  </a:lnTo>
                  <a:lnTo>
                    <a:pt x="394" y="0"/>
                  </a:lnTo>
                  <a:lnTo>
                    <a:pt x="360" y="1"/>
                  </a:lnTo>
                  <a:lnTo>
                    <a:pt x="326" y="3"/>
                  </a:lnTo>
                  <a:lnTo>
                    <a:pt x="292" y="6"/>
                  </a:lnTo>
                  <a:lnTo>
                    <a:pt x="259" y="10"/>
                  </a:lnTo>
                  <a:lnTo>
                    <a:pt x="227" y="16"/>
                  </a:lnTo>
                  <a:lnTo>
                    <a:pt x="197" y="23"/>
                  </a:lnTo>
                  <a:lnTo>
                    <a:pt x="168" y="30"/>
                  </a:lnTo>
                  <a:lnTo>
                    <a:pt x="140" y="39"/>
                  </a:lnTo>
                  <a:lnTo>
                    <a:pt x="116" y="49"/>
                  </a:lnTo>
                  <a:lnTo>
                    <a:pt x="92" y="60"/>
                  </a:lnTo>
                  <a:lnTo>
                    <a:pt x="71" y="71"/>
                  </a:lnTo>
                  <a:lnTo>
                    <a:pt x="53" y="83"/>
                  </a:lnTo>
                  <a:lnTo>
                    <a:pt x="37" y="97"/>
                  </a:lnTo>
                  <a:lnTo>
                    <a:pt x="24" y="110"/>
                  </a:lnTo>
                  <a:lnTo>
                    <a:pt x="13" y="124"/>
                  </a:lnTo>
                  <a:lnTo>
                    <a:pt x="6" y="137"/>
                  </a:lnTo>
                  <a:lnTo>
                    <a:pt x="2" y="152"/>
                  </a:lnTo>
                  <a:lnTo>
                    <a:pt x="0" y="1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8" name="Freeform 10"/>
            <p:cNvSpPr>
              <a:spLocks/>
            </p:cNvSpPr>
            <p:nvPr/>
          </p:nvSpPr>
          <p:spPr bwMode="auto">
            <a:xfrm>
              <a:off x="2737" y="3015"/>
              <a:ext cx="789" cy="333"/>
            </a:xfrm>
            <a:custGeom>
              <a:avLst/>
              <a:gdLst>
                <a:gd name="T0" fmla="*/ 2 w 789"/>
                <a:gd name="T1" fmla="*/ 181 h 333"/>
                <a:gd name="T2" fmla="*/ 14 w 789"/>
                <a:gd name="T3" fmla="*/ 209 h 333"/>
                <a:gd name="T4" fmla="*/ 38 w 789"/>
                <a:gd name="T5" fmla="*/ 237 h 333"/>
                <a:gd name="T6" fmla="*/ 72 w 789"/>
                <a:gd name="T7" fmla="*/ 262 h 333"/>
                <a:gd name="T8" fmla="*/ 116 w 789"/>
                <a:gd name="T9" fmla="*/ 284 h 333"/>
                <a:gd name="T10" fmla="*/ 169 w 789"/>
                <a:gd name="T11" fmla="*/ 302 h 333"/>
                <a:gd name="T12" fmla="*/ 228 w 789"/>
                <a:gd name="T13" fmla="*/ 317 h 333"/>
                <a:gd name="T14" fmla="*/ 292 w 789"/>
                <a:gd name="T15" fmla="*/ 327 h 333"/>
                <a:gd name="T16" fmla="*/ 360 w 789"/>
                <a:gd name="T17" fmla="*/ 332 h 333"/>
                <a:gd name="T18" fmla="*/ 429 w 789"/>
                <a:gd name="T19" fmla="*/ 332 h 333"/>
                <a:gd name="T20" fmla="*/ 496 w 789"/>
                <a:gd name="T21" fmla="*/ 327 h 333"/>
                <a:gd name="T22" fmla="*/ 560 w 789"/>
                <a:gd name="T23" fmla="*/ 317 h 333"/>
                <a:gd name="T24" fmla="*/ 620 w 789"/>
                <a:gd name="T25" fmla="*/ 302 h 333"/>
                <a:gd name="T26" fmla="*/ 673 w 789"/>
                <a:gd name="T27" fmla="*/ 284 h 333"/>
                <a:gd name="T28" fmla="*/ 716 w 789"/>
                <a:gd name="T29" fmla="*/ 262 h 333"/>
                <a:gd name="T30" fmla="*/ 751 w 789"/>
                <a:gd name="T31" fmla="*/ 236 h 333"/>
                <a:gd name="T32" fmla="*/ 775 w 789"/>
                <a:gd name="T33" fmla="*/ 209 h 333"/>
                <a:gd name="T34" fmla="*/ 786 w 789"/>
                <a:gd name="T35" fmla="*/ 181 h 333"/>
                <a:gd name="T36" fmla="*/ 786 w 789"/>
                <a:gd name="T37" fmla="*/ 151 h 333"/>
                <a:gd name="T38" fmla="*/ 775 w 789"/>
                <a:gd name="T39" fmla="*/ 123 h 333"/>
                <a:gd name="T40" fmla="*/ 751 w 789"/>
                <a:gd name="T41" fmla="*/ 96 h 333"/>
                <a:gd name="T42" fmla="*/ 716 w 789"/>
                <a:gd name="T43" fmla="*/ 71 h 333"/>
                <a:gd name="T44" fmla="*/ 672 w 789"/>
                <a:gd name="T45" fmla="*/ 48 h 333"/>
                <a:gd name="T46" fmla="*/ 620 w 789"/>
                <a:gd name="T47" fmla="*/ 30 h 333"/>
                <a:gd name="T48" fmla="*/ 560 w 789"/>
                <a:gd name="T49" fmla="*/ 15 h 333"/>
                <a:gd name="T50" fmla="*/ 496 w 789"/>
                <a:gd name="T51" fmla="*/ 6 h 333"/>
                <a:gd name="T52" fmla="*/ 428 w 789"/>
                <a:gd name="T53" fmla="*/ 1 h 333"/>
                <a:gd name="T54" fmla="*/ 360 w 789"/>
                <a:gd name="T55" fmla="*/ 1 h 333"/>
                <a:gd name="T56" fmla="*/ 292 w 789"/>
                <a:gd name="T57" fmla="*/ 6 h 333"/>
                <a:gd name="T58" fmla="*/ 228 w 789"/>
                <a:gd name="T59" fmla="*/ 16 h 333"/>
                <a:gd name="T60" fmla="*/ 169 w 789"/>
                <a:gd name="T61" fmla="*/ 30 h 333"/>
                <a:gd name="T62" fmla="*/ 116 w 789"/>
                <a:gd name="T63" fmla="*/ 49 h 333"/>
                <a:gd name="T64" fmla="*/ 72 w 789"/>
                <a:gd name="T65" fmla="*/ 71 h 333"/>
                <a:gd name="T66" fmla="*/ 38 w 789"/>
                <a:gd name="T67" fmla="*/ 96 h 333"/>
                <a:gd name="T68" fmla="*/ 14 w 789"/>
                <a:gd name="T69" fmla="*/ 123 h 333"/>
                <a:gd name="T70" fmla="*/ 2 w 789"/>
                <a:gd name="T71" fmla="*/ 152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0" y="166"/>
                  </a:moveTo>
                  <a:lnTo>
                    <a:pt x="2" y="181"/>
                  </a:lnTo>
                  <a:lnTo>
                    <a:pt x="6" y="195"/>
                  </a:lnTo>
                  <a:lnTo>
                    <a:pt x="14" y="209"/>
                  </a:lnTo>
                  <a:lnTo>
                    <a:pt x="24" y="223"/>
                  </a:lnTo>
                  <a:lnTo>
                    <a:pt x="38" y="237"/>
                  </a:lnTo>
                  <a:lnTo>
                    <a:pt x="53" y="249"/>
                  </a:lnTo>
                  <a:lnTo>
                    <a:pt x="72" y="262"/>
                  </a:lnTo>
                  <a:lnTo>
                    <a:pt x="93" y="273"/>
                  </a:lnTo>
                  <a:lnTo>
                    <a:pt x="116" y="284"/>
                  </a:lnTo>
                  <a:lnTo>
                    <a:pt x="141" y="294"/>
                  </a:lnTo>
                  <a:lnTo>
                    <a:pt x="169" y="302"/>
                  </a:lnTo>
                  <a:lnTo>
                    <a:pt x="197" y="310"/>
                  </a:lnTo>
                  <a:lnTo>
                    <a:pt x="228" y="317"/>
                  </a:lnTo>
                  <a:lnTo>
                    <a:pt x="259" y="322"/>
                  </a:lnTo>
                  <a:lnTo>
                    <a:pt x="292" y="327"/>
                  </a:lnTo>
                  <a:lnTo>
                    <a:pt x="325" y="330"/>
                  </a:lnTo>
                  <a:lnTo>
                    <a:pt x="360" y="332"/>
                  </a:lnTo>
                  <a:lnTo>
                    <a:pt x="394" y="332"/>
                  </a:lnTo>
                  <a:lnTo>
                    <a:pt x="429" y="332"/>
                  </a:lnTo>
                  <a:lnTo>
                    <a:pt x="463" y="330"/>
                  </a:lnTo>
                  <a:lnTo>
                    <a:pt x="496" y="327"/>
                  </a:lnTo>
                  <a:lnTo>
                    <a:pt x="529" y="322"/>
                  </a:lnTo>
                  <a:lnTo>
                    <a:pt x="560" y="317"/>
                  </a:lnTo>
                  <a:lnTo>
                    <a:pt x="591" y="310"/>
                  </a:lnTo>
                  <a:lnTo>
                    <a:pt x="620" y="302"/>
                  </a:lnTo>
                  <a:lnTo>
                    <a:pt x="647" y="293"/>
                  </a:lnTo>
                  <a:lnTo>
                    <a:pt x="673" y="284"/>
                  </a:lnTo>
                  <a:lnTo>
                    <a:pt x="696" y="273"/>
                  </a:lnTo>
                  <a:lnTo>
                    <a:pt x="716" y="262"/>
                  </a:lnTo>
                  <a:lnTo>
                    <a:pt x="735" y="249"/>
                  </a:lnTo>
                  <a:lnTo>
                    <a:pt x="751" y="236"/>
                  </a:lnTo>
                  <a:lnTo>
                    <a:pt x="765" y="223"/>
                  </a:lnTo>
                  <a:lnTo>
                    <a:pt x="775" y="209"/>
                  </a:lnTo>
                  <a:lnTo>
                    <a:pt x="782" y="195"/>
                  </a:lnTo>
                  <a:lnTo>
                    <a:pt x="786" y="181"/>
                  </a:lnTo>
                  <a:lnTo>
                    <a:pt x="788" y="166"/>
                  </a:lnTo>
                  <a:lnTo>
                    <a:pt x="786" y="151"/>
                  </a:lnTo>
                  <a:lnTo>
                    <a:pt x="782" y="137"/>
                  </a:lnTo>
                  <a:lnTo>
                    <a:pt x="775" y="123"/>
                  </a:lnTo>
                  <a:lnTo>
                    <a:pt x="765" y="109"/>
                  </a:lnTo>
                  <a:lnTo>
                    <a:pt x="751" y="96"/>
                  </a:lnTo>
                  <a:lnTo>
                    <a:pt x="735" y="83"/>
                  </a:lnTo>
                  <a:lnTo>
                    <a:pt x="716" y="71"/>
                  </a:lnTo>
                  <a:lnTo>
                    <a:pt x="695" y="59"/>
                  </a:lnTo>
                  <a:lnTo>
                    <a:pt x="672" y="48"/>
                  </a:lnTo>
                  <a:lnTo>
                    <a:pt x="647" y="39"/>
                  </a:lnTo>
                  <a:lnTo>
                    <a:pt x="620" y="30"/>
                  </a:lnTo>
                  <a:lnTo>
                    <a:pt x="591" y="22"/>
                  </a:lnTo>
                  <a:lnTo>
                    <a:pt x="560" y="15"/>
                  </a:lnTo>
                  <a:lnTo>
                    <a:pt x="529" y="10"/>
                  </a:lnTo>
                  <a:lnTo>
                    <a:pt x="496" y="6"/>
                  </a:lnTo>
                  <a:lnTo>
                    <a:pt x="462" y="2"/>
                  </a:lnTo>
                  <a:lnTo>
                    <a:pt x="428" y="1"/>
                  </a:lnTo>
                  <a:lnTo>
                    <a:pt x="394" y="0"/>
                  </a:lnTo>
                  <a:lnTo>
                    <a:pt x="360" y="1"/>
                  </a:lnTo>
                  <a:lnTo>
                    <a:pt x="325" y="3"/>
                  </a:lnTo>
                  <a:lnTo>
                    <a:pt x="292" y="6"/>
                  </a:lnTo>
                  <a:lnTo>
                    <a:pt x="259" y="10"/>
                  </a:lnTo>
                  <a:lnTo>
                    <a:pt x="228" y="16"/>
                  </a:lnTo>
                  <a:lnTo>
                    <a:pt x="197" y="22"/>
                  </a:lnTo>
                  <a:lnTo>
                    <a:pt x="169" y="30"/>
                  </a:lnTo>
                  <a:lnTo>
                    <a:pt x="141" y="39"/>
                  </a:lnTo>
                  <a:lnTo>
                    <a:pt x="116" y="49"/>
                  </a:lnTo>
                  <a:lnTo>
                    <a:pt x="93" y="60"/>
                  </a:lnTo>
                  <a:lnTo>
                    <a:pt x="72" y="71"/>
                  </a:lnTo>
                  <a:lnTo>
                    <a:pt x="53" y="83"/>
                  </a:lnTo>
                  <a:lnTo>
                    <a:pt x="38" y="96"/>
                  </a:lnTo>
                  <a:lnTo>
                    <a:pt x="24" y="109"/>
                  </a:lnTo>
                  <a:lnTo>
                    <a:pt x="14" y="123"/>
                  </a:lnTo>
                  <a:lnTo>
                    <a:pt x="6" y="138"/>
                  </a:lnTo>
                  <a:lnTo>
                    <a:pt x="2" y="152"/>
                  </a:lnTo>
                  <a:lnTo>
                    <a:pt x="0" y="16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9" name="Freeform 11"/>
            <p:cNvSpPr>
              <a:spLocks/>
            </p:cNvSpPr>
            <p:nvPr/>
          </p:nvSpPr>
          <p:spPr bwMode="auto">
            <a:xfrm>
              <a:off x="4175" y="3641"/>
              <a:ext cx="913" cy="343"/>
            </a:xfrm>
            <a:custGeom>
              <a:avLst/>
              <a:gdLst>
                <a:gd name="T0" fmla="*/ 912 w 913"/>
                <a:gd name="T1" fmla="*/ 342 h 343"/>
                <a:gd name="T2" fmla="*/ 912 w 913"/>
                <a:gd name="T3" fmla="*/ 0 h 343"/>
                <a:gd name="T4" fmla="*/ 0 w 913"/>
                <a:gd name="T5" fmla="*/ 0 h 343"/>
                <a:gd name="T6" fmla="*/ 0 w 913"/>
                <a:gd name="T7" fmla="*/ 342 h 343"/>
                <a:gd name="T8" fmla="*/ 912 w 913"/>
                <a:gd name="T9" fmla="*/ 342 h 343"/>
                <a:gd name="T10" fmla="*/ 0 60000 65536"/>
                <a:gd name="T11" fmla="*/ 0 60000 65536"/>
                <a:gd name="T12" fmla="*/ 0 60000 65536"/>
                <a:gd name="T13" fmla="*/ 0 60000 65536"/>
                <a:gd name="T14" fmla="*/ 0 60000 65536"/>
                <a:gd name="T15" fmla="*/ 0 w 913"/>
                <a:gd name="T16" fmla="*/ 0 h 343"/>
                <a:gd name="T17" fmla="*/ 913 w 913"/>
                <a:gd name="T18" fmla="*/ 343 h 343"/>
              </a:gdLst>
              <a:ahLst/>
              <a:cxnLst>
                <a:cxn ang="T10">
                  <a:pos x="T0" y="T1"/>
                </a:cxn>
                <a:cxn ang="T11">
                  <a:pos x="T2" y="T3"/>
                </a:cxn>
                <a:cxn ang="T12">
                  <a:pos x="T4" y="T5"/>
                </a:cxn>
                <a:cxn ang="T13">
                  <a:pos x="T6" y="T7"/>
                </a:cxn>
                <a:cxn ang="T14">
                  <a:pos x="T8" y="T9"/>
                </a:cxn>
              </a:cxnLst>
              <a:rect l="T15" t="T16" r="T17" b="T18"/>
              <a:pathLst>
                <a:path w="913" h="343">
                  <a:moveTo>
                    <a:pt x="912" y="342"/>
                  </a:moveTo>
                  <a:lnTo>
                    <a:pt x="912" y="0"/>
                  </a:lnTo>
                  <a:lnTo>
                    <a:pt x="0" y="0"/>
                  </a:lnTo>
                  <a:lnTo>
                    <a:pt x="0" y="342"/>
                  </a:lnTo>
                  <a:lnTo>
                    <a:pt x="912" y="342"/>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0" name="Freeform 12"/>
            <p:cNvSpPr>
              <a:spLocks/>
            </p:cNvSpPr>
            <p:nvPr/>
          </p:nvSpPr>
          <p:spPr bwMode="auto">
            <a:xfrm>
              <a:off x="1023" y="3631"/>
              <a:ext cx="789" cy="343"/>
            </a:xfrm>
            <a:custGeom>
              <a:avLst/>
              <a:gdLst>
                <a:gd name="T0" fmla="*/ 788 w 789"/>
                <a:gd name="T1" fmla="*/ 342 h 343"/>
                <a:gd name="T2" fmla="*/ 788 w 789"/>
                <a:gd name="T3" fmla="*/ 0 h 343"/>
                <a:gd name="T4" fmla="*/ 0 w 789"/>
                <a:gd name="T5" fmla="*/ 0 h 343"/>
                <a:gd name="T6" fmla="*/ 0 w 789"/>
                <a:gd name="T7" fmla="*/ 342 h 343"/>
                <a:gd name="T8" fmla="*/ 788 w 789"/>
                <a:gd name="T9" fmla="*/ 342 h 343"/>
                <a:gd name="T10" fmla="*/ 0 60000 65536"/>
                <a:gd name="T11" fmla="*/ 0 60000 65536"/>
                <a:gd name="T12" fmla="*/ 0 60000 65536"/>
                <a:gd name="T13" fmla="*/ 0 60000 65536"/>
                <a:gd name="T14" fmla="*/ 0 60000 65536"/>
                <a:gd name="T15" fmla="*/ 0 w 789"/>
                <a:gd name="T16" fmla="*/ 0 h 343"/>
                <a:gd name="T17" fmla="*/ 789 w 789"/>
                <a:gd name="T18" fmla="*/ 343 h 343"/>
              </a:gdLst>
              <a:ahLst/>
              <a:cxnLst>
                <a:cxn ang="T10">
                  <a:pos x="T0" y="T1"/>
                </a:cxn>
                <a:cxn ang="T11">
                  <a:pos x="T2" y="T3"/>
                </a:cxn>
                <a:cxn ang="T12">
                  <a:pos x="T4" y="T5"/>
                </a:cxn>
                <a:cxn ang="T13">
                  <a:pos x="T6" y="T7"/>
                </a:cxn>
                <a:cxn ang="T14">
                  <a:pos x="T8" y="T9"/>
                </a:cxn>
              </a:cxnLst>
              <a:rect l="T15" t="T16" r="T17" b="T18"/>
              <a:pathLst>
                <a:path w="789" h="343">
                  <a:moveTo>
                    <a:pt x="788" y="342"/>
                  </a:moveTo>
                  <a:lnTo>
                    <a:pt x="788" y="0"/>
                  </a:lnTo>
                  <a:lnTo>
                    <a:pt x="0" y="0"/>
                  </a:lnTo>
                  <a:lnTo>
                    <a:pt x="0" y="342"/>
                  </a:lnTo>
                  <a:lnTo>
                    <a:pt x="788" y="34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1" name="Freeform 13"/>
            <p:cNvSpPr>
              <a:spLocks/>
            </p:cNvSpPr>
            <p:nvPr/>
          </p:nvSpPr>
          <p:spPr bwMode="auto">
            <a:xfrm>
              <a:off x="1023" y="2849"/>
              <a:ext cx="789" cy="333"/>
            </a:xfrm>
            <a:custGeom>
              <a:avLst/>
              <a:gdLst>
                <a:gd name="T0" fmla="*/ 787 w 789"/>
                <a:gd name="T1" fmla="*/ 151 h 333"/>
                <a:gd name="T2" fmla="*/ 775 w 789"/>
                <a:gd name="T3" fmla="*/ 123 h 333"/>
                <a:gd name="T4" fmla="*/ 751 w 789"/>
                <a:gd name="T5" fmla="*/ 96 h 333"/>
                <a:gd name="T6" fmla="*/ 717 w 789"/>
                <a:gd name="T7" fmla="*/ 70 h 333"/>
                <a:gd name="T8" fmla="*/ 673 w 789"/>
                <a:gd name="T9" fmla="*/ 49 h 333"/>
                <a:gd name="T10" fmla="*/ 620 w 789"/>
                <a:gd name="T11" fmla="*/ 30 h 333"/>
                <a:gd name="T12" fmla="*/ 561 w 789"/>
                <a:gd name="T13" fmla="*/ 16 h 333"/>
                <a:gd name="T14" fmla="*/ 496 w 789"/>
                <a:gd name="T15" fmla="*/ 6 h 333"/>
                <a:gd name="T16" fmla="*/ 429 w 789"/>
                <a:gd name="T17" fmla="*/ 0 h 333"/>
                <a:gd name="T18" fmla="*/ 360 w 789"/>
                <a:gd name="T19" fmla="*/ 0 h 333"/>
                <a:gd name="T20" fmla="*/ 292 w 789"/>
                <a:gd name="T21" fmla="*/ 6 h 333"/>
                <a:gd name="T22" fmla="*/ 228 w 789"/>
                <a:gd name="T23" fmla="*/ 16 h 333"/>
                <a:gd name="T24" fmla="*/ 168 w 789"/>
                <a:gd name="T25" fmla="*/ 30 h 333"/>
                <a:gd name="T26" fmla="*/ 115 w 789"/>
                <a:gd name="T27" fmla="*/ 49 h 333"/>
                <a:gd name="T28" fmla="*/ 71 w 789"/>
                <a:gd name="T29" fmla="*/ 70 h 333"/>
                <a:gd name="T30" fmla="*/ 37 w 789"/>
                <a:gd name="T31" fmla="*/ 96 h 333"/>
                <a:gd name="T32" fmla="*/ 14 w 789"/>
                <a:gd name="T33" fmla="*/ 123 h 333"/>
                <a:gd name="T34" fmla="*/ 1 w 789"/>
                <a:gd name="T35" fmla="*/ 151 h 333"/>
                <a:gd name="T36" fmla="*/ 1 w 789"/>
                <a:gd name="T37" fmla="*/ 180 h 333"/>
                <a:gd name="T38" fmla="*/ 14 w 789"/>
                <a:gd name="T39" fmla="*/ 209 h 333"/>
                <a:gd name="T40" fmla="*/ 37 w 789"/>
                <a:gd name="T41" fmla="*/ 236 h 333"/>
                <a:gd name="T42" fmla="*/ 71 w 789"/>
                <a:gd name="T43" fmla="*/ 261 h 333"/>
                <a:gd name="T44" fmla="*/ 115 w 789"/>
                <a:gd name="T45" fmla="*/ 284 h 333"/>
                <a:gd name="T46" fmla="*/ 168 w 789"/>
                <a:gd name="T47" fmla="*/ 302 h 333"/>
                <a:gd name="T48" fmla="*/ 228 w 789"/>
                <a:gd name="T49" fmla="*/ 317 h 333"/>
                <a:gd name="T50" fmla="*/ 292 w 789"/>
                <a:gd name="T51" fmla="*/ 327 h 333"/>
                <a:gd name="T52" fmla="*/ 360 w 789"/>
                <a:gd name="T53" fmla="*/ 331 h 333"/>
                <a:gd name="T54" fmla="*/ 429 w 789"/>
                <a:gd name="T55" fmla="*/ 331 h 333"/>
                <a:gd name="T56" fmla="*/ 496 w 789"/>
                <a:gd name="T57" fmla="*/ 327 h 333"/>
                <a:gd name="T58" fmla="*/ 561 w 789"/>
                <a:gd name="T59" fmla="*/ 317 h 333"/>
                <a:gd name="T60" fmla="*/ 620 w 789"/>
                <a:gd name="T61" fmla="*/ 302 h 333"/>
                <a:gd name="T62" fmla="*/ 673 w 789"/>
                <a:gd name="T63" fmla="*/ 284 h 333"/>
                <a:gd name="T64" fmla="*/ 717 w 789"/>
                <a:gd name="T65" fmla="*/ 261 h 333"/>
                <a:gd name="T66" fmla="*/ 751 w 789"/>
                <a:gd name="T67" fmla="*/ 236 h 333"/>
                <a:gd name="T68" fmla="*/ 775 w 789"/>
                <a:gd name="T69" fmla="*/ 209 h 333"/>
                <a:gd name="T70" fmla="*/ 787 w 789"/>
                <a:gd name="T71" fmla="*/ 180 h 3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89"/>
                <a:gd name="T109" fmla="*/ 0 h 333"/>
                <a:gd name="T110" fmla="*/ 789 w 789"/>
                <a:gd name="T111" fmla="*/ 333 h 3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89" h="333">
                  <a:moveTo>
                    <a:pt x="788" y="166"/>
                  </a:moveTo>
                  <a:lnTo>
                    <a:pt x="787" y="151"/>
                  </a:lnTo>
                  <a:lnTo>
                    <a:pt x="782" y="137"/>
                  </a:lnTo>
                  <a:lnTo>
                    <a:pt x="775" y="123"/>
                  </a:lnTo>
                  <a:lnTo>
                    <a:pt x="765" y="109"/>
                  </a:lnTo>
                  <a:lnTo>
                    <a:pt x="751" y="96"/>
                  </a:lnTo>
                  <a:lnTo>
                    <a:pt x="735" y="83"/>
                  </a:lnTo>
                  <a:lnTo>
                    <a:pt x="717" y="70"/>
                  </a:lnTo>
                  <a:lnTo>
                    <a:pt x="696" y="59"/>
                  </a:lnTo>
                  <a:lnTo>
                    <a:pt x="673" y="49"/>
                  </a:lnTo>
                  <a:lnTo>
                    <a:pt x="647" y="39"/>
                  </a:lnTo>
                  <a:lnTo>
                    <a:pt x="620" y="30"/>
                  </a:lnTo>
                  <a:lnTo>
                    <a:pt x="591" y="22"/>
                  </a:lnTo>
                  <a:lnTo>
                    <a:pt x="561" y="16"/>
                  </a:lnTo>
                  <a:lnTo>
                    <a:pt x="529" y="10"/>
                  </a:lnTo>
                  <a:lnTo>
                    <a:pt x="496" y="6"/>
                  </a:lnTo>
                  <a:lnTo>
                    <a:pt x="463" y="3"/>
                  </a:lnTo>
                  <a:lnTo>
                    <a:pt x="429" y="0"/>
                  </a:lnTo>
                  <a:lnTo>
                    <a:pt x="394" y="0"/>
                  </a:lnTo>
                  <a:lnTo>
                    <a:pt x="360" y="0"/>
                  </a:lnTo>
                  <a:lnTo>
                    <a:pt x="325" y="3"/>
                  </a:lnTo>
                  <a:lnTo>
                    <a:pt x="292" y="6"/>
                  </a:lnTo>
                  <a:lnTo>
                    <a:pt x="260" y="10"/>
                  </a:lnTo>
                  <a:lnTo>
                    <a:pt x="228" y="16"/>
                  </a:lnTo>
                  <a:lnTo>
                    <a:pt x="197" y="22"/>
                  </a:lnTo>
                  <a:lnTo>
                    <a:pt x="168" y="30"/>
                  </a:lnTo>
                  <a:lnTo>
                    <a:pt x="141" y="39"/>
                  </a:lnTo>
                  <a:lnTo>
                    <a:pt x="115" y="49"/>
                  </a:lnTo>
                  <a:lnTo>
                    <a:pt x="92" y="59"/>
                  </a:lnTo>
                  <a:lnTo>
                    <a:pt x="71" y="70"/>
                  </a:lnTo>
                  <a:lnTo>
                    <a:pt x="53" y="83"/>
                  </a:lnTo>
                  <a:lnTo>
                    <a:pt x="37" y="96"/>
                  </a:lnTo>
                  <a:lnTo>
                    <a:pt x="24" y="109"/>
                  </a:lnTo>
                  <a:lnTo>
                    <a:pt x="14" y="123"/>
                  </a:lnTo>
                  <a:lnTo>
                    <a:pt x="6" y="137"/>
                  </a:lnTo>
                  <a:lnTo>
                    <a:pt x="1" y="151"/>
                  </a:lnTo>
                  <a:lnTo>
                    <a:pt x="0" y="166"/>
                  </a:lnTo>
                  <a:lnTo>
                    <a:pt x="1" y="180"/>
                  </a:lnTo>
                  <a:lnTo>
                    <a:pt x="6" y="195"/>
                  </a:lnTo>
                  <a:lnTo>
                    <a:pt x="14" y="209"/>
                  </a:lnTo>
                  <a:lnTo>
                    <a:pt x="24" y="223"/>
                  </a:lnTo>
                  <a:lnTo>
                    <a:pt x="37" y="236"/>
                  </a:lnTo>
                  <a:lnTo>
                    <a:pt x="53" y="249"/>
                  </a:lnTo>
                  <a:lnTo>
                    <a:pt x="71" y="261"/>
                  </a:lnTo>
                  <a:lnTo>
                    <a:pt x="92" y="273"/>
                  </a:lnTo>
                  <a:lnTo>
                    <a:pt x="115" y="284"/>
                  </a:lnTo>
                  <a:lnTo>
                    <a:pt x="141" y="294"/>
                  </a:lnTo>
                  <a:lnTo>
                    <a:pt x="168" y="302"/>
                  </a:lnTo>
                  <a:lnTo>
                    <a:pt x="197" y="310"/>
                  </a:lnTo>
                  <a:lnTo>
                    <a:pt x="228" y="317"/>
                  </a:lnTo>
                  <a:lnTo>
                    <a:pt x="260" y="322"/>
                  </a:lnTo>
                  <a:lnTo>
                    <a:pt x="292" y="327"/>
                  </a:lnTo>
                  <a:lnTo>
                    <a:pt x="325" y="330"/>
                  </a:lnTo>
                  <a:lnTo>
                    <a:pt x="360" y="331"/>
                  </a:lnTo>
                  <a:lnTo>
                    <a:pt x="394" y="332"/>
                  </a:lnTo>
                  <a:lnTo>
                    <a:pt x="429" y="331"/>
                  </a:lnTo>
                  <a:lnTo>
                    <a:pt x="463" y="330"/>
                  </a:lnTo>
                  <a:lnTo>
                    <a:pt x="496" y="327"/>
                  </a:lnTo>
                  <a:lnTo>
                    <a:pt x="529" y="322"/>
                  </a:lnTo>
                  <a:lnTo>
                    <a:pt x="561" y="317"/>
                  </a:lnTo>
                  <a:lnTo>
                    <a:pt x="591" y="310"/>
                  </a:lnTo>
                  <a:lnTo>
                    <a:pt x="620" y="302"/>
                  </a:lnTo>
                  <a:lnTo>
                    <a:pt x="647" y="294"/>
                  </a:lnTo>
                  <a:lnTo>
                    <a:pt x="673" y="284"/>
                  </a:lnTo>
                  <a:lnTo>
                    <a:pt x="696" y="273"/>
                  </a:lnTo>
                  <a:lnTo>
                    <a:pt x="717" y="261"/>
                  </a:lnTo>
                  <a:lnTo>
                    <a:pt x="735" y="249"/>
                  </a:lnTo>
                  <a:lnTo>
                    <a:pt x="751" y="236"/>
                  </a:lnTo>
                  <a:lnTo>
                    <a:pt x="765" y="223"/>
                  </a:lnTo>
                  <a:lnTo>
                    <a:pt x="775" y="209"/>
                  </a:lnTo>
                  <a:lnTo>
                    <a:pt x="782" y="195"/>
                  </a:lnTo>
                  <a:lnTo>
                    <a:pt x="787" y="180"/>
                  </a:lnTo>
                  <a:lnTo>
                    <a:pt x="788" y="16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2" name="Rectangle 14"/>
            <p:cNvSpPr>
              <a:spLocks noChangeArrowheads="1"/>
            </p:cNvSpPr>
            <p:nvPr/>
          </p:nvSpPr>
          <p:spPr bwMode="auto">
            <a:xfrm>
              <a:off x="2037" y="3160"/>
              <a:ext cx="2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lot</a:t>
              </a:r>
            </a:p>
          </p:txBody>
        </p:sp>
        <p:sp>
          <p:nvSpPr>
            <p:cNvPr id="50193" name="Freeform 15"/>
            <p:cNvSpPr>
              <a:spLocks/>
            </p:cNvSpPr>
            <p:nvPr/>
          </p:nvSpPr>
          <p:spPr bwMode="auto">
            <a:xfrm>
              <a:off x="2747" y="3592"/>
              <a:ext cx="789" cy="392"/>
            </a:xfrm>
            <a:custGeom>
              <a:avLst/>
              <a:gdLst>
                <a:gd name="T0" fmla="*/ 0 w 789"/>
                <a:gd name="T1" fmla="*/ 196 h 392"/>
                <a:gd name="T2" fmla="*/ 394 w 789"/>
                <a:gd name="T3" fmla="*/ 0 h 392"/>
                <a:gd name="T4" fmla="*/ 788 w 789"/>
                <a:gd name="T5" fmla="*/ 196 h 392"/>
                <a:gd name="T6" fmla="*/ 394 w 789"/>
                <a:gd name="T7" fmla="*/ 391 h 392"/>
                <a:gd name="T8" fmla="*/ 0 w 789"/>
                <a:gd name="T9" fmla="*/ 196 h 392"/>
                <a:gd name="T10" fmla="*/ 0 60000 65536"/>
                <a:gd name="T11" fmla="*/ 0 60000 65536"/>
                <a:gd name="T12" fmla="*/ 0 60000 65536"/>
                <a:gd name="T13" fmla="*/ 0 60000 65536"/>
                <a:gd name="T14" fmla="*/ 0 60000 65536"/>
                <a:gd name="T15" fmla="*/ 0 w 789"/>
                <a:gd name="T16" fmla="*/ 0 h 392"/>
                <a:gd name="T17" fmla="*/ 789 w 789"/>
                <a:gd name="T18" fmla="*/ 392 h 392"/>
              </a:gdLst>
              <a:ahLst/>
              <a:cxnLst>
                <a:cxn ang="T10">
                  <a:pos x="T0" y="T1"/>
                </a:cxn>
                <a:cxn ang="T11">
                  <a:pos x="T2" y="T3"/>
                </a:cxn>
                <a:cxn ang="T12">
                  <a:pos x="T4" y="T5"/>
                </a:cxn>
                <a:cxn ang="T13">
                  <a:pos x="T6" y="T7"/>
                </a:cxn>
                <a:cxn ang="T14">
                  <a:pos x="T8" y="T9"/>
                </a:cxn>
              </a:cxnLst>
              <a:rect l="T15" t="T16" r="T17" b="T18"/>
              <a:pathLst>
                <a:path w="789" h="392">
                  <a:moveTo>
                    <a:pt x="0" y="196"/>
                  </a:moveTo>
                  <a:lnTo>
                    <a:pt x="394" y="0"/>
                  </a:lnTo>
                  <a:lnTo>
                    <a:pt x="788" y="196"/>
                  </a:lnTo>
                  <a:lnTo>
                    <a:pt x="394" y="391"/>
                  </a:lnTo>
                  <a:lnTo>
                    <a:pt x="0" y="196"/>
                  </a:lnTo>
                </a:path>
              </a:pathLst>
            </a:custGeom>
            <a:noFill/>
            <a:ln w="508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4" name="Rectangle 16"/>
            <p:cNvSpPr>
              <a:spLocks noChangeArrowheads="1"/>
            </p:cNvSpPr>
            <p:nvPr/>
          </p:nvSpPr>
          <p:spPr bwMode="auto">
            <a:xfrm>
              <a:off x="1239" y="2896"/>
              <a:ext cx="4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name</a:t>
              </a:r>
            </a:p>
          </p:txBody>
        </p:sp>
        <p:sp>
          <p:nvSpPr>
            <p:cNvPr id="50195" name="Rectangle 17"/>
            <p:cNvSpPr>
              <a:spLocks noChangeArrowheads="1"/>
            </p:cNvSpPr>
            <p:nvPr/>
          </p:nvSpPr>
          <p:spPr bwMode="auto">
            <a:xfrm>
              <a:off x="4912" y="3131"/>
              <a:ext cx="33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age</a:t>
              </a:r>
            </a:p>
          </p:txBody>
        </p:sp>
        <p:sp>
          <p:nvSpPr>
            <p:cNvPr id="50196" name="Rectangle 18"/>
            <p:cNvSpPr>
              <a:spLocks noChangeArrowheads="1"/>
            </p:cNvSpPr>
            <p:nvPr/>
          </p:nvSpPr>
          <p:spPr bwMode="auto">
            <a:xfrm>
              <a:off x="3868" y="3121"/>
              <a:ext cx="53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pname</a:t>
              </a:r>
            </a:p>
          </p:txBody>
        </p:sp>
        <p:sp>
          <p:nvSpPr>
            <p:cNvPr id="50197" name="Rectangle 19"/>
            <p:cNvSpPr>
              <a:spLocks noChangeArrowheads="1"/>
            </p:cNvSpPr>
            <p:nvPr/>
          </p:nvSpPr>
          <p:spPr bwMode="auto">
            <a:xfrm>
              <a:off x="4243" y="3688"/>
              <a:ext cx="8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dirty="0"/>
                <a:t>Dependents</a:t>
              </a:r>
            </a:p>
          </p:txBody>
        </p:sp>
        <p:sp>
          <p:nvSpPr>
            <p:cNvPr id="50198" name="Rectangle 20"/>
            <p:cNvSpPr>
              <a:spLocks noChangeArrowheads="1"/>
            </p:cNvSpPr>
            <p:nvPr/>
          </p:nvSpPr>
          <p:spPr bwMode="auto">
            <a:xfrm>
              <a:off x="1016" y="3699"/>
              <a:ext cx="7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Employees</a:t>
              </a:r>
            </a:p>
          </p:txBody>
        </p:sp>
        <p:sp>
          <p:nvSpPr>
            <p:cNvPr id="50199" name="Rectangle 21"/>
            <p:cNvSpPr>
              <a:spLocks noChangeArrowheads="1"/>
            </p:cNvSpPr>
            <p:nvPr/>
          </p:nvSpPr>
          <p:spPr bwMode="auto">
            <a:xfrm>
              <a:off x="549" y="3151"/>
              <a:ext cx="33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u="sng"/>
                <a:t>ssn</a:t>
              </a:r>
            </a:p>
          </p:txBody>
        </p:sp>
        <p:sp>
          <p:nvSpPr>
            <p:cNvPr id="50200" name="Rectangle 22"/>
            <p:cNvSpPr>
              <a:spLocks noChangeArrowheads="1"/>
            </p:cNvSpPr>
            <p:nvPr/>
          </p:nvSpPr>
          <p:spPr bwMode="auto">
            <a:xfrm>
              <a:off x="2890" y="3688"/>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Policy</a:t>
              </a:r>
            </a:p>
          </p:txBody>
        </p:sp>
        <p:sp>
          <p:nvSpPr>
            <p:cNvPr id="50201" name="Rectangle 23"/>
            <p:cNvSpPr>
              <a:spLocks noChangeArrowheads="1"/>
            </p:cNvSpPr>
            <p:nvPr/>
          </p:nvSpPr>
          <p:spPr bwMode="auto">
            <a:xfrm>
              <a:off x="2962" y="3082"/>
              <a:ext cx="3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1" rIns="90488" bIns="44451">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b="1"/>
                <a:t>cost</a:t>
              </a:r>
            </a:p>
          </p:txBody>
        </p:sp>
        <p:sp>
          <p:nvSpPr>
            <p:cNvPr id="50202" name="Line 24"/>
            <p:cNvSpPr>
              <a:spLocks noChangeShapeType="1"/>
            </p:cNvSpPr>
            <p:nvPr/>
          </p:nvSpPr>
          <p:spPr bwMode="auto">
            <a:xfrm flipH="1">
              <a:off x="3929" y="3316"/>
              <a:ext cx="384" cy="0"/>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3" name="Line 25"/>
            <p:cNvSpPr>
              <a:spLocks noChangeShapeType="1"/>
            </p:cNvSpPr>
            <p:nvPr/>
          </p:nvSpPr>
          <p:spPr bwMode="auto">
            <a:xfrm>
              <a:off x="1427" y="3197"/>
              <a:ext cx="0" cy="42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4" name="Line 26"/>
            <p:cNvSpPr>
              <a:spLocks noChangeShapeType="1"/>
            </p:cNvSpPr>
            <p:nvPr/>
          </p:nvSpPr>
          <p:spPr bwMode="auto">
            <a:xfrm>
              <a:off x="698" y="3436"/>
              <a:ext cx="510" cy="19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5" name="Line 27"/>
            <p:cNvSpPr>
              <a:spLocks noChangeShapeType="1"/>
            </p:cNvSpPr>
            <p:nvPr/>
          </p:nvSpPr>
          <p:spPr bwMode="auto">
            <a:xfrm flipH="1">
              <a:off x="1638" y="3424"/>
              <a:ext cx="513" cy="20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6" name="Line 28"/>
            <p:cNvSpPr>
              <a:spLocks noChangeShapeType="1"/>
            </p:cNvSpPr>
            <p:nvPr/>
          </p:nvSpPr>
          <p:spPr bwMode="auto">
            <a:xfrm flipV="1">
              <a:off x="3133" y="3339"/>
              <a:ext cx="0" cy="26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7" name="Line 29"/>
            <p:cNvSpPr>
              <a:spLocks noChangeShapeType="1"/>
            </p:cNvSpPr>
            <p:nvPr/>
          </p:nvSpPr>
          <p:spPr bwMode="auto">
            <a:xfrm>
              <a:off x="4084" y="3424"/>
              <a:ext cx="233" cy="21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30"/>
            <p:cNvSpPr>
              <a:spLocks noChangeShapeType="1"/>
            </p:cNvSpPr>
            <p:nvPr/>
          </p:nvSpPr>
          <p:spPr bwMode="auto">
            <a:xfrm flipH="1">
              <a:off x="4708" y="3424"/>
              <a:ext cx="324" cy="21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31"/>
            <p:cNvSpPr>
              <a:spLocks noChangeShapeType="1"/>
            </p:cNvSpPr>
            <p:nvPr/>
          </p:nvSpPr>
          <p:spPr bwMode="auto">
            <a:xfrm flipH="1">
              <a:off x="1815" y="3786"/>
              <a:ext cx="892"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32"/>
            <p:cNvSpPr>
              <a:spLocks noChangeShapeType="1"/>
            </p:cNvSpPr>
            <p:nvPr/>
          </p:nvSpPr>
          <p:spPr bwMode="auto">
            <a:xfrm>
              <a:off x="3553" y="3786"/>
              <a:ext cx="587" cy="0"/>
            </a:xfrm>
            <a:prstGeom prst="line">
              <a:avLst/>
            </a:prstGeom>
            <a:noFill/>
            <a:ln w="508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3" name="Slide Number Placeholder 2"/>
          <p:cNvSpPr>
            <a:spLocks noGrp="1"/>
          </p:cNvSpPr>
          <p:nvPr>
            <p:ph type="sldNum" sz="quarter" idx="12"/>
          </p:nvPr>
        </p:nvSpPr>
        <p:spPr/>
        <p:txBody>
          <a:bodyPr/>
          <a:lstStyle/>
          <a:p>
            <a:fld id="{459F6482-13E3-48AA-9F28-7362888D1E43}" type="slidenum">
              <a:rPr lang="en-US" smtClean="0"/>
              <a:t>88</a:t>
            </a:fld>
            <a:endParaRPr lang="en-US"/>
          </a:p>
        </p:txBody>
      </p:sp>
    </p:spTree>
    <p:extLst>
      <p:ext uri="{BB962C8B-B14F-4D97-AF65-F5344CB8AC3E}">
        <p14:creationId xmlns:p14="http://schemas.microsoft.com/office/powerpoint/2010/main" val="297417963"/>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key terminology</a:t>
            </a:r>
          </a:p>
        </p:txBody>
      </p:sp>
      <p:sp>
        <p:nvSpPr>
          <p:cNvPr id="3" name="Content Placeholder 2"/>
          <p:cNvSpPr>
            <a:spLocks noGrp="1"/>
          </p:cNvSpPr>
          <p:nvPr>
            <p:ph idx="1"/>
          </p:nvPr>
        </p:nvSpPr>
        <p:spPr>
          <a:xfrm>
            <a:off x="609600" y="1600201"/>
            <a:ext cx="11277600" cy="4525963"/>
          </a:xfrm>
        </p:spPr>
        <p:txBody>
          <a:bodyPr>
            <a:normAutofit fontScale="92500" lnSpcReduction="20000"/>
          </a:bodyPr>
          <a:lstStyle/>
          <a:p>
            <a:r>
              <a:rPr lang="en-US" altLang="en-US" dirty="0"/>
              <a:t>Question: How are FDs related to primary keys?</a:t>
            </a:r>
          </a:p>
          <a:p>
            <a:pPr lvl="1"/>
            <a:r>
              <a:rPr lang="en-US" altLang="en-US" b="1" dirty="0"/>
              <a:t>Primary Keys are special cases of FDs</a:t>
            </a:r>
          </a:p>
          <a:p>
            <a:pPr lvl="1"/>
            <a:r>
              <a:rPr lang="en-US" altLang="ja-JP" dirty="0"/>
              <a:t>K </a:t>
            </a:r>
            <a:r>
              <a:rPr lang="is-IS" altLang="ja-JP" dirty="0">
                <a:sym typeface="Symbol" charset="2"/>
              </a:rPr>
              <a:t>→</a:t>
            </a:r>
            <a:r>
              <a:rPr lang="en-US" altLang="ja-JP" dirty="0"/>
              <a:t> {all attributes}</a:t>
            </a:r>
            <a:endParaRPr lang="en-US" dirty="0"/>
          </a:p>
          <a:p>
            <a:pPr>
              <a:spcBef>
                <a:spcPts val="2432"/>
              </a:spcBef>
            </a:pPr>
            <a:r>
              <a:rPr lang="en-US" dirty="0" err="1"/>
              <a:t>Superkey</a:t>
            </a:r>
            <a:r>
              <a:rPr lang="en-US" dirty="0"/>
              <a:t>: a set of columns that determines all the columns in its table</a:t>
            </a:r>
          </a:p>
          <a:p>
            <a:pPr lvl="1"/>
            <a:r>
              <a:rPr lang="en-US" altLang="ja-JP" dirty="0"/>
              <a:t>K </a:t>
            </a:r>
            <a:r>
              <a:rPr lang="is-IS" altLang="ja-JP" dirty="0">
                <a:sym typeface="Symbol" charset="2"/>
              </a:rPr>
              <a:t>→</a:t>
            </a:r>
            <a:r>
              <a:rPr lang="en-US" altLang="ja-JP" dirty="0"/>
              <a:t> {all attributes}.   (Also sometimes just called a key)</a:t>
            </a:r>
            <a:endParaRPr lang="en-US" dirty="0"/>
          </a:p>
          <a:p>
            <a:r>
              <a:rPr lang="en-US" dirty="0"/>
              <a:t>Candidate Key: a </a:t>
            </a:r>
            <a:r>
              <a:rPr lang="en-US" b="1" dirty="0"/>
              <a:t>minimal</a:t>
            </a:r>
            <a:r>
              <a:rPr lang="en-US" dirty="0"/>
              <a:t> set of columns that determines all columns in its table</a:t>
            </a:r>
          </a:p>
          <a:p>
            <a:pPr lvl="1"/>
            <a:r>
              <a:rPr lang="en-US" altLang="ja-JP" dirty="0"/>
              <a:t>K </a:t>
            </a:r>
            <a:r>
              <a:rPr lang="is-IS" altLang="ja-JP" dirty="0">
                <a:sym typeface="Symbol" charset="2"/>
              </a:rPr>
              <a:t>→</a:t>
            </a:r>
            <a:r>
              <a:rPr lang="en-US" altLang="ja-JP" dirty="0"/>
              <a:t> {all attributes}</a:t>
            </a:r>
            <a:endParaRPr lang="en-US" dirty="0"/>
          </a:p>
          <a:p>
            <a:pPr lvl="1"/>
            <a:r>
              <a:rPr lang="en-US" dirty="0"/>
              <a:t>For any L ⊂ K, </a:t>
            </a:r>
            <a:r>
              <a:rPr lang="en-US" altLang="ja-JP" dirty="0"/>
              <a:t>L </a:t>
            </a:r>
            <a:r>
              <a:rPr lang="en-US" altLang="ja-JP" dirty="0">
                <a:solidFill>
                  <a:srgbClr val="FF0000"/>
                </a:solidFill>
              </a:rPr>
              <a:t>!</a:t>
            </a:r>
            <a:r>
              <a:rPr lang="is-IS" altLang="ja-JP" dirty="0">
                <a:solidFill>
                  <a:srgbClr val="FF0000"/>
                </a:solidFill>
                <a:sym typeface="Symbol" charset="2"/>
              </a:rPr>
              <a:t>→</a:t>
            </a:r>
            <a:r>
              <a:rPr lang="en-US" altLang="ja-JP" dirty="0"/>
              <a:t> {all attributes}   (minimal)</a:t>
            </a:r>
            <a:endParaRPr lang="en-US" dirty="0"/>
          </a:p>
          <a:p>
            <a:r>
              <a:rPr lang="en-US" dirty="0"/>
              <a:t>Primary Key: a single chosen candidate key</a:t>
            </a:r>
          </a:p>
          <a:p>
            <a:pPr>
              <a:spcBef>
                <a:spcPts val="2432"/>
              </a:spcBef>
            </a:pPr>
            <a:r>
              <a:rPr lang="en-US" dirty="0"/>
              <a:t>Index/sort “key” : columns used in an index or sort. </a:t>
            </a:r>
          </a:p>
          <a:p>
            <a:pPr lvl="1"/>
            <a:r>
              <a:rPr lang="en-US" dirty="0"/>
              <a:t>Unrelated to FDs, dependencies.</a:t>
            </a:r>
          </a:p>
        </p:txBody>
      </p:sp>
      <p:sp>
        <p:nvSpPr>
          <p:cNvPr id="4" name="Slide Number Placeholder 3"/>
          <p:cNvSpPr>
            <a:spLocks noGrp="1"/>
          </p:cNvSpPr>
          <p:nvPr>
            <p:ph type="sldNum" sz="quarter" idx="12"/>
          </p:nvPr>
        </p:nvSpPr>
        <p:spPr/>
        <p:txBody>
          <a:bodyPr/>
          <a:lstStyle/>
          <a:p>
            <a:fld id="{459F6482-13E3-48AA-9F28-7362888D1E43}" type="slidenum">
              <a:rPr lang="en-US" smtClean="0"/>
              <a:t>89</a:t>
            </a:fld>
            <a:endParaRPr lang="en-US"/>
          </a:p>
        </p:txBody>
      </p:sp>
    </p:spTree>
    <p:extLst>
      <p:ext uri="{BB962C8B-B14F-4D97-AF65-F5344CB8AC3E}">
        <p14:creationId xmlns:p14="http://schemas.microsoft.com/office/powerpoint/2010/main" val="4084179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p:txBody>
          <a:bodyPr/>
          <a:lstStyle/>
          <a:p>
            <a:r>
              <a:rPr lang="en-US" dirty="0" smtClean="0">
                <a:solidFill>
                  <a:srgbClr val="FF0000"/>
                </a:solidFill>
              </a:rPr>
              <a:t> </a:t>
            </a:r>
            <a:r>
              <a:rPr lang="en-US" dirty="0" smtClean="0">
                <a:uFillTx/>
              </a:rPr>
              <a:t>Nested Queries</a:t>
            </a:r>
            <a:endParaRPr lang="en-US" dirty="0">
              <a:uFillTx/>
            </a:endParaRPr>
          </a:p>
        </p:txBody>
      </p:sp>
      <p:sp>
        <p:nvSpPr>
          <p:cNvPr id="6" name="Text Placeholder 5"/>
          <p:cNvSpPr>
            <a:spLocks noGrp="1"/>
          </p:cNvSpPr>
          <p:nvPr>
            <p:ph type="body" idx="1"/>
          </p:nvPr>
        </p:nvSpPr>
        <p:spPr/>
        <p:txBody>
          <a:bodyPr/>
          <a:lstStyle/>
          <a:p>
            <a:pPr lvl="0"/>
            <a:r>
              <a:rPr lang="en-US" i="1" dirty="0">
                <a:latin typeface="Helvetica Neue" charset="0"/>
                <a:ea typeface="Helvetica Neue" charset="0"/>
                <a:cs typeface="Helvetica Neue" charset="0"/>
                <a:sym typeface="Book Antiqua"/>
              </a:rPr>
              <a:t>Names of sailors who’ve reserved boat #102:</a:t>
            </a:r>
          </a:p>
          <a:p>
            <a:pPr marL="914377" indent="0">
              <a:spcBef>
                <a:spcPts val="3000"/>
              </a:spcBef>
              <a:buNone/>
            </a:pPr>
            <a:r>
              <a:rPr lang="en-US" dirty="0">
                <a:latin typeface="Menlo" charset="0"/>
                <a:ea typeface="Menlo" charset="0"/>
                <a:cs typeface="Menlo" charset="0"/>
                <a:sym typeface="Droid Sans Mono"/>
              </a:rPr>
              <a:t>SELECT </a:t>
            </a:r>
            <a:r>
              <a:rPr lang="en-US" dirty="0" err="1">
                <a:latin typeface="Menlo" charset="0"/>
                <a:ea typeface="Menlo" charset="0"/>
                <a:cs typeface="Menlo" charset="0"/>
                <a:sym typeface="Droid Sans Mono"/>
              </a:rPr>
              <a:t>S.sname</a:t>
            </a:r>
            <a:endParaRPr lang="en-US" dirty="0">
              <a:latin typeface="Menlo" charset="0"/>
              <a:ea typeface="Menlo" charset="0"/>
              <a:cs typeface="Menlo" charset="0"/>
              <a:sym typeface="Droid Sans Mono"/>
            </a:endParaRPr>
          </a:p>
          <a:p>
            <a:pPr marL="914377" lvl="2" indent="0">
              <a:spcBef>
                <a:spcPts val="0"/>
              </a:spcBef>
              <a:buNone/>
            </a:pPr>
            <a:r>
              <a:rPr lang="en-US" sz="2800" dirty="0">
                <a:latin typeface="Menlo" charset="0"/>
                <a:ea typeface="Menlo" charset="0"/>
                <a:cs typeface="Menlo" charset="0"/>
                <a:sym typeface="Droid Sans Mono"/>
              </a:rPr>
              <a:t>FROM   Sailors S</a:t>
            </a:r>
            <a:endParaRPr lang="en-US" sz="2800" dirty="0">
              <a:latin typeface="Menlo" charset="0"/>
              <a:ea typeface="Menlo" charset="0"/>
              <a:cs typeface="Menlo" charset="0"/>
            </a:endParaRPr>
          </a:p>
          <a:p>
            <a:pPr marL="914377" lvl="2" indent="0">
              <a:spcBef>
                <a:spcPts val="0"/>
              </a:spcBef>
              <a:buNone/>
            </a:pPr>
            <a:r>
              <a:rPr lang="en-US" sz="2800" dirty="0">
                <a:latin typeface="Menlo" charset="0"/>
                <a:ea typeface="Menlo" charset="0"/>
                <a:cs typeface="Menlo" charset="0"/>
                <a:sym typeface="Droid Sans Mono"/>
              </a:rPr>
              <a:t>WHERE  </a:t>
            </a:r>
            <a:r>
              <a:rPr lang="en-US" sz="2800" dirty="0" err="1">
                <a:latin typeface="Menlo" charset="0"/>
                <a:ea typeface="Menlo" charset="0"/>
                <a:cs typeface="Menlo" charset="0"/>
                <a:sym typeface="Droid Sans Mono"/>
              </a:rPr>
              <a:t>S.sid</a:t>
            </a:r>
            <a:r>
              <a:rPr lang="en-US" sz="2800" dirty="0">
                <a:latin typeface="Menlo" charset="0"/>
                <a:ea typeface="Menlo" charset="0"/>
                <a:cs typeface="Menlo" charset="0"/>
                <a:sym typeface="Droid Sans Mono"/>
              </a:rPr>
              <a:t> IN </a:t>
            </a:r>
            <a:endParaRPr lang="en-US" sz="2800" dirty="0">
              <a:latin typeface="Menlo" charset="0"/>
              <a:ea typeface="Menlo" charset="0"/>
              <a:cs typeface="Menlo" charset="0"/>
            </a:endParaRPr>
          </a:p>
          <a:p>
            <a:pPr marL="1463003" lvl="2" indent="0">
              <a:spcBef>
                <a:spcPts val="0"/>
              </a:spcBef>
              <a:buNone/>
            </a:pPr>
            <a:r>
              <a:rPr lang="en-US" sz="2800" dirty="0">
                <a:latin typeface="Menlo" charset="0"/>
                <a:ea typeface="Menlo" charset="0"/>
                <a:cs typeface="Menlo" charset="0"/>
                <a:sym typeface="Droid Sans Mono"/>
              </a:rPr>
              <a:t>(SELECT  </a:t>
            </a:r>
            <a:r>
              <a:rPr lang="en-US" sz="2800" dirty="0" err="1">
                <a:latin typeface="Menlo" charset="0"/>
                <a:ea typeface="Menlo" charset="0"/>
                <a:cs typeface="Menlo" charset="0"/>
                <a:sym typeface="Droid Sans Mono"/>
              </a:rPr>
              <a:t>R.sid</a:t>
            </a:r>
            <a:endParaRPr lang="en-US" sz="2800" dirty="0">
              <a:latin typeface="Menlo" charset="0"/>
              <a:ea typeface="Menlo" charset="0"/>
              <a:cs typeface="Menlo" charset="0"/>
              <a:sym typeface="Droid Sans Mono"/>
            </a:endParaRPr>
          </a:p>
          <a:p>
            <a:pPr marL="1463003" lvl="2" indent="0">
              <a:spcBef>
                <a:spcPts val="0"/>
              </a:spcBef>
              <a:buNone/>
            </a:pPr>
            <a:r>
              <a:rPr lang="en-US" sz="2800" dirty="0">
                <a:latin typeface="Menlo" charset="0"/>
                <a:ea typeface="Menlo" charset="0"/>
                <a:cs typeface="Menlo" charset="0"/>
                <a:sym typeface="Droid Sans Mono"/>
              </a:rPr>
              <a:t>FROM    Reserves R</a:t>
            </a:r>
            <a:endParaRPr lang="en-US" sz="2800" dirty="0">
              <a:latin typeface="Menlo" charset="0"/>
              <a:ea typeface="Menlo" charset="0"/>
              <a:cs typeface="Menlo" charset="0"/>
            </a:endParaRPr>
          </a:p>
          <a:p>
            <a:pPr marL="1463003" lvl="2" indent="0">
              <a:spcBef>
                <a:spcPts val="0"/>
              </a:spcBef>
              <a:buNone/>
            </a:pPr>
            <a:r>
              <a:rPr lang="en-US" sz="2800" dirty="0">
                <a:latin typeface="Menlo" charset="0"/>
                <a:ea typeface="Menlo" charset="0"/>
                <a:cs typeface="Menlo" charset="0"/>
                <a:sym typeface="Droid Sans Mono"/>
              </a:rPr>
              <a:t>WHERE   </a:t>
            </a:r>
            <a:r>
              <a:rPr lang="en-US" sz="2800" dirty="0" err="1">
                <a:latin typeface="Menlo" charset="0"/>
                <a:ea typeface="Menlo" charset="0"/>
                <a:cs typeface="Menlo" charset="0"/>
                <a:sym typeface="Droid Sans Mono"/>
              </a:rPr>
              <a:t>R.bid</a:t>
            </a:r>
            <a:r>
              <a:rPr lang="en-US" sz="2800" dirty="0">
                <a:latin typeface="Menlo" charset="0"/>
                <a:ea typeface="Menlo" charset="0"/>
                <a:cs typeface="Menlo" charset="0"/>
                <a:sym typeface="Droid Sans Mono"/>
              </a:rPr>
              <a:t>=102)</a:t>
            </a:r>
          </a:p>
        </p:txBody>
      </p:sp>
      <p:cxnSp>
        <p:nvCxnSpPr>
          <p:cNvPr id="344" name="Shape 344" descr="Arrow poining to the SELECT statement within the outer select statmeent"/>
          <p:cNvCxnSpPr>
            <a:stCxn id="345" idx="0"/>
          </p:cNvCxnSpPr>
          <p:nvPr/>
        </p:nvCxnSpPr>
        <p:spPr>
          <a:xfrm flipV="1">
            <a:off x="6911615" y="4395225"/>
            <a:ext cx="914400" cy="1315963"/>
          </a:xfrm>
          <a:prstGeom prst="straightConnector1">
            <a:avLst/>
          </a:prstGeom>
          <a:solidFill>
            <a:srgbClr val="3366FF"/>
          </a:solidFill>
          <a:ln w="12700" cap="flat" cmpd="sng">
            <a:solidFill>
              <a:schemeClr val="tx1"/>
            </a:solidFill>
            <a:prstDash val="solid"/>
            <a:round/>
            <a:headEnd type="none" w="med" len="med"/>
            <a:tailEnd type="triangle" w="lg" len="lg"/>
          </a:ln>
        </p:spPr>
      </p:cxnSp>
      <p:sp>
        <p:nvSpPr>
          <p:cNvPr id="345" name="Shape 345" descr="Arrow poining to the SELECT statement within the outer select statmeent"/>
          <p:cNvSpPr txBox="1">
            <a:spLocks/>
          </p:cNvSpPr>
          <p:nvPr/>
        </p:nvSpPr>
        <p:spPr>
          <a:xfrm>
            <a:off x="5997215" y="5711188"/>
            <a:ext cx="1828800" cy="523200"/>
          </a:xfrm>
          <a:prstGeom prst="rect">
            <a:avLst/>
          </a:prstGeom>
          <a:noFill/>
          <a:ln>
            <a:noFill/>
          </a:ln>
        </p:spPr>
        <p:txBody>
          <a:bodyPr spcFirstLastPara="1" wrap="square" lIns="91425" tIns="45700" rIns="91425" bIns="45700" anchor="t" anchorCtr="0">
            <a:noAutofit/>
          </a:bodyPr>
          <a:lstStyle/>
          <a:p>
            <a:r>
              <a:rPr lang="en-US" sz="2800" b="1" dirty="0">
                <a:latin typeface="Helvetica Neue"/>
                <a:ea typeface="Helvetica Neue"/>
                <a:cs typeface="Helvetica Neue"/>
                <a:sym typeface="Helvetica Neue"/>
              </a:rPr>
              <a:t>subquery</a:t>
            </a:r>
            <a:endParaRPr sz="2800" b="1" dirty="0">
              <a:latin typeface="Helvetica Neue"/>
              <a:ea typeface="Helvetica Neue"/>
              <a:cs typeface="Helvetica Neue"/>
              <a:sym typeface="Helvetica Neue"/>
            </a:endParaRPr>
          </a:p>
        </p:txBody>
      </p:sp>
      <p:sp>
        <p:nvSpPr>
          <p:cNvPr id="5" name="Rectangle 4"/>
          <p:cNvSpPr/>
          <p:nvPr/>
        </p:nvSpPr>
        <p:spPr>
          <a:xfrm>
            <a:off x="6404149" y="2622176"/>
            <a:ext cx="5131358" cy="2419124"/>
          </a:xfrm>
          <a:prstGeom prst="rect">
            <a:avLst/>
          </a:prstGeom>
        </p:spPr>
        <p:txBody>
          <a:bodyPr wrap="square">
            <a:spAutoFit/>
          </a:bodyPr>
          <a:lstStyle/>
          <a:p>
            <a:pPr marL="914377">
              <a:lnSpc>
                <a:spcPct val="90000"/>
              </a:lnSpc>
              <a:spcBef>
                <a:spcPts val="4000"/>
              </a:spcBef>
            </a:pPr>
            <a:r>
              <a:rPr lang="en-US" sz="2800" dirty="0">
                <a:latin typeface="Menlo" charset="0"/>
                <a:ea typeface="Menlo" charset="0"/>
                <a:cs typeface="Menlo" charset="0"/>
                <a:sym typeface="Droid Sans Mono"/>
              </a:rPr>
              <a:t>SELECT  </a:t>
            </a:r>
            <a:r>
              <a:rPr lang="en-US" sz="2800" dirty="0" err="1">
                <a:latin typeface="Menlo" charset="0"/>
                <a:ea typeface="Menlo" charset="0"/>
                <a:cs typeface="Menlo" charset="0"/>
                <a:sym typeface="Droid Sans Mono"/>
              </a:rPr>
              <a:t>S.sname</a:t>
            </a:r>
            <a:endParaRPr lang="en-US" sz="2800" dirty="0">
              <a:latin typeface="Menlo" charset="0"/>
              <a:ea typeface="Menlo" charset="0"/>
              <a:cs typeface="Menlo" charset="0"/>
              <a:sym typeface="Droid Sans Mono"/>
            </a:endParaRPr>
          </a:p>
          <a:p>
            <a:pPr marL="914377">
              <a:lnSpc>
                <a:spcPct val="90000"/>
              </a:lnSpc>
              <a:spcBef>
                <a:spcPts val="0"/>
              </a:spcBef>
            </a:pPr>
            <a:r>
              <a:rPr lang="en-US" sz="2800" dirty="0">
                <a:latin typeface="Menlo" charset="0"/>
                <a:ea typeface="Menlo" charset="0"/>
                <a:cs typeface="Menlo" charset="0"/>
                <a:sym typeface="Droid Sans Mono"/>
              </a:rPr>
              <a:t>FROM  Sailors S</a:t>
            </a:r>
            <a:endParaRPr lang="en-US" sz="2800" dirty="0">
              <a:latin typeface="Menlo" charset="0"/>
              <a:ea typeface="Menlo" charset="0"/>
              <a:cs typeface="Menlo" charset="0"/>
            </a:endParaRPr>
          </a:p>
          <a:p>
            <a:pPr marL="914377">
              <a:lnSpc>
                <a:spcPct val="90000"/>
              </a:lnSpc>
              <a:spcBef>
                <a:spcPts val="0"/>
              </a:spcBef>
            </a:pPr>
            <a:r>
              <a:rPr lang="en-US" sz="2800" dirty="0">
                <a:latin typeface="Menlo" charset="0"/>
                <a:ea typeface="Menlo" charset="0"/>
                <a:cs typeface="Menlo" charset="0"/>
                <a:sym typeface="Droid Sans Mono"/>
              </a:rPr>
              <a:t>WHERE  EXISTS</a:t>
            </a:r>
            <a:endParaRPr lang="en-US" sz="2800" dirty="0">
              <a:latin typeface="Menlo" charset="0"/>
              <a:ea typeface="Menlo" charset="0"/>
              <a:cs typeface="Menlo" charset="0"/>
            </a:endParaRPr>
          </a:p>
          <a:p>
            <a:pPr marL="1463003">
              <a:lnSpc>
                <a:spcPct val="90000"/>
              </a:lnSpc>
              <a:spcBef>
                <a:spcPts val="0"/>
              </a:spcBef>
            </a:pPr>
            <a:r>
              <a:rPr lang="en-US" sz="2800" dirty="0">
                <a:latin typeface="Menlo" charset="0"/>
                <a:ea typeface="Menlo" charset="0"/>
                <a:cs typeface="Menlo" charset="0"/>
                <a:sym typeface="Droid Sans Mono"/>
              </a:rPr>
              <a:t>(SELECT  </a:t>
            </a:r>
            <a:r>
              <a:rPr lang="en-US" sz="2800" dirty="0" err="1">
                <a:latin typeface="Menlo" charset="0"/>
                <a:ea typeface="Menlo" charset="0"/>
                <a:cs typeface="Menlo" charset="0"/>
                <a:sym typeface="Droid Sans Mono"/>
              </a:rPr>
              <a:t>R.sid</a:t>
            </a:r>
            <a:endParaRPr lang="en-US" sz="2800" dirty="0">
              <a:latin typeface="Menlo" charset="0"/>
              <a:ea typeface="Menlo" charset="0"/>
              <a:cs typeface="Menlo" charset="0"/>
              <a:sym typeface="Droid Sans Mono"/>
            </a:endParaRPr>
          </a:p>
          <a:p>
            <a:pPr marL="1463003">
              <a:lnSpc>
                <a:spcPct val="90000"/>
              </a:lnSpc>
              <a:spcBef>
                <a:spcPts val="0"/>
              </a:spcBef>
            </a:pPr>
            <a:r>
              <a:rPr lang="en-US" sz="2800" dirty="0">
                <a:latin typeface="Menlo" charset="0"/>
                <a:ea typeface="Menlo" charset="0"/>
                <a:cs typeface="Menlo" charset="0"/>
                <a:sym typeface="Droid Sans Mono"/>
              </a:rPr>
              <a:t>FROM  Reserves R</a:t>
            </a:r>
            <a:endParaRPr lang="en-US" sz="2800" dirty="0">
              <a:latin typeface="Menlo" charset="0"/>
              <a:ea typeface="Menlo" charset="0"/>
              <a:cs typeface="Menlo" charset="0"/>
            </a:endParaRPr>
          </a:p>
          <a:p>
            <a:pPr marL="1463003">
              <a:lnSpc>
                <a:spcPct val="90000"/>
              </a:lnSpc>
              <a:spcBef>
                <a:spcPts val="0"/>
              </a:spcBef>
            </a:pPr>
            <a:r>
              <a:rPr lang="en-US" sz="2800" dirty="0">
                <a:latin typeface="Menlo" charset="0"/>
                <a:ea typeface="Menlo" charset="0"/>
                <a:cs typeface="Menlo" charset="0"/>
                <a:sym typeface="Droid Sans Mono"/>
              </a:rPr>
              <a:t>WHERE  </a:t>
            </a:r>
            <a:r>
              <a:rPr lang="en-US" sz="2800" dirty="0" err="1" smtClean="0">
                <a:latin typeface="Menlo" charset="0"/>
                <a:ea typeface="Menlo" charset="0"/>
                <a:cs typeface="Menlo" charset="0"/>
                <a:sym typeface="Droid Sans Mono"/>
              </a:rPr>
              <a:t>R.bid</a:t>
            </a:r>
            <a:r>
              <a:rPr lang="en-US" sz="2800" dirty="0" smtClean="0">
                <a:latin typeface="Menlo" charset="0"/>
                <a:ea typeface="Menlo" charset="0"/>
                <a:cs typeface="Menlo" charset="0"/>
                <a:sym typeface="Droid Sans Mono"/>
              </a:rPr>
              <a:t>=102)</a:t>
            </a:r>
            <a:endParaRPr lang="en-US" sz="2800" dirty="0">
              <a:latin typeface="Menlo" charset="0"/>
              <a:ea typeface="Menlo" charset="0"/>
              <a:cs typeface="Menlo" charset="0"/>
            </a:endParaRPr>
          </a:p>
        </p:txBody>
      </p:sp>
      <p:cxnSp>
        <p:nvCxnSpPr>
          <p:cNvPr id="10" name="Shape 344" descr="Arrow poining to the SELECT statement within the outer select statmeent"/>
          <p:cNvCxnSpPr>
            <a:stCxn id="345" idx="0"/>
          </p:cNvCxnSpPr>
          <p:nvPr/>
        </p:nvCxnSpPr>
        <p:spPr>
          <a:xfrm flipH="1" flipV="1">
            <a:off x="5888334" y="4412031"/>
            <a:ext cx="1023281" cy="1299157"/>
          </a:xfrm>
          <a:prstGeom prst="straightConnector1">
            <a:avLst/>
          </a:prstGeom>
          <a:solidFill>
            <a:srgbClr val="3366FF"/>
          </a:solidFill>
          <a:ln w="12700" cap="flat" cmpd="sng">
            <a:solidFill>
              <a:schemeClr val="tx1"/>
            </a:solidFill>
            <a:prstDash val="solid"/>
            <a:round/>
            <a:headEnd type="none" w="med" len="med"/>
            <a:tailEnd type="triangle" w="lg" len="lg"/>
          </a:ln>
        </p:spPr>
      </p:cxnSp>
      <p:sp>
        <p:nvSpPr>
          <p:cNvPr id="11" name="Rectangle 10"/>
          <p:cNvSpPr/>
          <p:nvPr/>
        </p:nvSpPr>
        <p:spPr>
          <a:xfrm>
            <a:off x="8253836" y="5535882"/>
            <a:ext cx="3887922" cy="1051570"/>
          </a:xfrm>
          <a:prstGeom prst="rect">
            <a:avLst/>
          </a:prstGeom>
          <a:solidFill>
            <a:schemeClr val="accent4">
              <a:lumMod val="20000"/>
              <a:lumOff val="80000"/>
            </a:schemeClr>
          </a:solidFill>
        </p:spPr>
        <p:txBody>
          <a:bodyPr wrap="square">
            <a:spAutoFit/>
          </a:bodyPr>
          <a:lstStyle/>
          <a:p>
            <a:pPr marL="342891" indent="-342891">
              <a:spcBef>
                <a:spcPts val="0"/>
              </a:spcBef>
              <a:buSzPts val="2400"/>
            </a:pPr>
            <a:r>
              <a:rPr lang="en-US" dirty="0"/>
              <a:t>We’ve seen: </a:t>
            </a:r>
            <a:r>
              <a:rPr lang="en-US" dirty="0">
                <a:latin typeface="Menlo" charset="0"/>
                <a:ea typeface="Menlo" charset="0"/>
                <a:cs typeface="Menlo" charset="0"/>
              </a:rPr>
              <a:t>IN, EXISTS</a:t>
            </a:r>
          </a:p>
          <a:p>
            <a:pPr marL="342891" indent="-342891">
              <a:spcBef>
                <a:spcPts val="480"/>
              </a:spcBef>
              <a:buSzPts val="2400"/>
            </a:pPr>
            <a:r>
              <a:rPr lang="en-US" dirty="0"/>
              <a:t>Can also have: </a:t>
            </a:r>
            <a:r>
              <a:rPr lang="en-US" dirty="0">
                <a:latin typeface="Menlo" charset="0"/>
                <a:ea typeface="Menlo" charset="0"/>
                <a:cs typeface="Menlo" charset="0"/>
              </a:rPr>
              <a:t>NOT IN, NOT EXISTS</a:t>
            </a:r>
          </a:p>
          <a:p>
            <a:pPr marL="342891" indent="-342891">
              <a:spcBef>
                <a:spcPts val="480"/>
              </a:spcBef>
              <a:buSzPts val="2400"/>
            </a:pPr>
            <a:r>
              <a:rPr lang="en-US" dirty="0"/>
              <a:t>Other forms: </a:t>
            </a:r>
            <a:r>
              <a:rPr lang="en-US" dirty="0">
                <a:latin typeface="Menlo" charset="0"/>
                <a:ea typeface="Menlo" charset="0"/>
                <a:cs typeface="Menlo" charset="0"/>
              </a:rPr>
              <a:t>op ANY, op ALL</a:t>
            </a:r>
          </a:p>
        </p:txBody>
      </p:sp>
      <p:sp>
        <p:nvSpPr>
          <p:cNvPr id="2" name="Slide Number Placeholder 1"/>
          <p:cNvSpPr>
            <a:spLocks noGrp="1"/>
          </p:cNvSpPr>
          <p:nvPr>
            <p:ph type="sldNum" sz="quarter" idx="12"/>
          </p:nvPr>
        </p:nvSpPr>
        <p:spPr/>
        <p:txBody>
          <a:bodyPr/>
          <a:lstStyle/>
          <a:p>
            <a:fld id="{459F6482-13E3-48AA-9F28-7362888D1E43}" type="slidenum">
              <a:rPr lang="en-US" smtClean="0"/>
              <a:t>9</a:t>
            </a:fld>
            <a:endParaRPr lang="en-US"/>
          </a:p>
        </p:txBody>
      </p:sp>
    </p:spTree>
    <p:extLst>
      <p:ext uri="{BB962C8B-B14F-4D97-AF65-F5344CB8AC3E}">
        <p14:creationId xmlns:p14="http://schemas.microsoft.com/office/powerpoint/2010/main" val="338627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Grp="1" noChangeArrowheads="1"/>
          </p:cNvSpPr>
          <p:nvPr>
            <p:ph type="title"/>
          </p:nvPr>
        </p:nvSpPr>
        <p:spPr/>
        <p:txBody>
          <a:bodyPr/>
          <a:lstStyle/>
          <a:p>
            <a:r>
              <a:rPr lang="en-US" altLang="en-US"/>
              <a:t>Rules of Inference</a:t>
            </a:r>
          </a:p>
        </p:txBody>
      </p:sp>
      <p:sp>
        <p:nvSpPr>
          <p:cNvPr id="109573" name="Rectangle 5"/>
          <p:cNvSpPr>
            <a:spLocks noGrp="1" noChangeArrowheads="1"/>
          </p:cNvSpPr>
          <p:nvPr>
            <p:ph idx="1"/>
          </p:nvPr>
        </p:nvSpPr>
        <p:spPr/>
        <p:txBody>
          <a:bodyPr>
            <a:normAutofit fontScale="92500" lnSpcReduction="10000"/>
          </a:bodyPr>
          <a:lstStyle/>
          <a:p>
            <a:r>
              <a:rPr lang="en-US" altLang="en-US" b="1" dirty="0"/>
              <a:t>Armstrong</a:t>
            </a:r>
            <a:r>
              <a:rPr lang="fr-FR" altLang="ja-JP" b="1" dirty="0"/>
              <a:t>'</a:t>
            </a:r>
            <a:r>
              <a:rPr lang="en-US" altLang="en-US" b="1" dirty="0"/>
              <a:t>s Axioms </a:t>
            </a:r>
            <a:r>
              <a:rPr lang="en-US" altLang="en-US" dirty="0"/>
              <a:t>(X, Y, Z are sets of attributes):</a:t>
            </a:r>
          </a:p>
          <a:p>
            <a:pPr lvl="1"/>
            <a:r>
              <a:rPr lang="en-US" altLang="en-US" i="1" u="sng" dirty="0"/>
              <a:t>Reflexivity</a:t>
            </a:r>
            <a:r>
              <a:rPr lang="en-US" altLang="en-US" b="1" dirty="0"/>
              <a:t>:  </a:t>
            </a:r>
            <a:r>
              <a:rPr lang="en-US" altLang="en-US" dirty="0"/>
              <a:t>If  X ⊇ Y,  then   X </a:t>
            </a:r>
            <a:r>
              <a:rPr lang="is-IS" altLang="en-US" dirty="0">
                <a:sym typeface="Symbol" charset="2"/>
              </a:rPr>
              <a:t>→</a:t>
            </a:r>
            <a:r>
              <a:rPr lang="en-US" altLang="en-US" dirty="0"/>
              <a:t> Y </a:t>
            </a:r>
          </a:p>
          <a:p>
            <a:pPr lvl="1"/>
            <a:r>
              <a:rPr lang="en-US" altLang="en-US" i="1" u="sng" dirty="0"/>
              <a:t>Augmentation</a:t>
            </a:r>
            <a:r>
              <a:rPr lang="en-US" altLang="en-US" dirty="0"/>
              <a:t>:  If  X </a:t>
            </a:r>
            <a:r>
              <a:rPr lang="is-IS" altLang="en-US" dirty="0">
                <a:sym typeface="Symbol" charset="2"/>
              </a:rPr>
              <a:t>→</a:t>
            </a:r>
            <a:r>
              <a:rPr lang="en-US" altLang="en-US" dirty="0"/>
              <a:t> Y,  then   XZ </a:t>
            </a:r>
            <a:r>
              <a:rPr lang="is-IS" altLang="en-US" dirty="0">
                <a:sym typeface="Symbol" charset="2"/>
              </a:rPr>
              <a:t>→</a:t>
            </a:r>
            <a:r>
              <a:rPr lang="en-US" altLang="en-US" dirty="0"/>
              <a:t> YZ   for any Z</a:t>
            </a:r>
          </a:p>
          <a:p>
            <a:pPr lvl="1"/>
            <a:r>
              <a:rPr lang="en-US" altLang="en-US" i="1" u="sng" dirty="0"/>
              <a:t>Transitivity</a:t>
            </a:r>
            <a:r>
              <a:rPr lang="en-US" altLang="en-US" dirty="0"/>
              <a:t>:  If  X </a:t>
            </a:r>
            <a:r>
              <a:rPr lang="is-IS" altLang="en-US" dirty="0">
                <a:sym typeface="Symbol" charset="2"/>
              </a:rPr>
              <a:t>→</a:t>
            </a:r>
            <a:r>
              <a:rPr lang="en-US" altLang="en-US" dirty="0"/>
              <a:t> Y  and  Y </a:t>
            </a:r>
            <a:r>
              <a:rPr lang="is-IS" altLang="en-US" dirty="0">
                <a:sym typeface="Symbol" charset="2"/>
              </a:rPr>
              <a:t>→</a:t>
            </a:r>
            <a:r>
              <a:rPr lang="en-US" altLang="en-US" dirty="0"/>
              <a:t> Z,  then   X </a:t>
            </a:r>
            <a:r>
              <a:rPr lang="is-IS" altLang="en-US" dirty="0">
                <a:sym typeface="Symbol" charset="2"/>
              </a:rPr>
              <a:t>→</a:t>
            </a:r>
            <a:r>
              <a:rPr lang="en-US" altLang="en-US" dirty="0"/>
              <a:t> Z</a:t>
            </a:r>
          </a:p>
          <a:p>
            <a:pPr lvl="1"/>
            <a:endParaRPr lang="en-US" altLang="en-US" dirty="0"/>
          </a:p>
          <a:p>
            <a:r>
              <a:rPr lang="en-US" altLang="en-US" dirty="0"/>
              <a:t>Sound and complete inference rules for FDs!</a:t>
            </a:r>
          </a:p>
          <a:p>
            <a:pPr lvl="1"/>
            <a:r>
              <a:rPr lang="en-US" altLang="en-US" dirty="0"/>
              <a:t>using AA you get only the FDs in F+ and all these FDs.</a:t>
            </a:r>
          </a:p>
          <a:p>
            <a:pPr lvl="1"/>
            <a:endParaRPr lang="en-US" altLang="en-US" dirty="0"/>
          </a:p>
          <a:p>
            <a:r>
              <a:rPr lang="en-US" altLang="en-US" dirty="0"/>
              <a:t>Some additional rules (that follow from AA):</a:t>
            </a:r>
          </a:p>
          <a:p>
            <a:pPr lvl="1"/>
            <a:r>
              <a:rPr lang="en-US" altLang="en-US" i="1" u="sng" dirty="0"/>
              <a:t>Union</a:t>
            </a:r>
            <a:r>
              <a:rPr lang="en-US" altLang="en-US" dirty="0"/>
              <a:t>:   If X </a:t>
            </a:r>
            <a:r>
              <a:rPr lang="is-IS" altLang="en-US" dirty="0">
                <a:sym typeface="Symbol" charset="2"/>
              </a:rPr>
              <a:t>→</a:t>
            </a:r>
            <a:r>
              <a:rPr lang="en-US" altLang="en-US" dirty="0"/>
              <a:t> Y  and  X </a:t>
            </a:r>
            <a:r>
              <a:rPr lang="is-IS" altLang="en-US" dirty="0">
                <a:sym typeface="Symbol" charset="2"/>
              </a:rPr>
              <a:t>→</a:t>
            </a:r>
            <a:r>
              <a:rPr lang="en-US" altLang="en-US" dirty="0"/>
              <a:t> Z,   then  X </a:t>
            </a:r>
            <a:r>
              <a:rPr lang="is-IS" altLang="en-US" dirty="0">
                <a:sym typeface="Symbol" charset="2"/>
              </a:rPr>
              <a:t>→</a:t>
            </a:r>
            <a:r>
              <a:rPr lang="en-US" altLang="en-US" dirty="0"/>
              <a:t> YZ</a:t>
            </a:r>
          </a:p>
          <a:p>
            <a:pPr lvl="1"/>
            <a:r>
              <a:rPr lang="en-US" altLang="en-US" i="1" u="sng" dirty="0"/>
              <a:t>Decomposition</a:t>
            </a:r>
            <a:r>
              <a:rPr lang="en-US" altLang="en-US" dirty="0"/>
              <a:t>:   If X </a:t>
            </a:r>
            <a:r>
              <a:rPr lang="is-IS" altLang="en-US" dirty="0">
                <a:sym typeface="Symbol" charset="2"/>
              </a:rPr>
              <a:t>→</a:t>
            </a:r>
            <a:r>
              <a:rPr lang="en-US" altLang="en-US" dirty="0"/>
              <a:t> YZ,   then  X </a:t>
            </a:r>
            <a:r>
              <a:rPr lang="is-IS" altLang="en-US" dirty="0">
                <a:sym typeface="Symbol" charset="2"/>
              </a:rPr>
              <a:t>→</a:t>
            </a:r>
            <a:r>
              <a:rPr lang="en-US" altLang="en-US" dirty="0"/>
              <a:t> Y  and  X </a:t>
            </a:r>
            <a:r>
              <a:rPr lang="is-IS" altLang="en-US" dirty="0">
                <a:sym typeface="Symbol" charset="2"/>
              </a:rPr>
              <a:t>→</a:t>
            </a:r>
            <a:r>
              <a:rPr lang="en-US" altLang="en-US" dirty="0"/>
              <a:t> Z</a:t>
            </a:r>
          </a:p>
          <a:p>
            <a:pPr lvl="1"/>
            <a:r>
              <a:rPr lang="en-US" altLang="en-US" dirty="0"/>
              <a:t>See if you can prove these!</a:t>
            </a:r>
          </a:p>
          <a:p>
            <a:pPr lvl="1"/>
            <a:endParaRPr lang="en-US" altLang="en-US" dirty="0"/>
          </a:p>
        </p:txBody>
      </p:sp>
      <p:sp>
        <p:nvSpPr>
          <p:cNvPr id="2" name="Slide Number Placeholder 1"/>
          <p:cNvSpPr>
            <a:spLocks noGrp="1"/>
          </p:cNvSpPr>
          <p:nvPr>
            <p:ph type="sldNum" sz="quarter" idx="12"/>
          </p:nvPr>
        </p:nvSpPr>
        <p:spPr/>
        <p:txBody>
          <a:bodyPr/>
          <a:lstStyle/>
          <a:p>
            <a:fld id="{459F6482-13E3-48AA-9F28-7362888D1E43}" type="slidenum">
              <a:rPr lang="en-US" smtClean="0"/>
              <a:t>90</a:t>
            </a:fld>
            <a:endParaRPr lang="en-US"/>
          </a:p>
        </p:txBody>
      </p:sp>
    </p:spTree>
    <p:extLst>
      <p:ext uri="{BB962C8B-B14F-4D97-AF65-F5344CB8AC3E}">
        <p14:creationId xmlns:p14="http://schemas.microsoft.com/office/powerpoint/2010/main" val="30894751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9573">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957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957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957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957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uiExpand="1"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a:spLocks noGrp="1" noChangeArrowheads="1"/>
          </p:cNvSpPr>
          <p:nvPr>
            <p:ph type="title"/>
          </p:nvPr>
        </p:nvSpPr>
        <p:spPr/>
        <p:txBody>
          <a:bodyPr/>
          <a:lstStyle/>
          <a:p>
            <a:r>
              <a:rPr lang="en-US" altLang="en-US"/>
              <a:t>Attribute Closure</a:t>
            </a:r>
          </a:p>
        </p:txBody>
      </p:sp>
      <p:sp>
        <p:nvSpPr>
          <p:cNvPr id="45058" name="Rectangle 5"/>
          <p:cNvSpPr>
            <a:spLocks noGrp="1" noChangeArrowheads="1"/>
          </p:cNvSpPr>
          <p:nvPr>
            <p:ph idx="1"/>
          </p:nvPr>
        </p:nvSpPr>
        <p:spPr>
          <a:xfrm>
            <a:off x="203200" y="1600200"/>
            <a:ext cx="10972800" cy="4876800"/>
          </a:xfrm>
        </p:spPr>
        <p:txBody>
          <a:bodyPr>
            <a:normAutofit fontScale="92500" lnSpcReduction="10000"/>
          </a:bodyPr>
          <a:lstStyle/>
          <a:p>
            <a:r>
              <a:rPr lang="en-US" altLang="en-US" dirty="0"/>
              <a:t>Computing closure F+ of a set of FDs F is hard:</a:t>
            </a:r>
          </a:p>
          <a:p>
            <a:pPr lvl="1"/>
            <a:r>
              <a:rPr lang="en-US" altLang="en-US" dirty="0"/>
              <a:t>exponential in # </a:t>
            </a:r>
            <a:r>
              <a:rPr lang="en-US" altLang="en-US" dirty="0" err="1"/>
              <a:t>attrs</a:t>
            </a:r>
            <a:r>
              <a:rPr lang="en-US" altLang="en-US" dirty="0"/>
              <a:t>!</a:t>
            </a:r>
          </a:p>
          <a:p>
            <a:pPr>
              <a:spcBef>
                <a:spcPts val="2667"/>
              </a:spcBef>
            </a:pPr>
            <a:r>
              <a:rPr lang="en-US" altLang="en-US" dirty="0"/>
              <a:t>Typically, just check if X </a:t>
            </a:r>
            <a:r>
              <a:rPr lang="is-IS" altLang="en-US" dirty="0">
                <a:sym typeface="Symbol" charset="2"/>
              </a:rPr>
              <a:t>→</a:t>
            </a:r>
            <a:r>
              <a:rPr lang="en-US" altLang="en-US" dirty="0"/>
              <a:t> Y  is in F+.  Efficient!</a:t>
            </a:r>
          </a:p>
          <a:p>
            <a:pPr lvl="1"/>
            <a:r>
              <a:rPr lang="en-US" altLang="en-US" dirty="0"/>
              <a:t>Compute attribute closure of X (denoted X+) </a:t>
            </a:r>
            <a:r>
              <a:rPr lang="en-US" altLang="en-US" dirty="0" err="1"/>
              <a:t>wrt</a:t>
            </a:r>
            <a:r>
              <a:rPr lang="en-US" altLang="en-US" dirty="0"/>
              <a:t> F.</a:t>
            </a:r>
            <a:br>
              <a:rPr lang="en-US" altLang="en-US" dirty="0"/>
            </a:br>
            <a:r>
              <a:rPr lang="en-US" altLang="en-US" dirty="0"/>
              <a:t>X+ =  Set of all attributes A such that X </a:t>
            </a:r>
            <a:r>
              <a:rPr lang="is-IS" altLang="en-US" dirty="0">
                <a:sym typeface="Symbol" charset="2"/>
              </a:rPr>
              <a:t>→</a:t>
            </a:r>
            <a:r>
              <a:rPr lang="en-US" altLang="en-US" dirty="0"/>
              <a:t> A is in F+</a:t>
            </a:r>
          </a:p>
          <a:p>
            <a:pPr lvl="2"/>
            <a:r>
              <a:rPr lang="en-US" altLang="en-US" dirty="0"/>
              <a:t>X+ := X</a:t>
            </a:r>
          </a:p>
          <a:p>
            <a:pPr lvl="2"/>
            <a:r>
              <a:rPr lang="en-US" altLang="en-US" dirty="0"/>
              <a:t>Repeat until no change (fixpoint):</a:t>
            </a:r>
            <a:br>
              <a:rPr lang="en-US" altLang="en-US" dirty="0"/>
            </a:br>
            <a:r>
              <a:rPr lang="en-US" altLang="en-US" dirty="0"/>
              <a:t>	for U </a:t>
            </a:r>
            <a:r>
              <a:rPr lang="is-IS" altLang="en-US" dirty="0">
                <a:sym typeface="Symbol" charset="2"/>
              </a:rPr>
              <a:t>→</a:t>
            </a:r>
            <a:r>
              <a:rPr lang="en-US" altLang="en-US" dirty="0">
                <a:sym typeface="Symbol" charset="2"/>
              </a:rPr>
              <a:t> V</a:t>
            </a:r>
            <a:r>
              <a:rPr lang="en-US" altLang="en-US" dirty="0"/>
              <a:t> ⊆  F,</a:t>
            </a:r>
            <a:br>
              <a:rPr lang="en-US" altLang="en-US" dirty="0"/>
            </a:br>
            <a:r>
              <a:rPr lang="en-US" altLang="en-US" dirty="0"/>
              <a:t>             if U ⊆ X+, then add V to X+</a:t>
            </a:r>
          </a:p>
          <a:p>
            <a:pPr lvl="1"/>
            <a:r>
              <a:rPr lang="en-US" altLang="en-US" dirty="0"/>
              <a:t>Check if Y is in X+</a:t>
            </a:r>
          </a:p>
          <a:p>
            <a:pPr lvl="1"/>
            <a:r>
              <a:rPr lang="en-US" altLang="en-US" dirty="0"/>
              <a:t>Approach can also be used to check for keys of a relation.</a:t>
            </a:r>
          </a:p>
          <a:p>
            <a:pPr lvl="2"/>
            <a:r>
              <a:rPr lang="en-US" altLang="en-US" dirty="0"/>
              <a:t>If X+ = R, then X is a </a:t>
            </a:r>
            <a:r>
              <a:rPr lang="en-US" altLang="en-US" dirty="0" err="1"/>
              <a:t>superkey</a:t>
            </a:r>
            <a:r>
              <a:rPr lang="en-US" altLang="en-US" dirty="0"/>
              <a:t> for R.</a:t>
            </a:r>
          </a:p>
          <a:p>
            <a:pPr lvl="2"/>
            <a:r>
              <a:rPr lang="en-US" altLang="en-US" dirty="0"/>
              <a:t>Q: How to check if X is a “</a:t>
            </a:r>
            <a:r>
              <a:rPr lang="en-US" altLang="ja-JP" dirty="0"/>
              <a:t>candidate key” (minimal)?</a:t>
            </a:r>
          </a:p>
          <a:p>
            <a:pPr lvl="2"/>
            <a:r>
              <a:rPr lang="en-US" altLang="ja-JP" dirty="0"/>
              <a:t>A: For each attribute A in X, check if (X-A)+ = R</a:t>
            </a:r>
          </a:p>
          <a:p>
            <a:endParaRPr lang="en-US" altLang="en-US" dirty="0"/>
          </a:p>
        </p:txBody>
      </p:sp>
      <p:sp>
        <p:nvSpPr>
          <p:cNvPr id="2" name="Slide Number Placeholder 1"/>
          <p:cNvSpPr>
            <a:spLocks noGrp="1"/>
          </p:cNvSpPr>
          <p:nvPr>
            <p:ph type="sldNum" sz="quarter" idx="12"/>
          </p:nvPr>
        </p:nvSpPr>
        <p:spPr/>
        <p:txBody>
          <a:bodyPr/>
          <a:lstStyle/>
          <a:p>
            <a:fld id="{459F6482-13E3-48AA-9F28-7362888D1E43}" type="slidenum">
              <a:rPr lang="en-US" smtClean="0"/>
              <a:t>91</a:t>
            </a:fld>
            <a:endParaRPr lang="en-US"/>
          </a:p>
        </p:txBody>
      </p:sp>
    </p:spTree>
    <p:extLst>
      <p:ext uri="{BB962C8B-B14F-4D97-AF65-F5344CB8AC3E}">
        <p14:creationId xmlns:p14="http://schemas.microsoft.com/office/powerpoint/2010/main" val="3633806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5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5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05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05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05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8">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0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4"/>
          <p:cNvSpPr>
            <a:spLocks noGrp="1" noChangeArrowheads="1"/>
          </p:cNvSpPr>
          <p:nvPr>
            <p:ph type="title"/>
          </p:nvPr>
        </p:nvSpPr>
        <p:spPr>
          <a:noFill/>
        </p:spPr>
        <p:txBody>
          <a:bodyPr/>
          <a:lstStyle/>
          <a:p>
            <a:pPr eaLnBrk="1" hangingPunct="1"/>
            <a:r>
              <a:rPr lang="en-US" altLang="en-US" dirty="0">
                <a:latin typeface="Helvetica Neue Regular" charset="0"/>
              </a:rPr>
              <a:t>Decomposition into BCNF</a:t>
            </a:r>
          </a:p>
        </p:txBody>
      </p:sp>
      <p:sp>
        <p:nvSpPr>
          <p:cNvPr id="77826" name="Rectangle 5"/>
          <p:cNvSpPr>
            <a:spLocks noGrp="1" noChangeArrowheads="1"/>
          </p:cNvSpPr>
          <p:nvPr>
            <p:ph idx="1"/>
          </p:nvPr>
        </p:nvSpPr>
        <p:spPr>
          <a:xfrm>
            <a:off x="203200" y="1701800"/>
            <a:ext cx="10972800" cy="4525963"/>
          </a:xfrm>
        </p:spPr>
        <p:txBody>
          <a:bodyPr>
            <a:normAutofit fontScale="92500" lnSpcReduction="10000"/>
          </a:bodyPr>
          <a:lstStyle/>
          <a:p>
            <a:pPr eaLnBrk="1" hangingPunct="1"/>
            <a:r>
              <a:rPr lang="en-US" altLang="en-US" sz="2000" dirty="0">
                <a:latin typeface="Helvetica Neue Regular" charset="0"/>
              </a:rPr>
              <a:t>Consider relation R with FDs F.</a:t>
            </a:r>
          </a:p>
          <a:p>
            <a:pPr eaLnBrk="1" hangingPunct="1"/>
            <a:r>
              <a:rPr lang="en-US" altLang="en-US" sz="2000" dirty="0">
                <a:latin typeface="Helvetica Neue Regular" charset="0"/>
              </a:rPr>
              <a:t>If X </a:t>
            </a:r>
            <a:r>
              <a:rPr lang="is-IS" altLang="en-US" sz="2000" dirty="0">
                <a:latin typeface="Helvetica Neue Regular" charset="0"/>
                <a:sym typeface="Symbol" charset="2"/>
              </a:rPr>
              <a:t>→</a:t>
            </a:r>
            <a:r>
              <a:rPr lang="en-US" altLang="en-US" sz="2000" dirty="0">
                <a:latin typeface="Helvetica Neue Regular" charset="0"/>
              </a:rPr>
              <a:t> Y violates BCNF, decompose R into  R - Y and XY </a:t>
            </a:r>
            <a:r>
              <a:rPr lang="en-US" altLang="en-US" sz="1733" dirty="0">
                <a:latin typeface="Helvetica Neue Regular" charset="0"/>
              </a:rPr>
              <a:t>(guaranteed to be loss-less).</a:t>
            </a:r>
          </a:p>
          <a:p>
            <a:pPr lvl="1" eaLnBrk="1" hangingPunct="1"/>
            <a:r>
              <a:rPr lang="en-US" altLang="en-US" sz="2000" dirty="0">
                <a:latin typeface="Helvetica Neue Regular" charset="0"/>
              </a:rPr>
              <a:t>Repeated application of this idea will give us a collection of relations that are in BCNF</a:t>
            </a:r>
          </a:p>
          <a:p>
            <a:pPr lvl="1" eaLnBrk="1" hangingPunct="1"/>
            <a:r>
              <a:rPr lang="en-US" altLang="en-US" sz="2000" dirty="0">
                <a:latin typeface="Helvetica Neue Regular" charset="0"/>
              </a:rPr>
              <a:t>Lossless join decomposition, and guaranteed to terminate.</a:t>
            </a:r>
          </a:p>
          <a:p>
            <a:pPr>
              <a:spcBef>
                <a:spcPts val="2667"/>
              </a:spcBef>
            </a:pPr>
            <a:r>
              <a:rPr lang="en-US" altLang="en-US" sz="2000" dirty="0">
                <a:latin typeface="Helvetica Neue Regular" charset="0"/>
              </a:rPr>
              <a:t>e.g.,  CSJDPQV,  key C,  JP </a:t>
            </a:r>
            <a:r>
              <a:rPr lang="is-IS" altLang="en-US" sz="2000" dirty="0">
                <a:latin typeface="Helvetica Neue Regular" charset="0"/>
                <a:sym typeface="Symbol" charset="2"/>
              </a:rPr>
              <a:t>→</a:t>
            </a:r>
            <a:r>
              <a:rPr lang="en-US" altLang="en-US" sz="2000" dirty="0">
                <a:latin typeface="Helvetica Neue Regular" charset="0"/>
              </a:rPr>
              <a:t> C,  SD </a:t>
            </a:r>
            <a:r>
              <a:rPr lang="is-IS" altLang="en-US" sz="2000" dirty="0">
                <a:latin typeface="Helvetica Neue Regular" charset="0"/>
                <a:sym typeface="Symbol" charset="2"/>
              </a:rPr>
              <a:t>→</a:t>
            </a:r>
            <a:r>
              <a:rPr lang="en-US" altLang="en-US" sz="2000" dirty="0">
                <a:latin typeface="Helvetica Neue Regular" charset="0"/>
              </a:rPr>
              <a:t> P,   J </a:t>
            </a:r>
            <a:r>
              <a:rPr lang="is-IS" altLang="en-US" sz="2000" dirty="0">
                <a:latin typeface="Helvetica Neue Regular" charset="0"/>
                <a:sym typeface="Symbol" charset="2"/>
              </a:rPr>
              <a:t>→</a:t>
            </a:r>
            <a:r>
              <a:rPr lang="en-US" altLang="en-US" sz="2000" dirty="0">
                <a:latin typeface="Helvetica Neue Regular" charset="0"/>
              </a:rPr>
              <a:t> S</a:t>
            </a:r>
            <a:endParaRPr lang="en-US" altLang="en-US" sz="2400" dirty="0">
              <a:latin typeface="Helvetica Neue Regular" charset="0"/>
            </a:endParaRPr>
          </a:p>
          <a:p>
            <a:pPr lvl="1" eaLnBrk="1" hangingPunct="1"/>
            <a:r>
              <a:rPr lang="en-US" altLang="en-US" sz="2000" dirty="0">
                <a:latin typeface="Helvetica Neue Regular" charset="0"/>
              </a:rPr>
              <a:t> {</a:t>
            </a:r>
            <a:r>
              <a:rPr lang="en-US" altLang="en-US" sz="2000" dirty="0" err="1">
                <a:latin typeface="Helvetica Neue Regular" charset="0"/>
              </a:rPr>
              <a:t>contractid</a:t>
            </a:r>
            <a:r>
              <a:rPr lang="en-US" altLang="en-US" sz="2000" dirty="0">
                <a:latin typeface="Helvetica Neue Regular" charset="0"/>
              </a:rPr>
              <a:t>, </a:t>
            </a:r>
            <a:r>
              <a:rPr lang="en-US" altLang="en-US" sz="2000" dirty="0" err="1">
                <a:latin typeface="Helvetica Neue Regular" charset="0"/>
              </a:rPr>
              <a:t>supplierid</a:t>
            </a:r>
            <a:r>
              <a:rPr lang="en-US" altLang="en-US" sz="2000" dirty="0">
                <a:latin typeface="Helvetica Neue Regular" charset="0"/>
              </a:rPr>
              <a:t>, </a:t>
            </a:r>
            <a:r>
              <a:rPr lang="en-US" altLang="en-US" sz="2000" dirty="0" err="1">
                <a:latin typeface="Helvetica Neue Regular" charset="0"/>
              </a:rPr>
              <a:t>projectid,deptid,partid</a:t>
            </a:r>
            <a:r>
              <a:rPr lang="en-US" altLang="en-US" sz="2000" dirty="0">
                <a:latin typeface="Helvetica Neue Regular" charset="0"/>
              </a:rPr>
              <a:t>, qty, value}</a:t>
            </a:r>
          </a:p>
          <a:p>
            <a:pPr lvl="1" eaLnBrk="1" hangingPunct="1"/>
            <a:r>
              <a:rPr lang="en-US" altLang="en-US" sz="2000" dirty="0">
                <a:latin typeface="Helvetica Neue Regular" charset="0"/>
              </a:rPr>
              <a:t>To deal with SD </a:t>
            </a:r>
            <a:r>
              <a:rPr lang="is-IS" altLang="en-US" sz="2000" dirty="0">
                <a:latin typeface="Helvetica Neue Regular" charset="0"/>
                <a:sym typeface="Symbol" charset="2"/>
              </a:rPr>
              <a:t>→</a:t>
            </a:r>
            <a:r>
              <a:rPr lang="en-US" altLang="en-US" sz="2000" dirty="0">
                <a:latin typeface="Helvetica Neue Regular" charset="0"/>
              </a:rPr>
              <a:t> P, decompose into  SDP, CSJDQV.</a:t>
            </a:r>
          </a:p>
          <a:p>
            <a:pPr lvl="1" eaLnBrk="1" hangingPunct="1"/>
            <a:r>
              <a:rPr lang="en-US" altLang="en-US" sz="2000" dirty="0">
                <a:latin typeface="Helvetica Neue Regular" charset="0"/>
              </a:rPr>
              <a:t>To deal with J </a:t>
            </a:r>
            <a:r>
              <a:rPr lang="is-IS" altLang="en-US" sz="2000" dirty="0">
                <a:latin typeface="Helvetica Neue Regular" charset="0"/>
                <a:sym typeface="Symbol" charset="2"/>
              </a:rPr>
              <a:t>→</a:t>
            </a:r>
            <a:r>
              <a:rPr lang="en-US" altLang="en-US" sz="2000" dirty="0">
                <a:latin typeface="Helvetica Neue Regular" charset="0"/>
              </a:rPr>
              <a:t> S, decompose CSJDQV into JS and CJDQV</a:t>
            </a:r>
          </a:p>
          <a:p>
            <a:pPr lvl="1" eaLnBrk="1" hangingPunct="1"/>
            <a:r>
              <a:rPr lang="en-US" altLang="en-US" sz="2000" dirty="0">
                <a:latin typeface="Helvetica Neue Regular" charset="0"/>
              </a:rPr>
              <a:t>So we end up with: SDP, JS, and CJDQV</a:t>
            </a:r>
          </a:p>
          <a:p>
            <a:pPr>
              <a:spcBef>
                <a:spcPts val="3200"/>
              </a:spcBef>
            </a:pPr>
            <a:r>
              <a:rPr lang="en-US" altLang="en-US" sz="2000" dirty="0">
                <a:latin typeface="Helvetica Neue Regular" charset="0"/>
              </a:rPr>
              <a:t>Note: several dependencies may cause violation of BCNF.  </a:t>
            </a:r>
          </a:p>
          <a:p>
            <a:pPr>
              <a:spcBef>
                <a:spcPts val="533"/>
              </a:spcBef>
            </a:pPr>
            <a:r>
              <a:rPr lang="en-US" altLang="en-US" sz="2000" dirty="0">
                <a:latin typeface="Helvetica Neue Regular" charset="0"/>
              </a:rPr>
              <a:t>The order in which we “deal with” them could lead to very different</a:t>
            </a:r>
          </a:p>
          <a:p>
            <a:pPr marL="761981" indent="0">
              <a:spcBef>
                <a:spcPts val="533"/>
              </a:spcBef>
              <a:buNone/>
            </a:pPr>
            <a:r>
              <a:rPr lang="en-US" altLang="en-US" sz="2000" dirty="0">
                <a:latin typeface="Helvetica Neue Regular" charset="0"/>
              </a:rPr>
              <a:t> sets of relations!</a:t>
            </a:r>
          </a:p>
        </p:txBody>
      </p:sp>
      <p:sp>
        <p:nvSpPr>
          <p:cNvPr id="2" name="Rectangle 1"/>
          <p:cNvSpPr/>
          <p:nvPr/>
        </p:nvSpPr>
        <p:spPr>
          <a:xfrm>
            <a:off x="5439507" y="6054209"/>
            <a:ext cx="6096000" cy="369332"/>
          </a:xfrm>
          <a:prstGeom prst="rect">
            <a:avLst/>
          </a:prstGeom>
          <a:solidFill>
            <a:schemeClr val="accent4">
              <a:lumMod val="40000"/>
              <a:lumOff val="60000"/>
            </a:schemeClr>
          </a:solidFill>
        </p:spPr>
        <p:txBody>
          <a:bodyPr>
            <a:spAutoFit/>
          </a:bodyPr>
          <a:lstStyle/>
          <a:p>
            <a:r>
              <a:rPr lang="en-US" altLang="ja-JP" dirty="0"/>
              <a:t>R is in BCNF if </a:t>
            </a:r>
            <a:r>
              <a:rPr lang="en-US" altLang="ja-JP" dirty="0" smtClean="0"/>
              <a:t>the </a:t>
            </a:r>
            <a:r>
              <a:rPr lang="en-US" altLang="ja-JP" dirty="0"/>
              <a:t>only non-trivial FDs over R are key constraints</a:t>
            </a:r>
            <a:endParaRPr lang="en-US" dirty="0"/>
          </a:p>
        </p:txBody>
      </p:sp>
      <p:sp>
        <p:nvSpPr>
          <p:cNvPr id="3" name="Slide Number Placeholder 2"/>
          <p:cNvSpPr>
            <a:spLocks noGrp="1"/>
          </p:cNvSpPr>
          <p:nvPr>
            <p:ph type="sldNum" sz="quarter" idx="12"/>
          </p:nvPr>
        </p:nvSpPr>
        <p:spPr/>
        <p:txBody>
          <a:bodyPr/>
          <a:lstStyle/>
          <a:p>
            <a:fld id="{459F6482-13E3-48AA-9F28-7362888D1E43}" type="slidenum">
              <a:rPr lang="en-US" smtClean="0"/>
              <a:t>92</a:t>
            </a:fld>
            <a:endParaRPr lang="en-US"/>
          </a:p>
        </p:txBody>
      </p:sp>
    </p:spTree>
    <p:extLst>
      <p:ext uri="{BB962C8B-B14F-4D97-AF65-F5344CB8AC3E}">
        <p14:creationId xmlns:p14="http://schemas.microsoft.com/office/powerpoint/2010/main" val="381367522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293" y="2778833"/>
            <a:ext cx="7608271" cy="1325563"/>
          </a:xfrm>
        </p:spPr>
        <p:txBody>
          <a:bodyPr>
            <a:normAutofit fontScale="90000"/>
          </a:bodyPr>
          <a:lstStyle/>
          <a:p>
            <a:r>
              <a:rPr lang="en-US" altLang="zh-CN" sz="5400" b="1" dirty="0" smtClean="0"/>
              <a:t>12. Parallel Query Processing</a:t>
            </a:r>
            <a:endParaRPr lang="en-US" sz="3600" b="1" dirty="0"/>
          </a:p>
        </p:txBody>
      </p:sp>
      <p:sp>
        <p:nvSpPr>
          <p:cNvPr id="3" name="Slide Number Placeholder 2"/>
          <p:cNvSpPr>
            <a:spLocks noGrp="1"/>
          </p:cNvSpPr>
          <p:nvPr>
            <p:ph type="sldNum" sz="quarter" idx="12"/>
          </p:nvPr>
        </p:nvSpPr>
        <p:spPr/>
        <p:txBody>
          <a:bodyPr/>
          <a:lstStyle/>
          <a:p>
            <a:fld id="{459F6482-13E3-48AA-9F28-7362888D1E43}" type="slidenum">
              <a:rPr lang="en-US" smtClean="0"/>
              <a:t>93</a:t>
            </a:fld>
            <a:endParaRPr lang="en-US"/>
          </a:p>
        </p:txBody>
      </p:sp>
    </p:spTree>
    <p:extLst>
      <p:ext uri="{BB962C8B-B14F-4D97-AF65-F5344CB8AC3E}">
        <p14:creationId xmlns:p14="http://schemas.microsoft.com/office/powerpoint/2010/main" val="32581686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x-none"/>
              <a:t>Parallel Architectures</a:t>
            </a:r>
          </a:p>
        </p:txBody>
      </p:sp>
      <p:graphicFrame>
        <p:nvGraphicFramePr>
          <p:cNvPr id="26626" name="Object 2" descr="RAM and Disk connected to multiple CPUs" title="Shared Memory"/>
          <p:cNvGraphicFramePr>
            <a:graphicFrameLocks noChangeAspect="1"/>
          </p:cNvGraphicFramePr>
          <p:nvPr>
            <p:extLst/>
          </p:nvPr>
        </p:nvGraphicFramePr>
        <p:xfrm>
          <a:off x="1240125" y="1600201"/>
          <a:ext cx="3078163" cy="2097087"/>
        </p:xfrm>
        <a:graphic>
          <a:graphicData uri="http://schemas.openxmlformats.org/presentationml/2006/ole">
            <mc:AlternateContent xmlns:mc="http://schemas.openxmlformats.org/markup-compatibility/2006">
              <mc:Choice xmlns:v="urn:schemas-microsoft-com:vml" Requires="v">
                <p:oleObj spid="_x0000_s2119" name="Document" r:id="rId4" imgW="20419048" imgH="13917460" progId="Word.Document.12">
                  <p:link updateAutomatic="1"/>
                </p:oleObj>
              </mc:Choice>
              <mc:Fallback>
                <p:oleObj name="Document" r:id="rId4" imgW="20419048" imgH="13917460" progId="Word.Document.12">
                  <p:link updateAutomatic="1"/>
                  <p:pic>
                    <p:nvPicPr>
                      <p:cNvPr id="26626" name="Object 2" descr="RAM and Disk connected to multiple CPUs" title="Shared Mem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125" y="1600201"/>
                        <a:ext cx="3078163" cy="2097087"/>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7" name="Object 3" descr="Each CPU has its own RAM and Disk but they are all still connected" title="Shared Nothing (Cluster)"/>
          <p:cNvGraphicFramePr>
            <a:graphicFrameLocks noChangeAspect="1"/>
          </p:cNvGraphicFramePr>
          <p:nvPr>
            <p:extLst/>
          </p:nvPr>
        </p:nvGraphicFramePr>
        <p:xfrm>
          <a:off x="3305981" y="3843123"/>
          <a:ext cx="4498975" cy="3027363"/>
        </p:xfrm>
        <a:graphic>
          <a:graphicData uri="http://schemas.openxmlformats.org/presentationml/2006/ole">
            <mc:AlternateContent xmlns:mc="http://schemas.openxmlformats.org/markup-compatibility/2006">
              <mc:Choice xmlns:v="urn:schemas-microsoft-com:vml" Requires="v">
                <p:oleObj spid="_x0000_s2120" name="Document" r:id="rId6" imgW="21587302" imgH="14526984" progId="Word.Document.12">
                  <p:link updateAutomatic="1"/>
                </p:oleObj>
              </mc:Choice>
              <mc:Fallback>
                <p:oleObj name="Document" r:id="rId6" imgW="21587302" imgH="14526984" progId="Word.Document.12">
                  <p:link updateAutomatic="1"/>
                  <p:pic>
                    <p:nvPicPr>
                      <p:cNvPr id="26627" name="Object 3" descr="Each CPU has its own RAM and Disk but they are all still connected" title="Shared Nothing (Clus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5981" y="3843123"/>
                        <a:ext cx="4498975" cy="3027363"/>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6628" name="Object 4" descr="Disk connected to multiple CPUs but each CPU has its own RAM" title="Shared DIsk"/>
          <p:cNvGraphicFramePr>
            <a:graphicFrameLocks noChangeAspect="1"/>
          </p:cNvGraphicFramePr>
          <p:nvPr>
            <p:extLst/>
          </p:nvPr>
        </p:nvGraphicFramePr>
        <p:xfrm>
          <a:off x="5853113" y="1430339"/>
          <a:ext cx="4506912" cy="2058987"/>
        </p:xfrm>
        <a:graphic>
          <a:graphicData uri="http://schemas.openxmlformats.org/presentationml/2006/ole">
            <mc:AlternateContent xmlns:mc="http://schemas.openxmlformats.org/markup-compatibility/2006">
              <mc:Choice xmlns:v="urn:schemas-microsoft-com:vml" Requires="v">
                <p:oleObj spid="_x0000_s2121" name="Document" r:id="rId8" imgW="21638095" imgH="12139683" progId="Word.Document.12">
                  <p:link updateAutomatic="1"/>
                </p:oleObj>
              </mc:Choice>
              <mc:Fallback>
                <p:oleObj name="Document" r:id="rId8" imgW="21638095" imgH="12139683" progId="Word.Document.12">
                  <p:link updateAutomatic="1"/>
                  <p:pic>
                    <p:nvPicPr>
                      <p:cNvPr id="26628" name="Object 4" descr="Disk connected to multiple CPUs but each CPU has its own RAM" title="Shared DIs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113" y="1430339"/>
                        <a:ext cx="4506912" cy="2058987"/>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6629" name="TextBox 6" descr="RAM and Disk connected to multiple CPUs" title="Shared Memory"/>
          <p:cNvSpPr txBox="1">
            <a:spLocks noChangeArrowheads="1"/>
          </p:cNvSpPr>
          <p:nvPr/>
        </p:nvSpPr>
        <p:spPr bwMode="auto">
          <a:xfrm>
            <a:off x="1810175" y="1193143"/>
            <a:ext cx="2007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000"/>
              <a:t>Shared Memory</a:t>
            </a:r>
          </a:p>
        </p:txBody>
      </p:sp>
      <p:sp>
        <p:nvSpPr>
          <p:cNvPr id="26630" name="TextBox 7" descr="Disk connected to multiple CPUs but each CPU has its own RAM" title="Shared DIsk"/>
          <p:cNvSpPr txBox="1">
            <a:spLocks noChangeArrowheads="1"/>
          </p:cNvSpPr>
          <p:nvPr/>
        </p:nvSpPr>
        <p:spPr bwMode="auto">
          <a:xfrm>
            <a:off x="7158039" y="981076"/>
            <a:ext cx="15824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2000"/>
              <a:t>Shared Disk</a:t>
            </a:r>
          </a:p>
        </p:txBody>
      </p:sp>
      <p:sp>
        <p:nvSpPr>
          <p:cNvPr id="26631" name="TextBox 8" descr="Each CPU has its own RAM and Disk but they are all still connected" title="Shared Nothing (Cluster)"/>
          <p:cNvSpPr txBox="1">
            <a:spLocks noChangeArrowheads="1"/>
          </p:cNvSpPr>
          <p:nvPr/>
        </p:nvSpPr>
        <p:spPr bwMode="auto">
          <a:xfrm>
            <a:off x="1273042" y="5071848"/>
            <a:ext cx="19672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algn="ctr" eaLnBrk="1" hangingPunct="1"/>
            <a:r>
              <a:rPr lang="en-US" altLang="x-none" sz="2000"/>
              <a:t>Shared Nothing</a:t>
            </a:r>
            <a:br>
              <a:rPr lang="en-US" altLang="x-none" sz="2000"/>
            </a:br>
            <a:r>
              <a:rPr lang="en-US" altLang="x-none" sz="2000"/>
              <a:t>(cluster)</a:t>
            </a:r>
          </a:p>
        </p:txBody>
      </p:sp>
      <p:sp>
        <p:nvSpPr>
          <p:cNvPr id="2" name="Slide Number Placeholder 1"/>
          <p:cNvSpPr>
            <a:spLocks noGrp="1"/>
          </p:cNvSpPr>
          <p:nvPr>
            <p:ph type="sldNum" sz="quarter" idx="12"/>
          </p:nvPr>
        </p:nvSpPr>
        <p:spPr/>
        <p:txBody>
          <a:bodyPr/>
          <a:lstStyle/>
          <a:p>
            <a:fld id="{459F6482-13E3-48AA-9F28-7362888D1E43}" type="slidenum">
              <a:rPr lang="en-US" smtClean="0"/>
              <a:t>94</a:t>
            </a:fld>
            <a:endParaRPr lang="en-US"/>
          </a:p>
        </p:txBody>
      </p:sp>
    </p:spTree>
    <p:extLst>
      <p:ext uri="{BB962C8B-B14F-4D97-AF65-F5344CB8AC3E}">
        <p14:creationId xmlns:p14="http://schemas.microsoft.com/office/powerpoint/2010/main" val="15040784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Kinds of Parallelism</a:t>
            </a:r>
          </a:p>
        </p:txBody>
      </p:sp>
      <p:sp>
        <p:nvSpPr>
          <p:cNvPr id="3" name="Content Placeholder 2"/>
          <p:cNvSpPr>
            <a:spLocks noGrp="1"/>
          </p:cNvSpPr>
          <p:nvPr>
            <p:ph idx="1"/>
          </p:nvPr>
        </p:nvSpPr>
        <p:spPr/>
        <p:txBody>
          <a:bodyPr/>
          <a:lstStyle/>
          <a:p>
            <a:r>
              <a:rPr lang="en-US" dirty="0"/>
              <a:t>Inter-Query</a:t>
            </a:r>
          </a:p>
          <a:p>
            <a:pPr>
              <a:spcBef>
                <a:spcPts val="5333"/>
              </a:spcBef>
            </a:pPr>
            <a:r>
              <a:rPr lang="en-US" dirty="0"/>
              <a:t>Intra-Query</a:t>
            </a:r>
          </a:p>
          <a:p>
            <a:pPr lvl="1">
              <a:spcBef>
                <a:spcPts val="267"/>
              </a:spcBef>
              <a:spcAft>
                <a:spcPts val="4000"/>
              </a:spcAft>
            </a:pPr>
            <a:r>
              <a:rPr lang="en-US" dirty="0"/>
              <a:t>Inter-Operator</a:t>
            </a:r>
          </a:p>
          <a:p>
            <a:pPr lvl="1">
              <a:spcBef>
                <a:spcPts val="4000"/>
              </a:spcBef>
              <a:spcAft>
                <a:spcPts val="4000"/>
              </a:spcAft>
            </a:pPr>
            <a:r>
              <a:rPr lang="en-US" dirty="0"/>
              <a:t>Intra-Operator (partitioned)</a:t>
            </a:r>
          </a:p>
        </p:txBody>
      </p:sp>
      <p:pic>
        <p:nvPicPr>
          <p:cNvPr id="4" name="Picture 3" descr="A database with many SQL queries going into it" title="DBMS">
            <a:extLst>
              <a:ext uri="{FF2B5EF4-FFF2-40B4-BE49-F238E27FC236}">
                <a16:creationId xmlns:a16="http://schemas.microsoft.com/office/drawing/2014/main" id="{8DAD0136-0530-4F8B-B99D-50C02E30F705}"/>
              </a:ext>
            </a:extLst>
          </p:cNvPr>
          <p:cNvPicPr>
            <a:picLocks noChangeAspect="1"/>
          </p:cNvPicPr>
          <p:nvPr/>
        </p:nvPicPr>
        <p:blipFill>
          <a:blip r:embed="rId3"/>
          <a:stretch>
            <a:fillRect/>
          </a:stretch>
        </p:blipFill>
        <p:spPr>
          <a:xfrm>
            <a:off x="4197709" y="1221256"/>
            <a:ext cx="2537105" cy="1345176"/>
          </a:xfrm>
          <a:prstGeom prst="rect">
            <a:avLst/>
          </a:prstGeom>
        </p:spPr>
      </p:pic>
      <p:pic>
        <p:nvPicPr>
          <p:cNvPr id="6" name="Picture 5" descr="Three circles in series. The first has f(x3) and points to the second. The second contains g(f(x2)) and points to the third which contanis h(g(f(x1))" title="Pipeline Parallelism">
            <a:extLst>
              <a:ext uri="{FF2B5EF4-FFF2-40B4-BE49-F238E27FC236}">
                <a16:creationId xmlns:a16="http://schemas.microsoft.com/office/drawing/2014/main" id="{A6FE5E44-D781-4F32-8D56-7362F1525247}"/>
              </a:ext>
            </a:extLst>
          </p:cNvPr>
          <p:cNvPicPr>
            <a:picLocks noChangeAspect="1"/>
          </p:cNvPicPr>
          <p:nvPr/>
        </p:nvPicPr>
        <p:blipFill>
          <a:blip r:embed="rId4"/>
          <a:stretch>
            <a:fillRect/>
          </a:stretch>
        </p:blipFill>
        <p:spPr>
          <a:xfrm>
            <a:off x="3915291" y="2655839"/>
            <a:ext cx="1605440" cy="1843915"/>
          </a:xfrm>
          <a:prstGeom prst="rect">
            <a:avLst/>
          </a:prstGeom>
        </p:spPr>
      </p:pic>
      <p:pic>
        <p:nvPicPr>
          <p:cNvPr id="10" name="Picture 9" descr="R and S are partioned over 3 machines are they are scanned. The results are then joined cross referencing all machines" title="Partition Parallelism">
            <a:extLst>
              <a:ext uri="{FF2B5EF4-FFF2-40B4-BE49-F238E27FC236}">
                <a16:creationId xmlns:a16="http://schemas.microsoft.com/office/drawing/2014/main" id="{5D263A17-10AB-4DEA-A610-52B2C7AE32C5}"/>
              </a:ext>
            </a:extLst>
          </p:cNvPr>
          <p:cNvPicPr>
            <a:picLocks noChangeAspect="1"/>
          </p:cNvPicPr>
          <p:nvPr/>
        </p:nvPicPr>
        <p:blipFill>
          <a:blip r:embed="rId5"/>
          <a:stretch>
            <a:fillRect/>
          </a:stretch>
        </p:blipFill>
        <p:spPr>
          <a:xfrm>
            <a:off x="3759200" y="4954274"/>
            <a:ext cx="4470400" cy="1747825"/>
          </a:xfrm>
          <a:prstGeom prst="rect">
            <a:avLst/>
          </a:prstGeom>
        </p:spPr>
      </p:pic>
      <p:pic>
        <p:nvPicPr>
          <p:cNvPr id="5" name="Picture 4" descr="A tree with the left side being Scan R and Scan S which are joined and then materialized" title="Bushy Tree Parallelism"/>
          <p:cNvPicPr>
            <a:picLocks noChangeAspect="1"/>
          </p:cNvPicPr>
          <p:nvPr/>
        </p:nvPicPr>
        <p:blipFill>
          <a:blip r:embed="rId6"/>
          <a:stretch>
            <a:fillRect/>
          </a:stretch>
        </p:blipFill>
        <p:spPr>
          <a:xfrm>
            <a:off x="5791200" y="2624701"/>
            <a:ext cx="2844800" cy="1438264"/>
          </a:xfrm>
          <a:prstGeom prst="rect">
            <a:avLst/>
          </a:prstGeom>
        </p:spPr>
      </p:pic>
      <p:sp>
        <p:nvSpPr>
          <p:cNvPr id="7" name="Slide Number Placeholder 6"/>
          <p:cNvSpPr>
            <a:spLocks noGrp="1"/>
          </p:cNvSpPr>
          <p:nvPr>
            <p:ph type="sldNum" sz="quarter" idx="12"/>
          </p:nvPr>
        </p:nvSpPr>
        <p:spPr/>
        <p:txBody>
          <a:bodyPr/>
          <a:lstStyle/>
          <a:p>
            <a:fld id="{459F6482-13E3-48AA-9F28-7362888D1E43}" type="slidenum">
              <a:rPr lang="en-US" smtClean="0"/>
              <a:t>95</a:t>
            </a:fld>
            <a:endParaRPr lang="en-US"/>
          </a:p>
        </p:txBody>
      </p:sp>
    </p:spTree>
    <p:extLst>
      <p:ext uri="{BB962C8B-B14F-4D97-AF65-F5344CB8AC3E}">
        <p14:creationId xmlns:p14="http://schemas.microsoft.com/office/powerpoint/2010/main" val="22481913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lstStyle/>
          <a:p>
            <a:r>
              <a:rPr lang="en-US" altLang="x-none"/>
              <a:t>Data Partitioning</a:t>
            </a:r>
          </a:p>
        </p:txBody>
      </p:sp>
      <p:sp>
        <p:nvSpPr>
          <p:cNvPr id="3" name="Content Placeholder 2"/>
          <p:cNvSpPr>
            <a:spLocks noGrp="1"/>
          </p:cNvSpPr>
          <p:nvPr>
            <p:ph idx="1"/>
          </p:nvPr>
        </p:nvSpPr>
        <p:spPr>
          <a:xfrm>
            <a:off x="249239" y="1547814"/>
            <a:ext cx="10972800" cy="5257799"/>
          </a:xfrm>
        </p:spPr>
        <p:txBody>
          <a:bodyPr>
            <a:normAutofit/>
          </a:bodyPr>
          <a:lstStyle/>
          <a:p>
            <a:r>
              <a:rPr lang="en-US" altLang="x-none" dirty="0">
                <a:ea typeface="Helvetica Neue" charset="0"/>
                <a:cs typeface="Helvetica Neue" charset="0"/>
              </a:rPr>
              <a:t>How to partition a table across disks/machines</a:t>
            </a:r>
          </a:p>
          <a:p>
            <a:pPr lvl="1"/>
            <a:r>
              <a:rPr lang="en-US" altLang="x-none" dirty="0">
                <a:ea typeface="Helvetica Neue" charset="0"/>
                <a:cs typeface="Helvetica Neue" charset="0"/>
              </a:rPr>
              <a:t>A bit like coarse-grained indexing!</a:t>
            </a:r>
          </a:p>
          <a:p>
            <a:pPr>
              <a:spcBef>
                <a:spcPts val="30666"/>
              </a:spcBef>
            </a:pPr>
            <a:r>
              <a:rPr lang="en-US" altLang="x-none" sz="2267" dirty="0">
                <a:ea typeface="Helvetica Neue" charset="0"/>
                <a:cs typeface="Helvetica Neue" charset="0"/>
              </a:rPr>
              <a:t>Shared nothing particularly benefits from "good" partitioning</a:t>
            </a:r>
          </a:p>
        </p:txBody>
      </p:sp>
      <p:grpSp>
        <p:nvGrpSpPr>
          <p:cNvPr id="7" name="Group 6" descr="Partition keys into ranges and partition the data by those ranges. Good for equi-joins, range queries, and group by" title="Range Partition"/>
          <p:cNvGrpSpPr/>
          <p:nvPr/>
        </p:nvGrpSpPr>
        <p:grpSpPr>
          <a:xfrm>
            <a:off x="914401" y="2413000"/>
            <a:ext cx="2735262" cy="3461116"/>
            <a:chOff x="1183482" y="1534478"/>
            <a:chExt cx="2051447" cy="2595837"/>
          </a:xfrm>
        </p:grpSpPr>
        <p:sp>
          <p:nvSpPr>
            <p:cNvPr id="30725" name="Rectangle 6" descr="50%"/>
            <p:cNvSpPr>
              <a:spLocks noChangeArrowheads="1"/>
            </p:cNvSpPr>
            <p:nvPr/>
          </p:nvSpPr>
          <p:spPr bwMode="auto">
            <a:xfrm>
              <a:off x="1284685" y="3094435"/>
              <a:ext cx="1950244" cy="260747"/>
            </a:xfrm>
            <a:prstGeom prst="rect">
              <a:avLst/>
            </a:prstGeom>
            <a:pattFill prst="pct50">
              <a:fgClr>
                <a:srgbClr val="FCF305"/>
              </a:fgClr>
              <a:bgClr>
                <a:srgbClr val="FFFFFF"/>
              </a:bgClr>
            </a:patt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26" name="Rectangle 7"/>
            <p:cNvSpPr>
              <a:spLocks noChangeArrowheads="1"/>
            </p:cNvSpPr>
            <p:nvPr/>
          </p:nvSpPr>
          <p:spPr bwMode="auto">
            <a:xfrm>
              <a:off x="1310879" y="2599135"/>
              <a:ext cx="282178" cy="151209"/>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27" name="Rectangle 8"/>
            <p:cNvSpPr>
              <a:spLocks noChangeArrowheads="1"/>
            </p:cNvSpPr>
            <p:nvPr/>
          </p:nvSpPr>
          <p:spPr bwMode="auto">
            <a:xfrm>
              <a:off x="1364457" y="2005013"/>
              <a:ext cx="236935" cy="389335"/>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28" name="Rectangle 9"/>
            <p:cNvSpPr>
              <a:spLocks noChangeArrowheads="1"/>
            </p:cNvSpPr>
            <p:nvPr/>
          </p:nvSpPr>
          <p:spPr bwMode="auto">
            <a:xfrm>
              <a:off x="1319213" y="2069307"/>
              <a:ext cx="238125" cy="37981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29" name="Freeform 10"/>
            <p:cNvSpPr>
              <a:spLocks/>
            </p:cNvSpPr>
            <p:nvPr/>
          </p:nvSpPr>
          <p:spPr bwMode="auto">
            <a:xfrm>
              <a:off x="1306116" y="2000250"/>
              <a:ext cx="283369" cy="444104"/>
            </a:xfrm>
            <a:custGeom>
              <a:avLst/>
              <a:gdLst>
                <a:gd name="T0" fmla="*/ 0 w 238"/>
                <a:gd name="T1" fmla="*/ 2147483647 h 373"/>
                <a:gd name="T2" fmla="*/ 2147483647 w 238"/>
                <a:gd name="T3" fmla="*/ 0 h 373"/>
                <a:gd name="T4" fmla="*/ 2147483647 w 238"/>
                <a:gd name="T5" fmla="*/ 0 h 373"/>
                <a:gd name="T6" fmla="*/ 2147483647 w 238"/>
                <a:gd name="T7" fmla="*/ 2147483647 h 373"/>
                <a:gd name="T8" fmla="*/ 2147483647 w 238"/>
                <a:gd name="T9" fmla="*/ 2147483647 h 373"/>
                <a:gd name="T10" fmla="*/ 2147483647 w 238"/>
                <a:gd name="T11" fmla="*/ 2147483647 h 373"/>
                <a:gd name="T12" fmla="*/ 2147483647 w 238"/>
                <a:gd name="T13" fmla="*/ 2147483647 h 373"/>
                <a:gd name="T14" fmla="*/ 2147483647 w 238"/>
                <a:gd name="T15" fmla="*/ 2147483647 h 373"/>
                <a:gd name="T16" fmla="*/ 0 w 238"/>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
                <a:gd name="T28" fmla="*/ 0 h 373"/>
                <a:gd name="T29" fmla="*/ 238 w 238"/>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 h="373">
                  <a:moveTo>
                    <a:pt x="0" y="45"/>
                  </a:moveTo>
                  <a:lnTo>
                    <a:pt x="37" y="0"/>
                  </a:lnTo>
                  <a:lnTo>
                    <a:pt x="237" y="0"/>
                  </a:lnTo>
                  <a:lnTo>
                    <a:pt x="237" y="326"/>
                  </a:lnTo>
                  <a:lnTo>
                    <a:pt x="208" y="372"/>
                  </a:lnTo>
                  <a:lnTo>
                    <a:pt x="208" y="45"/>
                  </a:lnTo>
                  <a:lnTo>
                    <a:pt x="104"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30" name="Line 11"/>
            <p:cNvSpPr>
              <a:spLocks noChangeShapeType="1"/>
            </p:cNvSpPr>
            <p:nvPr/>
          </p:nvSpPr>
          <p:spPr bwMode="auto">
            <a:xfrm flipH="1">
              <a:off x="1571625" y="2000250"/>
              <a:ext cx="34529" cy="631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31" name="Oval 12"/>
            <p:cNvSpPr>
              <a:spLocks noChangeArrowheads="1"/>
            </p:cNvSpPr>
            <p:nvPr/>
          </p:nvSpPr>
          <p:spPr bwMode="auto">
            <a:xfrm>
              <a:off x="1310879" y="2576513"/>
              <a:ext cx="282178" cy="55960"/>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32" name="Group 17"/>
            <p:cNvGrpSpPr>
              <a:grpSpLocks/>
            </p:cNvGrpSpPr>
            <p:nvPr/>
          </p:nvGrpSpPr>
          <p:grpSpPr bwMode="auto">
            <a:xfrm>
              <a:off x="1308497" y="2756298"/>
              <a:ext cx="289322" cy="45244"/>
              <a:chOff x="139" y="2189"/>
              <a:chExt cx="243" cy="38"/>
            </a:xfrm>
          </p:grpSpPr>
          <p:sp>
            <p:nvSpPr>
              <p:cNvPr id="31086" name="Arc 13"/>
              <p:cNvSpPr>
                <a:spLocks/>
              </p:cNvSpPr>
              <p:nvPr/>
            </p:nvSpPr>
            <p:spPr bwMode="auto">
              <a:xfrm>
                <a:off x="256"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87" name="Arc 14"/>
              <p:cNvSpPr>
                <a:spLocks/>
              </p:cNvSpPr>
              <p:nvPr/>
            </p:nvSpPr>
            <p:spPr bwMode="auto">
              <a:xfrm>
                <a:off x="256"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88" name="Arc 15"/>
              <p:cNvSpPr>
                <a:spLocks/>
              </p:cNvSpPr>
              <p:nvPr/>
            </p:nvSpPr>
            <p:spPr bwMode="auto">
              <a:xfrm>
                <a:off x="139"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89" name="Arc 16"/>
              <p:cNvSpPr>
                <a:spLocks/>
              </p:cNvSpPr>
              <p:nvPr/>
            </p:nvSpPr>
            <p:spPr bwMode="auto">
              <a:xfrm>
                <a:off x="139"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33" name="Line 18"/>
            <p:cNvSpPr>
              <a:spLocks noChangeShapeType="1"/>
            </p:cNvSpPr>
            <p:nvPr/>
          </p:nvSpPr>
          <p:spPr bwMode="auto">
            <a:xfrm>
              <a:off x="1306116"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34" name="Line 19"/>
            <p:cNvSpPr>
              <a:spLocks noChangeShapeType="1"/>
            </p:cNvSpPr>
            <p:nvPr/>
          </p:nvSpPr>
          <p:spPr bwMode="auto">
            <a:xfrm>
              <a:off x="1597819"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35" name="Rectangle 20"/>
            <p:cNvSpPr>
              <a:spLocks noChangeArrowheads="1"/>
            </p:cNvSpPr>
            <p:nvPr/>
          </p:nvSpPr>
          <p:spPr bwMode="auto">
            <a:xfrm>
              <a:off x="1708547" y="2599135"/>
              <a:ext cx="290513" cy="151209"/>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36" name="Rectangle 21"/>
            <p:cNvSpPr>
              <a:spLocks noChangeArrowheads="1"/>
            </p:cNvSpPr>
            <p:nvPr/>
          </p:nvSpPr>
          <p:spPr bwMode="auto">
            <a:xfrm>
              <a:off x="1760935" y="2005013"/>
              <a:ext cx="246459" cy="389335"/>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37" name="Rectangle 22"/>
            <p:cNvSpPr>
              <a:spLocks noChangeArrowheads="1"/>
            </p:cNvSpPr>
            <p:nvPr/>
          </p:nvSpPr>
          <p:spPr bwMode="auto">
            <a:xfrm>
              <a:off x="1726407" y="2069307"/>
              <a:ext cx="236935" cy="37981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38" name="Freeform 23"/>
            <p:cNvSpPr>
              <a:spLocks/>
            </p:cNvSpPr>
            <p:nvPr/>
          </p:nvSpPr>
          <p:spPr bwMode="auto">
            <a:xfrm>
              <a:off x="1712119" y="2000250"/>
              <a:ext cx="292894" cy="444104"/>
            </a:xfrm>
            <a:custGeom>
              <a:avLst/>
              <a:gdLst>
                <a:gd name="T0" fmla="*/ 0 w 246"/>
                <a:gd name="T1" fmla="*/ 2147483647 h 373"/>
                <a:gd name="T2" fmla="*/ 2147483647 w 246"/>
                <a:gd name="T3" fmla="*/ 0 h 373"/>
                <a:gd name="T4" fmla="*/ 2147483647 w 246"/>
                <a:gd name="T5" fmla="*/ 0 h 373"/>
                <a:gd name="T6" fmla="*/ 2147483647 w 246"/>
                <a:gd name="T7" fmla="*/ 2147483647 h 373"/>
                <a:gd name="T8" fmla="*/ 2147483647 w 246"/>
                <a:gd name="T9" fmla="*/ 2147483647 h 373"/>
                <a:gd name="T10" fmla="*/ 2147483647 w 246"/>
                <a:gd name="T11" fmla="*/ 2147483647 h 373"/>
                <a:gd name="T12" fmla="*/ 2147483647 w 246"/>
                <a:gd name="T13" fmla="*/ 2147483647 h 373"/>
                <a:gd name="T14" fmla="*/ 2147483647 w 246"/>
                <a:gd name="T15" fmla="*/ 2147483647 h 373"/>
                <a:gd name="T16" fmla="*/ 0 w 246"/>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3"/>
                <a:gd name="T29" fmla="*/ 246 w 246"/>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3">
                  <a:moveTo>
                    <a:pt x="0" y="45"/>
                  </a:moveTo>
                  <a:lnTo>
                    <a:pt x="37" y="0"/>
                  </a:lnTo>
                  <a:lnTo>
                    <a:pt x="245" y="0"/>
                  </a:lnTo>
                  <a:lnTo>
                    <a:pt x="245" y="326"/>
                  </a:lnTo>
                  <a:lnTo>
                    <a:pt x="200" y="372"/>
                  </a:lnTo>
                  <a:lnTo>
                    <a:pt x="200" y="45"/>
                  </a:lnTo>
                  <a:lnTo>
                    <a:pt x="104"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39" name="Line 24"/>
            <p:cNvSpPr>
              <a:spLocks noChangeShapeType="1"/>
            </p:cNvSpPr>
            <p:nvPr/>
          </p:nvSpPr>
          <p:spPr bwMode="auto">
            <a:xfrm flipH="1">
              <a:off x="1968104" y="2000250"/>
              <a:ext cx="44053"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40" name="Oval 25"/>
            <p:cNvSpPr>
              <a:spLocks noChangeArrowheads="1"/>
            </p:cNvSpPr>
            <p:nvPr/>
          </p:nvSpPr>
          <p:spPr bwMode="auto">
            <a:xfrm>
              <a:off x="1708547" y="2576513"/>
              <a:ext cx="290513" cy="55960"/>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41" name="Group 30"/>
            <p:cNvGrpSpPr>
              <a:grpSpLocks/>
            </p:cNvGrpSpPr>
            <p:nvPr/>
          </p:nvGrpSpPr>
          <p:grpSpPr bwMode="auto">
            <a:xfrm>
              <a:off x="1706167" y="2756298"/>
              <a:ext cx="288131" cy="45244"/>
              <a:chOff x="473" y="2189"/>
              <a:chExt cx="242" cy="38"/>
            </a:xfrm>
          </p:grpSpPr>
          <p:sp>
            <p:nvSpPr>
              <p:cNvPr id="31082" name="Arc 26"/>
              <p:cNvSpPr>
                <a:spLocks/>
              </p:cNvSpPr>
              <p:nvPr/>
            </p:nvSpPr>
            <p:spPr bwMode="auto">
              <a:xfrm>
                <a:off x="589"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83" name="Arc 27"/>
              <p:cNvSpPr>
                <a:spLocks/>
              </p:cNvSpPr>
              <p:nvPr/>
            </p:nvSpPr>
            <p:spPr bwMode="auto">
              <a:xfrm>
                <a:off x="589"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84" name="Arc 28"/>
              <p:cNvSpPr>
                <a:spLocks/>
              </p:cNvSpPr>
              <p:nvPr/>
            </p:nvSpPr>
            <p:spPr bwMode="auto">
              <a:xfrm>
                <a:off x="473" y="2192"/>
                <a:ext cx="122"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1" y="23609"/>
                    </a:moveTo>
                    <a:cubicBezTo>
                      <a:pt x="9339" y="23311"/>
                      <a:pt x="0" y="13731"/>
                      <a:pt x="0" y="2016"/>
                    </a:cubicBezTo>
                    <a:cubicBezTo>
                      <a:pt x="0" y="1342"/>
                      <a:pt x="31" y="670"/>
                      <a:pt x="94" y="0"/>
                    </a:cubicBezTo>
                  </a:path>
                  <a:path w="21600" h="23609" stroke="0" extrusionOk="0">
                    <a:moveTo>
                      <a:pt x="21051" y="23609"/>
                    </a:moveTo>
                    <a:cubicBezTo>
                      <a:pt x="9339" y="23311"/>
                      <a:pt x="0" y="13731"/>
                      <a:pt x="0" y="2016"/>
                    </a:cubicBezTo>
                    <a:cubicBezTo>
                      <a:pt x="0" y="1342"/>
                      <a:pt x="31" y="670"/>
                      <a:pt x="94" y="0"/>
                    </a:cubicBezTo>
                    <a:lnTo>
                      <a:pt x="21600" y="2016"/>
                    </a:lnTo>
                    <a:lnTo>
                      <a:pt x="21051"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85" name="Arc 29"/>
              <p:cNvSpPr>
                <a:spLocks/>
              </p:cNvSpPr>
              <p:nvPr/>
            </p:nvSpPr>
            <p:spPr bwMode="auto">
              <a:xfrm>
                <a:off x="473" y="2192"/>
                <a:ext cx="122"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1" y="23609"/>
                    </a:moveTo>
                    <a:cubicBezTo>
                      <a:pt x="9339" y="23311"/>
                      <a:pt x="0" y="13731"/>
                      <a:pt x="0" y="2016"/>
                    </a:cubicBezTo>
                    <a:cubicBezTo>
                      <a:pt x="0" y="1342"/>
                      <a:pt x="31" y="670"/>
                      <a:pt x="94" y="0"/>
                    </a:cubicBezTo>
                  </a:path>
                  <a:path w="21600" h="23609" stroke="0" extrusionOk="0">
                    <a:moveTo>
                      <a:pt x="21051" y="23609"/>
                    </a:moveTo>
                    <a:cubicBezTo>
                      <a:pt x="9339" y="23311"/>
                      <a:pt x="0" y="13731"/>
                      <a:pt x="0" y="2016"/>
                    </a:cubicBezTo>
                    <a:cubicBezTo>
                      <a:pt x="0" y="1342"/>
                      <a:pt x="31" y="670"/>
                      <a:pt x="94" y="0"/>
                    </a:cubicBezTo>
                    <a:lnTo>
                      <a:pt x="21600" y="2016"/>
                    </a:lnTo>
                    <a:lnTo>
                      <a:pt x="21051"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42" name="Line 31"/>
            <p:cNvSpPr>
              <a:spLocks noChangeShapeType="1"/>
            </p:cNvSpPr>
            <p:nvPr/>
          </p:nvSpPr>
          <p:spPr bwMode="auto">
            <a:xfrm>
              <a:off x="1703785"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43" name="Line 32"/>
            <p:cNvSpPr>
              <a:spLocks noChangeShapeType="1"/>
            </p:cNvSpPr>
            <p:nvPr/>
          </p:nvSpPr>
          <p:spPr bwMode="auto">
            <a:xfrm>
              <a:off x="2003822"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44" name="Rectangle 33"/>
            <p:cNvSpPr>
              <a:spLocks noChangeArrowheads="1"/>
            </p:cNvSpPr>
            <p:nvPr/>
          </p:nvSpPr>
          <p:spPr bwMode="auto">
            <a:xfrm>
              <a:off x="2122885" y="2599135"/>
              <a:ext cx="282178" cy="151209"/>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45" name="Rectangle 34"/>
            <p:cNvSpPr>
              <a:spLocks noChangeArrowheads="1"/>
            </p:cNvSpPr>
            <p:nvPr/>
          </p:nvSpPr>
          <p:spPr bwMode="auto">
            <a:xfrm>
              <a:off x="2176463" y="2005013"/>
              <a:ext cx="236935" cy="389335"/>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46" name="Rectangle 35"/>
            <p:cNvSpPr>
              <a:spLocks noChangeArrowheads="1"/>
            </p:cNvSpPr>
            <p:nvPr/>
          </p:nvSpPr>
          <p:spPr bwMode="auto">
            <a:xfrm>
              <a:off x="2122885" y="2069307"/>
              <a:ext cx="246459" cy="37981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47" name="Freeform 36"/>
            <p:cNvSpPr>
              <a:spLocks/>
            </p:cNvSpPr>
            <p:nvPr/>
          </p:nvSpPr>
          <p:spPr bwMode="auto">
            <a:xfrm>
              <a:off x="2118123" y="2000250"/>
              <a:ext cx="292894" cy="444104"/>
            </a:xfrm>
            <a:custGeom>
              <a:avLst/>
              <a:gdLst>
                <a:gd name="T0" fmla="*/ 0 w 246"/>
                <a:gd name="T1" fmla="*/ 2147483647 h 373"/>
                <a:gd name="T2" fmla="*/ 2147483647 w 246"/>
                <a:gd name="T3" fmla="*/ 0 h 373"/>
                <a:gd name="T4" fmla="*/ 2147483647 w 246"/>
                <a:gd name="T5" fmla="*/ 0 h 373"/>
                <a:gd name="T6" fmla="*/ 2147483647 w 246"/>
                <a:gd name="T7" fmla="*/ 2147483647 h 373"/>
                <a:gd name="T8" fmla="*/ 2147483647 w 246"/>
                <a:gd name="T9" fmla="*/ 2147483647 h 373"/>
                <a:gd name="T10" fmla="*/ 2147483647 w 246"/>
                <a:gd name="T11" fmla="*/ 2147483647 h 373"/>
                <a:gd name="T12" fmla="*/ 2147483647 w 246"/>
                <a:gd name="T13" fmla="*/ 2147483647 h 373"/>
                <a:gd name="T14" fmla="*/ 2147483647 w 246"/>
                <a:gd name="T15" fmla="*/ 2147483647 h 373"/>
                <a:gd name="T16" fmla="*/ 0 w 246"/>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3"/>
                <a:gd name="T29" fmla="*/ 246 w 246"/>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3">
                  <a:moveTo>
                    <a:pt x="0" y="45"/>
                  </a:moveTo>
                  <a:lnTo>
                    <a:pt x="30" y="0"/>
                  </a:lnTo>
                  <a:lnTo>
                    <a:pt x="245" y="0"/>
                  </a:lnTo>
                  <a:lnTo>
                    <a:pt x="245" y="326"/>
                  </a:lnTo>
                  <a:lnTo>
                    <a:pt x="208" y="372"/>
                  </a:lnTo>
                  <a:lnTo>
                    <a:pt x="208" y="45"/>
                  </a:lnTo>
                  <a:lnTo>
                    <a:pt x="97" y="45"/>
                  </a:lnTo>
                  <a:lnTo>
                    <a:pt x="45"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48" name="Line 37"/>
            <p:cNvSpPr>
              <a:spLocks noChangeShapeType="1"/>
            </p:cNvSpPr>
            <p:nvPr/>
          </p:nvSpPr>
          <p:spPr bwMode="auto">
            <a:xfrm flipH="1">
              <a:off x="2374107" y="2000250"/>
              <a:ext cx="35719"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49" name="Oval 38"/>
            <p:cNvSpPr>
              <a:spLocks noChangeArrowheads="1"/>
            </p:cNvSpPr>
            <p:nvPr/>
          </p:nvSpPr>
          <p:spPr bwMode="auto">
            <a:xfrm>
              <a:off x="2122885" y="2576513"/>
              <a:ext cx="282178" cy="55960"/>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50" name="Group 43"/>
            <p:cNvGrpSpPr>
              <a:grpSpLocks/>
            </p:cNvGrpSpPr>
            <p:nvPr/>
          </p:nvGrpSpPr>
          <p:grpSpPr bwMode="auto">
            <a:xfrm>
              <a:off x="2120504" y="2755107"/>
              <a:ext cx="282178" cy="46435"/>
              <a:chOff x="821" y="2188"/>
              <a:chExt cx="237" cy="39"/>
            </a:xfrm>
          </p:grpSpPr>
          <p:sp>
            <p:nvSpPr>
              <p:cNvPr id="31078" name="Arc 39"/>
              <p:cNvSpPr>
                <a:spLocks/>
              </p:cNvSpPr>
              <p:nvPr/>
            </p:nvSpPr>
            <p:spPr bwMode="auto">
              <a:xfrm>
                <a:off x="932" y="2188"/>
                <a:ext cx="126" cy="29"/>
              </a:xfrm>
              <a:custGeom>
                <a:avLst/>
                <a:gdLst>
                  <a:gd name="T0" fmla="*/ 0 w 22146"/>
                  <a:gd name="T1" fmla="*/ 0 h 22377"/>
                  <a:gd name="T2" fmla="*/ 0 w 22146"/>
                  <a:gd name="T3" fmla="*/ 0 h 22377"/>
                  <a:gd name="T4" fmla="*/ 0 w 22146"/>
                  <a:gd name="T5" fmla="*/ 0 h 22377"/>
                  <a:gd name="T6" fmla="*/ 0 60000 65536"/>
                  <a:gd name="T7" fmla="*/ 0 60000 65536"/>
                  <a:gd name="T8" fmla="*/ 0 60000 65536"/>
                  <a:gd name="T9" fmla="*/ 0 w 22146"/>
                  <a:gd name="T10" fmla="*/ 0 h 22377"/>
                  <a:gd name="T11" fmla="*/ 22146 w 22146"/>
                  <a:gd name="T12" fmla="*/ 22377 h 22377"/>
                </a:gdLst>
                <a:ahLst/>
                <a:cxnLst>
                  <a:cxn ang="T6">
                    <a:pos x="T0" y="T1"/>
                  </a:cxn>
                  <a:cxn ang="T7">
                    <a:pos x="T2" y="T3"/>
                  </a:cxn>
                  <a:cxn ang="T8">
                    <a:pos x="T4" y="T5"/>
                  </a:cxn>
                </a:cxnLst>
                <a:rect l="T9" t="T10" r="T11" b="T12"/>
                <a:pathLst>
                  <a:path w="22146" h="22377" fill="none" extrusionOk="0">
                    <a:moveTo>
                      <a:pt x="22132" y="-1"/>
                    </a:moveTo>
                    <a:cubicBezTo>
                      <a:pt x="22141" y="258"/>
                      <a:pt x="22146" y="517"/>
                      <a:pt x="22146" y="777"/>
                    </a:cubicBezTo>
                    <a:cubicBezTo>
                      <a:pt x="22146" y="12706"/>
                      <a:pt x="12475" y="22377"/>
                      <a:pt x="546" y="22377"/>
                    </a:cubicBezTo>
                    <a:cubicBezTo>
                      <a:pt x="363" y="22376"/>
                      <a:pt x="181" y="22374"/>
                      <a:pt x="-1" y="22370"/>
                    </a:cubicBezTo>
                  </a:path>
                  <a:path w="22146" h="22377" stroke="0" extrusionOk="0">
                    <a:moveTo>
                      <a:pt x="22132" y="-1"/>
                    </a:moveTo>
                    <a:cubicBezTo>
                      <a:pt x="22141" y="258"/>
                      <a:pt x="22146" y="517"/>
                      <a:pt x="22146" y="777"/>
                    </a:cubicBezTo>
                    <a:cubicBezTo>
                      <a:pt x="22146" y="12706"/>
                      <a:pt x="12475" y="22377"/>
                      <a:pt x="546" y="22377"/>
                    </a:cubicBezTo>
                    <a:cubicBezTo>
                      <a:pt x="363" y="22376"/>
                      <a:pt x="181" y="22374"/>
                      <a:pt x="-1" y="22370"/>
                    </a:cubicBezTo>
                    <a:lnTo>
                      <a:pt x="546" y="777"/>
                    </a:lnTo>
                    <a:lnTo>
                      <a:pt x="22132" y="-1"/>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79" name="Arc 40"/>
              <p:cNvSpPr>
                <a:spLocks/>
              </p:cNvSpPr>
              <p:nvPr/>
            </p:nvSpPr>
            <p:spPr bwMode="auto">
              <a:xfrm>
                <a:off x="932" y="2188"/>
                <a:ext cx="126" cy="29"/>
              </a:xfrm>
              <a:custGeom>
                <a:avLst/>
                <a:gdLst>
                  <a:gd name="T0" fmla="*/ 0 w 22146"/>
                  <a:gd name="T1" fmla="*/ 0 h 22377"/>
                  <a:gd name="T2" fmla="*/ 0 w 22146"/>
                  <a:gd name="T3" fmla="*/ 0 h 22377"/>
                  <a:gd name="T4" fmla="*/ 0 w 22146"/>
                  <a:gd name="T5" fmla="*/ 0 h 22377"/>
                  <a:gd name="T6" fmla="*/ 0 60000 65536"/>
                  <a:gd name="T7" fmla="*/ 0 60000 65536"/>
                  <a:gd name="T8" fmla="*/ 0 60000 65536"/>
                  <a:gd name="T9" fmla="*/ 0 w 22146"/>
                  <a:gd name="T10" fmla="*/ 0 h 22377"/>
                  <a:gd name="T11" fmla="*/ 22146 w 22146"/>
                  <a:gd name="T12" fmla="*/ 22377 h 22377"/>
                </a:gdLst>
                <a:ahLst/>
                <a:cxnLst>
                  <a:cxn ang="T6">
                    <a:pos x="T0" y="T1"/>
                  </a:cxn>
                  <a:cxn ang="T7">
                    <a:pos x="T2" y="T3"/>
                  </a:cxn>
                  <a:cxn ang="T8">
                    <a:pos x="T4" y="T5"/>
                  </a:cxn>
                </a:cxnLst>
                <a:rect l="T9" t="T10" r="T11" b="T12"/>
                <a:pathLst>
                  <a:path w="22146" h="22377" fill="none" extrusionOk="0">
                    <a:moveTo>
                      <a:pt x="22132" y="-1"/>
                    </a:moveTo>
                    <a:cubicBezTo>
                      <a:pt x="22141" y="258"/>
                      <a:pt x="22146" y="517"/>
                      <a:pt x="22146" y="777"/>
                    </a:cubicBezTo>
                    <a:cubicBezTo>
                      <a:pt x="22146" y="12706"/>
                      <a:pt x="12475" y="22377"/>
                      <a:pt x="546" y="22377"/>
                    </a:cubicBezTo>
                    <a:cubicBezTo>
                      <a:pt x="363" y="22376"/>
                      <a:pt x="181" y="22374"/>
                      <a:pt x="-1" y="22370"/>
                    </a:cubicBezTo>
                  </a:path>
                  <a:path w="22146" h="22377" stroke="0" extrusionOk="0">
                    <a:moveTo>
                      <a:pt x="22132" y="-1"/>
                    </a:moveTo>
                    <a:cubicBezTo>
                      <a:pt x="22141" y="258"/>
                      <a:pt x="22146" y="517"/>
                      <a:pt x="22146" y="777"/>
                    </a:cubicBezTo>
                    <a:cubicBezTo>
                      <a:pt x="22146" y="12706"/>
                      <a:pt x="12475" y="22377"/>
                      <a:pt x="546" y="22377"/>
                    </a:cubicBezTo>
                    <a:cubicBezTo>
                      <a:pt x="363" y="22376"/>
                      <a:pt x="181" y="22374"/>
                      <a:pt x="-1" y="22370"/>
                    </a:cubicBezTo>
                    <a:lnTo>
                      <a:pt x="546" y="777"/>
                    </a:lnTo>
                    <a:lnTo>
                      <a:pt x="22132" y="-1"/>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80" name="Arc 41"/>
              <p:cNvSpPr>
                <a:spLocks/>
              </p:cNvSpPr>
              <p:nvPr/>
            </p:nvSpPr>
            <p:spPr bwMode="auto">
              <a:xfrm>
                <a:off x="821" y="2192"/>
                <a:ext cx="119" cy="35"/>
              </a:xfrm>
              <a:custGeom>
                <a:avLst/>
                <a:gdLst>
                  <a:gd name="T0" fmla="*/ 0 w 21600"/>
                  <a:gd name="T1" fmla="*/ 0 h 23615"/>
                  <a:gd name="T2" fmla="*/ 0 w 21600"/>
                  <a:gd name="T3" fmla="*/ 0 h 23615"/>
                  <a:gd name="T4" fmla="*/ 0 w 21600"/>
                  <a:gd name="T5" fmla="*/ 0 h 23615"/>
                  <a:gd name="T6" fmla="*/ 0 60000 65536"/>
                  <a:gd name="T7" fmla="*/ 0 60000 65536"/>
                  <a:gd name="T8" fmla="*/ 0 60000 65536"/>
                  <a:gd name="T9" fmla="*/ 0 w 21600"/>
                  <a:gd name="T10" fmla="*/ 0 h 23615"/>
                  <a:gd name="T11" fmla="*/ 21600 w 21600"/>
                  <a:gd name="T12" fmla="*/ 23615 h 23615"/>
                </a:gdLst>
                <a:ahLst/>
                <a:cxnLst>
                  <a:cxn ang="T6">
                    <a:pos x="T0" y="T1"/>
                  </a:cxn>
                  <a:cxn ang="T7">
                    <a:pos x="T2" y="T3"/>
                  </a:cxn>
                  <a:cxn ang="T8">
                    <a:pos x="T4" y="T5"/>
                  </a:cxn>
                </a:cxnLst>
                <a:rect l="T9" t="T10" r="T11" b="T12"/>
                <a:pathLst>
                  <a:path w="21600" h="23615" fill="none" extrusionOk="0">
                    <a:moveTo>
                      <a:pt x="21412" y="23615"/>
                    </a:moveTo>
                    <a:cubicBezTo>
                      <a:pt x="9557" y="23512"/>
                      <a:pt x="0" y="13872"/>
                      <a:pt x="0" y="2016"/>
                    </a:cubicBezTo>
                    <a:cubicBezTo>
                      <a:pt x="0" y="1342"/>
                      <a:pt x="31" y="670"/>
                      <a:pt x="94" y="0"/>
                    </a:cubicBezTo>
                  </a:path>
                  <a:path w="21600" h="23615" stroke="0" extrusionOk="0">
                    <a:moveTo>
                      <a:pt x="21412" y="23615"/>
                    </a:moveTo>
                    <a:cubicBezTo>
                      <a:pt x="9557" y="23512"/>
                      <a:pt x="0" y="13872"/>
                      <a:pt x="0" y="2016"/>
                    </a:cubicBezTo>
                    <a:cubicBezTo>
                      <a:pt x="0" y="1342"/>
                      <a:pt x="31" y="670"/>
                      <a:pt x="94" y="0"/>
                    </a:cubicBezTo>
                    <a:lnTo>
                      <a:pt x="21600" y="2016"/>
                    </a:lnTo>
                    <a:lnTo>
                      <a:pt x="21412" y="23615"/>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81" name="Arc 42"/>
              <p:cNvSpPr>
                <a:spLocks/>
              </p:cNvSpPr>
              <p:nvPr/>
            </p:nvSpPr>
            <p:spPr bwMode="auto">
              <a:xfrm>
                <a:off x="821" y="2192"/>
                <a:ext cx="119" cy="35"/>
              </a:xfrm>
              <a:custGeom>
                <a:avLst/>
                <a:gdLst>
                  <a:gd name="T0" fmla="*/ 0 w 21600"/>
                  <a:gd name="T1" fmla="*/ 0 h 23615"/>
                  <a:gd name="T2" fmla="*/ 0 w 21600"/>
                  <a:gd name="T3" fmla="*/ 0 h 23615"/>
                  <a:gd name="T4" fmla="*/ 0 w 21600"/>
                  <a:gd name="T5" fmla="*/ 0 h 23615"/>
                  <a:gd name="T6" fmla="*/ 0 60000 65536"/>
                  <a:gd name="T7" fmla="*/ 0 60000 65536"/>
                  <a:gd name="T8" fmla="*/ 0 60000 65536"/>
                  <a:gd name="T9" fmla="*/ 0 w 21600"/>
                  <a:gd name="T10" fmla="*/ 0 h 23615"/>
                  <a:gd name="T11" fmla="*/ 21600 w 21600"/>
                  <a:gd name="T12" fmla="*/ 23615 h 23615"/>
                </a:gdLst>
                <a:ahLst/>
                <a:cxnLst>
                  <a:cxn ang="T6">
                    <a:pos x="T0" y="T1"/>
                  </a:cxn>
                  <a:cxn ang="T7">
                    <a:pos x="T2" y="T3"/>
                  </a:cxn>
                  <a:cxn ang="T8">
                    <a:pos x="T4" y="T5"/>
                  </a:cxn>
                </a:cxnLst>
                <a:rect l="T9" t="T10" r="T11" b="T12"/>
                <a:pathLst>
                  <a:path w="21600" h="23615" fill="none" extrusionOk="0">
                    <a:moveTo>
                      <a:pt x="21412" y="23615"/>
                    </a:moveTo>
                    <a:cubicBezTo>
                      <a:pt x="9557" y="23512"/>
                      <a:pt x="0" y="13872"/>
                      <a:pt x="0" y="2016"/>
                    </a:cubicBezTo>
                    <a:cubicBezTo>
                      <a:pt x="0" y="1342"/>
                      <a:pt x="31" y="670"/>
                      <a:pt x="94" y="0"/>
                    </a:cubicBezTo>
                  </a:path>
                  <a:path w="21600" h="23615" stroke="0" extrusionOk="0">
                    <a:moveTo>
                      <a:pt x="21412" y="23615"/>
                    </a:moveTo>
                    <a:cubicBezTo>
                      <a:pt x="9557" y="23512"/>
                      <a:pt x="0" y="13872"/>
                      <a:pt x="0" y="2016"/>
                    </a:cubicBezTo>
                    <a:cubicBezTo>
                      <a:pt x="0" y="1342"/>
                      <a:pt x="31" y="670"/>
                      <a:pt x="94" y="0"/>
                    </a:cubicBezTo>
                    <a:lnTo>
                      <a:pt x="21600" y="2016"/>
                    </a:lnTo>
                    <a:lnTo>
                      <a:pt x="21412" y="23615"/>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51" name="Line 44"/>
            <p:cNvSpPr>
              <a:spLocks noChangeShapeType="1"/>
            </p:cNvSpPr>
            <p:nvPr/>
          </p:nvSpPr>
          <p:spPr bwMode="auto">
            <a:xfrm>
              <a:off x="2118122"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52" name="Line 45"/>
            <p:cNvSpPr>
              <a:spLocks noChangeShapeType="1"/>
            </p:cNvSpPr>
            <p:nvPr/>
          </p:nvSpPr>
          <p:spPr bwMode="auto">
            <a:xfrm>
              <a:off x="2401491"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53" name="Rectangle 46"/>
            <p:cNvSpPr>
              <a:spLocks noChangeArrowheads="1"/>
            </p:cNvSpPr>
            <p:nvPr/>
          </p:nvSpPr>
          <p:spPr bwMode="auto">
            <a:xfrm>
              <a:off x="2528887" y="2599135"/>
              <a:ext cx="282179" cy="151209"/>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54" name="Rectangle 47"/>
            <p:cNvSpPr>
              <a:spLocks noChangeArrowheads="1"/>
            </p:cNvSpPr>
            <p:nvPr/>
          </p:nvSpPr>
          <p:spPr bwMode="auto">
            <a:xfrm>
              <a:off x="2572941" y="2005013"/>
              <a:ext cx="238125" cy="389335"/>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55" name="Rectangle 48"/>
            <p:cNvSpPr>
              <a:spLocks noChangeArrowheads="1"/>
            </p:cNvSpPr>
            <p:nvPr/>
          </p:nvSpPr>
          <p:spPr bwMode="auto">
            <a:xfrm>
              <a:off x="2538413" y="2069307"/>
              <a:ext cx="236935" cy="37981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56" name="Freeform 49"/>
            <p:cNvSpPr>
              <a:spLocks/>
            </p:cNvSpPr>
            <p:nvPr/>
          </p:nvSpPr>
          <p:spPr bwMode="auto">
            <a:xfrm>
              <a:off x="2515791" y="2000250"/>
              <a:ext cx="292894" cy="444104"/>
            </a:xfrm>
            <a:custGeom>
              <a:avLst/>
              <a:gdLst>
                <a:gd name="T0" fmla="*/ 0 w 246"/>
                <a:gd name="T1" fmla="*/ 2147483647 h 373"/>
                <a:gd name="T2" fmla="*/ 2147483647 w 246"/>
                <a:gd name="T3" fmla="*/ 0 h 373"/>
                <a:gd name="T4" fmla="*/ 2147483647 w 246"/>
                <a:gd name="T5" fmla="*/ 0 h 373"/>
                <a:gd name="T6" fmla="*/ 2147483647 w 246"/>
                <a:gd name="T7" fmla="*/ 2147483647 h 373"/>
                <a:gd name="T8" fmla="*/ 2147483647 w 246"/>
                <a:gd name="T9" fmla="*/ 2147483647 h 373"/>
                <a:gd name="T10" fmla="*/ 2147483647 w 246"/>
                <a:gd name="T11" fmla="*/ 2147483647 h 373"/>
                <a:gd name="T12" fmla="*/ 2147483647 w 246"/>
                <a:gd name="T13" fmla="*/ 2147483647 h 373"/>
                <a:gd name="T14" fmla="*/ 2147483647 w 246"/>
                <a:gd name="T15" fmla="*/ 2147483647 h 373"/>
                <a:gd name="T16" fmla="*/ 0 w 246"/>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3"/>
                <a:gd name="T29" fmla="*/ 246 w 246"/>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3">
                  <a:moveTo>
                    <a:pt x="0" y="45"/>
                  </a:moveTo>
                  <a:lnTo>
                    <a:pt x="37" y="0"/>
                  </a:lnTo>
                  <a:lnTo>
                    <a:pt x="245" y="0"/>
                  </a:lnTo>
                  <a:lnTo>
                    <a:pt x="245" y="326"/>
                  </a:lnTo>
                  <a:lnTo>
                    <a:pt x="215" y="372"/>
                  </a:lnTo>
                  <a:lnTo>
                    <a:pt x="215" y="45"/>
                  </a:lnTo>
                  <a:lnTo>
                    <a:pt x="111" y="45"/>
                  </a:lnTo>
                  <a:lnTo>
                    <a:pt x="59"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57" name="Line 50"/>
            <p:cNvSpPr>
              <a:spLocks noChangeShapeType="1"/>
            </p:cNvSpPr>
            <p:nvPr/>
          </p:nvSpPr>
          <p:spPr bwMode="auto">
            <a:xfrm flipH="1">
              <a:off x="2771775" y="2000250"/>
              <a:ext cx="44054"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58" name="Oval 51"/>
            <p:cNvSpPr>
              <a:spLocks noChangeArrowheads="1"/>
            </p:cNvSpPr>
            <p:nvPr/>
          </p:nvSpPr>
          <p:spPr bwMode="auto">
            <a:xfrm>
              <a:off x="2528887" y="2576513"/>
              <a:ext cx="282179" cy="55960"/>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59" name="Group 56"/>
            <p:cNvGrpSpPr>
              <a:grpSpLocks/>
            </p:cNvGrpSpPr>
            <p:nvPr/>
          </p:nvGrpSpPr>
          <p:grpSpPr bwMode="auto">
            <a:xfrm>
              <a:off x="2526507" y="2756298"/>
              <a:ext cx="289322" cy="45244"/>
              <a:chOff x="1162" y="2189"/>
              <a:chExt cx="243" cy="38"/>
            </a:xfrm>
          </p:grpSpPr>
          <p:sp>
            <p:nvSpPr>
              <p:cNvPr id="31074" name="Arc 52"/>
              <p:cNvSpPr>
                <a:spLocks/>
              </p:cNvSpPr>
              <p:nvPr/>
            </p:nvSpPr>
            <p:spPr bwMode="auto">
              <a:xfrm>
                <a:off x="1279"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75" name="Arc 53"/>
              <p:cNvSpPr>
                <a:spLocks/>
              </p:cNvSpPr>
              <p:nvPr/>
            </p:nvSpPr>
            <p:spPr bwMode="auto">
              <a:xfrm>
                <a:off x="1279"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76" name="Arc 54"/>
              <p:cNvSpPr>
                <a:spLocks/>
              </p:cNvSpPr>
              <p:nvPr/>
            </p:nvSpPr>
            <p:spPr bwMode="auto">
              <a:xfrm>
                <a:off x="1162"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77" name="Arc 55"/>
              <p:cNvSpPr>
                <a:spLocks/>
              </p:cNvSpPr>
              <p:nvPr/>
            </p:nvSpPr>
            <p:spPr bwMode="auto">
              <a:xfrm>
                <a:off x="1162"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60" name="Line 57"/>
            <p:cNvSpPr>
              <a:spLocks noChangeShapeType="1"/>
            </p:cNvSpPr>
            <p:nvPr/>
          </p:nvSpPr>
          <p:spPr bwMode="auto">
            <a:xfrm>
              <a:off x="2524125"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61" name="Line 58"/>
            <p:cNvSpPr>
              <a:spLocks noChangeShapeType="1"/>
            </p:cNvSpPr>
            <p:nvPr/>
          </p:nvSpPr>
          <p:spPr bwMode="auto">
            <a:xfrm>
              <a:off x="2815829"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62" name="Rectangle 59"/>
            <p:cNvSpPr>
              <a:spLocks noChangeArrowheads="1"/>
            </p:cNvSpPr>
            <p:nvPr/>
          </p:nvSpPr>
          <p:spPr bwMode="auto">
            <a:xfrm>
              <a:off x="2926556" y="2599135"/>
              <a:ext cx="282179" cy="151209"/>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63" name="Rectangle 60"/>
            <p:cNvSpPr>
              <a:spLocks noChangeArrowheads="1"/>
            </p:cNvSpPr>
            <p:nvPr/>
          </p:nvSpPr>
          <p:spPr bwMode="auto">
            <a:xfrm>
              <a:off x="2980135" y="2005013"/>
              <a:ext cx="236934" cy="389335"/>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64" name="Rectangle 61"/>
            <p:cNvSpPr>
              <a:spLocks noChangeArrowheads="1"/>
            </p:cNvSpPr>
            <p:nvPr/>
          </p:nvSpPr>
          <p:spPr bwMode="auto">
            <a:xfrm>
              <a:off x="2934891" y="2069307"/>
              <a:ext cx="238125" cy="37981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65" name="Freeform 62"/>
            <p:cNvSpPr>
              <a:spLocks/>
            </p:cNvSpPr>
            <p:nvPr/>
          </p:nvSpPr>
          <p:spPr bwMode="auto">
            <a:xfrm>
              <a:off x="2921794" y="2000250"/>
              <a:ext cx="292894" cy="444104"/>
            </a:xfrm>
            <a:custGeom>
              <a:avLst/>
              <a:gdLst>
                <a:gd name="T0" fmla="*/ 0 w 246"/>
                <a:gd name="T1" fmla="*/ 2147483647 h 373"/>
                <a:gd name="T2" fmla="*/ 2147483647 w 246"/>
                <a:gd name="T3" fmla="*/ 0 h 373"/>
                <a:gd name="T4" fmla="*/ 2147483647 w 246"/>
                <a:gd name="T5" fmla="*/ 0 h 373"/>
                <a:gd name="T6" fmla="*/ 2147483647 w 246"/>
                <a:gd name="T7" fmla="*/ 2147483647 h 373"/>
                <a:gd name="T8" fmla="*/ 2147483647 w 246"/>
                <a:gd name="T9" fmla="*/ 2147483647 h 373"/>
                <a:gd name="T10" fmla="*/ 2147483647 w 246"/>
                <a:gd name="T11" fmla="*/ 2147483647 h 373"/>
                <a:gd name="T12" fmla="*/ 2147483647 w 246"/>
                <a:gd name="T13" fmla="*/ 2147483647 h 373"/>
                <a:gd name="T14" fmla="*/ 2147483647 w 246"/>
                <a:gd name="T15" fmla="*/ 2147483647 h 373"/>
                <a:gd name="T16" fmla="*/ 0 w 246"/>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3"/>
                <a:gd name="T29" fmla="*/ 246 w 246"/>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3">
                  <a:moveTo>
                    <a:pt x="0" y="45"/>
                  </a:moveTo>
                  <a:lnTo>
                    <a:pt x="37" y="0"/>
                  </a:lnTo>
                  <a:lnTo>
                    <a:pt x="245" y="0"/>
                  </a:lnTo>
                  <a:lnTo>
                    <a:pt x="245" y="326"/>
                  </a:lnTo>
                  <a:lnTo>
                    <a:pt x="208" y="372"/>
                  </a:lnTo>
                  <a:lnTo>
                    <a:pt x="208" y="45"/>
                  </a:lnTo>
                  <a:lnTo>
                    <a:pt x="111"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66" name="Line 63"/>
            <p:cNvSpPr>
              <a:spLocks noChangeShapeType="1"/>
            </p:cNvSpPr>
            <p:nvPr/>
          </p:nvSpPr>
          <p:spPr bwMode="auto">
            <a:xfrm flipH="1">
              <a:off x="3187304" y="2000250"/>
              <a:ext cx="44053" cy="631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67" name="Oval 64"/>
            <p:cNvSpPr>
              <a:spLocks noChangeArrowheads="1"/>
            </p:cNvSpPr>
            <p:nvPr/>
          </p:nvSpPr>
          <p:spPr bwMode="auto">
            <a:xfrm>
              <a:off x="2926556" y="2576513"/>
              <a:ext cx="282179" cy="55960"/>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68" name="Group 69"/>
            <p:cNvGrpSpPr>
              <a:grpSpLocks/>
            </p:cNvGrpSpPr>
            <p:nvPr/>
          </p:nvGrpSpPr>
          <p:grpSpPr bwMode="auto">
            <a:xfrm>
              <a:off x="2924176" y="2756298"/>
              <a:ext cx="289322" cy="45244"/>
              <a:chOff x="1496" y="2189"/>
              <a:chExt cx="243" cy="38"/>
            </a:xfrm>
          </p:grpSpPr>
          <p:sp>
            <p:nvSpPr>
              <p:cNvPr id="31070" name="Arc 65"/>
              <p:cNvSpPr>
                <a:spLocks/>
              </p:cNvSpPr>
              <p:nvPr/>
            </p:nvSpPr>
            <p:spPr bwMode="auto">
              <a:xfrm>
                <a:off x="1613"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71" name="Arc 66"/>
              <p:cNvSpPr>
                <a:spLocks/>
              </p:cNvSpPr>
              <p:nvPr/>
            </p:nvSpPr>
            <p:spPr bwMode="auto">
              <a:xfrm>
                <a:off x="1613" y="2189"/>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72" name="Arc 67"/>
              <p:cNvSpPr>
                <a:spLocks/>
              </p:cNvSpPr>
              <p:nvPr/>
            </p:nvSpPr>
            <p:spPr bwMode="auto">
              <a:xfrm>
                <a:off x="1496"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73" name="Arc 68"/>
              <p:cNvSpPr>
                <a:spLocks/>
              </p:cNvSpPr>
              <p:nvPr/>
            </p:nvSpPr>
            <p:spPr bwMode="auto">
              <a:xfrm>
                <a:off x="1496" y="2192"/>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69" name="Line 70"/>
            <p:cNvSpPr>
              <a:spLocks noChangeShapeType="1"/>
            </p:cNvSpPr>
            <p:nvPr/>
          </p:nvSpPr>
          <p:spPr bwMode="auto">
            <a:xfrm>
              <a:off x="2921794"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0" name="Line 71"/>
            <p:cNvSpPr>
              <a:spLocks noChangeShapeType="1"/>
            </p:cNvSpPr>
            <p:nvPr/>
          </p:nvSpPr>
          <p:spPr bwMode="auto">
            <a:xfrm>
              <a:off x="3213497" y="2594373"/>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1" name="Line 72"/>
            <p:cNvSpPr>
              <a:spLocks noChangeShapeType="1"/>
            </p:cNvSpPr>
            <p:nvPr/>
          </p:nvSpPr>
          <p:spPr bwMode="auto">
            <a:xfrm>
              <a:off x="1438275" y="2518172"/>
              <a:ext cx="1633538" cy="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2" name="Line 73"/>
            <p:cNvSpPr>
              <a:spLocks noChangeShapeType="1"/>
            </p:cNvSpPr>
            <p:nvPr/>
          </p:nvSpPr>
          <p:spPr bwMode="auto">
            <a:xfrm>
              <a:off x="1447800" y="2432447"/>
              <a:ext cx="0" cy="161925"/>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3" name="Line 74"/>
            <p:cNvSpPr>
              <a:spLocks noChangeShapeType="1"/>
            </p:cNvSpPr>
            <p:nvPr/>
          </p:nvSpPr>
          <p:spPr bwMode="auto">
            <a:xfrm>
              <a:off x="1844279" y="2443163"/>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4" name="Line 75"/>
            <p:cNvSpPr>
              <a:spLocks noChangeShapeType="1"/>
            </p:cNvSpPr>
            <p:nvPr/>
          </p:nvSpPr>
          <p:spPr bwMode="auto">
            <a:xfrm>
              <a:off x="2251472" y="2443163"/>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5" name="Line 76"/>
            <p:cNvSpPr>
              <a:spLocks noChangeShapeType="1"/>
            </p:cNvSpPr>
            <p:nvPr/>
          </p:nvSpPr>
          <p:spPr bwMode="auto">
            <a:xfrm>
              <a:off x="2665810" y="2443163"/>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76" name="Line 77"/>
            <p:cNvSpPr>
              <a:spLocks noChangeShapeType="1"/>
            </p:cNvSpPr>
            <p:nvPr/>
          </p:nvSpPr>
          <p:spPr bwMode="auto">
            <a:xfrm>
              <a:off x="3063479" y="2443163"/>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nvGrpSpPr>
            <p:cNvPr id="30777" name="Group 83"/>
            <p:cNvGrpSpPr>
              <a:grpSpLocks/>
            </p:cNvGrpSpPr>
            <p:nvPr/>
          </p:nvGrpSpPr>
          <p:grpSpPr bwMode="auto">
            <a:xfrm>
              <a:off x="1328737" y="3138488"/>
              <a:ext cx="1844279" cy="163116"/>
              <a:chOff x="156" y="2510"/>
              <a:chExt cx="1549" cy="137"/>
            </a:xfrm>
          </p:grpSpPr>
          <p:sp>
            <p:nvSpPr>
              <p:cNvPr id="31065" name="Rectangle 78"/>
              <p:cNvSpPr>
                <a:spLocks noChangeArrowheads="1"/>
              </p:cNvSpPr>
              <p:nvPr/>
            </p:nvSpPr>
            <p:spPr bwMode="auto">
              <a:xfrm>
                <a:off x="156" y="2510"/>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66" name="Rectangle 79"/>
              <p:cNvSpPr>
                <a:spLocks noChangeArrowheads="1"/>
              </p:cNvSpPr>
              <p:nvPr/>
            </p:nvSpPr>
            <p:spPr bwMode="auto">
              <a:xfrm>
                <a:off x="475" y="2510"/>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67" name="Rectangle 80"/>
              <p:cNvSpPr>
                <a:spLocks noChangeArrowheads="1"/>
              </p:cNvSpPr>
              <p:nvPr/>
            </p:nvSpPr>
            <p:spPr bwMode="auto">
              <a:xfrm>
                <a:off x="801" y="2510"/>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68" name="Rectangle 81"/>
              <p:cNvSpPr>
                <a:spLocks noChangeArrowheads="1"/>
              </p:cNvSpPr>
              <p:nvPr/>
            </p:nvSpPr>
            <p:spPr bwMode="auto">
              <a:xfrm>
                <a:off x="1120" y="2510"/>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69" name="Rectangle 82"/>
              <p:cNvSpPr>
                <a:spLocks noChangeArrowheads="1"/>
              </p:cNvSpPr>
              <p:nvPr/>
            </p:nvSpPr>
            <p:spPr bwMode="auto">
              <a:xfrm>
                <a:off x="1439" y="2510"/>
                <a:ext cx="266"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sp>
          <p:nvSpPr>
            <p:cNvPr id="30778" name="Rectangle 84"/>
            <p:cNvSpPr>
              <a:spLocks noChangeArrowheads="1"/>
            </p:cNvSpPr>
            <p:nvPr/>
          </p:nvSpPr>
          <p:spPr bwMode="auto">
            <a:xfrm>
              <a:off x="1264444" y="3098007"/>
              <a:ext cx="473687"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A...E</a:t>
              </a:r>
            </a:p>
          </p:txBody>
        </p:sp>
        <p:sp>
          <p:nvSpPr>
            <p:cNvPr id="30779" name="Rectangle 85"/>
            <p:cNvSpPr>
              <a:spLocks noChangeArrowheads="1"/>
            </p:cNvSpPr>
            <p:nvPr/>
          </p:nvSpPr>
          <p:spPr bwMode="auto">
            <a:xfrm>
              <a:off x="1657350" y="3088482"/>
              <a:ext cx="422953"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F...J</a:t>
              </a:r>
            </a:p>
          </p:txBody>
        </p:sp>
        <p:sp>
          <p:nvSpPr>
            <p:cNvPr id="30780" name="Rectangle 86"/>
            <p:cNvSpPr>
              <a:spLocks noChangeArrowheads="1"/>
            </p:cNvSpPr>
            <p:nvPr/>
          </p:nvSpPr>
          <p:spPr bwMode="auto">
            <a:xfrm>
              <a:off x="2037160" y="3095625"/>
              <a:ext cx="482104"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K...N</a:t>
              </a:r>
            </a:p>
          </p:txBody>
        </p:sp>
        <p:sp>
          <p:nvSpPr>
            <p:cNvPr id="30781" name="Rectangle 87"/>
            <p:cNvSpPr>
              <a:spLocks noChangeArrowheads="1"/>
            </p:cNvSpPr>
            <p:nvPr/>
          </p:nvSpPr>
          <p:spPr bwMode="auto">
            <a:xfrm>
              <a:off x="2406254" y="3095625"/>
              <a:ext cx="491722"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O...S</a:t>
              </a:r>
            </a:p>
          </p:txBody>
        </p:sp>
        <p:sp>
          <p:nvSpPr>
            <p:cNvPr id="30782" name="Rectangle 88"/>
            <p:cNvSpPr>
              <a:spLocks noChangeArrowheads="1"/>
            </p:cNvSpPr>
            <p:nvPr/>
          </p:nvSpPr>
          <p:spPr bwMode="auto">
            <a:xfrm>
              <a:off x="2786062" y="3095625"/>
              <a:ext cx="439784"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T...Z</a:t>
              </a:r>
            </a:p>
          </p:txBody>
        </p:sp>
        <p:sp>
          <p:nvSpPr>
            <p:cNvPr id="30783" name="Freeform 89"/>
            <p:cNvSpPr>
              <a:spLocks/>
            </p:cNvSpPr>
            <p:nvPr/>
          </p:nvSpPr>
          <p:spPr bwMode="auto">
            <a:xfrm>
              <a:off x="2215754" y="2701529"/>
              <a:ext cx="63103" cy="444103"/>
            </a:xfrm>
            <a:custGeom>
              <a:avLst/>
              <a:gdLst>
                <a:gd name="T0" fmla="*/ 2147483647 w 53"/>
                <a:gd name="T1" fmla="*/ 2147483647 h 373"/>
                <a:gd name="T2" fmla="*/ 2147483647 w 53"/>
                <a:gd name="T3" fmla="*/ 2147483647 h 373"/>
                <a:gd name="T4" fmla="*/ 0 w 53"/>
                <a:gd name="T5" fmla="*/ 2147483647 h 373"/>
                <a:gd name="T6" fmla="*/ 2147483647 w 53"/>
                <a:gd name="T7" fmla="*/ 0 h 373"/>
                <a:gd name="T8" fmla="*/ 2147483647 w 53"/>
                <a:gd name="T9" fmla="*/ 2147483647 h 373"/>
                <a:gd name="T10" fmla="*/ 2147483647 w 53"/>
                <a:gd name="T11" fmla="*/ 2147483647 h 373"/>
                <a:gd name="T12" fmla="*/ 2147483647 w 53"/>
                <a:gd name="T13" fmla="*/ 2147483647 h 373"/>
                <a:gd name="T14" fmla="*/ 2147483647 w 53"/>
                <a:gd name="T15" fmla="*/ 2147483647 h 373"/>
                <a:gd name="T16" fmla="*/ 2147483647 w 53"/>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373"/>
                <a:gd name="T29" fmla="*/ 53 w 53"/>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373">
                  <a:moveTo>
                    <a:pt x="15" y="372"/>
                  </a:moveTo>
                  <a:lnTo>
                    <a:pt x="15" y="172"/>
                  </a:lnTo>
                  <a:lnTo>
                    <a:pt x="0" y="172"/>
                  </a:lnTo>
                  <a:lnTo>
                    <a:pt x="22" y="0"/>
                  </a:lnTo>
                  <a:lnTo>
                    <a:pt x="52" y="172"/>
                  </a:lnTo>
                  <a:lnTo>
                    <a:pt x="37" y="172"/>
                  </a:lnTo>
                  <a:lnTo>
                    <a:pt x="37" y="372"/>
                  </a:lnTo>
                  <a:lnTo>
                    <a:pt x="22" y="372"/>
                  </a:lnTo>
                  <a:lnTo>
                    <a:pt x="15" y="372"/>
                  </a:lnTo>
                </a:path>
              </a:pathLst>
            </a:custGeom>
            <a:solidFill>
              <a:srgbClr val="008011"/>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84" name="Freeform 90"/>
            <p:cNvSpPr>
              <a:spLocks/>
            </p:cNvSpPr>
            <p:nvPr/>
          </p:nvSpPr>
          <p:spPr bwMode="auto">
            <a:xfrm>
              <a:off x="2630091" y="2712244"/>
              <a:ext cx="63103" cy="444104"/>
            </a:xfrm>
            <a:custGeom>
              <a:avLst/>
              <a:gdLst>
                <a:gd name="T0" fmla="*/ 2147483647 w 53"/>
                <a:gd name="T1" fmla="*/ 2147483647 h 373"/>
                <a:gd name="T2" fmla="*/ 2147483647 w 53"/>
                <a:gd name="T3" fmla="*/ 2147483647 h 373"/>
                <a:gd name="T4" fmla="*/ 0 w 53"/>
                <a:gd name="T5" fmla="*/ 2147483647 h 373"/>
                <a:gd name="T6" fmla="*/ 2147483647 w 53"/>
                <a:gd name="T7" fmla="*/ 0 h 373"/>
                <a:gd name="T8" fmla="*/ 2147483647 w 53"/>
                <a:gd name="T9" fmla="*/ 2147483647 h 373"/>
                <a:gd name="T10" fmla="*/ 2147483647 w 53"/>
                <a:gd name="T11" fmla="*/ 2147483647 h 373"/>
                <a:gd name="T12" fmla="*/ 2147483647 w 53"/>
                <a:gd name="T13" fmla="*/ 2147483647 h 373"/>
                <a:gd name="T14" fmla="*/ 2147483647 w 53"/>
                <a:gd name="T15" fmla="*/ 2147483647 h 373"/>
                <a:gd name="T16" fmla="*/ 2147483647 w 53"/>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373"/>
                <a:gd name="T29" fmla="*/ 53 w 53"/>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373">
                  <a:moveTo>
                    <a:pt x="15" y="372"/>
                  </a:moveTo>
                  <a:lnTo>
                    <a:pt x="15" y="172"/>
                  </a:lnTo>
                  <a:lnTo>
                    <a:pt x="0" y="172"/>
                  </a:lnTo>
                  <a:lnTo>
                    <a:pt x="23" y="0"/>
                  </a:lnTo>
                  <a:lnTo>
                    <a:pt x="52" y="172"/>
                  </a:lnTo>
                  <a:lnTo>
                    <a:pt x="30" y="172"/>
                  </a:lnTo>
                  <a:lnTo>
                    <a:pt x="30" y="372"/>
                  </a:lnTo>
                  <a:lnTo>
                    <a:pt x="23" y="372"/>
                  </a:lnTo>
                  <a:lnTo>
                    <a:pt x="15" y="372"/>
                  </a:lnTo>
                </a:path>
              </a:pathLst>
            </a:custGeom>
            <a:solidFill>
              <a:srgbClr val="008011"/>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85" name="Freeform 91"/>
            <p:cNvSpPr>
              <a:spLocks/>
            </p:cNvSpPr>
            <p:nvPr/>
          </p:nvSpPr>
          <p:spPr bwMode="auto">
            <a:xfrm>
              <a:off x="3027760" y="2712244"/>
              <a:ext cx="71438" cy="454819"/>
            </a:xfrm>
            <a:custGeom>
              <a:avLst/>
              <a:gdLst>
                <a:gd name="T0" fmla="*/ 2147483647 w 60"/>
                <a:gd name="T1" fmla="*/ 2147483647 h 382"/>
                <a:gd name="T2" fmla="*/ 2147483647 w 60"/>
                <a:gd name="T3" fmla="*/ 2147483647 h 382"/>
                <a:gd name="T4" fmla="*/ 0 w 60"/>
                <a:gd name="T5" fmla="*/ 2147483647 h 382"/>
                <a:gd name="T6" fmla="*/ 2147483647 w 60"/>
                <a:gd name="T7" fmla="*/ 0 h 382"/>
                <a:gd name="T8" fmla="*/ 2147483647 w 60"/>
                <a:gd name="T9" fmla="*/ 2147483647 h 382"/>
                <a:gd name="T10" fmla="*/ 2147483647 w 60"/>
                <a:gd name="T11" fmla="*/ 2147483647 h 382"/>
                <a:gd name="T12" fmla="*/ 2147483647 w 60"/>
                <a:gd name="T13" fmla="*/ 2147483647 h 382"/>
                <a:gd name="T14" fmla="*/ 2147483647 w 60"/>
                <a:gd name="T15" fmla="*/ 2147483647 h 382"/>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382"/>
                <a:gd name="T26" fmla="*/ 60 w 60"/>
                <a:gd name="T27" fmla="*/ 382 h 3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382">
                  <a:moveTo>
                    <a:pt x="30" y="381"/>
                  </a:moveTo>
                  <a:lnTo>
                    <a:pt x="30" y="181"/>
                  </a:lnTo>
                  <a:lnTo>
                    <a:pt x="0" y="181"/>
                  </a:lnTo>
                  <a:lnTo>
                    <a:pt x="37" y="0"/>
                  </a:lnTo>
                  <a:lnTo>
                    <a:pt x="59" y="181"/>
                  </a:lnTo>
                  <a:lnTo>
                    <a:pt x="37" y="181"/>
                  </a:lnTo>
                  <a:lnTo>
                    <a:pt x="37" y="381"/>
                  </a:lnTo>
                  <a:lnTo>
                    <a:pt x="30" y="381"/>
                  </a:lnTo>
                </a:path>
              </a:pathLst>
            </a:custGeom>
            <a:solidFill>
              <a:srgbClr val="008011"/>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86" name="Freeform 92"/>
            <p:cNvSpPr>
              <a:spLocks/>
            </p:cNvSpPr>
            <p:nvPr/>
          </p:nvSpPr>
          <p:spPr bwMode="auto">
            <a:xfrm>
              <a:off x="1809750" y="2701529"/>
              <a:ext cx="71438" cy="444103"/>
            </a:xfrm>
            <a:custGeom>
              <a:avLst/>
              <a:gdLst>
                <a:gd name="T0" fmla="*/ 2147483647 w 60"/>
                <a:gd name="T1" fmla="*/ 2147483647 h 373"/>
                <a:gd name="T2" fmla="*/ 2147483647 w 60"/>
                <a:gd name="T3" fmla="*/ 2147483647 h 373"/>
                <a:gd name="T4" fmla="*/ 0 w 60"/>
                <a:gd name="T5" fmla="*/ 2147483647 h 373"/>
                <a:gd name="T6" fmla="*/ 2147483647 w 60"/>
                <a:gd name="T7" fmla="*/ 0 h 373"/>
                <a:gd name="T8" fmla="*/ 2147483647 w 60"/>
                <a:gd name="T9" fmla="*/ 2147483647 h 373"/>
                <a:gd name="T10" fmla="*/ 2147483647 w 60"/>
                <a:gd name="T11" fmla="*/ 2147483647 h 373"/>
                <a:gd name="T12" fmla="*/ 2147483647 w 60"/>
                <a:gd name="T13" fmla="*/ 2147483647 h 373"/>
                <a:gd name="T14" fmla="*/ 2147483647 w 60"/>
                <a:gd name="T15" fmla="*/ 2147483647 h 373"/>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373"/>
                <a:gd name="T26" fmla="*/ 60 w 60"/>
                <a:gd name="T27" fmla="*/ 373 h 3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373">
                  <a:moveTo>
                    <a:pt x="29" y="372"/>
                  </a:moveTo>
                  <a:lnTo>
                    <a:pt x="29" y="172"/>
                  </a:lnTo>
                  <a:lnTo>
                    <a:pt x="0" y="172"/>
                  </a:lnTo>
                  <a:lnTo>
                    <a:pt x="37" y="0"/>
                  </a:lnTo>
                  <a:lnTo>
                    <a:pt x="59" y="172"/>
                  </a:lnTo>
                  <a:lnTo>
                    <a:pt x="37" y="172"/>
                  </a:lnTo>
                  <a:lnTo>
                    <a:pt x="37" y="372"/>
                  </a:lnTo>
                  <a:lnTo>
                    <a:pt x="29" y="372"/>
                  </a:lnTo>
                </a:path>
              </a:pathLst>
            </a:custGeom>
            <a:solidFill>
              <a:srgbClr val="008011"/>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87" name="Freeform 93"/>
            <p:cNvSpPr>
              <a:spLocks/>
            </p:cNvSpPr>
            <p:nvPr/>
          </p:nvSpPr>
          <p:spPr bwMode="auto">
            <a:xfrm>
              <a:off x="1420416" y="2712244"/>
              <a:ext cx="63103" cy="444104"/>
            </a:xfrm>
            <a:custGeom>
              <a:avLst/>
              <a:gdLst>
                <a:gd name="T0" fmla="*/ 2147483647 w 53"/>
                <a:gd name="T1" fmla="*/ 2147483647 h 373"/>
                <a:gd name="T2" fmla="*/ 2147483647 w 53"/>
                <a:gd name="T3" fmla="*/ 2147483647 h 373"/>
                <a:gd name="T4" fmla="*/ 0 w 53"/>
                <a:gd name="T5" fmla="*/ 2147483647 h 373"/>
                <a:gd name="T6" fmla="*/ 2147483647 w 53"/>
                <a:gd name="T7" fmla="*/ 0 h 373"/>
                <a:gd name="T8" fmla="*/ 2147483647 w 53"/>
                <a:gd name="T9" fmla="*/ 2147483647 h 373"/>
                <a:gd name="T10" fmla="*/ 2147483647 w 53"/>
                <a:gd name="T11" fmla="*/ 2147483647 h 373"/>
                <a:gd name="T12" fmla="*/ 2147483647 w 53"/>
                <a:gd name="T13" fmla="*/ 2147483647 h 373"/>
                <a:gd name="T14" fmla="*/ 2147483647 w 53"/>
                <a:gd name="T15" fmla="*/ 2147483647 h 373"/>
                <a:gd name="T16" fmla="*/ 2147483647 w 53"/>
                <a:gd name="T17" fmla="*/ 2147483647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373"/>
                <a:gd name="T29" fmla="*/ 53 w 53"/>
                <a:gd name="T30" fmla="*/ 373 h 3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373">
                  <a:moveTo>
                    <a:pt x="15" y="372"/>
                  </a:moveTo>
                  <a:lnTo>
                    <a:pt x="15" y="172"/>
                  </a:lnTo>
                  <a:lnTo>
                    <a:pt x="0" y="172"/>
                  </a:lnTo>
                  <a:lnTo>
                    <a:pt x="23" y="0"/>
                  </a:lnTo>
                  <a:lnTo>
                    <a:pt x="52" y="172"/>
                  </a:lnTo>
                  <a:lnTo>
                    <a:pt x="38" y="172"/>
                  </a:lnTo>
                  <a:lnTo>
                    <a:pt x="38" y="372"/>
                  </a:lnTo>
                  <a:lnTo>
                    <a:pt x="23" y="372"/>
                  </a:lnTo>
                  <a:lnTo>
                    <a:pt x="15" y="372"/>
                  </a:lnTo>
                </a:path>
              </a:pathLst>
            </a:custGeom>
            <a:solidFill>
              <a:srgbClr val="008011"/>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940" name="Rectangle 368"/>
            <p:cNvSpPr>
              <a:spLocks noChangeArrowheads="1"/>
            </p:cNvSpPr>
            <p:nvPr/>
          </p:nvSpPr>
          <p:spPr bwMode="auto">
            <a:xfrm>
              <a:off x="1183482" y="3437335"/>
              <a:ext cx="1805783" cy="6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lnSpc>
                  <a:spcPct val="90000"/>
                </a:lnSpc>
              </a:pPr>
              <a:r>
                <a:rPr lang="en-US" altLang="x-none" sz="2000" dirty="0">
                  <a:latin typeface="Helvetica Neue" charset="0"/>
                  <a:ea typeface="Helvetica Neue" charset="0"/>
                  <a:cs typeface="Helvetica Neue" charset="0"/>
                </a:rPr>
                <a:t>Good for equijoins, </a:t>
              </a:r>
            </a:p>
            <a:p>
              <a:pPr eaLnBrk="1" hangingPunct="1">
                <a:lnSpc>
                  <a:spcPct val="90000"/>
                </a:lnSpc>
              </a:pPr>
              <a:r>
                <a:rPr lang="en-US" altLang="x-none" sz="2000" dirty="0">
                  <a:latin typeface="Helvetica Neue" charset="0"/>
                  <a:ea typeface="Helvetica Neue" charset="0"/>
                  <a:cs typeface="Helvetica Neue" charset="0"/>
                </a:rPr>
                <a:t>range queries</a:t>
              </a:r>
            </a:p>
            <a:p>
              <a:pPr eaLnBrk="1" hangingPunct="1">
                <a:lnSpc>
                  <a:spcPct val="90000"/>
                </a:lnSpc>
              </a:pPr>
              <a:r>
                <a:rPr lang="en-US" altLang="x-none" sz="2000" dirty="0">
                  <a:latin typeface="Helvetica Neue" charset="0"/>
                  <a:ea typeface="Helvetica Neue" charset="0"/>
                  <a:cs typeface="Helvetica Neue" charset="0"/>
                </a:rPr>
                <a:t>group-by</a:t>
              </a:r>
            </a:p>
          </p:txBody>
        </p:sp>
        <p:sp>
          <p:nvSpPr>
            <p:cNvPr id="4" name="TextBox 3"/>
            <p:cNvSpPr txBox="1"/>
            <p:nvPr/>
          </p:nvSpPr>
          <p:spPr>
            <a:xfrm>
              <a:off x="1809750" y="1534478"/>
              <a:ext cx="717264" cy="346249"/>
            </a:xfrm>
            <a:prstGeom prst="rect">
              <a:avLst/>
            </a:prstGeom>
            <a:noFill/>
          </p:spPr>
          <p:txBody>
            <a:bodyPr wrap="none" rtlCol="0">
              <a:spAutoFit/>
            </a:bodyPr>
            <a:lstStyle/>
            <a:p>
              <a:r>
                <a:rPr lang="en-US" sz="2400" dirty="0"/>
                <a:t>Range</a:t>
              </a:r>
            </a:p>
          </p:txBody>
        </p:sp>
      </p:grpSp>
      <p:grpSp>
        <p:nvGrpSpPr>
          <p:cNvPr id="8" name="Group 7" descr="Hash data on several machines so that it is completely split up evenly (if the hash function is good)" title="Hash"/>
          <p:cNvGrpSpPr/>
          <p:nvPr/>
        </p:nvGrpSpPr>
        <p:grpSpPr>
          <a:xfrm>
            <a:off x="3927475" y="2434590"/>
            <a:ext cx="3297237" cy="4638041"/>
            <a:chOff x="3443288" y="1550670"/>
            <a:chExt cx="2472928" cy="3478531"/>
          </a:xfrm>
        </p:grpSpPr>
        <p:sp>
          <p:nvSpPr>
            <p:cNvPr id="30721" name="Rectangle 2"/>
            <p:cNvSpPr>
              <a:spLocks noChangeArrowheads="1"/>
            </p:cNvSpPr>
            <p:nvPr/>
          </p:nvSpPr>
          <p:spPr bwMode="auto">
            <a:xfrm>
              <a:off x="3507581" y="4669632"/>
              <a:ext cx="2128838" cy="35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88" name="Rectangle 94" descr="50%"/>
            <p:cNvSpPr>
              <a:spLocks noChangeArrowheads="1"/>
            </p:cNvSpPr>
            <p:nvPr/>
          </p:nvSpPr>
          <p:spPr bwMode="auto">
            <a:xfrm>
              <a:off x="3494485" y="3100387"/>
              <a:ext cx="1951434" cy="261938"/>
            </a:xfrm>
            <a:prstGeom prst="rect">
              <a:avLst/>
            </a:prstGeom>
            <a:pattFill prst="pct50">
              <a:fgClr>
                <a:srgbClr val="FCF305"/>
              </a:fgClr>
              <a:bgClr>
                <a:srgbClr val="FFFFFF"/>
              </a:bgClr>
            </a:patt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89" name="Rectangle 95"/>
            <p:cNvSpPr>
              <a:spLocks noChangeArrowheads="1"/>
            </p:cNvSpPr>
            <p:nvPr/>
          </p:nvSpPr>
          <p:spPr bwMode="auto">
            <a:xfrm>
              <a:off x="3520679" y="2601517"/>
              <a:ext cx="282178" cy="15359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90" name="Rectangle 96"/>
            <p:cNvSpPr>
              <a:spLocks noChangeArrowheads="1"/>
            </p:cNvSpPr>
            <p:nvPr/>
          </p:nvSpPr>
          <p:spPr bwMode="auto">
            <a:xfrm>
              <a:off x="3574257" y="2005013"/>
              <a:ext cx="236935" cy="391716"/>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91" name="Rectangle 97"/>
            <p:cNvSpPr>
              <a:spLocks noChangeArrowheads="1"/>
            </p:cNvSpPr>
            <p:nvPr/>
          </p:nvSpPr>
          <p:spPr bwMode="auto">
            <a:xfrm>
              <a:off x="3530204" y="2070497"/>
              <a:ext cx="236934" cy="38100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92" name="Freeform 98"/>
            <p:cNvSpPr>
              <a:spLocks/>
            </p:cNvSpPr>
            <p:nvPr/>
          </p:nvSpPr>
          <p:spPr bwMode="auto">
            <a:xfrm>
              <a:off x="3515916" y="2000250"/>
              <a:ext cx="284559" cy="446485"/>
            </a:xfrm>
            <a:custGeom>
              <a:avLst/>
              <a:gdLst>
                <a:gd name="T0" fmla="*/ 0 w 239"/>
                <a:gd name="T1" fmla="*/ 2147483647 h 375"/>
                <a:gd name="T2" fmla="*/ 2147483647 w 239"/>
                <a:gd name="T3" fmla="*/ 0 h 375"/>
                <a:gd name="T4" fmla="*/ 2147483647 w 239"/>
                <a:gd name="T5" fmla="*/ 0 h 375"/>
                <a:gd name="T6" fmla="*/ 2147483647 w 239"/>
                <a:gd name="T7" fmla="*/ 2147483647 h 375"/>
                <a:gd name="T8" fmla="*/ 2147483647 w 239"/>
                <a:gd name="T9" fmla="*/ 2147483647 h 375"/>
                <a:gd name="T10" fmla="*/ 2147483647 w 239"/>
                <a:gd name="T11" fmla="*/ 2147483647 h 375"/>
                <a:gd name="T12" fmla="*/ 2147483647 w 239"/>
                <a:gd name="T13" fmla="*/ 2147483647 h 375"/>
                <a:gd name="T14" fmla="*/ 2147483647 w 239"/>
                <a:gd name="T15" fmla="*/ 2147483647 h 375"/>
                <a:gd name="T16" fmla="*/ 0 w 239"/>
                <a:gd name="T17" fmla="*/ 2147483647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75"/>
                <a:gd name="T29" fmla="*/ 239 w 239"/>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75">
                  <a:moveTo>
                    <a:pt x="0" y="46"/>
                  </a:moveTo>
                  <a:lnTo>
                    <a:pt x="37" y="0"/>
                  </a:lnTo>
                  <a:lnTo>
                    <a:pt x="238" y="0"/>
                  </a:lnTo>
                  <a:lnTo>
                    <a:pt x="238" y="328"/>
                  </a:lnTo>
                  <a:lnTo>
                    <a:pt x="208" y="374"/>
                  </a:lnTo>
                  <a:lnTo>
                    <a:pt x="208" y="46"/>
                  </a:lnTo>
                  <a:lnTo>
                    <a:pt x="104" y="46"/>
                  </a:lnTo>
                  <a:lnTo>
                    <a:pt x="52" y="46"/>
                  </a:lnTo>
                  <a:lnTo>
                    <a:pt x="0" y="46"/>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793" name="Line 99"/>
            <p:cNvSpPr>
              <a:spLocks noChangeShapeType="1"/>
            </p:cNvSpPr>
            <p:nvPr/>
          </p:nvSpPr>
          <p:spPr bwMode="auto">
            <a:xfrm flipH="1">
              <a:off x="3781425" y="2001441"/>
              <a:ext cx="34529" cy="6310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94" name="Oval 100"/>
            <p:cNvSpPr>
              <a:spLocks noChangeArrowheads="1"/>
            </p:cNvSpPr>
            <p:nvPr/>
          </p:nvSpPr>
          <p:spPr bwMode="auto">
            <a:xfrm>
              <a:off x="3520679" y="2580085"/>
              <a:ext cx="282178" cy="5595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795" name="Group 105"/>
            <p:cNvGrpSpPr>
              <a:grpSpLocks/>
            </p:cNvGrpSpPr>
            <p:nvPr/>
          </p:nvGrpSpPr>
          <p:grpSpPr bwMode="auto">
            <a:xfrm>
              <a:off x="3518297" y="2759869"/>
              <a:ext cx="289322" cy="45244"/>
              <a:chOff x="1995" y="2192"/>
              <a:chExt cx="243" cy="38"/>
            </a:xfrm>
          </p:grpSpPr>
          <p:sp>
            <p:nvSpPr>
              <p:cNvPr id="31061" name="Arc 101"/>
              <p:cNvSpPr>
                <a:spLocks/>
              </p:cNvSpPr>
              <p:nvPr/>
            </p:nvSpPr>
            <p:spPr bwMode="auto">
              <a:xfrm>
                <a:off x="2112"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62" name="Arc 102"/>
              <p:cNvSpPr>
                <a:spLocks/>
              </p:cNvSpPr>
              <p:nvPr/>
            </p:nvSpPr>
            <p:spPr bwMode="auto">
              <a:xfrm>
                <a:off x="2112"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63" name="Arc 103"/>
              <p:cNvSpPr>
                <a:spLocks/>
              </p:cNvSpPr>
              <p:nvPr/>
            </p:nvSpPr>
            <p:spPr bwMode="auto">
              <a:xfrm>
                <a:off x="1995"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64" name="Arc 104"/>
              <p:cNvSpPr>
                <a:spLocks/>
              </p:cNvSpPr>
              <p:nvPr/>
            </p:nvSpPr>
            <p:spPr bwMode="auto">
              <a:xfrm>
                <a:off x="1995"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796" name="Line 106"/>
            <p:cNvSpPr>
              <a:spLocks noChangeShapeType="1"/>
            </p:cNvSpPr>
            <p:nvPr/>
          </p:nvSpPr>
          <p:spPr bwMode="auto">
            <a:xfrm>
              <a:off x="3515916"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97" name="Line 107"/>
            <p:cNvSpPr>
              <a:spLocks noChangeShapeType="1"/>
            </p:cNvSpPr>
            <p:nvPr/>
          </p:nvSpPr>
          <p:spPr bwMode="auto">
            <a:xfrm>
              <a:off x="3807619"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798" name="Rectangle 108"/>
            <p:cNvSpPr>
              <a:spLocks noChangeArrowheads="1"/>
            </p:cNvSpPr>
            <p:nvPr/>
          </p:nvSpPr>
          <p:spPr bwMode="auto">
            <a:xfrm>
              <a:off x="3918347" y="2601517"/>
              <a:ext cx="290513" cy="15359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799" name="Rectangle 109"/>
            <p:cNvSpPr>
              <a:spLocks noChangeArrowheads="1"/>
            </p:cNvSpPr>
            <p:nvPr/>
          </p:nvSpPr>
          <p:spPr bwMode="auto">
            <a:xfrm>
              <a:off x="3971925" y="2005013"/>
              <a:ext cx="246460" cy="391716"/>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00" name="Rectangle 110"/>
            <p:cNvSpPr>
              <a:spLocks noChangeArrowheads="1"/>
            </p:cNvSpPr>
            <p:nvPr/>
          </p:nvSpPr>
          <p:spPr bwMode="auto">
            <a:xfrm>
              <a:off x="3936206" y="2070497"/>
              <a:ext cx="238125" cy="38100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01" name="Freeform 111"/>
            <p:cNvSpPr>
              <a:spLocks/>
            </p:cNvSpPr>
            <p:nvPr/>
          </p:nvSpPr>
          <p:spPr bwMode="auto">
            <a:xfrm>
              <a:off x="3921919" y="2000250"/>
              <a:ext cx="292894" cy="446485"/>
            </a:xfrm>
            <a:custGeom>
              <a:avLst/>
              <a:gdLst>
                <a:gd name="T0" fmla="*/ 0 w 246"/>
                <a:gd name="T1" fmla="*/ 2147483647 h 375"/>
                <a:gd name="T2" fmla="*/ 2147483647 w 246"/>
                <a:gd name="T3" fmla="*/ 0 h 375"/>
                <a:gd name="T4" fmla="*/ 2147483647 w 246"/>
                <a:gd name="T5" fmla="*/ 0 h 375"/>
                <a:gd name="T6" fmla="*/ 2147483647 w 246"/>
                <a:gd name="T7" fmla="*/ 2147483647 h 375"/>
                <a:gd name="T8" fmla="*/ 2147483647 w 246"/>
                <a:gd name="T9" fmla="*/ 2147483647 h 375"/>
                <a:gd name="T10" fmla="*/ 2147483647 w 246"/>
                <a:gd name="T11" fmla="*/ 2147483647 h 375"/>
                <a:gd name="T12" fmla="*/ 2147483647 w 246"/>
                <a:gd name="T13" fmla="*/ 2147483647 h 375"/>
                <a:gd name="T14" fmla="*/ 2147483647 w 246"/>
                <a:gd name="T15" fmla="*/ 2147483647 h 375"/>
                <a:gd name="T16" fmla="*/ 0 w 246"/>
                <a:gd name="T17" fmla="*/ 2147483647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5"/>
                <a:gd name="T29" fmla="*/ 246 w 246"/>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5">
                  <a:moveTo>
                    <a:pt x="0" y="46"/>
                  </a:moveTo>
                  <a:lnTo>
                    <a:pt x="38" y="0"/>
                  </a:lnTo>
                  <a:lnTo>
                    <a:pt x="245" y="0"/>
                  </a:lnTo>
                  <a:lnTo>
                    <a:pt x="245" y="328"/>
                  </a:lnTo>
                  <a:lnTo>
                    <a:pt x="201" y="374"/>
                  </a:lnTo>
                  <a:lnTo>
                    <a:pt x="201" y="46"/>
                  </a:lnTo>
                  <a:lnTo>
                    <a:pt x="104" y="46"/>
                  </a:lnTo>
                  <a:lnTo>
                    <a:pt x="52" y="46"/>
                  </a:lnTo>
                  <a:lnTo>
                    <a:pt x="0" y="46"/>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02" name="Line 112"/>
            <p:cNvSpPr>
              <a:spLocks noChangeShapeType="1"/>
            </p:cNvSpPr>
            <p:nvPr/>
          </p:nvSpPr>
          <p:spPr bwMode="auto">
            <a:xfrm flipH="1">
              <a:off x="4179094" y="2000250"/>
              <a:ext cx="44054"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03" name="Oval 113"/>
            <p:cNvSpPr>
              <a:spLocks noChangeArrowheads="1"/>
            </p:cNvSpPr>
            <p:nvPr/>
          </p:nvSpPr>
          <p:spPr bwMode="auto">
            <a:xfrm>
              <a:off x="3918347" y="2580085"/>
              <a:ext cx="290513" cy="5595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04" name="Group 118"/>
            <p:cNvGrpSpPr>
              <a:grpSpLocks/>
            </p:cNvGrpSpPr>
            <p:nvPr/>
          </p:nvGrpSpPr>
          <p:grpSpPr bwMode="auto">
            <a:xfrm>
              <a:off x="3915966" y="2759869"/>
              <a:ext cx="289322" cy="45244"/>
              <a:chOff x="2329" y="2192"/>
              <a:chExt cx="243" cy="38"/>
            </a:xfrm>
          </p:grpSpPr>
          <p:sp>
            <p:nvSpPr>
              <p:cNvPr id="31057" name="Arc 114"/>
              <p:cNvSpPr>
                <a:spLocks/>
              </p:cNvSpPr>
              <p:nvPr/>
            </p:nvSpPr>
            <p:spPr bwMode="auto">
              <a:xfrm>
                <a:off x="2446"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58" name="Arc 115"/>
              <p:cNvSpPr>
                <a:spLocks/>
              </p:cNvSpPr>
              <p:nvPr/>
            </p:nvSpPr>
            <p:spPr bwMode="auto">
              <a:xfrm>
                <a:off x="2446"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59" name="Arc 116"/>
              <p:cNvSpPr>
                <a:spLocks/>
              </p:cNvSpPr>
              <p:nvPr/>
            </p:nvSpPr>
            <p:spPr bwMode="auto">
              <a:xfrm>
                <a:off x="2329"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60" name="Arc 117"/>
              <p:cNvSpPr>
                <a:spLocks/>
              </p:cNvSpPr>
              <p:nvPr/>
            </p:nvSpPr>
            <p:spPr bwMode="auto">
              <a:xfrm>
                <a:off x="2329"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05" name="Line 119"/>
            <p:cNvSpPr>
              <a:spLocks noChangeShapeType="1"/>
            </p:cNvSpPr>
            <p:nvPr/>
          </p:nvSpPr>
          <p:spPr bwMode="auto">
            <a:xfrm>
              <a:off x="3913585"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06" name="Line 120"/>
            <p:cNvSpPr>
              <a:spLocks noChangeShapeType="1"/>
            </p:cNvSpPr>
            <p:nvPr/>
          </p:nvSpPr>
          <p:spPr bwMode="auto">
            <a:xfrm>
              <a:off x="4213622"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07" name="Rectangle 121"/>
            <p:cNvSpPr>
              <a:spLocks noChangeArrowheads="1"/>
            </p:cNvSpPr>
            <p:nvPr/>
          </p:nvSpPr>
          <p:spPr bwMode="auto">
            <a:xfrm>
              <a:off x="4333875" y="2601517"/>
              <a:ext cx="282179" cy="15359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08" name="Rectangle 122"/>
            <p:cNvSpPr>
              <a:spLocks noChangeArrowheads="1"/>
            </p:cNvSpPr>
            <p:nvPr/>
          </p:nvSpPr>
          <p:spPr bwMode="auto">
            <a:xfrm>
              <a:off x="4386263" y="2005013"/>
              <a:ext cx="238125" cy="391716"/>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09" name="Rectangle 123"/>
            <p:cNvSpPr>
              <a:spLocks noChangeArrowheads="1"/>
            </p:cNvSpPr>
            <p:nvPr/>
          </p:nvSpPr>
          <p:spPr bwMode="auto">
            <a:xfrm>
              <a:off x="4333875" y="2070497"/>
              <a:ext cx="246460" cy="38100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10" name="Freeform 124"/>
            <p:cNvSpPr>
              <a:spLocks/>
            </p:cNvSpPr>
            <p:nvPr/>
          </p:nvSpPr>
          <p:spPr bwMode="auto">
            <a:xfrm>
              <a:off x="4329113" y="2000250"/>
              <a:ext cx="292894" cy="446485"/>
            </a:xfrm>
            <a:custGeom>
              <a:avLst/>
              <a:gdLst>
                <a:gd name="T0" fmla="*/ 0 w 246"/>
                <a:gd name="T1" fmla="*/ 2147483647 h 375"/>
                <a:gd name="T2" fmla="*/ 2147483647 w 246"/>
                <a:gd name="T3" fmla="*/ 0 h 375"/>
                <a:gd name="T4" fmla="*/ 2147483647 w 246"/>
                <a:gd name="T5" fmla="*/ 0 h 375"/>
                <a:gd name="T6" fmla="*/ 2147483647 w 246"/>
                <a:gd name="T7" fmla="*/ 2147483647 h 375"/>
                <a:gd name="T8" fmla="*/ 2147483647 w 246"/>
                <a:gd name="T9" fmla="*/ 2147483647 h 375"/>
                <a:gd name="T10" fmla="*/ 2147483647 w 246"/>
                <a:gd name="T11" fmla="*/ 2147483647 h 375"/>
                <a:gd name="T12" fmla="*/ 2147483647 w 246"/>
                <a:gd name="T13" fmla="*/ 2147483647 h 375"/>
                <a:gd name="T14" fmla="*/ 2147483647 w 246"/>
                <a:gd name="T15" fmla="*/ 2147483647 h 375"/>
                <a:gd name="T16" fmla="*/ 0 w 246"/>
                <a:gd name="T17" fmla="*/ 2147483647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5"/>
                <a:gd name="T29" fmla="*/ 246 w 246"/>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5">
                  <a:moveTo>
                    <a:pt x="0" y="46"/>
                  </a:moveTo>
                  <a:lnTo>
                    <a:pt x="29" y="0"/>
                  </a:lnTo>
                  <a:lnTo>
                    <a:pt x="245" y="0"/>
                  </a:lnTo>
                  <a:lnTo>
                    <a:pt x="245" y="328"/>
                  </a:lnTo>
                  <a:lnTo>
                    <a:pt x="207" y="374"/>
                  </a:lnTo>
                  <a:lnTo>
                    <a:pt x="207" y="46"/>
                  </a:lnTo>
                  <a:lnTo>
                    <a:pt x="96" y="46"/>
                  </a:lnTo>
                  <a:lnTo>
                    <a:pt x="44" y="46"/>
                  </a:lnTo>
                  <a:lnTo>
                    <a:pt x="0" y="46"/>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11" name="Line 125"/>
            <p:cNvSpPr>
              <a:spLocks noChangeShapeType="1"/>
            </p:cNvSpPr>
            <p:nvPr/>
          </p:nvSpPr>
          <p:spPr bwMode="auto">
            <a:xfrm flipH="1">
              <a:off x="4585098" y="2000250"/>
              <a:ext cx="35719" cy="6548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12" name="Oval 126"/>
            <p:cNvSpPr>
              <a:spLocks noChangeArrowheads="1"/>
            </p:cNvSpPr>
            <p:nvPr/>
          </p:nvSpPr>
          <p:spPr bwMode="auto">
            <a:xfrm>
              <a:off x="4333875" y="2580085"/>
              <a:ext cx="282179" cy="5595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13" name="Group 131"/>
            <p:cNvGrpSpPr>
              <a:grpSpLocks/>
            </p:cNvGrpSpPr>
            <p:nvPr/>
          </p:nvGrpSpPr>
          <p:grpSpPr bwMode="auto">
            <a:xfrm>
              <a:off x="4331494" y="2758679"/>
              <a:ext cx="280988" cy="46434"/>
              <a:chOff x="2678" y="2191"/>
              <a:chExt cx="236" cy="39"/>
            </a:xfrm>
          </p:grpSpPr>
          <p:sp>
            <p:nvSpPr>
              <p:cNvPr id="31053" name="Arc 127"/>
              <p:cNvSpPr>
                <a:spLocks/>
              </p:cNvSpPr>
              <p:nvPr/>
            </p:nvSpPr>
            <p:spPr bwMode="auto">
              <a:xfrm>
                <a:off x="2788" y="2191"/>
                <a:ext cx="126" cy="29"/>
              </a:xfrm>
              <a:custGeom>
                <a:avLst/>
                <a:gdLst>
                  <a:gd name="T0" fmla="*/ 0 w 22146"/>
                  <a:gd name="T1" fmla="*/ 0 h 22377"/>
                  <a:gd name="T2" fmla="*/ 0 w 22146"/>
                  <a:gd name="T3" fmla="*/ 0 h 22377"/>
                  <a:gd name="T4" fmla="*/ 0 w 22146"/>
                  <a:gd name="T5" fmla="*/ 0 h 22377"/>
                  <a:gd name="T6" fmla="*/ 0 60000 65536"/>
                  <a:gd name="T7" fmla="*/ 0 60000 65536"/>
                  <a:gd name="T8" fmla="*/ 0 60000 65536"/>
                  <a:gd name="T9" fmla="*/ 0 w 22146"/>
                  <a:gd name="T10" fmla="*/ 0 h 22377"/>
                  <a:gd name="T11" fmla="*/ 22146 w 22146"/>
                  <a:gd name="T12" fmla="*/ 22377 h 22377"/>
                </a:gdLst>
                <a:ahLst/>
                <a:cxnLst>
                  <a:cxn ang="T6">
                    <a:pos x="T0" y="T1"/>
                  </a:cxn>
                  <a:cxn ang="T7">
                    <a:pos x="T2" y="T3"/>
                  </a:cxn>
                  <a:cxn ang="T8">
                    <a:pos x="T4" y="T5"/>
                  </a:cxn>
                </a:cxnLst>
                <a:rect l="T9" t="T10" r="T11" b="T12"/>
                <a:pathLst>
                  <a:path w="22146" h="22377" fill="none" extrusionOk="0">
                    <a:moveTo>
                      <a:pt x="22132" y="-1"/>
                    </a:moveTo>
                    <a:cubicBezTo>
                      <a:pt x="22141" y="258"/>
                      <a:pt x="22146" y="517"/>
                      <a:pt x="22146" y="777"/>
                    </a:cubicBezTo>
                    <a:cubicBezTo>
                      <a:pt x="22146" y="12706"/>
                      <a:pt x="12475" y="22377"/>
                      <a:pt x="546" y="22377"/>
                    </a:cubicBezTo>
                    <a:cubicBezTo>
                      <a:pt x="363" y="22376"/>
                      <a:pt x="181" y="22374"/>
                      <a:pt x="-1" y="22370"/>
                    </a:cubicBezTo>
                  </a:path>
                  <a:path w="22146" h="22377" stroke="0" extrusionOk="0">
                    <a:moveTo>
                      <a:pt x="22132" y="-1"/>
                    </a:moveTo>
                    <a:cubicBezTo>
                      <a:pt x="22141" y="258"/>
                      <a:pt x="22146" y="517"/>
                      <a:pt x="22146" y="777"/>
                    </a:cubicBezTo>
                    <a:cubicBezTo>
                      <a:pt x="22146" y="12706"/>
                      <a:pt x="12475" y="22377"/>
                      <a:pt x="546" y="22377"/>
                    </a:cubicBezTo>
                    <a:cubicBezTo>
                      <a:pt x="363" y="22376"/>
                      <a:pt x="181" y="22374"/>
                      <a:pt x="-1" y="22370"/>
                    </a:cubicBezTo>
                    <a:lnTo>
                      <a:pt x="546" y="777"/>
                    </a:lnTo>
                    <a:lnTo>
                      <a:pt x="22132" y="-1"/>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54" name="Arc 128"/>
              <p:cNvSpPr>
                <a:spLocks/>
              </p:cNvSpPr>
              <p:nvPr/>
            </p:nvSpPr>
            <p:spPr bwMode="auto">
              <a:xfrm>
                <a:off x="2788" y="2191"/>
                <a:ext cx="126" cy="29"/>
              </a:xfrm>
              <a:custGeom>
                <a:avLst/>
                <a:gdLst>
                  <a:gd name="T0" fmla="*/ 0 w 22146"/>
                  <a:gd name="T1" fmla="*/ 0 h 22377"/>
                  <a:gd name="T2" fmla="*/ 0 w 22146"/>
                  <a:gd name="T3" fmla="*/ 0 h 22377"/>
                  <a:gd name="T4" fmla="*/ 0 w 22146"/>
                  <a:gd name="T5" fmla="*/ 0 h 22377"/>
                  <a:gd name="T6" fmla="*/ 0 60000 65536"/>
                  <a:gd name="T7" fmla="*/ 0 60000 65536"/>
                  <a:gd name="T8" fmla="*/ 0 60000 65536"/>
                  <a:gd name="T9" fmla="*/ 0 w 22146"/>
                  <a:gd name="T10" fmla="*/ 0 h 22377"/>
                  <a:gd name="T11" fmla="*/ 22146 w 22146"/>
                  <a:gd name="T12" fmla="*/ 22377 h 22377"/>
                </a:gdLst>
                <a:ahLst/>
                <a:cxnLst>
                  <a:cxn ang="T6">
                    <a:pos x="T0" y="T1"/>
                  </a:cxn>
                  <a:cxn ang="T7">
                    <a:pos x="T2" y="T3"/>
                  </a:cxn>
                  <a:cxn ang="T8">
                    <a:pos x="T4" y="T5"/>
                  </a:cxn>
                </a:cxnLst>
                <a:rect l="T9" t="T10" r="T11" b="T12"/>
                <a:pathLst>
                  <a:path w="22146" h="22377" fill="none" extrusionOk="0">
                    <a:moveTo>
                      <a:pt x="22132" y="-1"/>
                    </a:moveTo>
                    <a:cubicBezTo>
                      <a:pt x="22141" y="258"/>
                      <a:pt x="22146" y="517"/>
                      <a:pt x="22146" y="777"/>
                    </a:cubicBezTo>
                    <a:cubicBezTo>
                      <a:pt x="22146" y="12706"/>
                      <a:pt x="12475" y="22377"/>
                      <a:pt x="546" y="22377"/>
                    </a:cubicBezTo>
                    <a:cubicBezTo>
                      <a:pt x="363" y="22376"/>
                      <a:pt x="181" y="22374"/>
                      <a:pt x="-1" y="22370"/>
                    </a:cubicBezTo>
                  </a:path>
                  <a:path w="22146" h="22377" stroke="0" extrusionOk="0">
                    <a:moveTo>
                      <a:pt x="22132" y="-1"/>
                    </a:moveTo>
                    <a:cubicBezTo>
                      <a:pt x="22141" y="258"/>
                      <a:pt x="22146" y="517"/>
                      <a:pt x="22146" y="777"/>
                    </a:cubicBezTo>
                    <a:cubicBezTo>
                      <a:pt x="22146" y="12706"/>
                      <a:pt x="12475" y="22377"/>
                      <a:pt x="546" y="22377"/>
                    </a:cubicBezTo>
                    <a:cubicBezTo>
                      <a:pt x="363" y="22376"/>
                      <a:pt x="181" y="22374"/>
                      <a:pt x="-1" y="22370"/>
                    </a:cubicBezTo>
                    <a:lnTo>
                      <a:pt x="546" y="777"/>
                    </a:lnTo>
                    <a:lnTo>
                      <a:pt x="22132" y="-1"/>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55" name="Arc 129"/>
              <p:cNvSpPr>
                <a:spLocks/>
              </p:cNvSpPr>
              <p:nvPr/>
            </p:nvSpPr>
            <p:spPr bwMode="auto">
              <a:xfrm>
                <a:off x="2678" y="2195"/>
                <a:ext cx="119" cy="35"/>
              </a:xfrm>
              <a:custGeom>
                <a:avLst/>
                <a:gdLst>
                  <a:gd name="T0" fmla="*/ 0 w 21600"/>
                  <a:gd name="T1" fmla="*/ 0 h 23613"/>
                  <a:gd name="T2" fmla="*/ 0 w 21600"/>
                  <a:gd name="T3" fmla="*/ 0 h 23613"/>
                  <a:gd name="T4" fmla="*/ 0 w 21600"/>
                  <a:gd name="T5" fmla="*/ 0 h 23613"/>
                  <a:gd name="T6" fmla="*/ 0 60000 65536"/>
                  <a:gd name="T7" fmla="*/ 0 60000 65536"/>
                  <a:gd name="T8" fmla="*/ 0 60000 65536"/>
                  <a:gd name="T9" fmla="*/ 0 w 21600"/>
                  <a:gd name="T10" fmla="*/ 0 h 23613"/>
                  <a:gd name="T11" fmla="*/ 21600 w 21600"/>
                  <a:gd name="T12" fmla="*/ 23613 h 23613"/>
                </a:gdLst>
                <a:ahLst/>
                <a:cxnLst>
                  <a:cxn ang="T6">
                    <a:pos x="T0" y="T1"/>
                  </a:cxn>
                  <a:cxn ang="T7">
                    <a:pos x="T2" y="T3"/>
                  </a:cxn>
                  <a:cxn ang="T8">
                    <a:pos x="T4" y="T5"/>
                  </a:cxn>
                </a:cxnLst>
                <a:rect l="T9" t="T10" r="T11" b="T12"/>
                <a:pathLst>
                  <a:path w="21600" h="23613" fill="none" extrusionOk="0">
                    <a:moveTo>
                      <a:pt x="21225" y="23612"/>
                    </a:moveTo>
                    <a:cubicBezTo>
                      <a:pt x="9443" y="23408"/>
                      <a:pt x="0" y="13799"/>
                      <a:pt x="0" y="2016"/>
                    </a:cubicBezTo>
                    <a:cubicBezTo>
                      <a:pt x="0" y="1342"/>
                      <a:pt x="31" y="670"/>
                      <a:pt x="94" y="0"/>
                    </a:cubicBezTo>
                  </a:path>
                  <a:path w="21600" h="23613" stroke="0" extrusionOk="0">
                    <a:moveTo>
                      <a:pt x="21225" y="23612"/>
                    </a:moveTo>
                    <a:cubicBezTo>
                      <a:pt x="9443" y="23408"/>
                      <a:pt x="0" y="13799"/>
                      <a:pt x="0" y="2016"/>
                    </a:cubicBezTo>
                    <a:cubicBezTo>
                      <a:pt x="0" y="1342"/>
                      <a:pt x="31" y="670"/>
                      <a:pt x="94" y="0"/>
                    </a:cubicBezTo>
                    <a:lnTo>
                      <a:pt x="21600" y="2016"/>
                    </a:lnTo>
                    <a:lnTo>
                      <a:pt x="21225" y="23612"/>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56" name="Arc 130"/>
              <p:cNvSpPr>
                <a:spLocks/>
              </p:cNvSpPr>
              <p:nvPr/>
            </p:nvSpPr>
            <p:spPr bwMode="auto">
              <a:xfrm>
                <a:off x="2678" y="2195"/>
                <a:ext cx="119" cy="35"/>
              </a:xfrm>
              <a:custGeom>
                <a:avLst/>
                <a:gdLst>
                  <a:gd name="T0" fmla="*/ 0 w 21600"/>
                  <a:gd name="T1" fmla="*/ 0 h 23613"/>
                  <a:gd name="T2" fmla="*/ 0 w 21600"/>
                  <a:gd name="T3" fmla="*/ 0 h 23613"/>
                  <a:gd name="T4" fmla="*/ 0 w 21600"/>
                  <a:gd name="T5" fmla="*/ 0 h 23613"/>
                  <a:gd name="T6" fmla="*/ 0 60000 65536"/>
                  <a:gd name="T7" fmla="*/ 0 60000 65536"/>
                  <a:gd name="T8" fmla="*/ 0 60000 65536"/>
                  <a:gd name="T9" fmla="*/ 0 w 21600"/>
                  <a:gd name="T10" fmla="*/ 0 h 23613"/>
                  <a:gd name="T11" fmla="*/ 21600 w 21600"/>
                  <a:gd name="T12" fmla="*/ 23613 h 23613"/>
                </a:gdLst>
                <a:ahLst/>
                <a:cxnLst>
                  <a:cxn ang="T6">
                    <a:pos x="T0" y="T1"/>
                  </a:cxn>
                  <a:cxn ang="T7">
                    <a:pos x="T2" y="T3"/>
                  </a:cxn>
                  <a:cxn ang="T8">
                    <a:pos x="T4" y="T5"/>
                  </a:cxn>
                </a:cxnLst>
                <a:rect l="T9" t="T10" r="T11" b="T12"/>
                <a:pathLst>
                  <a:path w="21600" h="23613" fill="none" extrusionOk="0">
                    <a:moveTo>
                      <a:pt x="21225" y="23612"/>
                    </a:moveTo>
                    <a:cubicBezTo>
                      <a:pt x="9443" y="23408"/>
                      <a:pt x="0" y="13799"/>
                      <a:pt x="0" y="2016"/>
                    </a:cubicBezTo>
                    <a:cubicBezTo>
                      <a:pt x="0" y="1342"/>
                      <a:pt x="31" y="670"/>
                      <a:pt x="94" y="0"/>
                    </a:cubicBezTo>
                  </a:path>
                  <a:path w="21600" h="23613" stroke="0" extrusionOk="0">
                    <a:moveTo>
                      <a:pt x="21225" y="23612"/>
                    </a:moveTo>
                    <a:cubicBezTo>
                      <a:pt x="9443" y="23408"/>
                      <a:pt x="0" y="13799"/>
                      <a:pt x="0" y="2016"/>
                    </a:cubicBezTo>
                    <a:cubicBezTo>
                      <a:pt x="0" y="1342"/>
                      <a:pt x="31" y="670"/>
                      <a:pt x="94" y="0"/>
                    </a:cubicBezTo>
                    <a:lnTo>
                      <a:pt x="21600" y="2016"/>
                    </a:lnTo>
                    <a:lnTo>
                      <a:pt x="21225" y="23612"/>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14" name="Line 132"/>
            <p:cNvSpPr>
              <a:spLocks noChangeShapeType="1"/>
            </p:cNvSpPr>
            <p:nvPr/>
          </p:nvSpPr>
          <p:spPr bwMode="auto">
            <a:xfrm>
              <a:off x="4329113"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15" name="Line 133"/>
            <p:cNvSpPr>
              <a:spLocks noChangeShapeType="1"/>
            </p:cNvSpPr>
            <p:nvPr/>
          </p:nvSpPr>
          <p:spPr bwMode="auto">
            <a:xfrm>
              <a:off x="4611291"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16" name="Rectangle 134"/>
            <p:cNvSpPr>
              <a:spLocks noChangeArrowheads="1"/>
            </p:cNvSpPr>
            <p:nvPr/>
          </p:nvSpPr>
          <p:spPr bwMode="auto">
            <a:xfrm>
              <a:off x="4739879" y="2601517"/>
              <a:ext cx="282178" cy="15359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17" name="Rectangle 135"/>
            <p:cNvSpPr>
              <a:spLocks noChangeArrowheads="1"/>
            </p:cNvSpPr>
            <p:nvPr/>
          </p:nvSpPr>
          <p:spPr bwMode="auto">
            <a:xfrm>
              <a:off x="4783931" y="2005013"/>
              <a:ext cx="238125" cy="391716"/>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18" name="Rectangle 136"/>
            <p:cNvSpPr>
              <a:spLocks noChangeArrowheads="1"/>
            </p:cNvSpPr>
            <p:nvPr/>
          </p:nvSpPr>
          <p:spPr bwMode="auto">
            <a:xfrm>
              <a:off x="4748213" y="2070497"/>
              <a:ext cx="238125" cy="38100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19" name="Freeform 137"/>
            <p:cNvSpPr>
              <a:spLocks/>
            </p:cNvSpPr>
            <p:nvPr/>
          </p:nvSpPr>
          <p:spPr bwMode="auto">
            <a:xfrm>
              <a:off x="4726781" y="2000250"/>
              <a:ext cx="291704" cy="446485"/>
            </a:xfrm>
            <a:custGeom>
              <a:avLst/>
              <a:gdLst>
                <a:gd name="T0" fmla="*/ 0 w 245"/>
                <a:gd name="T1" fmla="*/ 2147483647 h 375"/>
                <a:gd name="T2" fmla="*/ 2147483647 w 245"/>
                <a:gd name="T3" fmla="*/ 0 h 375"/>
                <a:gd name="T4" fmla="*/ 2147483647 w 245"/>
                <a:gd name="T5" fmla="*/ 0 h 375"/>
                <a:gd name="T6" fmla="*/ 2147483647 w 245"/>
                <a:gd name="T7" fmla="*/ 2147483647 h 375"/>
                <a:gd name="T8" fmla="*/ 2147483647 w 245"/>
                <a:gd name="T9" fmla="*/ 2147483647 h 375"/>
                <a:gd name="T10" fmla="*/ 2147483647 w 245"/>
                <a:gd name="T11" fmla="*/ 2147483647 h 375"/>
                <a:gd name="T12" fmla="*/ 2147483647 w 245"/>
                <a:gd name="T13" fmla="*/ 2147483647 h 375"/>
                <a:gd name="T14" fmla="*/ 2147483647 w 245"/>
                <a:gd name="T15" fmla="*/ 2147483647 h 375"/>
                <a:gd name="T16" fmla="*/ 0 w 245"/>
                <a:gd name="T17" fmla="*/ 2147483647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5"/>
                <a:gd name="T28" fmla="*/ 0 h 375"/>
                <a:gd name="T29" fmla="*/ 245 w 245"/>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5" h="375">
                  <a:moveTo>
                    <a:pt x="0" y="46"/>
                  </a:moveTo>
                  <a:lnTo>
                    <a:pt x="37" y="0"/>
                  </a:lnTo>
                  <a:lnTo>
                    <a:pt x="244" y="0"/>
                  </a:lnTo>
                  <a:lnTo>
                    <a:pt x="244" y="328"/>
                  </a:lnTo>
                  <a:lnTo>
                    <a:pt x="215" y="374"/>
                  </a:lnTo>
                  <a:lnTo>
                    <a:pt x="215" y="46"/>
                  </a:lnTo>
                  <a:lnTo>
                    <a:pt x="111" y="46"/>
                  </a:lnTo>
                  <a:lnTo>
                    <a:pt x="59" y="46"/>
                  </a:lnTo>
                  <a:lnTo>
                    <a:pt x="0" y="46"/>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20" name="Line 138"/>
            <p:cNvSpPr>
              <a:spLocks noChangeShapeType="1"/>
            </p:cNvSpPr>
            <p:nvPr/>
          </p:nvSpPr>
          <p:spPr bwMode="auto">
            <a:xfrm flipH="1">
              <a:off x="4982766" y="2000250"/>
              <a:ext cx="44053"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21" name="Oval 139"/>
            <p:cNvSpPr>
              <a:spLocks noChangeArrowheads="1"/>
            </p:cNvSpPr>
            <p:nvPr/>
          </p:nvSpPr>
          <p:spPr bwMode="auto">
            <a:xfrm>
              <a:off x="4739879" y="2580085"/>
              <a:ext cx="282178" cy="5595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22" name="Group 144"/>
            <p:cNvGrpSpPr>
              <a:grpSpLocks/>
            </p:cNvGrpSpPr>
            <p:nvPr/>
          </p:nvGrpSpPr>
          <p:grpSpPr bwMode="auto">
            <a:xfrm>
              <a:off x="4737497" y="2759869"/>
              <a:ext cx="289322" cy="45244"/>
              <a:chOff x="3019" y="2192"/>
              <a:chExt cx="243" cy="38"/>
            </a:xfrm>
          </p:grpSpPr>
          <p:sp>
            <p:nvSpPr>
              <p:cNvPr id="31049" name="Arc 140"/>
              <p:cNvSpPr>
                <a:spLocks/>
              </p:cNvSpPr>
              <p:nvPr/>
            </p:nvSpPr>
            <p:spPr bwMode="auto">
              <a:xfrm>
                <a:off x="3136"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50" name="Arc 141"/>
              <p:cNvSpPr>
                <a:spLocks/>
              </p:cNvSpPr>
              <p:nvPr/>
            </p:nvSpPr>
            <p:spPr bwMode="auto">
              <a:xfrm>
                <a:off x="3136" y="2192"/>
                <a:ext cx="126" cy="28"/>
              </a:xfrm>
              <a:custGeom>
                <a:avLst/>
                <a:gdLst>
                  <a:gd name="T0" fmla="*/ 0 w 21600"/>
                  <a:gd name="T1" fmla="*/ 0 h 22406"/>
                  <a:gd name="T2" fmla="*/ 0 w 21600"/>
                  <a:gd name="T3" fmla="*/ 0 h 22406"/>
                  <a:gd name="T4" fmla="*/ 0 w 21600"/>
                  <a:gd name="T5" fmla="*/ 0 h 22406"/>
                  <a:gd name="T6" fmla="*/ 0 60000 65536"/>
                  <a:gd name="T7" fmla="*/ 0 60000 65536"/>
                  <a:gd name="T8" fmla="*/ 0 60000 65536"/>
                  <a:gd name="T9" fmla="*/ 0 w 21600"/>
                  <a:gd name="T10" fmla="*/ 0 h 22406"/>
                  <a:gd name="T11" fmla="*/ 21600 w 21600"/>
                  <a:gd name="T12" fmla="*/ 22406 h 22406"/>
                </a:gdLst>
                <a:ahLst/>
                <a:cxnLst>
                  <a:cxn ang="T6">
                    <a:pos x="T0" y="T1"/>
                  </a:cxn>
                  <a:cxn ang="T7">
                    <a:pos x="T2" y="T3"/>
                  </a:cxn>
                  <a:cxn ang="T8">
                    <a:pos x="T4" y="T5"/>
                  </a:cxn>
                </a:cxnLst>
                <a:rect l="T9" t="T10" r="T11" b="T12"/>
                <a:pathLst>
                  <a:path w="21600" h="22406" fill="none" extrusionOk="0">
                    <a:moveTo>
                      <a:pt x="21584" y="0"/>
                    </a:moveTo>
                    <a:cubicBezTo>
                      <a:pt x="21594" y="268"/>
                      <a:pt x="21600" y="537"/>
                      <a:pt x="21600" y="806"/>
                    </a:cubicBezTo>
                    <a:cubicBezTo>
                      <a:pt x="21600" y="12735"/>
                      <a:pt x="11929" y="22406"/>
                      <a:pt x="-1" y="22406"/>
                    </a:cubicBezTo>
                  </a:path>
                  <a:path w="21600" h="22406" stroke="0" extrusionOk="0">
                    <a:moveTo>
                      <a:pt x="21584" y="0"/>
                    </a:moveTo>
                    <a:cubicBezTo>
                      <a:pt x="21594" y="268"/>
                      <a:pt x="21600" y="537"/>
                      <a:pt x="21600" y="806"/>
                    </a:cubicBezTo>
                    <a:cubicBezTo>
                      <a:pt x="21600" y="12735"/>
                      <a:pt x="11929" y="22406"/>
                      <a:pt x="-1" y="22406"/>
                    </a:cubicBezTo>
                    <a:lnTo>
                      <a:pt x="0" y="806"/>
                    </a:lnTo>
                    <a:lnTo>
                      <a:pt x="21584"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51" name="Arc 142"/>
              <p:cNvSpPr>
                <a:spLocks/>
              </p:cNvSpPr>
              <p:nvPr/>
            </p:nvSpPr>
            <p:spPr bwMode="auto">
              <a:xfrm>
                <a:off x="3019"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52" name="Arc 143"/>
              <p:cNvSpPr>
                <a:spLocks/>
              </p:cNvSpPr>
              <p:nvPr/>
            </p:nvSpPr>
            <p:spPr bwMode="auto">
              <a:xfrm>
                <a:off x="3019"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23" name="Line 145"/>
            <p:cNvSpPr>
              <a:spLocks noChangeShapeType="1"/>
            </p:cNvSpPr>
            <p:nvPr/>
          </p:nvSpPr>
          <p:spPr bwMode="auto">
            <a:xfrm>
              <a:off x="4735116"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24" name="Line 146"/>
            <p:cNvSpPr>
              <a:spLocks noChangeShapeType="1"/>
            </p:cNvSpPr>
            <p:nvPr/>
          </p:nvSpPr>
          <p:spPr bwMode="auto">
            <a:xfrm>
              <a:off x="5026819"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25" name="Rectangle 147"/>
            <p:cNvSpPr>
              <a:spLocks noChangeArrowheads="1"/>
            </p:cNvSpPr>
            <p:nvPr/>
          </p:nvSpPr>
          <p:spPr bwMode="auto">
            <a:xfrm>
              <a:off x="5137548" y="2601517"/>
              <a:ext cx="282178" cy="15359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26" name="Rectangle 148"/>
            <p:cNvSpPr>
              <a:spLocks noChangeArrowheads="1"/>
            </p:cNvSpPr>
            <p:nvPr/>
          </p:nvSpPr>
          <p:spPr bwMode="auto">
            <a:xfrm>
              <a:off x="5189935" y="2005013"/>
              <a:ext cx="238125" cy="391716"/>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27" name="Rectangle 149"/>
            <p:cNvSpPr>
              <a:spLocks noChangeArrowheads="1"/>
            </p:cNvSpPr>
            <p:nvPr/>
          </p:nvSpPr>
          <p:spPr bwMode="auto">
            <a:xfrm>
              <a:off x="5145881" y="2070497"/>
              <a:ext cx="238125" cy="381000"/>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28" name="Freeform 150"/>
            <p:cNvSpPr>
              <a:spLocks/>
            </p:cNvSpPr>
            <p:nvPr/>
          </p:nvSpPr>
          <p:spPr bwMode="auto">
            <a:xfrm>
              <a:off x="5132785" y="2000250"/>
              <a:ext cx="292894" cy="446485"/>
            </a:xfrm>
            <a:custGeom>
              <a:avLst/>
              <a:gdLst>
                <a:gd name="T0" fmla="*/ 0 w 246"/>
                <a:gd name="T1" fmla="*/ 2147483647 h 375"/>
                <a:gd name="T2" fmla="*/ 2147483647 w 246"/>
                <a:gd name="T3" fmla="*/ 0 h 375"/>
                <a:gd name="T4" fmla="*/ 2147483647 w 246"/>
                <a:gd name="T5" fmla="*/ 0 h 375"/>
                <a:gd name="T6" fmla="*/ 2147483647 w 246"/>
                <a:gd name="T7" fmla="*/ 2147483647 h 375"/>
                <a:gd name="T8" fmla="*/ 2147483647 w 246"/>
                <a:gd name="T9" fmla="*/ 2147483647 h 375"/>
                <a:gd name="T10" fmla="*/ 2147483647 w 246"/>
                <a:gd name="T11" fmla="*/ 2147483647 h 375"/>
                <a:gd name="T12" fmla="*/ 2147483647 w 246"/>
                <a:gd name="T13" fmla="*/ 2147483647 h 375"/>
                <a:gd name="T14" fmla="*/ 2147483647 w 246"/>
                <a:gd name="T15" fmla="*/ 2147483647 h 375"/>
                <a:gd name="T16" fmla="*/ 0 w 246"/>
                <a:gd name="T17" fmla="*/ 2147483647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5"/>
                <a:gd name="T29" fmla="*/ 246 w 246"/>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5">
                  <a:moveTo>
                    <a:pt x="0" y="46"/>
                  </a:moveTo>
                  <a:lnTo>
                    <a:pt x="37" y="0"/>
                  </a:lnTo>
                  <a:lnTo>
                    <a:pt x="245" y="0"/>
                  </a:lnTo>
                  <a:lnTo>
                    <a:pt x="245" y="328"/>
                  </a:lnTo>
                  <a:lnTo>
                    <a:pt x="208" y="374"/>
                  </a:lnTo>
                  <a:lnTo>
                    <a:pt x="208" y="46"/>
                  </a:lnTo>
                  <a:lnTo>
                    <a:pt x="111" y="46"/>
                  </a:lnTo>
                  <a:lnTo>
                    <a:pt x="52" y="46"/>
                  </a:lnTo>
                  <a:lnTo>
                    <a:pt x="0" y="46"/>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29" name="Line 151"/>
            <p:cNvSpPr>
              <a:spLocks noChangeShapeType="1"/>
            </p:cNvSpPr>
            <p:nvPr/>
          </p:nvSpPr>
          <p:spPr bwMode="auto">
            <a:xfrm flipH="1">
              <a:off x="5397104" y="2000250"/>
              <a:ext cx="45244" cy="6548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0" name="Oval 152"/>
            <p:cNvSpPr>
              <a:spLocks noChangeArrowheads="1"/>
            </p:cNvSpPr>
            <p:nvPr/>
          </p:nvSpPr>
          <p:spPr bwMode="auto">
            <a:xfrm>
              <a:off x="5137548" y="2580085"/>
              <a:ext cx="282178" cy="5595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31" name="Group 157"/>
            <p:cNvGrpSpPr>
              <a:grpSpLocks/>
            </p:cNvGrpSpPr>
            <p:nvPr/>
          </p:nvGrpSpPr>
          <p:grpSpPr bwMode="auto">
            <a:xfrm>
              <a:off x="5135166" y="2758679"/>
              <a:ext cx="290513" cy="46434"/>
              <a:chOff x="3353" y="2191"/>
              <a:chExt cx="244" cy="39"/>
            </a:xfrm>
          </p:grpSpPr>
          <p:sp>
            <p:nvSpPr>
              <p:cNvPr id="31045" name="Arc 153"/>
              <p:cNvSpPr>
                <a:spLocks/>
              </p:cNvSpPr>
              <p:nvPr/>
            </p:nvSpPr>
            <p:spPr bwMode="auto">
              <a:xfrm>
                <a:off x="3468" y="2191"/>
                <a:ext cx="129" cy="29"/>
              </a:xfrm>
              <a:custGeom>
                <a:avLst/>
                <a:gdLst>
                  <a:gd name="T0" fmla="*/ 0 w 21953"/>
                  <a:gd name="T1" fmla="*/ 0 h 22377"/>
                  <a:gd name="T2" fmla="*/ 0 w 21953"/>
                  <a:gd name="T3" fmla="*/ 0 h 22377"/>
                  <a:gd name="T4" fmla="*/ 0 w 21953"/>
                  <a:gd name="T5" fmla="*/ 0 h 22377"/>
                  <a:gd name="T6" fmla="*/ 0 60000 65536"/>
                  <a:gd name="T7" fmla="*/ 0 60000 65536"/>
                  <a:gd name="T8" fmla="*/ 0 60000 65536"/>
                  <a:gd name="T9" fmla="*/ 0 w 21953"/>
                  <a:gd name="T10" fmla="*/ 0 h 22377"/>
                  <a:gd name="T11" fmla="*/ 21953 w 21953"/>
                  <a:gd name="T12" fmla="*/ 22377 h 22377"/>
                </a:gdLst>
                <a:ahLst/>
                <a:cxnLst>
                  <a:cxn ang="T6">
                    <a:pos x="T0" y="T1"/>
                  </a:cxn>
                  <a:cxn ang="T7">
                    <a:pos x="T2" y="T3"/>
                  </a:cxn>
                  <a:cxn ang="T8">
                    <a:pos x="T4" y="T5"/>
                  </a:cxn>
                </a:cxnLst>
                <a:rect l="T9" t="T10" r="T11" b="T12"/>
                <a:pathLst>
                  <a:path w="21953" h="22377" fill="none" extrusionOk="0">
                    <a:moveTo>
                      <a:pt x="21939" y="-1"/>
                    </a:moveTo>
                    <a:cubicBezTo>
                      <a:pt x="21948" y="258"/>
                      <a:pt x="21953" y="517"/>
                      <a:pt x="21953" y="777"/>
                    </a:cubicBezTo>
                    <a:cubicBezTo>
                      <a:pt x="21953" y="12706"/>
                      <a:pt x="12282" y="22377"/>
                      <a:pt x="353" y="22377"/>
                    </a:cubicBezTo>
                    <a:cubicBezTo>
                      <a:pt x="235" y="22376"/>
                      <a:pt x="117" y="22376"/>
                      <a:pt x="-1" y="22374"/>
                    </a:cubicBezTo>
                  </a:path>
                  <a:path w="21953" h="22377" stroke="0" extrusionOk="0">
                    <a:moveTo>
                      <a:pt x="21939" y="-1"/>
                    </a:moveTo>
                    <a:cubicBezTo>
                      <a:pt x="21948" y="258"/>
                      <a:pt x="21953" y="517"/>
                      <a:pt x="21953" y="777"/>
                    </a:cubicBezTo>
                    <a:cubicBezTo>
                      <a:pt x="21953" y="12706"/>
                      <a:pt x="12282" y="22377"/>
                      <a:pt x="353" y="22377"/>
                    </a:cubicBezTo>
                    <a:cubicBezTo>
                      <a:pt x="235" y="22376"/>
                      <a:pt x="117" y="22376"/>
                      <a:pt x="-1" y="22374"/>
                    </a:cubicBezTo>
                    <a:lnTo>
                      <a:pt x="353" y="777"/>
                    </a:lnTo>
                    <a:lnTo>
                      <a:pt x="21939" y="-1"/>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46" name="Arc 154"/>
              <p:cNvSpPr>
                <a:spLocks/>
              </p:cNvSpPr>
              <p:nvPr/>
            </p:nvSpPr>
            <p:spPr bwMode="auto">
              <a:xfrm>
                <a:off x="3468" y="2191"/>
                <a:ext cx="129" cy="29"/>
              </a:xfrm>
              <a:custGeom>
                <a:avLst/>
                <a:gdLst>
                  <a:gd name="T0" fmla="*/ 0 w 21953"/>
                  <a:gd name="T1" fmla="*/ 0 h 22377"/>
                  <a:gd name="T2" fmla="*/ 0 w 21953"/>
                  <a:gd name="T3" fmla="*/ 0 h 22377"/>
                  <a:gd name="T4" fmla="*/ 0 w 21953"/>
                  <a:gd name="T5" fmla="*/ 0 h 22377"/>
                  <a:gd name="T6" fmla="*/ 0 60000 65536"/>
                  <a:gd name="T7" fmla="*/ 0 60000 65536"/>
                  <a:gd name="T8" fmla="*/ 0 60000 65536"/>
                  <a:gd name="T9" fmla="*/ 0 w 21953"/>
                  <a:gd name="T10" fmla="*/ 0 h 22377"/>
                  <a:gd name="T11" fmla="*/ 21953 w 21953"/>
                  <a:gd name="T12" fmla="*/ 22377 h 22377"/>
                </a:gdLst>
                <a:ahLst/>
                <a:cxnLst>
                  <a:cxn ang="T6">
                    <a:pos x="T0" y="T1"/>
                  </a:cxn>
                  <a:cxn ang="T7">
                    <a:pos x="T2" y="T3"/>
                  </a:cxn>
                  <a:cxn ang="T8">
                    <a:pos x="T4" y="T5"/>
                  </a:cxn>
                </a:cxnLst>
                <a:rect l="T9" t="T10" r="T11" b="T12"/>
                <a:pathLst>
                  <a:path w="21953" h="22377" fill="none" extrusionOk="0">
                    <a:moveTo>
                      <a:pt x="21939" y="-1"/>
                    </a:moveTo>
                    <a:cubicBezTo>
                      <a:pt x="21948" y="258"/>
                      <a:pt x="21953" y="517"/>
                      <a:pt x="21953" y="777"/>
                    </a:cubicBezTo>
                    <a:cubicBezTo>
                      <a:pt x="21953" y="12706"/>
                      <a:pt x="12282" y="22377"/>
                      <a:pt x="353" y="22377"/>
                    </a:cubicBezTo>
                    <a:cubicBezTo>
                      <a:pt x="235" y="22376"/>
                      <a:pt x="117" y="22376"/>
                      <a:pt x="-1" y="22374"/>
                    </a:cubicBezTo>
                  </a:path>
                  <a:path w="21953" h="22377" stroke="0" extrusionOk="0">
                    <a:moveTo>
                      <a:pt x="21939" y="-1"/>
                    </a:moveTo>
                    <a:cubicBezTo>
                      <a:pt x="21948" y="258"/>
                      <a:pt x="21953" y="517"/>
                      <a:pt x="21953" y="777"/>
                    </a:cubicBezTo>
                    <a:cubicBezTo>
                      <a:pt x="21953" y="12706"/>
                      <a:pt x="12282" y="22377"/>
                      <a:pt x="353" y="22377"/>
                    </a:cubicBezTo>
                    <a:cubicBezTo>
                      <a:pt x="235" y="22376"/>
                      <a:pt x="117" y="22376"/>
                      <a:pt x="-1" y="22374"/>
                    </a:cubicBezTo>
                    <a:lnTo>
                      <a:pt x="353" y="777"/>
                    </a:lnTo>
                    <a:lnTo>
                      <a:pt x="21939" y="-1"/>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47" name="Arc 155"/>
              <p:cNvSpPr>
                <a:spLocks/>
              </p:cNvSpPr>
              <p:nvPr/>
            </p:nvSpPr>
            <p:spPr bwMode="auto">
              <a:xfrm>
                <a:off x="3353"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48" name="Arc 156"/>
              <p:cNvSpPr>
                <a:spLocks/>
              </p:cNvSpPr>
              <p:nvPr/>
            </p:nvSpPr>
            <p:spPr bwMode="auto">
              <a:xfrm>
                <a:off x="3353" y="2195"/>
                <a:ext cx="123" cy="35"/>
              </a:xfrm>
              <a:custGeom>
                <a:avLst/>
                <a:gdLst>
                  <a:gd name="T0" fmla="*/ 0 w 21600"/>
                  <a:gd name="T1" fmla="*/ 0 h 23609"/>
                  <a:gd name="T2" fmla="*/ 0 w 21600"/>
                  <a:gd name="T3" fmla="*/ 0 h 23609"/>
                  <a:gd name="T4" fmla="*/ 0 w 21600"/>
                  <a:gd name="T5" fmla="*/ 0 h 23609"/>
                  <a:gd name="T6" fmla="*/ 0 60000 65536"/>
                  <a:gd name="T7" fmla="*/ 0 60000 65536"/>
                  <a:gd name="T8" fmla="*/ 0 60000 65536"/>
                  <a:gd name="T9" fmla="*/ 0 w 21600"/>
                  <a:gd name="T10" fmla="*/ 0 h 23609"/>
                  <a:gd name="T11" fmla="*/ 21600 w 21600"/>
                  <a:gd name="T12" fmla="*/ 23609 h 23609"/>
                </a:gdLst>
                <a:ahLst/>
                <a:cxnLst>
                  <a:cxn ang="T6">
                    <a:pos x="T0" y="T1"/>
                  </a:cxn>
                  <a:cxn ang="T7">
                    <a:pos x="T2" y="T3"/>
                  </a:cxn>
                  <a:cxn ang="T8">
                    <a:pos x="T4" y="T5"/>
                  </a:cxn>
                </a:cxnLst>
                <a:rect l="T9" t="T10" r="T11" b="T12"/>
                <a:pathLst>
                  <a:path w="21600" h="23609" fill="none" extrusionOk="0">
                    <a:moveTo>
                      <a:pt x="21055" y="23609"/>
                    </a:moveTo>
                    <a:cubicBezTo>
                      <a:pt x="9342" y="23314"/>
                      <a:pt x="0" y="13733"/>
                      <a:pt x="0" y="2016"/>
                    </a:cubicBezTo>
                    <a:cubicBezTo>
                      <a:pt x="0" y="1342"/>
                      <a:pt x="31" y="670"/>
                      <a:pt x="94" y="0"/>
                    </a:cubicBezTo>
                  </a:path>
                  <a:path w="21600" h="23609" stroke="0" extrusionOk="0">
                    <a:moveTo>
                      <a:pt x="21055" y="23609"/>
                    </a:moveTo>
                    <a:cubicBezTo>
                      <a:pt x="9342" y="23314"/>
                      <a:pt x="0" y="13733"/>
                      <a:pt x="0" y="2016"/>
                    </a:cubicBezTo>
                    <a:cubicBezTo>
                      <a:pt x="0" y="1342"/>
                      <a:pt x="31" y="670"/>
                      <a:pt x="94" y="0"/>
                    </a:cubicBezTo>
                    <a:lnTo>
                      <a:pt x="21600" y="2016"/>
                    </a:lnTo>
                    <a:lnTo>
                      <a:pt x="21055" y="23609"/>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32" name="Line 158"/>
            <p:cNvSpPr>
              <a:spLocks noChangeShapeType="1"/>
            </p:cNvSpPr>
            <p:nvPr/>
          </p:nvSpPr>
          <p:spPr bwMode="auto">
            <a:xfrm>
              <a:off x="5132785"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3" name="Line 159"/>
            <p:cNvSpPr>
              <a:spLocks noChangeShapeType="1"/>
            </p:cNvSpPr>
            <p:nvPr/>
          </p:nvSpPr>
          <p:spPr bwMode="auto">
            <a:xfrm>
              <a:off x="5424488" y="2596754"/>
              <a:ext cx="0" cy="1524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4" name="Line 160"/>
            <p:cNvSpPr>
              <a:spLocks noChangeShapeType="1"/>
            </p:cNvSpPr>
            <p:nvPr/>
          </p:nvSpPr>
          <p:spPr bwMode="auto">
            <a:xfrm>
              <a:off x="3648075" y="2520554"/>
              <a:ext cx="1634729" cy="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5" name="Line 161"/>
            <p:cNvSpPr>
              <a:spLocks noChangeShapeType="1"/>
            </p:cNvSpPr>
            <p:nvPr/>
          </p:nvSpPr>
          <p:spPr bwMode="auto">
            <a:xfrm>
              <a:off x="3657600" y="2434829"/>
              <a:ext cx="0" cy="161925"/>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6" name="Line 162"/>
            <p:cNvSpPr>
              <a:spLocks noChangeShapeType="1"/>
            </p:cNvSpPr>
            <p:nvPr/>
          </p:nvSpPr>
          <p:spPr bwMode="auto">
            <a:xfrm>
              <a:off x="4055269" y="2445544"/>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7" name="Line 163"/>
            <p:cNvSpPr>
              <a:spLocks noChangeShapeType="1"/>
            </p:cNvSpPr>
            <p:nvPr/>
          </p:nvSpPr>
          <p:spPr bwMode="auto">
            <a:xfrm>
              <a:off x="4461272" y="2445544"/>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8" name="Line 164"/>
            <p:cNvSpPr>
              <a:spLocks noChangeShapeType="1"/>
            </p:cNvSpPr>
            <p:nvPr/>
          </p:nvSpPr>
          <p:spPr bwMode="auto">
            <a:xfrm>
              <a:off x="4876800" y="2445544"/>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39" name="Line 165"/>
            <p:cNvSpPr>
              <a:spLocks noChangeShapeType="1"/>
            </p:cNvSpPr>
            <p:nvPr/>
          </p:nvSpPr>
          <p:spPr bwMode="auto">
            <a:xfrm>
              <a:off x="5274469" y="2445544"/>
              <a:ext cx="0" cy="15121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nvGrpSpPr>
            <p:cNvPr id="30840" name="Group 171"/>
            <p:cNvGrpSpPr>
              <a:grpSpLocks/>
            </p:cNvGrpSpPr>
            <p:nvPr/>
          </p:nvGrpSpPr>
          <p:grpSpPr bwMode="auto">
            <a:xfrm>
              <a:off x="3538538" y="3144442"/>
              <a:ext cx="1845469" cy="163115"/>
              <a:chOff x="2012" y="2515"/>
              <a:chExt cx="1550" cy="137"/>
            </a:xfrm>
          </p:grpSpPr>
          <p:sp>
            <p:nvSpPr>
              <p:cNvPr id="31040" name="Rectangle 166"/>
              <p:cNvSpPr>
                <a:spLocks noChangeArrowheads="1"/>
              </p:cNvSpPr>
              <p:nvPr/>
            </p:nvSpPr>
            <p:spPr bwMode="auto">
              <a:xfrm>
                <a:off x="2012" y="2515"/>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41" name="Rectangle 167"/>
              <p:cNvSpPr>
                <a:spLocks noChangeArrowheads="1"/>
              </p:cNvSpPr>
              <p:nvPr/>
            </p:nvSpPr>
            <p:spPr bwMode="auto">
              <a:xfrm>
                <a:off x="2331" y="2515"/>
                <a:ext cx="281"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42" name="Rectangle 168"/>
              <p:cNvSpPr>
                <a:spLocks noChangeArrowheads="1"/>
              </p:cNvSpPr>
              <p:nvPr/>
            </p:nvSpPr>
            <p:spPr bwMode="auto">
              <a:xfrm>
                <a:off x="2657" y="2515"/>
                <a:ext cx="282"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43" name="Rectangle 169"/>
              <p:cNvSpPr>
                <a:spLocks noChangeArrowheads="1"/>
              </p:cNvSpPr>
              <p:nvPr/>
            </p:nvSpPr>
            <p:spPr bwMode="auto">
              <a:xfrm>
                <a:off x="2976" y="2515"/>
                <a:ext cx="282"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1044" name="Rectangle 170"/>
              <p:cNvSpPr>
                <a:spLocks noChangeArrowheads="1"/>
              </p:cNvSpPr>
              <p:nvPr/>
            </p:nvSpPr>
            <p:spPr bwMode="auto">
              <a:xfrm>
                <a:off x="3296" y="2515"/>
                <a:ext cx="266" cy="137"/>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sp>
          <p:nvSpPr>
            <p:cNvPr id="30841" name="Rectangle 172"/>
            <p:cNvSpPr>
              <a:spLocks noChangeArrowheads="1"/>
            </p:cNvSpPr>
            <p:nvPr/>
          </p:nvSpPr>
          <p:spPr bwMode="auto">
            <a:xfrm>
              <a:off x="3467101" y="3103960"/>
              <a:ext cx="473687" cy="25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A...E</a:t>
              </a:r>
            </a:p>
          </p:txBody>
        </p:sp>
        <p:sp>
          <p:nvSpPr>
            <p:cNvPr id="30842" name="Rectangle 173"/>
            <p:cNvSpPr>
              <a:spLocks noChangeArrowheads="1"/>
            </p:cNvSpPr>
            <p:nvPr/>
          </p:nvSpPr>
          <p:spPr bwMode="auto">
            <a:xfrm>
              <a:off x="3842147" y="3095625"/>
              <a:ext cx="422953" cy="25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F...J</a:t>
              </a:r>
            </a:p>
          </p:txBody>
        </p:sp>
        <p:sp>
          <p:nvSpPr>
            <p:cNvPr id="30843" name="Rectangle 174"/>
            <p:cNvSpPr>
              <a:spLocks noChangeArrowheads="1"/>
            </p:cNvSpPr>
            <p:nvPr/>
          </p:nvSpPr>
          <p:spPr bwMode="auto">
            <a:xfrm>
              <a:off x="4241007" y="3095625"/>
              <a:ext cx="482104" cy="25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K...N</a:t>
              </a:r>
            </a:p>
          </p:txBody>
        </p:sp>
        <p:sp>
          <p:nvSpPr>
            <p:cNvPr id="30844" name="Rectangle 175"/>
            <p:cNvSpPr>
              <a:spLocks noChangeArrowheads="1"/>
            </p:cNvSpPr>
            <p:nvPr/>
          </p:nvSpPr>
          <p:spPr bwMode="auto">
            <a:xfrm>
              <a:off x="4610100" y="3095625"/>
              <a:ext cx="491722" cy="25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O...S</a:t>
              </a:r>
            </a:p>
          </p:txBody>
        </p:sp>
        <p:sp>
          <p:nvSpPr>
            <p:cNvPr id="30845" name="Rectangle 176"/>
            <p:cNvSpPr>
              <a:spLocks noChangeArrowheads="1"/>
            </p:cNvSpPr>
            <p:nvPr/>
          </p:nvSpPr>
          <p:spPr bwMode="auto">
            <a:xfrm>
              <a:off x="4991100" y="3094435"/>
              <a:ext cx="439784" cy="25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T...Z</a:t>
              </a:r>
            </a:p>
          </p:txBody>
        </p:sp>
        <p:grpSp>
          <p:nvGrpSpPr>
            <p:cNvPr id="30846" name="Group 179"/>
            <p:cNvGrpSpPr>
              <a:grpSpLocks/>
            </p:cNvGrpSpPr>
            <p:nvPr/>
          </p:nvGrpSpPr>
          <p:grpSpPr bwMode="auto">
            <a:xfrm>
              <a:off x="3709987" y="2802731"/>
              <a:ext cx="328613" cy="301229"/>
              <a:chOff x="2156" y="2228"/>
              <a:chExt cx="276" cy="253"/>
            </a:xfrm>
          </p:grpSpPr>
          <p:sp>
            <p:nvSpPr>
              <p:cNvPr id="31038" name="Freeform 177"/>
              <p:cNvSpPr>
                <a:spLocks/>
              </p:cNvSpPr>
              <p:nvPr/>
            </p:nvSpPr>
            <p:spPr bwMode="auto">
              <a:xfrm>
                <a:off x="2312" y="2228"/>
                <a:ext cx="120" cy="120"/>
              </a:xfrm>
              <a:custGeom>
                <a:avLst/>
                <a:gdLst>
                  <a:gd name="T0" fmla="*/ 119 w 120"/>
                  <a:gd name="T1" fmla="*/ 0 h 120"/>
                  <a:gd name="T2" fmla="*/ 37 w 120"/>
                  <a:gd name="T3" fmla="*/ 119 h 120"/>
                  <a:gd name="T4" fmla="*/ 15 w 120"/>
                  <a:gd name="T5" fmla="*/ 91 h 120"/>
                  <a:gd name="T6" fmla="*/ 0 w 120"/>
                  <a:gd name="T7" fmla="*/ 55 h 120"/>
                  <a:gd name="T8" fmla="*/ 119 w 120"/>
                  <a:gd name="T9" fmla="*/ 0 h 120"/>
                  <a:gd name="T10" fmla="*/ 0 60000 65536"/>
                  <a:gd name="T11" fmla="*/ 0 60000 65536"/>
                  <a:gd name="T12" fmla="*/ 0 60000 65536"/>
                  <a:gd name="T13" fmla="*/ 0 60000 65536"/>
                  <a:gd name="T14" fmla="*/ 0 60000 65536"/>
                  <a:gd name="T15" fmla="*/ 0 w 120"/>
                  <a:gd name="T16" fmla="*/ 0 h 120"/>
                  <a:gd name="T17" fmla="*/ 120 w 120"/>
                  <a:gd name="T18" fmla="*/ 120 h 120"/>
                </a:gdLst>
                <a:ahLst/>
                <a:cxnLst>
                  <a:cxn ang="T10">
                    <a:pos x="T0" y="T1"/>
                  </a:cxn>
                  <a:cxn ang="T11">
                    <a:pos x="T2" y="T3"/>
                  </a:cxn>
                  <a:cxn ang="T12">
                    <a:pos x="T4" y="T5"/>
                  </a:cxn>
                  <a:cxn ang="T13">
                    <a:pos x="T6" y="T7"/>
                  </a:cxn>
                  <a:cxn ang="T14">
                    <a:pos x="T8" y="T9"/>
                  </a:cxn>
                </a:cxnLst>
                <a:rect l="T15" t="T16" r="T17" b="T18"/>
                <a:pathLst>
                  <a:path w="120" h="120">
                    <a:moveTo>
                      <a:pt x="119" y="0"/>
                    </a:moveTo>
                    <a:lnTo>
                      <a:pt x="37" y="119"/>
                    </a:lnTo>
                    <a:lnTo>
                      <a:pt x="15" y="91"/>
                    </a:lnTo>
                    <a:lnTo>
                      <a:pt x="0" y="55"/>
                    </a:lnTo>
                    <a:lnTo>
                      <a:pt x="119"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39" name="Line 178"/>
              <p:cNvSpPr>
                <a:spLocks noChangeShapeType="1"/>
              </p:cNvSpPr>
              <p:nvPr/>
            </p:nvSpPr>
            <p:spPr bwMode="auto">
              <a:xfrm flipV="1">
                <a:off x="2156" y="2312"/>
                <a:ext cx="178" cy="16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47" name="Group 182"/>
            <p:cNvGrpSpPr>
              <a:grpSpLocks/>
            </p:cNvGrpSpPr>
            <p:nvPr/>
          </p:nvGrpSpPr>
          <p:grpSpPr bwMode="auto">
            <a:xfrm>
              <a:off x="3788569" y="2792017"/>
              <a:ext cx="1045369" cy="307181"/>
              <a:chOff x="2222" y="2219"/>
              <a:chExt cx="878" cy="258"/>
            </a:xfrm>
          </p:grpSpPr>
          <p:sp>
            <p:nvSpPr>
              <p:cNvPr id="31036" name="Freeform 180"/>
              <p:cNvSpPr>
                <a:spLocks/>
              </p:cNvSpPr>
              <p:nvPr/>
            </p:nvSpPr>
            <p:spPr bwMode="auto">
              <a:xfrm>
                <a:off x="2965" y="2219"/>
                <a:ext cx="135" cy="83"/>
              </a:xfrm>
              <a:custGeom>
                <a:avLst/>
                <a:gdLst>
                  <a:gd name="T0" fmla="*/ 134 w 135"/>
                  <a:gd name="T1" fmla="*/ 9 h 83"/>
                  <a:gd name="T2" fmla="*/ 15 w 135"/>
                  <a:gd name="T3" fmla="*/ 82 h 83"/>
                  <a:gd name="T4" fmla="*/ 7 w 135"/>
                  <a:gd name="T5" fmla="*/ 46 h 83"/>
                  <a:gd name="T6" fmla="*/ 0 w 135"/>
                  <a:gd name="T7" fmla="*/ 0 h 83"/>
                  <a:gd name="T8" fmla="*/ 134 w 135"/>
                  <a:gd name="T9" fmla="*/ 9 h 83"/>
                  <a:gd name="T10" fmla="*/ 0 60000 65536"/>
                  <a:gd name="T11" fmla="*/ 0 60000 65536"/>
                  <a:gd name="T12" fmla="*/ 0 60000 65536"/>
                  <a:gd name="T13" fmla="*/ 0 60000 65536"/>
                  <a:gd name="T14" fmla="*/ 0 60000 65536"/>
                  <a:gd name="T15" fmla="*/ 0 w 135"/>
                  <a:gd name="T16" fmla="*/ 0 h 83"/>
                  <a:gd name="T17" fmla="*/ 135 w 135"/>
                  <a:gd name="T18" fmla="*/ 83 h 83"/>
                </a:gdLst>
                <a:ahLst/>
                <a:cxnLst>
                  <a:cxn ang="T10">
                    <a:pos x="T0" y="T1"/>
                  </a:cxn>
                  <a:cxn ang="T11">
                    <a:pos x="T2" y="T3"/>
                  </a:cxn>
                  <a:cxn ang="T12">
                    <a:pos x="T4" y="T5"/>
                  </a:cxn>
                  <a:cxn ang="T13">
                    <a:pos x="T6" y="T7"/>
                  </a:cxn>
                  <a:cxn ang="T14">
                    <a:pos x="T8" y="T9"/>
                  </a:cxn>
                </a:cxnLst>
                <a:rect l="T15" t="T16" r="T17" b="T18"/>
                <a:pathLst>
                  <a:path w="135" h="83">
                    <a:moveTo>
                      <a:pt x="134" y="9"/>
                    </a:moveTo>
                    <a:lnTo>
                      <a:pt x="15" y="82"/>
                    </a:lnTo>
                    <a:lnTo>
                      <a:pt x="7" y="46"/>
                    </a:lnTo>
                    <a:lnTo>
                      <a:pt x="0" y="0"/>
                    </a:lnTo>
                    <a:lnTo>
                      <a:pt x="134" y="9"/>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37" name="Line 181"/>
              <p:cNvSpPr>
                <a:spLocks noChangeShapeType="1"/>
              </p:cNvSpPr>
              <p:nvPr/>
            </p:nvSpPr>
            <p:spPr bwMode="auto">
              <a:xfrm flipV="1">
                <a:off x="2222" y="2263"/>
                <a:ext cx="757" cy="21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48" name="Group 185"/>
            <p:cNvGrpSpPr>
              <a:grpSpLocks/>
            </p:cNvGrpSpPr>
            <p:nvPr/>
          </p:nvGrpSpPr>
          <p:grpSpPr bwMode="auto">
            <a:xfrm>
              <a:off x="3595687" y="2802732"/>
              <a:ext cx="80963" cy="302419"/>
              <a:chOff x="2060" y="2228"/>
              <a:chExt cx="68" cy="254"/>
            </a:xfrm>
          </p:grpSpPr>
          <p:sp>
            <p:nvSpPr>
              <p:cNvPr id="31034" name="Freeform 183"/>
              <p:cNvSpPr>
                <a:spLocks/>
              </p:cNvSpPr>
              <p:nvPr/>
            </p:nvSpPr>
            <p:spPr bwMode="auto">
              <a:xfrm>
                <a:off x="2060" y="2228"/>
                <a:ext cx="68" cy="156"/>
              </a:xfrm>
              <a:custGeom>
                <a:avLst/>
                <a:gdLst>
                  <a:gd name="T0" fmla="*/ 37 w 68"/>
                  <a:gd name="T1" fmla="*/ 0 h 156"/>
                  <a:gd name="T2" fmla="*/ 67 w 68"/>
                  <a:gd name="T3" fmla="*/ 155 h 156"/>
                  <a:gd name="T4" fmla="*/ 37 w 68"/>
                  <a:gd name="T5" fmla="*/ 155 h 156"/>
                  <a:gd name="T6" fmla="*/ 0 w 68"/>
                  <a:gd name="T7" fmla="*/ 155 h 156"/>
                  <a:gd name="T8" fmla="*/ 37 w 68"/>
                  <a:gd name="T9" fmla="*/ 0 h 156"/>
                  <a:gd name="T10" fmla="*/ 0 60000 65536"/>
                  <a:gd name="T11" fmla="*/ 0 60000 65536"/>
                  <a:gd name="T12" fmla="*/ 0 60000 65536"/>
                  <a:gd name="T13" fmla="*/ 0 60000 65536"/>
                  <a:gd name="T14" fmla="*/ 0 60000 65536"/>
                  <a:gd name="T15" fmla="*/ 0 w 68"/>
                  <a:gd name="T16" fmla="*/ 0 h 156"/>
                  <a:gd name="T17" fmla="*/ 68 w 68"/>
                  <a:gd name="T18" fmla="*/ 156 h 156"/>
                </a:gdLst>
                <a:ahLst/>
                <a:cxnLst>
                  <a:cxn ang="T10">
                    <a:pos x="T0" y="T1"/>
                  </a:cxn>
                  <a:cxn ang="T11">
                    <a:pos x="T2" y="T3"/>
                  </a:cxn>
                  <a:cxn ang="T12">
                    <a:pos x="T4" y="T5"/>
                  </a:cxn>
                  <a:cxn ang="T13">
                    <a:pos x="T6" y="T7"/>
                  </a:cxn>
                  <a:cxn ang="T14">
                    <a:pos x="T8" y="T9"/>
                  </a:cxn>
                </a:cxnLst>
                <a:rect l="T15" t="T16" r="T17" b="T18"/>
                <a:pathLst>
                  <a:path w="68" h="156">
                    <a:moveTo>
                      <a:pt x="37" y="0"/>
                    </a:moveTo>
                    <a:lnTo>
                      <a:pt x="67" y="155"/>
                    </a:lnTo>
                    <a:lnTo>
                      <a:pt x="37" y="155"/>
                    </a:lnTo>
                    <a:lnTo>
                      <a:pt x="0" y="155"/>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35" name="Line 184"/>
              <p:cNvSpPr>
                <a:spLocks noChangeShapeType="1"/>
              </p:cNvSpPr>
              <p:nvPr/>
            </p:nvSpPr>
            <p:spPr bwMode="auto">
              <a:xfrm flipV="1">
                <a:off x="2097" y="2373"/>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49" name="Group 188"/>
            <p:cNvGrpSpPr>
              <a:grpSpLocks/>
            </p:cNvGrpSpPr>
            <p:nvPr/>
          </p:nvGrpSpPr>
          <p:grpSpPr bwMode="auto">
            <a:xfrm>
              <a:off x="4073128" y="2802732"/>
              <a:ext cx="79772" cy="302419"/>
              <a:chOff x="2461" y="2228"/>
              <a:chExt cx="67" cy="254"/>
            </a:xfrm>
          </p:grpSpPr>
          <p:sp>
            <p:nvSpPr>
              <p:cNvPr id="31032" name="Freeform 186"/>
              <p:cNvSpPr>
                <a:spLocks/>
              </p:cNvSpPr>
              <p:nvPr/>
            </p:nvSpPr>
            <p:spPr bwMode="auto">
              <a:xfrm>
                <a:off x="2461" y="2228"/>
                <a:ext cx="67" cy="156"/>
              </a:xfrm>
              <a:custGeom>
                <a:avLst/>
                <a:gdLst>
                  <a:gd name="T0" fmla="*/ 37 w 67"/>
                  <a:gd name="T1" fmla="*/ 0 h 156"/>
                  <a:gd name="T2" fmla="*/ 66 w 67"/>
                  <a:gd name="T3" fmla="*/ 155 h 156"/>
                  <a:gd name="T4" fmla="*/ 37 w 67"/>
                  <a:gd name="T5" fmla="*/ 155 h 156"/>
                  <a:gd name="T6" fmla="*/ 0 w 67"/>
                  <a:gd name="T7" fmla="*/ 155 h 156"/>
                  <a:gd name="T8" fmla="*/ 37 w 67"/>
                  <a:gd name="T9" fmla="*/ 0 h 156"/>
                  <a:gd name="T10" fmla="*/ 0 60000 65536"/>
                  <a:gd name="T11" fmla="*/ 0 60000 65536"/>
                  <a:gd name="T12" fmla="*/ 0 60000 65536"/>
                  <a:gd name="T13" fmla="*/ 0 60000 65536"/>
                  <a:gd name="T14" fmla="*/ 0 60000 65536"/>
                  <a:gd name="T15" fmla="*/ 0 w 67"/>
                  <a:gd name="T16" fmla="*/ 0 h 156"/>
                  <a:gd name="T17" fmla="*/ 67 w 67"/>
                  <a:gd name="T18" fmla="*/ 156 h 156"/>
                </a:gdLst>
                <a:ahLst/>
                <a:cxnLst>
                  <a:cxn ang="T10">
                    <a:pos x="T0" y="T1"/>
                  </a:cxn>
                  <a:cxn ang="T11">
                    <a:pos x="T2" y="T3"/>
                  </a:cxn>
                  <a:cxn ang="T12">
                    <a:pos x="T4" y="T5"/>
                  </a:cxn>
                  <a:cxn ang="T13">
                    <a:pos x="T6" y="T7"/>
                  </a:cxn>
                  <a:cxn ang="T14">
                    <a:pos x="T8" y="T9"/>
                  </a:cxn>
                </a:cxnLst>
                <a:rect l="T15" t="T16" r="T17" b="T18"/>
                <a:pathLst>
                  <a:path w="67" h="156">
                    <a:moveTo>
                      <a:pt x="37" y="0"/>
                    </a:moveTo>
                    <a:lnTo>
                      <a:pt x="66" y="155"/>
                    </a:lnTo>
                    <a:lnTo>
                      <a:pt x="37" y="155"/>
                    </a:lnTo>
                    <a:lnTo>
                      <a:pt x="0" y="155"/>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33" name="Line 187"/>
              <p:cNvSpPr>
                <a:spLocks noChangeShapeType="1"/>
              </p:cNvSpPr>
              <p:nvPr/>
            </p:nvSpPr>
            <p:spPr bwMode="auto">
              <a:xfrm flipV="1">
                <a:off x="2498" y="2373"/>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0" name="Group 191"/>
            <p:cNvGrpSpPr>
              <a:grpSpLocks/>
            </p:cNvGrpSpPr>
            <p:nvPr/>
          </p:nvGrpSpPr>
          <p:grpSpPr bwMode="auto">
            <a:xfrm>
              <a:off x="4469606" y="2802732"/>
              <a:ext cx="80963" cy="302419"/>
              <a:chOff x="2794" y="2228"/>
              <a:chExt cx="68" cy="254"/>
            </a:xfrm>
          </p:grpSpPr>
          <p:sp>
            <p:nvSpPr>
              <p:cNvPr id="31030" name="Freeform 189"/>
              <p:cNvSpPr>
                <a:spLocks/>
              </p:cNvSpPr>
              <p:nvPr/>
            </p:nvSpPr>
            <p:spPr bwMode="auto">
              <a:xfrm>
                <a:off x="2794" y="2228"/>
                <a:ext cx="68" cy="156"/>
              </a:xfrm>
              <a:custGeom>
                <a:avLst/>
                <a:gdLst>
                  <a:gd name="T0" fmla="*/ 38 w 68"/>
                  <a:gd name="T1" fmla="*/ 0 h 156"/>
                  <a:gd name="T2" fmla="*/ 67 w 68"/>
                  <a:gd name="T3" fmla="*/ 155 h 156"/>
                  <a:gd name="T4" fmla="*/ 38 w 68"/>
                  <a:gd name="T5" fmla="*/ 155 h 156"/>
                  <a:gd name="T6" fmla="*/ 0 w 68"/>
                  <a:gd name="T7" fmla="*/ 155 h 156"/>
                  <a:gd name="T8" fmla="*/ 38 w 68"/>
                  <a:gd name="T9" fmla="*/ 0 h 156"/>
                  <a:gd name="T10" fmla="*/ 0 60000 65536"/>
                  <a:gd name="T11" fmla="*/ 0 60000 65536"/>
                  <a:gd name="T12" fmla="*/ 0 60000 65536"/>
                  <a:gd name="T13" fmla="*/ 0 60000 65536"/>
                  <a:gd name="T14" fmla="*/ 0 60000 65536"/>
                  <a:gd name="T15" fmla="*/ 0 w 68"/>
                  <a:gd name="T16" fmla="*/ 0 h 156"/>
                  <a:gd name="T17" fmla="*/ 68 w 68"/>
                  <a:gd name="T18" fmla="*/ 156 h 156"/>
                </a:gdLst>
                <a:ahLst/>
                <a:cxnLst>
                  <a:cxn ang="T10">
                    <a:pos x="T0" y="T1"/>
                  </a:cxn>
                  <a:cxn ang="T11">
                    <a:pos x="T2" y="T3"/>
                  </a:cxn>
                  <a:cxn ang="T12">
                    <a:pos x="T4" y="T5"/>
                  </a:cxn>
                  <a:cxn ang="T13">
                    <a:pos x="T6" y="T7"/>
                  </a:cxn>
                  <a:cxn ang="T14">
                    <a:pos x="T8" y="T9"/>
                  </a:cxn>
                </a:cxnLst>
                <a:rect l="T15" t="T16" r="T17" b="T18"/>
                <a:pathLst>
                  <a:path w="68" h="156">
                    <a:moveTo>
                      <a:pt x="38" y="0"/>
                    </a:moveTo>
                    <a:lnTo>
                      <a:pt x="67" y="155"/>
                    </a:lnTo>
                    <a:lnTo>
                      <a:pt x="38" y="155"/>
                    </a:lnTo>
                    <a:lnTo>
                      <a:pt x="0" y="155"/>
                    </a:lnTo>
                    <a:lnTo>
                      <a:pt x="38"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31" name="Line 190"/>
              <p:cNvSpPr>
                <a:spLocks noChangeShapeType="1"/>
              </p:cNvSpPr>
              <p:nvPr/>
            </p:nvSpPr>
            <p:spPr bwMode="auto">
              <a:xfrm flipV="1">
                <a:off x="2832" y="2373"/>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1" name="Group 194"/>
            <p:cNvGrpSpPr>
              <a:grpSpLocks/>
            </p:cNvGrpSpPr>
            <p:nvPr/>
          </p:nvGrpSpPr>
          <p:grpSpPr bwMode="auto">
            <a:xfrm>
              <a:off x="4867275" y="2802732"/>
              <a:ext cx="80963" cy="302419"/>
              <a:chOff x="3128" y="2228"/>
              <a:chExt cx="68" cy="254"/>
            </a:xfrm>
          </p:grpSpPr>
          <p:sp>
            <p:nvSpPr>
              <p:cNvPr id="31028" name="Freeform 192"/>
              <p:cNvSpPr>
                <a:spLocks/>
              </p:cNvSpPr>
              <p:nvPr/>
            </p:nvSpPr>
            <p:spPr bwMode="auto">
              <a:xfrm>
                <a:off x="3128" y="2228"/>
                <a:ext cx="68" cy="156"/>
              </a:xfrm>
              <a:custGeom>
                <a:avLst/>
                <a:gdLst>
                  <a:gd name="T0" fmla="*/ 37 w 68"/>
                  <a:gd name="T1" fmla="*/ 0 h 156"/>
                  <a:gd name="T2" fmla="*/ 67 w 68"/>
                  <a:gd name="T3" fmla="*/ 155 h 156"/>
                  <a:gd name="T4" fmla="*/ 37 w 68"/>
                  <a:gd name="T5" fmla="*/ 155 h 156"/>
                  <a:gd name="T6" fmla="*/ 0 w 68"/>
                  <a:gd name="T7" fmla="*/ 155 h 156"/>
                  <a:gd name="T8" fmla="*/ 37 w 68"/>
                  <a:gd name="T9" fmla="*/ 0 h 156"/>
                  <a:gd name="T10" fmla="*/ 0 60000 65536"/>
                  <a:gd name="T11" fmla="*/ 0 60000 65536"/>
                  <a:gd name="T12" fmla="*/ 0 60000 65536"/>
                  <a:gd name="T13" fmla="*/ 0 60000 65536"/>
                  <a:gd name="T14" fmla="*/ 0 60000 65536"/>
                  <a:gd name="T15" fmla="*/ 0 w 68"/>
                  <a:gd name="T16" fmla="*/ 0 h 156"/>
                  <a:gd name="T17" fmla="*/ 68 w 68"/>
                  <a:gd name="T18" fmla="*/ 156 h 156"/>
                </a:gdLst>
                <a:ahLst/>
                <a:cxnLst>
                  <a:cxn ang="T10">
                    <a:pos x="T0" y="T1"/>
                  </a:cxn>
                  <a:cxn ang="T11">
                    <a:pos x="T2" y="T3"/>
                  </a:cxn>
                  <a:cxn ang="T12">
                    <a:pos x="T4" y="T5"/>
                  </a:cxn>
                  <a:cxn ang="T13">
                    <a:pos x="T6" y="T7"/>
                  </a:cxn>
                  <a:cxn ang="T14">
                    <a:pos x="T8" y="T9"/>
                  </a:cxn>
                </a:cxnLst>
                <a:rect l="T15" t="T16" r="T17" b="T18"/>
                <a:pathLst>
                  <a:path w="68" h="156">
                    <a:moveTo>
                      <a:pt x="37" y="0"/>
                    </a:moveTo>
                    <a:lnTo>
                      <a:pt x="67" y="155"/>
                    </a:lnTo>
                    <a:lnTo>
                      <a:pt x="37" y="155"/>
                    </a:lnTo>
                    <a:lnTo>
                      <a:pt x="0" y="155"/>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29" name="Line 193"/>
              <p:cNvSpPr>
                <a:spLocks noChangeShapeType="1"/>
              </p:cNvSpPr>
              <p:nvPr/>
            </p:nvSpPr>
            <p:spPr bwMode="auto">
              <a:xfrm flipV="1">
                <a:off x="3165" y="2373"/>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2" name="Group 197"/>
            <p:cNvGrpSpPr>
              <a:grpSpLocks/>
            </p:cNvGrpSpPr>
            <p:nvPr/>
          </p:nvGrpSpPr>
          <p:grpSpPr bwMode="auto">
            <a:xfrm>
              <a:off x="5264944" y="2802732"/>
              <a:ext cx="80963" cy="302419"/>
              <a:chOff x="3462" y="2228"/>
              <a:chExt cx="68" cy="254"/>
            </a:xfrm>
          </p:grpSpPr>
          <p:sp>
            <p:nvSpPr>
              <p:cNvPr id="31026" name="Freeform 195"/>
              <p:cNvSpPr>
                <a:spLocks/>
              </p:cNvSpPr>
              <p:nvPr/>
            </p:nvSpPr>
            <p:spPr bwMode="auto">
              <a:xfrm>
                <a:off x="3462" y="2228"/>
                <a:ext cx="68" cy="156"/>
              </a:xfrm>
              <a:custGeom>
                <a:avLst/>
                <a:gdLst>
                  <a:gd name="T0" fmla="*/ 37 w 68"/>
                  <a:gd name="T1" fmla="*/ 0 h 156"/>
                  <a:gd name="T2" fmla="*/ 67 w 68"/>
                  <a:gd name="T3" fmla="*/ 155 h 156"/>
                  <a:gd name="T4" fmla="*/ 37 w 68"/>
                  <a:gd name="T5" fmla="*/ 155 h 156"/>
                  <a:gd name="T6" fmla="*/ 0 w 68"/>
                  <a:gd name="T7" fmla="*/ 155 h 156"/>
                  <a:gd name="T8" fmla="*/ 37 w 68"/>
                  <a:gd name="T9" fmla="*/ 0 h 156"/>
                  <a:gd name="T10" fmla="*/ 0 60000 65536"/>
                  <a:gd name="T11" fmla="*/ 0 60000 65536"/>
                  <a:gd name="T12" fmla="*/ 0 60000 65536"/>
                  <a:gd name="T13" fmla="*/ 0 60000 65536"/>
                  <a:gd name="T14" fmla="*/ 0 60000 65536"/>
                  <a:gd name="T15" fmla="*/ 0 w 68"/>
                  <a:gd name="T16" fmla="*/ 0 h 156"/>
                  <a:gd name="T17" fmla="*/ 68 w 68"/>
                  <a:gd name="T18" fmla="*/ 156 h 156"/>
                </a:gdLst>
                <a:ahLst/>
                <a:cxnLst>
                  <a:cxn ang="T10">
                    <a:pos x="T0" y="T1"/>
                  </a:cxn>
                  <a:cxn ang="T11">
                    <a:pos x="T2" y="T3"/>
                  </a:cxn>
                  <a:cxn ang="T12">
                    <a:pos x="T4" y="T5"/>
                  </a:cxn>
                  <a:cxn ang="T13">
                    <a:pos x="T6" y="T7"/>
                  </a:cxn>
                  <a:cxn ang="T14">
                    <a:pos x="T8" y="T9"/>
                  </a:cxn>
                </a:cxnLst>
                <a:rect l="T15" t="T16" r="T17" b="T18"/>
                <a:pathLst>
                  <a:path w="68" h="156">
                    <a:moveTo>
                      <a:pt x="37" y="0"/>
                    </a:moveTo>
                    <a:lnTo>
                      <a:pt x="67" y="155"/>
                    </a:lnTo>
                    <a:lnTo>
                      <a:pt x="37" y="155"/>
                    </a:lnTo>
                    <a:lnTo>
                      <a:pt x="0" y="155"/>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27" name="Line 196"/>
              <p:cNvSpPr>
                <a:spLocks noChangeShapeType="1"/>
              </p:cNvSpPr>
              <p:nvPr/>
            </p:nvSpPr>
            <p:spPr bwMode="auto">
              <a:xfrm flipV="1">
                <a:off x="3499" y="2373"/>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3" name="Group 200"/>
            <p:cNvGrpSpPr>
              <a:grpSpLocks/>
            </p:cNvGrpSpPr>
            <p:nvPr/>
          </p:nvGrpSpPr>
          <p:grpSpPr bwMode="auto">
            <a:xfrm>
              <a:off x="4991100" y="2802732"/>
              <a:ext cx="247650" cy="303610"/>
              <a:chOff x="3232" y="2228"/>
              <a:chExt cx="208" cy="255"/>
            </a:xfrm>
          </p:grpSpPr>
          <p:sp>
            <p:nvSpPr>
              <p:cNvPr id="31024" name="Freeform 198"/>
              <p:cNvSpPr>
                <a:spLocks/>
              </p:cNvSpPr>
              <p:nvPr/>
            </p:nvSpPr>
            <p:spPr bwMode="auto">
              <a:xfrm>
                <a:off x="3232" y="2228"/>
                <a:ext cx="105" cy="138"/>
              </a:xfrm>
              <a:custGeom>
                <a:avLst/>
                <a:gdLst>
                  <a:gd name="T0" fmla="*/ 0 w 105"/>
                  <a:gd name="T1" fmla="*/ 0 h 138"/>
                  <a:gd name="T2" fmla="*/ 104 w 105"/>
                  <a:gd name="T3" fmla="*/ 82 h 138"/>
                  <a:gd name="T4" fmla="*/ 82 w 105"/>
                  <a:gd name="T5" fmla="*/ 110 h 138"/>
                  <a:gd name="T6" fmla="*/ 60 w 105"/>
                  <a:gd name="T7" fmla="*/ 137 h 138"/>
                  <a:gd name="T8" fmla="*/ 0 w 105"/>
                  <a:gd name="T9" fmla="*/ 0 h 138"/>
                  <a:gd name="T10" fmla="*/ 0 60000 65536"/>
                  <a:gd name="T11" fmla="*/ 0 60000 65536"/>
                  <a:gd name="T12" fmla="*/ 0 60000 65536"/>
                  <a:gd name="T13" fmla="*/ 0 60000 65536"/>
                  <a:gd name="T14" fmla="*/ 0 60000 65536"/>
                  <a:gd name="T15" fmla="*/ 0 w 105"/>
                  <a:gd name="T16" fmla="*/ 0 h 138"/>
                  <a:gd name="T17" fmla="*/ 105 w 105"/>
                  <a:gd name="T18" fmla="*/ 138 h 138"/>
                </a:gdLst>
                <a:ahLst/>
                <a:cxnLst>
                  <a:cxn ang="T10">
                    <a:pos x="T0" y="T1"/>
                  </a:cxn>
                  <a:cxn ang="T11">
                    <a:pos x="T2" y="T3"/>
                  </a:cxn>
                  <a:cxn ang="T12">
                    <a:pos x="T4" y="T5"/>
                  </a:cxn>
                  <a:cxn ang="T13">
                    <a:pos x="T6" y="T7"/>
                  </a:cxn>
                  <a:cxn ang="T14">
                    <a:pos x="T8" y="T9"/>
                  </a:cxn>
                </a:cxnLst>
                <a:rect l="T15" t="T16" r="T17" b="T18"/>
                <a:pathLst>
                  <a:path w="105" h="138">
                    <a:moveTo>
                      <a:pt x="0" y="0"/>
                    </a:moveTo>
                    <a:lnTo>
                      <a:pt x="104" y="82"/>
                    </a:lnTo>
                    <a:lnTo>
                      <a:pt x="82" y="110"/>
                    </a:lnTo>
                    <a:lnTo>
                      <a:pt x="60" y="137"/>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25" name="Line 199"/>
              <p:cNvSpPr>
                <a:spLocks noChangeShapeType="1"/>
              </p:cNvSpPr>
              <p:nvPr/>
            </p:nvSpPr>
            <p:spPr bwMode="auto">
              <a:xfrm flipH="1" flipV="1">
                <a:off x="3306" y="2329"/>
                <a:ext cx="134" cy="15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4" name="Group 203"/>
            <p:cNvGrpSpPr>
              <a:grpSpLocks/>
            </p:cNvGrpSpPr>
            <p:nvPr/>
          </p:nvGrpSpPr>
          <p:grpSpPr bwMode="auto">
            <a:xfrm>
              <a:off x="4593432" y="2802732"/>
              <a:ext cx="564356" cy="297656"/>
              <a:chOff x="2898" y="2228"/>
              <a:chExt cx="474" cy="250"/>
            </a:xfrm>
          </p:grpSpPr>
          <p:sp>
            <p:nvSpPr>
              <p:cNvPr id="31022" name="Freeform 201"/>
              <p:cNvSpPr>
                <a:spLocks/>
              </p:cNvSpPr>
              <p:nvPr/>
            </p:nvSpPr>
            <p:spPr bwMode="auto">
              <a:xfrm>
                <a:off x="2898" y="2228"/>
                <a:ext cx="127" cy="92"/>
              </a:xfrm>
              <a:custGeom>
                <a:avLst/>
                <a:gdLst>
                  <a:gd name="T0" fmla="*/ 0 w 127"/>
                  <a:gd name="T1" fmla="*/ 0 h 92"/>
                  <a:gd name="T2" fmla="*/ 126 w 127"/>
                  <a:gd name="T3" fmla="*/ 28 h 92"/>
                  <a:gd name="T4" fmla="*/ 112 w 127"/>
                  <a:gd name="T5" fmla="*/ 55 h 92"/>
                  <a:gd name="T6" fmla="*/ 97 w 127"/>
                  <a:gd name="T7" fmla="*/ 91 h 92"/>
                  <a:gd name="T8" fmla="*/ 0 w 127"/>
                  <a:gd name="T9" fmla="*/ 0 h 92"/>
                  <a:gd name="T10" fmla="*/ 0 60000 65536"/>
                  <a:gd name="T11" fmla="*/ 0 60000 65536"/>
                  <a:gd name="T12" fmla="*/ 0 60000 65536"/>
                  <a:gd name="T13" fmla="*/ 0 60000 65536"/>
                  <a:gd name="T14" fmla="*/ 0 60000 65536"/>
                  <a:gd name="T15" fmla="*/ 0 w 127"/>
                  <a:gd name="T16" fmla="*/ 0 h 92"/>
                  <a:gd name="T17" fmla="*/ 127 w 127"/>
                  <a:gd name="T18" fmla="*/ 92 h 92"/>
                </a:gdLst>
                <a:ahLst/>
                <a:cxnLst>
                  <a:cxn ang="T10">
                    <a:pos x="T0" y="T1"/>
                  </a:cxn>
                  <a:cxn ang="T11">
                    <a:pos x="T2" y="T3"/>
                  </a:cxn>
                  <a:cxn ang="T12">
                    <a:pos x="T4" y="T5"/>
                  </a:cxn>
                  <a:cxn ang="T13">
                    <a:pos x="T6" y="T7"/>
                  </a:cxn>
                  <a:cxn ang="T14">
                    <a:pos x="T8" y="T9"/>
                  </a:cxn>
                </a:cxnLst>
                <a:rect l="T15" t="T16" r="T17" b="T18"/>
                <a:pathLst>
                  <a:path w="127" h="92">
                    <a:moveTo>
                      <a:pt x="0" y="0"/>
                    </a:moveTo>
                    <a:lnTo>
                      <a:pt x="126" y="28"/>
                    </a:lnTo>
                    <a:lnTo>
                      <a:pt x="112" y="55"/>
                    </a:lnTo>
                    <a:lnTo>
                      <a:pt x="97" y="91"/>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23" name="Line 202"/>
              <p:cNvSpPr>
                <a:spLocks noChangeShapeType="1"/>
              </p:cNvSpPr>
              <p:nvPr/>
            </p:nvSpPr>
            <p:spPr bwMode="auto">
              <a:xfrm flipH="1" flipV="1">
                <a:off x="3001" y="2280"/>
                <a:ext cx="371" cy="198"/>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5" name="Group 206"/>
            <p:cNvGrpSpPr>
              <a:grpSpLocks/>
            </p:cNvGrpSpPr>
            <p:nvPr/>
          </p:nvGrpSpPr>
          <p:grpSpPr bwMode="auto">
            <a:xfrm>
              <a:off x="4195763" y="2802731"/>
              <a:ext cx="883444" cy="296466"/>
              <a:chOff x="2564" y="2228"/>
              <a:chExt cx="742" cy="249"/>
            </a:xfrm>
          </p:grpSpPr>
          <p:sp>
            <p:nvSpPr>
              <p:cNvPr id="31020" name="Freeform 204"/>
              <p:cNvSpPr>
                <a:spLocks/>
              </p:cNvSpPr>
              <p:nvPr/>
            </p:nvSpPr>
            <p:spPr bwMode="auto">
              <a:xfrm>
                <a:off x="2564" y="2228"/>
                <a:ext cx="128" cy="74"/>
              </a:xfrm>
              <a:custGeom>
                <a:avLst/>
                <a:gdLst>
                  <a:gd name="T0" fmla="*/ 0 w 128"/>
                  <a:gd name="T1" fmla="*/ 0 h 74"/>
                  <a:gd name="T2" fmla="*/ 127 w 128"/>
                  <a:gd name="T3" fmla="*/ 0 h 74"/>
                  <a:gd name="T4" fmla="*/ 119 w 128"/>
                  <a:gd name="T5" fmla="*/ 37 h 74"/>
                  <a:gd name="T6" fmla="*/ 112 w 128"/>
                  <a:gd name="T7" fmla="*/ 73 h 74"/>
                  <a:gd name="T8" fmla="*/ 0 w 128"/>
                  <a:gd name="T9" fmla="*/ 0 h 74"/>
                  <a:gd name="T10" fmla="*/ 0 60000 65536"/>
                  <a:gd name="T11" fmla="*/ 0 60000 65536"/>
                  <a:gd name="T12" fmla="*/ 0 60000 65536"/>
                  <a:gd name="T13" fmla="*/ 0 60000 65536"/>
                  <a:gd name="T14" fmla="*/ 0 60000 65536"/>
                  <a:gd name="T15" fmla="*/ 0 w 128"/>
                  <a:gd name="T16" fmla="*/ 0 h 74"/>
                  <a:gd name="T17" fmla="*/ 128 w 128"/>
                  <a:gd name="T18" fmla="*/ 74 h 74"/>
                </a:gdLst>
                <a:ahLst/>
                <a:cxnLst>
                  <a:cxn ang="T10">
                    <a:pos x="T0" y="T1"/>
                  </a:cxn>
                  <a:cxn ang="T11">
                    <a:pos x="T2" y="T3"/>
                  </a:cxn>
                  <a:cxn ang="T12">
                    <a:pos x="T4" y="T5"/>
                  </a:cxn>
                  <a:cxn ang="T13">
                    <a:pos x="T6" y="T7"/>
                  </a:cxn>
                  <a:cxn ang="T14">
                    <a:pos x="T8" y="T9"/>
                  </a:cxn>
                </a:cxnLst>
                <a:rect l="T15" t="T16" r="T17" b="T18"/>
                <a:pathLst>
                  <a:path w="128" h="74">
                    <a:moveTo>
                      <a:pt x="0" y="0"/>
                    </a:moveTo>
                    <a:lnTo>
                      <a:pt x="127" y="0"/>
                    </a:lnTo>
                    <a:lnTo>
                      <a:pt x="119" y="37"/>
                    </a:lnTo>
                    <a:lnTo>
                      <a:pt x="112" y="73"/>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21" name="Line 205"/>
              <p:cNvSpPr>
                <a:spLocks noChangeShapeType="1"/>
              </p:cNvSpPr>
              <p:nvPr/>
            </p:nvSpPr>
            <p:spPr bwMode="auto">
              <a:xfrm flipH="1" flipV="1">
                <a:off x="2676" y="2263"/>
                <a:ext cx="630" cy="21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6" name="Group 209"/>
            <p:cNvGrpSpPr>
              <a:grpSpLocks/>
            </p:cNvGrpSpPr>
            <p:nvPr/>
          </p:nvGrpSpPr>
          <p:grpSpPr bwMode="auto">
            <a:xfrm>
              <a:off x="4982767" y="2802732"/>
              <a:ext cx="248840" cy="303610"/>
              <a:chOff x="3225" y="2228"/>
              <a:chExt cx="209" cy="255"/>
            </a:xfrm>
          </p:grpSpPr>
          <p:sp>
            <p:nvSpPr>
              <p:cNvPr id="31018" name="Freeform 207"/>
              <p:cNvSpPr>
                <a:spLocks/>
              </p:cNvSpPr>
              <p:nvPr/>
            </p:nvSpPr>
            <p:spPr bwMode="auto">
              <a:xfrm>
                <a:off x="3321" y="2228"/>
                <a:ext cx="113" cy="138"/>
              </a:xfrm>
              <a:custGeom>
                <a:avLst/>
                <a:gdLst>
                  <a:gd name="T0" fmla="*/ 112 w 113"/>
                  <a:gd name="T1" fmla="*/ 0 h 138"/>
                  <a:gd name="T2" fmla="*/ 45 w 113"/>
                  <a:gd name="T3" fmla="*/ 137 h 138"/>
                  <a:gd name="T4" fmla="*/ 22 w 113"/>
                  <a:gd name="T5" fmla="*/ 110 h 138"/>
                  <a:gd name="T6" fmla="*/ 0 w 113"/>
                  <a:gd name="T7" fmla="*/ 82 h 138"/>
                  <a:gd name="T8" fmla="*/ 112 w 113"/>
                  <a:gd name="T9" fmla="*/ 0 h 138"/>
                  <a:gd name="T10" fmla="*/ 0 60000 65536"/>
                  <a:gd name="T11" fmla="*/ 0 60000 65536"/>
                  <a:gd name="T12" fmla="*/ 0 60000 65536"/>
                  <a:gd name="T13" fmla="*/ 0 60000 65536"/>
                  <a:gd name="T14" fmla="*/ 0 60000 65536"/>
                  <a:gd name="T15" fmla="*/ 0 w 113"/>
                  <a:gd name="T16" fmla="*/ 0 h 138"/>
                  <a:gd name="T17" fmla="*/ 113 w 113"/>
                  <a:gd name="T18" fmla="*/ 138 h 138"/>
                </a:gdLst>
                <a:ahLst/>
                <a:cxnLst>
                  <a:cxn ang="T10">
                    <a:pos x="T0" y="T1"/>
                  </a:cxn>
                  <a:cxn ang="T11">
                    <a:pos x="T2" y="T3"/>
                  </a:cxn>
                  <a:cxn ang="T12">
                    <a:pos x="T4" y="T5"/>
                  </a:cxn>
                  <a:cxn ang="T13">
                    <a:pos x="T6" y="T7"/>
                  </a:cxn>
                  <a:cxn ang="T14">
                    <a:pos x="T8" y="T9"/>
                  </a:cxn>
                </a:cxnLst>
                <a:rect l="T15" t="T16" r="T17" b="T18"/>
                <a:pathLst>
                  <a:path w="113" h="138">
                    <a:moveTo>
                      <a:pt x="112" y="0"/>
                    </a:moveTo>
                    <a:lnTo>
                      <a:pt x="45" y="137"/>
                    </a:lnTo>
                    <a:lnTo>
                      <a:pt x="22" y="110"/>
                    </a:lnTo>
                    <a:lnTo>
                      <a:pt x="0" y="82"/>
                    </a:lnTo>
                    <a:lnTo>
                      <a:pt x="112"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19" name="Line 208"/>
              <p:cNvSpPr>
                <a:spLocks noChangeShapeType="1"/>
              </p:cNvSpPr>
              <p:nvPr/>
            </p:nvSpPr>
            <p:spPr bwMode="auto">
              <a:xfrm flipV="1">
                <a:off x="3225" y="2329"/>
                <a:ext cx="126" cy="15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7" name="Group 212"/>
            <p:cNvGrpSpPr>
              <a:grpSpLocks/>
            </p:cNvGrpSpPr>
            <p:nvPr/>
          </p:nvGrpSpPr>
          <p:grpSpPr bwMode="auto">
            <a:xfrm>
              <a:off x="4514850" y="2802731"/>
              <a:ext cx="325041" cy="301229"/>
              <a:chOff x="2832" y="2228"/>
              <a:chExt cx="273" cy="253"/>
            </a:xfrm>
          </p:grpSpPr>
          <p:sp>
            <p:nvSpPr>
              <p:cNvPr id="31016" name="Freeform 210"/>
              <p:cNvSpPr>
                <a:spLocks/>
              </p:cNvSpPr>
              <p:nvPr/>
            </p:nvSpPr>
            <p:spPr bwMode="auto">
              <a:xfrm>
                <a:off x="2832" y="2228"/>
                <a:ext cx="112" cy="120"/>
              </a:xfrm>
              <a:custGeom>
                <a:avLst/>
                <a:gdLst>
                  <a:gd name="T0" fmla="*/ 0 w 112"/>
                  <a:gd name="T1" fmla="*/ 0 h 120"/>
                  <a:gd name="T2" fmla="*/ 111 w 112"/>
                  <a:gd name="T3" fmla="*/ 55 h 120"/>
                  <a:gd name="T4" fmla="*/ 96 w 112"/>
                  <a:gd name="T5" fmla="*/ 91 h 120"/>
                  <a:gd name="T6" fmla="*/ 74 w 112"/>
                  <a:gd name="T7" fmla="*/ 119 h 120"/>
                  <a:gd name="T8" fmla="*/ 0 w 112"/>
                  <a:gd name="T9" fmla="*/ 0 h 120"/>
                  <a:gd name="T10" fmla="*/ 0 60000 65536"/>
                  <a:gd name="T11" fmla="*/ 0 60000 65536"/>
                  <a:gd name="T12" fmla="*/ 0 60000 65536"/>
                  <a:gd name="T13" fmla="*/ 0 60000 65536"/>
                  <a:gd name="T14" fmla="*/ 0 60000 65536"/>
                  <a:gd name="T15" fmla="*/ 0 w 112"/>
                  <a:gd name="T16" fmla="*/ 0 h 120"/>
                  <a:gd name="T17" fmla="*/ 112 w 112"/>
                  <a:gd name="T18" fmla="*/ 120 h 120"/>
                </a:gdLst>
                <a:ahLst/>
                <a:cxnLst>
                  <a:cxn ang="T10">
                    <a:pos x="T0" y="T1"/>
                  </a:cxn>
                  <a:cxn ang="T11">
                    <a:pos x="T2" y="T3"/>
                  </a:cxn>
                  <a:cxn ang="T12">
                    <a:pos x="T4" y="T5"/>
                  </a:cxn>
                  <a:cxn ang="T13">
                    <a:pos x="T6" y="T7"/>
                  </a:cxn>
                  <a:cxn ang="T14">
                    <a:pos x="T8" y="T9"/>
                  </a:cxn>
                </a:cxnLst>
                <a:rect l="T15" t="T16" r="T17" b="T18"/>
                <a:pathLst>
                  <a:path w="112" h="120">
                    <a:moveTo>
                      <a:pt x="0" y="0"/>
                    </a:moveTo>
                    <a:lnTo>
                      <a:pt x="111" y="55"/>
                    </a:lnTo>
                    <a:lnTo>
                      <a:pt x="96" y="91"/>
                    </a:lnTo>
                    <a:lnTo>
                      <a:pt x="74" y="119"/>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17" name="Line 211"/>
              <p:cNvSpPr>
                <a:spLocks noChangeShapeType="1"/>
              </p:cNvSpPr>
              <p:nvPr/>
            </p:nvSpPr>
            <p:spPr bwMode="auto">
              <a:xfrm flipH="1" flipV="1">
                <a:off x="2920" y="2313"/>
                <a:ext cx="185" cy="168"/>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8" name="Group 215"/>
            <p:cNvGrpSpPr>
              <a:grpSpLocks/>
            </p:cNvGrpSpPr>
            <p:nvPr/>
          </p:nvGrpSpPr>
          <p:grpSpPr bwMode="auto">
            <a:xfrm>
              <a:off x="3799285" y="2802731"/>
              <a:ext cx="882253" cy="296466"/>
              <a:chOff x="2231" y="2228"/>
              <a:chExt cx="741" cy="249"/>
            </a:xfrm>
          </p:grpSpPr>
          <p:sp>
            <p:nvSpPr>
              <p:cNvPr id="31014" name="Freeform 213"/>
              <p:cNvSpPr>
                <a:spLocks/>
              </p:cNvSpPr>
              <p:nvPr/>
            </p:nvSpPr>
            <p:spPr bwMode="auto">
              <a:xfrm>
                <a:off x="2231" y="2228"/>
                <a:ext cx="127" cy="74"/>
              </a:xfrm>
              <a:custGeom>
                <a:avLst/>
                <a:gdLst>
                  <a:gd name="T0" fmla="*/ 0 w 127"/>
                  <a:gd name="T1" fmla="*/ 0 h 74"/>
                  <a:gd name="T2" fmla="*/ 126 w 127"/>
                  <a:gd name="T3" fmla="*/ 0 h 74"/>
                  <a:gd name="T4" fmla="*/ 118 w 127"/>
                  <a:gd name="T5" fmla="*/ 37 h 74"/>
                  <a:gd name="T6" fmla="*/ 111 w 127"/>
                  <a:gd name="T7" fmla="*/ 73 h 74"/>
                  <a:gd name="T8" fmla="*/ 0 w 127"/>
                  <a:gd name="T9" fmla="*/ 0 h 74"/>
                  <a:gd name="T10" fmla="*/ 0 60000 65536"/>
                  <a:gd name="T11" fmla="*/ 0 60000 65536"/>
                  <a:gd name="T12" fmla="*/ 0 60000 65536"/>
                  <a:gd name="T13" fmla="*/ 0 60000 65536"/>
                  <a:gd name="T14" fmla="*/ 0 60000 65536"/>
                  <a:gd name="T15" fmla="*/ 0 w 127"/>
                  <a:gd name="T16" fmla="*/ 0 h 74"/>
                  <a:gd name="T17" fmla="*/ 127 w 127"/>
                  <a:gd name="T18" fmla="*/ 74 h 74"/>
                </a:gdLst>
                <a:ahLst/>
                <a:cxnLst>
                  <a:cxn ang="T10">
                    <a:pos x="T0" y="T1"/>
                  </a:cxn>
                  <a:cxn ang="T11">
                    <a:pos x="T2" y="T3"/>
                  </a:cxn>
                  <a:cxn ang="T12">
                    <a:pos x="T4" y="T5"/>
                  </a:cxn>
                  <a:cxn ang="T13">
                    <a:pos x="T6" y="T7"/>
                  </a:cxn>
                  <a:cxn ang="T14">
                    <a:pos x="T8" y="T9"/>
                  </a:cxn>
                </a:cxnLst>
                <a:rect l="T15" t="T16" r="T17" b="T18"/>
                <a:pathLst>
                  <a:path w="127" h="74">
                    <a:moveTo>
                      <a:pt x="0" y="0"/>
                    </a:moveTo>
                    <a:lnTo>
                      <a:pt x="126" y="0"/>
                    </a:lnTo>
                    <a:lnTo>
                      <a:pt x="118" y="37"/>
                    </a:lnTo>
                    <a:lnTo>
                      <a:pt x="111" y="73"/>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15" name="Line 214"/>
              <p:cNvSpPr>
                <a:spLocks noChangeShapeType="1"/>
              </p:cNvSpPr>
              <p:nvPr/>
            </p:nvSpPr>
            <p:spPr bwMode="auto">
              <a:xfrm flipH="1" flipV="1">
                <a:off x="2342" y="2263"/>
                <a:ext cx="630" cy="21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59" name="Group 218"/>
            <p:cNvGrpSpPr>
              <a:grpSpLocks/>
            </p:cNvGrpSpPr>
            <p:nvPr/>
          </p:nvGrpSpPr>
          <p:grpSpPr bwMode="auto">
            <a:xfrm>
              <a:off x="4266010" y="2802731"/>
              <a:ext cx="885825" cy="296466"/>
              <a:chOff x="2623" y="2228"/>
              <a:chExt cx="744" cy="249"/>
            </a:xfrm>
          </p:grpSpPr>
          <p:sp>
            <p:nvSpPr>
              <p:cNvPr id="31012" name="Freeform 216"/>
              <p:cNvSpPr>
                <a:spLocks/>
              </p:cNvSpPr>
              <p:nvPr/>
            </p:nvSpPr>
            <p:spPr bwMode="auto">
              <a:xfrm>
                <a:off x="3232" y="2228"/>
                <a:ext cx="135" cy="74"/>
              </a:xfrm>
              <a:custGeom>
                <a:avLst/>
                <a:gdLst>
                  <a:gd name="T0" fmla="*/ 134 w 135"/>
                  <a:gd name="T1" fmla="*/ 0 h 74"/>
                  <a:gd name="T2" fmla="*/ 15 w 135"/>
                  <a:gd name="T3" fmla="*/ 73 h 74"/>
                  <a:gd name="T4" fmla="*/ 8 w 135"/>
                  <a:gd name="T5" fmla="*/ 37 h 74"/>
                  <a:gd name="T6" fmla="*/ 0 w 135"/>
                  <a:gd name="T7" fmla="*/ 0 h 74"/>
                  <a:gd name="T8" fmla="*/ 134 w 135"/>
                  <a:gd name="T9" fmla="*/ 0 h 74"/>
                  <a:gd name="T10" fmla="*/ 0 60000 65536"/>
                  <a:gd name="T11" fmla="*/ 0 60000 65536"/>
                  <a:gd name="T12" fmla="*/ 0 60000 65536"/>
                  <a:gd name="T13" fmla="*/ 0 60000 65536"/>
                  <a:gd name="T14" fmla="*/ 0 60000 65536"/>
                  <a:gd name="T15" fmla="*/ 0 w 135"/>
                  <a:gd name="T16" fmla="*/ 0 h 74"/>
                  <a:gd name="T17" fmla="*/ 135 w 135"/>
                  <a:gd name="T18" fmla="*/ 74 h 74"/>
                </a:gdLst>
                <a:ahLst/>
                <a:cxnLst>
                  <a:cxn ang="T10">
                    <a:pos x="T0" y="T1"/>
                  </a:cxn>
                  <a:cxn ang="T11">
                    <a:pos x="T2" y="T3"/>
                  </a:cxn>
                  <a:cxn ang="T12">
                    <a:pos x="T4" y="T5"/>
                  </a:cxn>
                  <a:cxn ang="T13">
                    <a:pos x="T6" y="T7"/>
                  </a:cxn>
                  <a:cxn ang="T14">
                    <a:pos x="T8" y="T9"/>
                  </a:cxn>
                </a:cxnLst>
                <a:rect l="T15" t="T16" r="T17" b="T18"/>
                <a:pathLst>
                  <a:path w="135" h="74">
                    <a:moveTo>
                      <a:pt x="134" y="0"/>
                    </a:moveTo>
                    <a:lnTo>
                      <a:pt x="15" y="73"/>
                    </a:lnTo>
                    <a:lnTo>
                      <a:pt x="8" y="37"/>
                    </a:lnTo>
                    <a:lnTo>
                      <a:pt x="0" y="0"/>
                    </a:lnTo>
                    <a:lnTo>
                      <a:pt x="134"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13" name="Line 217"/>
              <p:cNvSpPr>
                <a:spLocks noChangeShapeType="1"/>
              </p:cNvSpPr>
              <p:nvPr/>
            </p:nvSpPr>
            <p:spPr bwMode="auto">
              <a:xfrm flipV="1">
                <a:off x="2623" y="2263"/>
                <a:ext cx="623" cy="21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60" name="Group 221"/>
            <p:cNvGrpSpPr>
              <a:grpSpLocks/>
            </p:cNvGrpSpPr>
            <p:nvPr/>
          </p:nvGrpSpPr>
          <p:grpSpPr bwMode="auto">
            <a:xfrm>
              <a:off x="4117181" y="2802731"/>
              <a:ext cx="642938" cy="296466"/>
              <a:chOff x="2498" y="2228"/>
              <a:chExt cx="540" cy="249"/>
            </a:xfrm>
          </p:grpSpPr>
          <p:sp>
            <p:nvSpPr>
              <p:cNvPr id="31010" name="Freeform 219"/>
              <p:cNvSpPr>
                <a:spLocks/>
              </p:cNvSpPr>
              <p:nvPr/>
            </p:nvSpPr>
            <p:spPr bwMode="auto">
              <a:xfrm>
                <a:off x="2498" y="2228"/>
                <a:ext cx="127" cy="92"/>
              </a:xfrm>
              <a:custGeom>
                <a:avLst/>
                <a:gdLst>
                  <a:gd name="T0" fmla="*/ 0 w 127"/>
                  <a:gd name="T1" fmla="*/ 0 h 92"/>
                  <a:gd name="T2" fmla="*/ 126 w 127"/>
                  <a:gd name="T3" fmla="*/ 18 h 92"/>
                  <a:gd name="T4" fmla="*/ 111 w 127"/>
                  <a:gd name="T5" fmla="*/ 55 h 92"/>
                  <a:gd name="T6" fmla="*/ 104 w 127"/>
                  <a:gd name="T7" fmla="*/ 91 h 92"/>
                  <a:gd name="T8" fmla="*/ 0 w 127"/>
                  <a:gd name="T9" fmla="*/ 0 h 92"/>
                  <a:gd name="T10" fmla="*/ 0 60000 65536"/>
                  <a:gd name="T11" fmla="*/ 0 60000 65536"/>
                  <a:gd name="T12" fmla="*/ 0 60000 65536"/>
                  <a:gd name="T13" fmla="*/ 0 60000 65536"/>
                  <a:gd name="T14" fmla="*/ 0 60000 65536"/>
                  <a:gd name="T15" fmla="*/ 0 w 127"/>
                  <a:gd name="T16" fmla="*/ 0 h 92"/>
                  <a:gd name="T17" fmla="*/ 127 w 127"/>
                  <a:gd name="T18" fmla="*/ 92 h 92"/>
                </a:gdLst>
                <a:ahLst/>
                <a:cxnLst>
                  <a:cxn ang="T10">
                    <a:pos x="T0" y="T1"/>
                  </a:cxn>
                  <a:cxn ang="T11">
                    <a:pos x="T2" y="T3"/>
                  </a:cxn>
                  <a:cxn ang="T12">
                    <a:pos x="T4" y="T5"/>
                  </a:cxn>
                  <a:cxn ang="T13">
                    <a:pos x="T6" y="T7"/>
                  </a:cxn>
                  <a:cxn ang="T14">
                    <a:pos x="T8" y="T9"/>
                  </a:cxn>
                </a:cxnLst>
                <a:rect l="T15" t="T16" r="T17" b="T18"/>
                <a:pathLst>
                  <a:path w="127" h="92">
                    <a:moveTo>
                      <a:pt x="0" y="0"/>
                    </a:moveTo>
                    <a:lnTo>
                      <a:pt x="126" y="18"/>
                    </a:lnTo>
                    <a:lnTo>
                      <a:pt x="111" y="55"/>
                    </a:lnTo>
                    <a:lnTo>
                      <a:pt x="104" y="91"/>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11" name="Line 220"/>
              <p:cNvSpPr>
                <a:spLocks noChangeShapeType="1"/>
              </p:cNvSpPr>
              <p:nvPr/>
            </p:nvSpPr>
            <p:spPr bwMode="auto">
              <a:xfrm flipH="1" flipV="1">
                <a:off x="2601" y="2280"/>
                <a:ext cx="437" cy="197"/>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61" name="Group 224"/>
            <p:cNvGrpSpPr>
              <a:grpSpLocks/>
            </p:cNvGrpSpPr>
            <p:nvPr/>
          </p:nvGrpSpPr>
          <p:grpSpPr bwMode="auto">
            <a:xfrm>
              <a:off x="3799285" y="2802731"/>
              <a:ext cx="563165" cy="296466"/>
              <a:chOff x="2231" y="2228"/>
              <a:chExt cx="473" cy="249"/>
            </a:xfrm>
          </p:grpSpPr>
          <p:sp>
            <p:nvSpPr>
              <p:cNvPr id="31008" name="Freeform 222"/>
              <p:cNvSpPr>
                <a:spLocks/>
              </p:cNvSpPr>
              <p:nvPr/>
            </p:nvSpPr>
            <p:spPr bwMode="auto">
              <a:xfrm>
                <a:off x="2231" y="2228"/>
                <a:ext cx="127" cy="92"/>
              </a:xfrm>
              <a:custGeom>
                <a:avLst/>
                <a:gdLst>
                  <a:gd name="T0" fmla="*/ 0 w 127"/>
                  <a:gd name="T1" fmla="*/ 0 h 92"/>
                  <a:gd name="T2" fmla="*/ 126 w 127"/>
                  <a:gd name="T3" fmla="*/ 28 h 92"/>
                  <a:gd name="T4" fmla="*/ 111 w 127"/>
                  <a:gd name="T5" fmla="*/ 55 h 92"/>
                  <a:gd name="T6" fmla="*/ 96 w 127"/>
                  <a:gd name="T7" fmla="*/ 91 h 92"/>
                  <a:gd name="T8" fmla="*/ 0 w 127"/>
                  <a:gd name="T9" fmla="*/ 0 h 92"/>
                  <a:gd name="T10" fmla="*/ 0 60000 65536"/>
                  <a:gd name="T11" fmla="*/ 0 60000 65536"/>
                  <a:gd name="T12" fmla="*/ 0 60000 65536"/>
                  <a:gd name="T13" fmla="*/ 0 60000 65536"/>
                  <a:gd name="T14" fmla="*/ 0 60000 65536"/>
                  <a:gd name="T15" fmla="*/ 0 w 127"/>
                  <a:gd name="T16" fmla="*/ 0 h 92"/>
                  <a:gd name="T17" fmla="*/ 127 w 127"/>
                  <a:gd name="T18" fmla="*/ 92 h 92"/>
                </a:gdLst>
                <a:ahLst/>
                <a:cxnLst>
                  <a:cxn ang="T10">
                    <a:pos x="T0" y="T1"/>
                  </a:cxn>
                  <a:cxn ang="T11">
                    <a:pos x="T2" y="T3"/>
                  </a:cxn>
                  <a:cxn ang="T12">
                    <a:pos x="T4" y="T5"/>
                  </a:cxn>
                  <a:cxn ang="T13">
                    <a:pos x="T6" y="T7"/>
                  </a:cxn>
                  <a:cxn ang="T14">
                    <a:pos x="T8" y="T9"/>
                  </a:cxn>
                </a:cxnLst>
                <a:rect l="T15" t="T16" r="T17" b="T18"/>
                <a:pathLst>
                  <a:path w="127" h="92">
                    <a:moveTo>
                      <a:pt x="0" y="0"/>
                    </a:moveTo>
                    <a:lnTo>
                      <a:pt x="126" y="28"/>
                    </a:lnTo>
                    <a:lnTo>
                      <a:pt x="111" y="55"/>
                    </a:lnTo>
                    <a:lnTo>
                      <a:pt x="96" y="91"/>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09" name="Line 223"/>
              <p:cNvSpPr>
                <a:spLocks noChangeShapeType="1"/>
              </p:cNvSpPr>
              <p:nvPr/>
            </p:nvSpPr>
            <p:spPr bwMode="auto">
              <a:xfrm flipH="1" flipV="1">
                <a:off x="2333" y="2278"/>
                <a:ext cx="371" cy="19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62" name="Group 227"/>
            <p:cNvGrpSpPr>
              <a:grpSpLocks/>
            </p:cNvGrpSpPr>
            <p:nvPr/>
          </p:nvGrpSpPr>
          <p:grpSpPr bwMode="auto">
            <a:xfrm>
              <a:off x="3719513" y="2802732"/>
              <a:ext cx="247650" cy="303610"/>
              <a:chOff x="2164" y="2228"/>
              <a:chExt cx="208" cy="255"/>
            </a:xfrm>
          </p:grpSpPr>
          <p:sp>
            <p:nvSpPr>
              <p:cNvPr id="31006" name="Freeform 225"/>
              <p:cNvSpPr>
                <a:spLocks/>
              </p:cNvSpPr>
              <p:nvPr/>
            </p:nvSpPr>
            <p:spPr bwMode="auto">
              <a:xfrm>
                <a:off x="2164" y="2228"/>
                <a:ext cx="105" cy="138"/>
              </a:xfrm>
              <a:custGeom>
                <a:avLst/>
                <a:gdLst>
                  <a:gd name="T0" fmla="*/ 0 w 105"/>
                  <a:gd name="T1" fmla="*/ 0 h 138"/>
                  <a:gd name="T2" fmla="*/ 104 w 105"/>
                  <a:gd name="T3" fmla="*/ 82 h 138"/>
                  <a:gd name="T4" fmla="*/ 81 w 105"/>
                  <a:gd name="T5" fmla="*/ 110 h 138"/>
                  <a:gd name="T6" fmla="*/ 59 w 105"/>
                  <a:gd name="T7" fmla="*/ 137 h 138"/>
                  <a:gd name="T8" fmla="*/ 0 w 105"/>
                  <a:gd name="T9" fmla="*/ 0 h 138"/>
                  <a:gd name="T10" fmla="*/ 0 60000 65536"/>
                  <a:gd name="T11" fmla="*/ 0 60000 65536"/>
                  <a:gd name="T12" fmla="*/ 0 60000 65536"/>
                  <a:gd name="T13" fmla="*/ 0 60000 65536"/>
                  <a:gd name="T14" fmla="*/ 0 60000 65536"/>
                  <a:gd name="T15" fmla="*/ 0 w 105"/>
                  <a:gd name="T16" fmla="*/ 0 h 138"/>
                  <a:gd name="T17" fmla="*/ 105 w 105"/>
                  <a:gd name="T18" fmla="*/ 138 h 138"/>
                </a:gdLst>
                <a:ahLst/>
                <a:cxnLst>
                  <a:cxn ang="T10">
                    <a:pos x="T0" y="T1"/>
                  </a:cxn>
                  <a:cxn ang="T11">
                    <a:pos x="T2" y="T3"/>
                  </a:cxn>
                  <a:cxn ang="T12">
                    <a:pos x="T4" y="T5"/>
                  </a:cxn>
                  <a:cxn ang="T13">
                    <a:pos x="T6" y="T7"/>
                  </a:cxn>
                  <a:cxn ang="T14">
                    <a:pos x="T8" y="T9"/>
                  </a:cxn>
                </a:cxnLst>
                <a:rect l="T15" t="T16" r="T17" b="T18"/>
                <a:pathLst>
                  <a:path w="105" h="138">
                    <a:moveTo>
                      <a:pt x="0" y="0"/>
                    </a:moveTo>
                    <a:lnTo>
                      <a:pt x="104" y="82"/>
                    </a:lnTo>
                    <a:lnTo>
                      <a:pt x="81" y="110"/>
                    </a:lnTo>
                    <a:lnTo>
                      <a:pt x="59" y="137"/>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07" name="Line 226"/>
              <p:cNvSpPr>
                <a:spLocks noChangeShapeType="1"/>
              </p:cNvSpPr>
              <p:nvPr/>
            </p:nvSpPr>
            <p:spPr bwMode="auto">
              <a:xfrm flipH="1" flipV="1">
                <a:off x="2238" y="2329"/>
                <a:ext cx="134" cy="15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863" name="Group 230"/>
            <p:cNvGrpSpPr>
              <a:grpSpLocks/>
            </p:cNvGrpSpPr>
            <p:nvPr/>
          </p:nvGrpSpPr>
          <p:grpSpPr bwMode="auto">
            <a:xfrm>
              <a:off x="4187429" y="2802732"/>
              <a:ext cx="248840" cy="303610"/>
              <a:chOff x="2557" y="2228"/>
              <a:chExt cx="209" cy="255"/>
            </a:xfrm>
          </p:grpSpPr>
          <p:sp>
            <p:nvSpPr>
              <p:cNvPr id="31004" name="Freeform 228"/>
              <p:cNvSpPr>
                <a:spLocks/>
              </p:cNvSpPr>
              <p:nvPr/>
            </p:nvSpPr>
            <p:spPr bwMode="auto">
              <a:xfrm>
                <a:off x="2653" y="2228"/>
                <a:ext cx="113" cy="138"/>
              </a:xfrm>
              <a:custGeom>
                <a:avLst/>
                <a:gdLst>
                  <a:gd name="T0" fmla="*/ 112 w 113"/>
                  <a:gd name="T1" fmla="*/ 0 h 138"/>
                  <a:gd name="T2" fmla="*/ 45 w 113"/>
                  <a:gd name="T3" fmla="*/ 137 h 138"/>
                  <a:gd name="T4" fmla="*/ 23 w 113"/>
                  <a:gd name="T5" fmla="*/ 110 h 138"/>
                  <a:gd name="T6" fmla="*/ 0 w 113"/>
                  <a:gd name="T7" fmla="*/ 82 h 138"/>
                  <a:gd name="T8" fmla="*/ 112 w 113"/>
                  <a:gd name="T9" fmla="*/ 0 h 138"/>
                  <a:gd name="T10" fmla="*/ 0 60000 65536"/>
                  <a:gd name="T11" fmla="*/ 0 60000 65536"/>
                  <a:gd name="T12" fmla="*/ 0 60000 65536"/>
                  <a:gd name="T13" fmla="*/ 0 60000 65536"/>
                  <a:gd name="T14" fmla="*/ 0 60000 65536"/>
                  <a:gd name="T15" fmla="*/ 0 w 113"/>
                  <a:gd name="T16" fmla="*/ 0 h 138"/>
                  <a:gd name="T17" fmla="*/ 113 w 113"/>
                  <a:gd name="T18" fmla="*/ 138 h 138"/>
                </a:gdLst>
                <a:ahLst/>
                <a:cxnLst>
                  <a:cxn ang="T10">
                    <a:pos x="T0" y="T1"/>
                  </a:cxn>
                  <a:cxn ang="T11">
                    <a:pos x="T2" y="T3"/>
                  </a:cxn>
                  <a:cxn ang="T12">
                    <a:pos x="T4" y="T5"/>
                  </a:cxn>
                  <a:cxn ang="T13">
                    <a:pos x="T6" y="T7"/>
                  </a:cxn>
                  <a:cxn ang="T14">
                    <a:pos x="T8" y="T9"/>
                  </a:cxn>
                </a:cxnLst>
                <a:rect l="T15" t="T16" r="T17" b="T18"/>
                <a:pathLst>
                  <a:path w="113" h="138">
                    <a:moveTo>
                      <a:pt x="112" y="0"/>
                    </a:moveTo>
                    <a:lnTo>
                      <a:pt x="45" y="137"/>
                    </a:lnTo>
                    <a:lnTo>
                      <a:pt x="23" y="110"/>
                    </a:lnTo>
                    <a:lnTo>
                      <a:pt x="0" y="82"/>
                    </a:lnTo>
                    <a:lnTo>
                      <a:pt x="112"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1005" name="Line 229"/>
              <p:cNvSpPr>
                <a:spLocks noChangeShapeType="1"/>
              </p:cNvSpPr>
              <p:nvPr/>
            </p:nvSpPr>
            <p:spPr bwMode="auto">
              <a:xfrm flipV="1">
                <a:off x="2557" y="2329"/>
                <a:ext cx="126" cy="154"/>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sp>
          <p:nvSpPr>
            <p:cNvPr id="30872" name="Line 243"/>
            <p:cNvSpPr>
              <a:spLocks noChangeShapeType="1"/>
            </p:cNvSpPr>
            <p:nvPr/>
          </p:nvSpPr>
          <p:spPr bwMode="auto">
            <a:xfrm>
              <a:off x="5916216"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41" name="Rectangle 369"/>
            <p:cNvSpPr>
              <a:spLocks noChangeArrowheads="1"/>
            </p:cNvSpPr>
            <p:nvPr/>
          </p:nvSpPr>
          <p:spPr bwMode="auto">
            <a:xfrm>
              <a:off x="3443288" y="3454003"/>
              <a:ext cx="1752884" cy="48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lnSpc>
                  <a:spcPct val="90000"/>
                </a:lnSpc>
              </a:pPr>
              <a:r>
                <a:rPr lang="en-US" altLang="x-none" sz="2000" dirty="0">
                  <a:latin typeface="Helvetica Neue" charset="0"/>
                  <a:ea typeface="Helvetica Neue" charset="0"/>
                  <a:cs typeface="Helvetica Neue" charset="0"/>
                </a:rPr>
                <a:t>Good for equijoins,</a:t>
              </a:r>
              <a:br>
                <a:rPr lang="en-US" altLang="x-none" sz="2000" dirty="0">
                  <a:latin typeface="Helvetica Neue" charset="0"/>
                  <a:ea typeface="Helvetica Neue" charset="0"/>
                  <a:cs typeface="Helvetica Neue" charset="0"/>
                </a:rPr>
              </a:br>
              <a:r>
                <a:rPr lang="en-US" altLang="x-none" sz="2000" dirty="0">
                  <a:latin typeface="Helvetica Neue" charset="0"/>
                  <a:ea typeface="Helvetica Neue" charset="0"/>
                  <a:cs typeface="Helvetica Neue" charset="0"/>
                </a:rPr>
                <a:t>group-by</a:t>
              </a:r>
            </a:p>
          </p:txBody>
        </p:sp>
        <p:sp>
          <p:nvSpPr>
            <p:cNvPr id="5" name="TextBox 4"/>
            <p:cNvSpPr txBox="1"/>
            <p:nvPr/>
          </p:nvSpPr>
          <p:spPr>
            <a:xfrm>
              <a:off x="4045131" y="1550670"/>
              <a:ext cx="604973" cy="346249"/>
            </a:xfrm>
            <a:prstGeom prst="rect">
              <a:avLst/>
            </a:prstGeom>
            <a:noFill/>
          </p:spPr>
          <p:txBody>
            <a:bodyPr wrap="none" rtlCol="0">
              <a:spAutoFit/>
            </a:bodyPr>
            <a:lstStyle/>
            <a:p>
              <a:r>
                <a:rPr lang="en-US" sz="2400" dirty="0"/>
                <a:t>Hash</a:t>
              </a:r>
            </a:p>
          </p:txBody>
        </p:sp>
      </p:grpSp>
      <p:grpSp>
        <p:nvGrpSpPr>
          <p:cNvPr id="9" name="Group 8" descr="Spread the data round robin (first tuple to first machine, second to second, etc). The ith tuple is in the i mod nth machine. Good for spreading low" title="Round-Robin"/>
          <p:cNvGrpSpPr/>
          <p:nvPr/>
        </p:nvGrpSpPr>
        <p:grpSpPr>
          <a:xfrm>
            <a:off x="6961779" y="2495391"/>
            <a:ext cx="2935098" cy="2786627"/>
            <a:chOff x="5719016" y="1596271"/>
            <a:chExt cx="2201324" cy="2089970"/>
          </a:xfrm>
        </p:grpSpPr>
        <p:sp>
          <p:nvSpPr>
            <p:cNvPr id="30864" name="Rectangle 231" descr="50%"/>
            <p:cNvSpPr>
              <a:spLocks noChangeArrowheads="1"/>
            </p:cNvSpPr>
            <p:nvPr/>
          </p:nvSpPr>
          <p:spPr bwMode="auto">
            <a:xfrm>
              <a:off x="5894785" y="3089673"/>
              <a:ext cx="1950244" cy="258365"/>
            </a:xfrm>
            <a:prstGeom prst="rect">
              <a:avLst/>
            </a:prstGeom>
            <a:pattFill prst="pct50">
              <a:fgClr>
                <a:srgbClr val="FCF305"/>
              </a:fgClr>
              <a:bgClr>
                <a:srgbClr val="FFFFFF"/>
              </a:bgClr>
            </a:patt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65" name="Rectangle 232"/>
            <p:cNvSpPr>
              <a:spLocks noChangeArrowheads="1"/>
            </p:cNvSpPr>
            <p:nvPr/>
          </p:nvSpPr>
          <p:spPr bwMode="auto">
            <a:xfrm>
              <a:off x="5920979" y="2595563"/>
              <a:ext cx="282178" cy="15121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66" name="Rectangle 233"/>
            <p:cNvSpPr>
              <a:spLocks noChangeArrowheads="1"/>
            </p:cNvSpPr>
            <p:nvPr/>
          </p:nvSpPr>
          <p:spPr bwMode="auto">
            <a:xfrm>
              <a:off x="5974557" y="2005013"/>
              <a:ext cx="236935" cy="388144"/>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67" name="Rectangle 234"/>
            <p:cNvSpPr>
              <a:spLocks noChangeArrowheads="1"/>
            </p:cNvSpPr>
            <p:nvPr/>
          </p:nvSpPr>
          <p:spPr bwMode="auto">
            <a:xfrm>
              <a:off x="5929313" y="2069306"/>
              <a:ext cx="238125" cy="377429"/>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68" name="Freeform 235"/>
            <p:cNvSpPr>
              <a:spLocks/>
            </p:cNvSpPr>
            <p:nvPr/>
          </p:nvSpPr>
          <p:spPr bwMode="auto">
            <a:xfrm>
              <a:off x="5916216" y="2000251"/>
              <a:ext cx="283369" cy="441722"/>
            </a:xfrm>
            <a:custGeom>
              <a:avLst/>
              <a:gdLst>
                <a:gd name="T0" fmla="*/ 0 w 238"/>
                <a:gd name="T1" fmla="*/ 2147483647 h 371"/>
                <a:gd name="T2" fmla="*/ 2147483647 w 238"/>
                <a:gd name="T3" fmla="*/ 0 h 371"/>
                <a:gd name="T4" fmla="*/ 2147483647 w 238"/>
                <a:gd name="T5" fmla="*/ 0 h 371"/>
                <a:gd name="T6" fmla="*/ 2147483647 w 238"/>
                <a:gd name="T7" fmla="*/ 2147483647 h 371"/>
                <a:gd name="T8" fmla="*/ 2147483647 w 238"/>
                <a:gd name="T9" fmla="*/ 2147483647 h 371"/>
                <a:gd name="T10" fmla="*/ 2147483647 w 238"/>
                <a:gd name="T11" fmla="*/ 2147483647 h 371"/>
                <a:gd name="T12" fmla="*/ 2147483647 w 238"/>
                <a:gd name="T13" fmla="*/ 2147483647 h 371"/>
                <a:gd name="T14" fmla="*/ 2147483647 w 238"/>
                <a:gd name="T15" fmla="*/ 2147483647 h 371"/>
                <a:gd name="T16" fmla="*/ 0 w 238"/>
                <a:gd name="T17" fmla="*/ 2147483647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8"/>
                <a:gd name="T28" fmla="*/ 0 h 371"/>
                <a:gd name="T29" fmla="*/ 238 w 238"/>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8" h="371">
                  <a:moveTo>
                    <a:pt x="0" y="45"/>
                  </a:moveTo>
                  <a:lnTo>
                    <a:pt x="37" y="0"/>
                  </a:lnTo>
                  <a:lnTo>
                    <a:pt x="237" y="0"/>
                  </a:lnTo>
                  <a:lnTo>
                    <a:pt x="237" y="325"/>
                  </a:lnTo>
                  <a:lnTo>
                    <a:pt x="208" y="370"/>
                  </a:lnTo>
                  <a:lnTo>
                    <a:pt x="208" y="45"/>
                  </a:lnTo>
                  <a:lnTo>
                    <a:pt x="104"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69" name="Line 236"/>
            <p:cNvSpPr>
              <a:spLocks noChangeShapeType="1"/>
            </p:cNvSpPr>
            <p:nvPr/>
          </p:nvSpPr>
          <p:spPr bwMode="auto">
            <a:xfrm flipH="1">
              <a:off x="6181725" y="2000250"/>
              <a:ext cx="34529" cy="619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70" name="Oval 237"/>
            <p:cNvSpPr>
              <a:spLocks noChangeArrowheads="1"/>
            </p:cNvSpPr>
            <p:nvPr/>
          </p:nvSpPr>
          <p:spPr bwMode="auto">
            <a:xfrm>
              <a:off x="5920979" y="2574132"/>
              <a:ext cx="282178" cy="5476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71" name="Group 242"/>
            <p:cNvGrpSpPr>
              <a:grpSpLocks/>
            </p:cNvGrpSpPr>
            <p:nvPr/>
          </p:nvGrpSpPr>
          <p:grpSpPr bwMode="auto">
            <a:xfrm>
              <a:off x="5918597" y="2751535"/>
              <a:ext cx="289322" cy="45244"/>
              <a:chOff x="4011" y="2185"/>
              <a:chExt cx="243" cy="38"/>
            </a:xfrm>
          </p:grpSpPr>
          <p:sp>
            <p:nvSpPr>
              <p:cNvPr id="31000" name="Arc 238"/>
              <p:cNvSpPr>
                <a:spLocks/>
              </p:cNvSpPr>
              <p:nvPr/>
            </p:nvSpPr>
            <p:spPr bwMode="auto">
              <a:xfrm>
                <a:off x="4128"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01" name="Arc 239"/>
              <p:cNvSpPr>
                <a:spLocks/>
              </p:cNvSpPr>
              <p:nvPr/>
            </p:nvSpPr>
            <p:spPr bwMode="auto">
              <a:xfrm>
                <a:off x="4128"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1002" name="Arc 240"/>
              <p:cNvSpPr>
                <a:spLocks/>
              </p:cNvSpPr>
              <p:nvPr/>
            </p:nvSpPr>
            <p:spPr bwMode="auto">
              <a:xfrm>
                <a:off x="4011"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1003" name="Arc 241"/>
              <p:cNvSpPr>
                <a:spLocks/>
              </p:cNvSpPr>
              <p:nvPr/>
            </p:nvSpPr>
            <p:spPr bwMode="auto">
              <a:xfrm>
                <a:off x="4011"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73" name="Line 244"/>
            <p:cNvSpPr>
              <a:spLocks noChangeShapeType="1"/>
            </p:cNvSpPr>
            <p:nvPr/>
          </p:nvSpPr>
          <p:spPr bwMode="auto">
            <a:xfrm>
              <a:off x="6207919"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74" name="Rectangle 245"/>
            <p:cNvSpPr>
              <a:spLocks noChangeArrowheads="1"/>
            </p:cNvSpPr>
            <p:nvPr/>
          </p:nvSpPr>
          <p:spPr bwMode="auto">
            <a:xfrm>
              <a:off x="6318647" y="2595563"/>
              <a:ext cx="290513" cy="15121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75" name="Rectangle 246"/>
            <p:cNvSpPr>
              <a:spLocks noChangeArrowheads="1"/>
            </p:cNvSpPr>
            <p:nvPr/>
          </p:nvSpPr>
          <p:spPr bwMode="auto">
            <a:xfrm>
              <a:off x="6371035" y="2005013"/>
              <a:ext cx="246459" cy="388144"/>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76" name="Rectangle 247"/>
            <p:cNvSpPr>
              <a:spLocks noChangeArrowheads="1"/>
            </p:cNvSpPr>
            <p:nvPr/>
          </p:nvSpPr>
          <p:spPr bwMode="auto">
            <a:xfrm>
              <a:off x="6336507" y="2069306"/>
              <a:ext cx="236935" cy="377429"/>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77" name="Freeform 248"/>
            <p:cNvSpPr>
              <a:spLocks/>
            </p:cNvSpPr>
            <p:nvPr/>
          </p:nvSpPr>
          <p:spPr bwMode="auto">
            <a:xfrm>
              <a:off x="6322219" y="2000251"/>
              <a:ext cx="292894" cy="441722"/>
            </a:xfrm>
            <a:custGeom>
              <a:avLst/>
              <a:gdLst>
                <a:gd name="T0" fmla="*/ 0 w 246"/>
                <a:gd name="T1" fmla="*/ 2147483647 h 371"/>
                <a:gd name="T2" fmla="*/ 2147483647 w 246"/>
                <a:gd name="T3" fmla="*/ 0 h 371"/>
                <a:gd name="T4" fmla="*/ 2147483647 w 246"/>
                <a:gd name="T5" fmla="*/ 0 h 371"/>
                <a:gd name="T6" fmla="*/ 2147483647 w 246"/>
                <a:gd name="T7" fmla="*/ 2147483647 h 371"/>
                <a:gd name="T8" fmla="*/ 2147483647 w 246"/>
                <a:gd name="T9" fmla="*/ 2147483647 h 371"/>
                <a:gd name="T10" fmla="*/ 2147483647 w 246"/>
                <a:gd name="T11" fmla="*/ 2147483647 h 371"/>
                <a:gd name="T12" fmla="*/ 2147483647 w 246"/>
                <a:gd name="T13" fmla="*/ 2147483647 h 371"/>
                <a:gd name="T14" fmla="*/ 2147483647 w 246"/>
                <a:gd name="T15" fmla="*/ 2147483647 h 371"/>
                <a:gd name="T16" fmla="*/ 0 w 246"/>
                <a:gd name="T17" fmla="*/ 2147483647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1"/>
                <a:gd name="T29" fmla="*/ 246 w 246"/>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1">
                  <a:moveTo>
                    <a:pt x="0" y="45"/>
                  </a:moveTo>
                  <a:lnTo>
                    <a:pt x="37" y="0"/>
                  </a:lnTo>
                  <a:lnTo>
                    <a:pt x="245" y="0"/>
                  </a:lnTo>
                  <a:lnTo>
                    <a:pt x="245" y="325"/>
                  </a:lnTo>
                  <a:lnTo>
                    <a:pt x="200" y="370"/>
                  </a:lnTo>
                  <a:lnTo>
                    <a:pt x="200" y="45"/>
                  </a:lnTo>
                  <a:lnTo>
                    <a:pt x="104"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78" name="Line 249"/>
            <p:cNvSpPr>
              <a:spLocks noChangeShapeType="1"/>
            </p:cNvSpPr>
            <p:nvPr/>
          </p:nvSpPr>
          <p:spPr bwMode="auto">
            <a:xfrm flipH="1">
              <a:off x="6578204" y="2000250"/>
              <a:ext cx="44053"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79" name="Oval 250"/>
            <p:cNvSpPr>
              <a:spLocks noChangeArrowheads="1"/>
            </p:cNvSpPr>
            <p:nvPr/>
          </p:nvSpPr>
          <p:spPr bwMode="auto">
            <a:xfrm>
              <a:off x="6318647" y="2574132"/>
              <a:ext cx="290513" cy="5476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80" name="Group 255"/>
            <p:cNvGrpSpPr>
              <a:grpSpLocks/>
            </p:cNvGrpSpPr>
            <p:nvPr/>
          </p:nvGrpSpPr>
          <p:grpSpPr bwMode="auto">
            <a:xfrm>
              <a:off x="6316267" y="2751535"/>
              <a:ext cx="288131" cy="45244"/>
              <a:chOff x="4345" y="2185"/>
              <a:chExt cx="242" cy="38"/>
            </a:xfrm>
          </p:grpSpPr>
          <p:sp>
            <p:nvSpPr>
              <p:cNvPr id="30996" name="Arc 251"/>
              <p:cNvSpPr>
                <a:spLocks/>
              </p:cNvSpPr>
              <p:nvPr/>
            </p:nvSpPr>
            <p:spPr bwMode="auto">
              <a:xfrm>
                <a:off x="4461"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97" name="Arc 252"/>
              <p:cNvSpPr>
                <a:spLocks/>
              </p:cNvSpPr>
              <p:nvPr/>
            </p:nvSpPr>
            <p:spPr bwMode="auto">
              <a:xfrm>
                <a:off x="4461"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0998" name="Arc 253"/>
              <p:cNvSpPr>
                <a:spLocks/>
              </p:cNvSpPr>
              <p:nvPr/>
            </p:nvSpPr>
            <p:spPr bwMode="auto">
              <a:xfrm>
                <a:off x="4345" y="2189"/>
                <a:ext cx="122"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0" y="23674"/>
                    </a:moveTo>
                    <a:cubicBezTo>
                      <a:pt x="9339" y="23376"/>
                      <a:pt x="0" y="13796"/>
                      <a:pt x="0" y="2081"/>
                    </a:cubicBezTo>
                    <a:cubicBezTo>
                      <a:pt x="0" y="1386"/>
                      <a:pt x="33" y="691"/>
                      <a:pt x="100" y="0"/>
                    </a:cubicBezTo>
                  </a:path>
                  <a:path w="21600" h="23674" stroke="0" extrusionOk="0">
                    <a:moveTo>
                      <a:pt x="21050" y="23674"/>
                    </a:moveTo>
                    <a:cubicBezTo>
                      <a:pt x="9339" y="23376"/>
                      <a:pt x="0" y="13796"/>
                      <a:pt x="0" y="2081"/>
                    </a:cubicBezTo>
                    <a:cubicBezTo>
                      <a:pt x="0" y="1386"/>
                      <a:pt x="33" y="691"/>
                      <a:pt x="100" y="0"/>
                    </a:cubicBezTo>
                    <a:lnTo>
                      <a:pt x="21600" y="2081"/>
                    </a:lnTo>
                    <a:lnTo>
                      <a:pt x="21050" y="23674"/>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99" name="Arc 254"/>
              <p:cNvSpPr>
                <a:spLocks/>
              </p:cNvSpPr>
              <p:nvPr/>
            </p:nvSpPr>
            <p:spPr bwMode="auto">
              <a:xfrm>
                <a:off x="4345" y="2189"/>
                <a:ext cx="122"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0" y="23674"/>
                    </a:moveTo>
                    <a:cubicBezTo>
                      <a:pt x="9339" y="23376"/>
                      <a:pt x="0" y="13796"/>
                      <a:pt x="0" y="2081"/>
                    </a:cubicBezTo>
                    <a:cubicBezTo>
                      <a:pt x="0" y="1386"/>
                      <a:pt x="33" y="691"/>
                      <a:pt x="100" y="0"/>
                    </a:cubicBezTo>
                  </a:path>
                  <a:path w="21600" h="23674" stroke="0" extrusionOk="0">
                    <a:moveTo>
                      <a:pt x="21050" y="23674"/>
                    </a:moveTo>
                    <a:cubicBezTo>
                      <a:pt x="9339" y="23376"/>
                      <a:pt x="0" y="13796"/>
                      <a:pt x="0" y="2081"/>
                    </a:cubicBezTo>
                    <a:cubicBezTo>
                      <a:pt x="0" y="1386"/>
                      <a:pt x="33" y="691"/>
                      <a:pt x="100" y="0"/>
                    </a:cubicBezTo>
                    <a:lnTo>
                      <a:pt x="21600" y="2081"/>
                    </a:lnTo>
                    <a:lnTo>
                      <a:pt x="21050" y="23674"/>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81" name="Line 256"/>
            <p:cNvSpPr>
              <a:spLocks noChangeShapeType="1"/>
            </p:cNvSpPr>
            <p:nvPr/>
          </p:nvSpPr>
          <p:spPr bwMode="auto">
            <a:xfrm>
              <a:off x="6313885"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82" name="Line 257"/>
            <p:cNvSpPr>
              <a:spLocks noChangeShapeType="1"/>
            </p:cNvSpPr>
            <p:nvPr/>
          </p:nvSpPr>
          <p:spPr bwMode="auto">
            <a:xfrm>
              <a:off x="6613922"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83" name="Rectangle 258"/>
            <p:cNvSpPr>
              <a:spLocks noChangeArrowheads="1"/>
            </p:cNvSpPr>
            <p:nvPr/>
          </p:nvSpPr>
          <p:spPr bwMode="auto">
            <a:xfrm>
              <a:off x="6732985" y="2595563"/>
              <a:ext cx="282178" cy="15121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84" name="Rectangle 259"/>
            <p:cNvSpPr>
              <a:spLocks noChangeArrowheads="1"/>
            </p:cNvSpPr>
            <p:nvPr/>
          </p:nvSpPr>
          <p:spPr bwMode="auto">
            <a:xfrm>
              <a:off x="6786563" y="2005013"/>
              <a:ext cx="236935" cy="388144"/>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85" name="Rectangle 260"/>
            <p:cNvSpPr>
              <a:spLocks noChangeArrowheads="1"/>
            </p:cNvSpPr>
            <p:nvPr/>
          </p:nvSpPr>
          <p:spPr bwMode="auto">
            <a:xfrm>
              <a:off x="6732985" y="2069306"/>
              <a:ext cx="246459" cy="377429"/>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86" name="Freeform 261"/>
            <p:cNvSpPr>
              <a:spLocks/>
            </p:cNvSpPr>
            <p:nvPr/>
          </p:nvSpPr>
          <p:spPr bwMode="auto">
            <a:xfrm>
              <a:off x="6728223" y="2000251"/>
              <a:ext cx="292894" cy="441722"/>
            </a:xfrm>
            <a:custGeom>
              <a:avLst/>
              <a:gdLst>
                <a:gd name="T0" fmla="*/ 0 w 246"/>
                <a:gd name="T1" fmla="*/ 2147483647 h 371"/>
                <a:gd name="T2" fmla="*/ 2147483647 w 246"/>
                <a:gd name="T3" fmla="*/ 0 h 371"/>
                <a:gd name="T4" fmla="*/ 2147483647 w 246"/>
                <a:gd name="T5" fmla="*/ 0 h 371"/>
                <a:gd name="T6" fmla="*/ 2147483647 w 246"/>
                <a:gd name="T7" fmla="*/ 2147483647 h 371"/>
                <a:gd name="T8" fmla="*/ 2147483647 w 246"/>
                <a:gd name="T9" fmla="*/ 2147483647 h 371"/>
                <a:gd name="T10" fmla="*/ 2147483647 w 246"/>
                <a:gd name="T11" fmla="*/ 2147483647 h 371"/>
                <a:gd name="T12" fmla="*/ 2147483647 w 246"/>
                <a:gd name="T13" fmla="*/ 2147483647 h 371"/>
                <a:gd name="T14" fmla="*/ 2147483647 w 246"/>
                <a:gd name="T15" fmla="*/ 2147483647 h 371"/>
                <a:gd name="T16" fmla="*/ 0 w 246"/>
                <a:gd name="T17" fmla="*/ 2147483647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1"/>
                <a:gd name="T29" fmla="*/ 246 w 246"/>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1">
                  <a:moveTo>
                    <a:pt x="0" y="45"/>
                  </a:moveTo>
                  <a:lnTo>
                    <a:pt x="30" y="0"/>
                  </a:lnTo>
                  <a:lnTo>
                    <a:pt x="245" y="0"/>
                  </a:lnTo>
                  <a:lnTo>
                    <a:pt x="245" y="325"/>
                  </a:lnTo>
                  <a:lnTo>
                    <a:pt x="208" y="370"/>
                  </a:lnTo>
                  <a:lnTo>
                    <a:pt x="208" y="45"/>
                  </a:lnTo>
                  <a:lnTo>
                    <a:pt x="97" y="45"/>
                  </a:lnTo>
                  <a:lnTo>
                    <a:pt x="45"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87" name="Line 262"/>
            <p:cNvSpPr>
              <a:spLocks noChangeShapeType="1"/>
            </p:cNvSpPr>
            <p:nvPr/>
          </p:nvSpPr>
          <p:spPr bwMode="auto">
            <a:xfrm flipH="1">
              <a:off x="6984207" y="2000250"/>
              <a:ext cx="35719"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88" name="Oval 263"/>
            <p:cNvSpPr>
              <a:spLocks noChangeArrowheads="1"/>
            </p:cNvSpPr>
            <p:nvPr/>
          </p:nvSpPr>
          <p:spPr bwMode="auto">
            <a:xfrm>
              <a:off x="6732985" y="2574132"/>
              <a:ext cx="282178" cy="5476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89" name="Group 268"/>
            <p:cNvGrpSpPr>
              <a:grpSpLocks/>
            </p:cNvGrpSpPr>
            <p:nvPr/>
          </p:nvGrpSpPr>
          <p:grpSpPr bwMode="auto">
            <a:xfrm>
              <a:off x="6730604" y="2751535"/>
              <a:ext cx="282178" cy="45244"/>
              <a:chOff x="4693" y="2185"/>
              <a:chExt cx="237" cy="38"/>
            </a:xfrm>
          </p:grpSpPr>
          <p:sp>
            <p:nvSpPr>
              <p:cNvPr id="30992" name="Arc 264"/>
              <p:cNvSpPr>
                <a:spLocks/>
              </p:cNvSpPr>
              <p:nvPr/>
            </p:nvSpPr>
            <p:spPr bwMode="auto">
              <a:xfrm>
                <a:off x="4804" y="2185"/>
                <a:ext cx="126" cy="27"/>
              </a:xfrm>
              <a:custGeom>
                <a:avLst/>
                <a:gdLst>
                  <a:gd name="T0" fmla="*/ 0 w 22147"/>
                  <a:gd name="T1" fmla="*/ 0 h 21600"/>
                  <a:gd name="T2" fmla="*/ 0 w 22147"/>
                  <a:gd name="T3" fmla="*/ 0 h 21600"/>
                  <a:gd name="T4" fmla="*/ 0 w 22147"/>
                  <a:gd name="T5" fmla="*/ 0 h 21600"/>
                  <a:gd name="T6" fmla="*/ 0 60000 65536"/>
                  <a:gd name="T7" fmla="*/ 0 60000 65536"/>
                  <a:gd name="T8" fmla="*/ 0 60000 65536"/>
                  <a:gd name="T9" fmla="*/ 0 w 22147"/>
                  <a:gd name="T10" fmla="*/ 0 h 21600"/>
                  <a:gd name="T11" fmla="*/ 22147 w 22147"/>
                  <a:gd name="T12" fmla="*/ 21600 h 21600"/>
                </a:gdLst>
                <a:ahLst/>
                <a:cxnLst>
                  <a:cxn ang="T6">
                    <a:pos x="T0" y="T1"/>
                  </a:cxn>
                  <a:cxn ang="T7">
                    <a:pos x="T2" y="T3"/>
                  </a:cxn>
                  <a:cxn ang="T8">
                    <a:pos x="T4" y="T5"/>
                  </a:cxn>
                </a:cxnLst>
                <a:rect l="T9" t="T10" r="T11" b="T12"/>
                <a:pathLst>
                  <a:path w="22147" h="21600" fill="none" extrusionOk="0">
                    <a:moveTo>
                      <a:pt x="22147" y="0"/>
                    </a:moveTo>
                    <a:cubicBezTo>
                      <a:pt x="22147" y="11929"/>
                      <a:pt x="12476" y="21600"/>
                      <a:pt x="547" y="21600"/>
                    </a:cubicBezTo>
                    <a:cubicBezTo>
                      <a:pt x="364" y="21599"/>
                      <a:pt x="182" y="21597"/>
                      <a:pt x="-1" y="21593"/>
                    </a:cubicBezTo>
                  </a:path>
                  <a:path w="22147" h="21600" stroke="0" extrusionOk="0">
                    <a:moveTo>
                      <a:pt x="22147" y="0"/>
                    </a:moveTo>
                    <a:cubicBezTo>
                      <a:pt x="22147" y="11929"/>
                      <a:pt x="12476" y="21600"/>
                      <a:pt x="547" y="21600"/>
                    </a:cubicBezTo>
                    <a:cubicBezTo>
                      <a:pt x="364" y="21599"/>
                      <a:pt x="182" y="21597"/>
                      <a:pt x="-1" y="21593"/>
                    </a:cubicBezTo>
                    <a:lnTo>
                      <a:pt x="547" y="0"/>
                    </a:lnTo>
                    <a:lnTo>
                      <a:pt x="22147"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93" name="Arc 265"/>
              <p:cNvSpPr>
                <a:spLocks/>
              </p:cNvSpPr>
              <p:nvPr/>
            </p:nvSpPr>
            <p:spPr bwMode="auto">
              <a:xfrm>
                <a:off x="4804" y="2185"/>
                <a:ext cx="126" cy="27"/>
              </a:xfrm>
              <a:custGeom>
                <a:avLst/>
                <a:gdLst>
                  <a:gd name="T0" fmla="*/ 0 w 22147"/>
                  <a:gd name="T1" fmla="*/ 0 h 21600"/>
                  <a:gd name="T2" fmla="*/ 0 w 22147"/>
                  <a:gd name="T3" fmla="*/ 0 h 21600"/>
                  <a:gd name="T4" fmla="*/ 0 w 22147"/>
                  <a:gd name="T5" fmla="*/ 0 h 21600"/>
                  <a:gd name="T6" fmla="*/ 0 60000 65536"/>
                  <a:gd name="T7" fmla="*/ 0 60000 65536"/>
                  <a:gd name="T8" fmla="*/ 0 60000 65536"/>
                  <a:gd name="T9" fmla="*/ 0 w 22147"/>
                  <a:gd name="T10" fmla="*/ 0 h 21600"/>
                  <a:gd name="T11" fmla="*/ 22147 w 22147"/>
                  <a:gd name="T12" fmla="*/ 21600 h 21600"/>
                </a:gdLst>
                <a:ahLst/>
                <a:cxnLst>
                  <a:cxn ang="T6">
                    <a:pos x="T0" y="T1"/>
                  </a:cxn>
                  <a:cxn ang="T7">
                    <a:pos x="T2" y="T3"/>
                  </a:cxn>
                  <a:cxn ang="T8">
                    <a:pos x="T4" y="T5"/>
                  </a:cxn>
                </a:cxnLst>
                <a:rect l="T9" t="T10" r="T11" b="T12"/>
                <a:pathLst>
                  <a:path w="22147" h="21600" fill="none" extrusionOk="0">
                    <a:moveTo>
                      <a:pt x="22147" y="0"/>
                    </a:moveTo>
                    <a:cubicBezTo>
                      <a:pt x="22147" y="11929"/>
                      <a:pt x="12476" y="21600"/>
                      <a:pt x="547" y="21600"/>
                    </a:cubicBezTo>
                    <a:cubicBezTo>
                      <a:pt x="364" y="21599"/>
                      <a:pt x="182" y="21597"/>
                      <a:pt x="-1" y="21593"/>
                    </a:cubicBezTo>
                  </a:path>
                  <a:path w="22147" h="21600" stroke="0" extrusionOk="0">
                    <a:moveTo>
                      <a:pt x="22147" y="0"/>
                    </a:moveTo>
                    <a:cubicBezTo>
                      <a:pt x="22147" y="11929"/>
                      <a:pt x="12476" y="21600"/>
                      <a:pt x="547" y="21600"/>
                    </a:cubicBezTo>
                    <a:cubicBezTo>
                      <a:pt x="364" y="21599"/>
                      <a:pt x="182" y="21597"/>
                      <a:pt x="-1" y="21593"/>
                    </a:cubicBezTo>
                    <a:lnTo>
                      <a:pt x="547" y="0"/>
                    </a:lnTo>
                    <a:lnTo>
                      <a:pt x="22147"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0994" name="Arc 266"/>
              <p:cNvSpPr>
                <a:spLocks/>
              </p:cNvSpPr>
              <p:nvPr/>
            </p:nvSpPr>
            <p:spPr bwMode="auto">
              <a:xfrm>
                <a:off x="4693" y="2189"/>
                <a:ext cx="119" cy="34"/>
              </a:xfrm>
              <a:custGeom>
                <a:avLst/>
                <a:gdLst>
                  <a:gd name="T0" fmla="*/ 0 w 21600"/>
                  <a:gd name="T1" fmla="*/ 0 h 23680"/>
                  <a:gd name="T2" fmla="*/ 0 w 21600"/>
                  <a:gd name="T3" fmla="*/ 0 h 23680"/>
                  <a:gd name="T4" fmla="*/ 0 w 21600"/>
                  <a:gd name="T5" fmla="*/ 0 h 23680"/>
                  <a:gd name="T6" fmla="*/ 0 60000 65536"/>
                  <a:gd name="T7" fmla="*/ 0 60000 65536"/>
                  <a:gd name="T8" fmla="*/ 0 60000 65536"/>
                  <a:gd name="T9" fmla="*/ 0 w 21600"/>
                  <a:gd name="T10" fmla="*/ 0 h 23680"/>
                  <a:gd name="T11" fmla="*/ 21600 w 21600"/>
                  <a:gd name="T12" fmla="*/ 23680 h 23680"/>
                </a:gdLst>
                <a:ahLst/>
                <a:cxnLst>
                  <a:cxn ang="T6">
                    <a:pos x="T0" y="T1"/>
                  </a:cxn>
                  <a:cxn ang="T7">
                    <a:pos x="T2" y="T3"/>
                  </a:cxn>
                  <a:cxn ang="T8">
                    <a:pos x="T4" y="T5"/>
                  </a:cxn>
                </a:cxnLst>
                <a:rect l="T9" t="T10" r="T11" b="T12"/>
                <a:pathLst>
                  <a:path w="21600" h="23680" fill="none" extrusionOk="0">
                    <a:moveTo>
                      <a:pt x="21411" y="23680"/>
                    </a:moveTo>
                    <a:cubicBezTo>
                      <a:pt x="9556" y="23576"/>
                      <a:pt x="0" y="13936"/>
                      <a:pt x="0" y="2081"/>
                    </a:cubicBezTo>
                    <a:cubicBezTo>
                      <a:pt x="0" y="1386"/>
                      <a:pt x="33" y="691"/>
                      <a:pt x="100" y="0"/>
                    </a:cubicBezTo>
                  </a:path>
                  <a:path w="21600" h="23680" stroke="0" extrusionOk="0">
                    <a:moveTo>
                      <a:pt x="21411" y="23680"/>
                    </a:moveTo>
                    <a:cubicBezTo>
                      <a:pt x="9556" y="23576"/>
                      <a:pt x="0" y="13936"/>
                      <a:pt x="0" y="2081"/>
                    </a:cubicBezTo>
                    <a:cubicBezTo>
                      <a:pt x="0" y="1386"/>
                      <a:pt x="33" y="691"/>
                      <a:pt x="100" y="0"/>
                    </a:cubicBezTo>
                    <a:lnTo>
                      <a:pt x="21600" y="2081"/>
                    </a:lnTo>
                    <a:lnTo>
                      <a:pt x="21411" y="2368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95" name="Arc 267"/>
              <p:cNvSpPr>
                <a:spLocks/>
              </p:cNvSpPr>
              <p:nvPr/>
            </p:nvSpPr>
            <p:spPr bwMode="auto">
              <a:xfrm>
                <a:off x="4693" y="2189"/>
                <a:ext cx="119" cy="34"/>
              </a:xfrm>
              <a:custGeom>
                <a:avLst/>
                <a:gdLst>
                  <a:gd name="T0" fmla="*/ 0 w 21600"/>
                  <a:gd name="T1" fmla="*/ 0 h 23680"/>
                  <a:gd name="T2" fmla="*/ 0 w 21600"/>
                  <a:gd name="T3" fmla="*/ 0 h 23680"/>
                  <a:gd name="T4" fmla="*/ 0 w 21600"/>
                  <a:gd name="T5" fmla="*/ 0 h 23680"/>
                  <a:gd name="T6" fmla="*/ 0 60000 65536"/>
                  <a:gd name="T7" fmla="*/ 0 60000 65536"/>
                  <a:gd name="T8" fmla="*/ 0 60000 65536"/>
                  <a:gd name="T9" fmla="*/ 0 w 21600"/>
                  <a:gd name="T10" fmla="*/ 0 h 23680"/>
                  <a:gd name="T11" fmla="*/ 21600 w 21600"/>
                  <a:gd name="T12" fmla="*/ 23680 h 23680"/>
                </a:gdLst>
                <a:ahLst/>
                <a:cxnLst>
                  <a:cxn ang="T6">
                    <a:pos x="T0" y="T1"/>
                  </a:cxn>
                  <a:cxn ang="T7">
                    <a:pos x="T2" y="T3"/>
                  </a:cxn>
                  <a:cxn ang="T8">
                    <a:pos x="T4" y="T5"/>
                  </a:cxn>
                </a:cxnLst>
                <a:rect l="T9" t="T10" r="T11" b="T12"/>
                <a:pathLst>
                  <a:path w="21600" h="23680" fill="none" extrusionOk="0">
                    <a:moveTo>
                      <a:pt x="21411" y="23680"/>
                    </a:moveTo>
                    <a:cubicBezTo>
                      <a:pt x="9556" y="23576"/>
                      <a:pt x="0" y="13936"/>
                      <a:pt x="0" y="2081"/>
                    </a:cubicBezTo>
                    <a:cubicBezTo>
                      <a:pt x="0" y="1386"/>
                      <a:pt x="33" y="691"/>
                      <a:pt x="100" y="0"/>
                    </a:cubicBezTo>
                  </a:path>
                  <a:path w="21600" h="23680" stroke="0" extrusionOk="0">
                    <a:moveTo>
                      <a:pt x="21411" y="23680"/>
                    </a:moveTo>
                    <a:cubicBezTo>
                      <a:pt x="9556" y="23576"/>
                      <a:pt x="0" y="13936"/>
                      <a:pt x="0" y="2081"/>
                    </a:cubicBezTo>
                    <a:cubicBezTo>
                      <a:pt x="0" y="1386"/>
                      <a:pt x="33" y="691"/>
                      <a:pt x="100" y="0"/>
                    </a:cubicBezTo>
                    <a:lnTo>
                      <a:pt x="21600" y="2081"/>
                    </a:lnTo>
                    <a:lnTo>
                      <a:pt x="21411" y="2368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90" name="Line 269"/>
            <p:cNvSpPr>
              <a:spLocks noChangeShapeType="1"/>
            </p:cNvSpPr>
            <p:nvPr/>
          </p:nvSpPr>
          <p:spPr bwMode="auto">
            <a:xfrm>
              <a:off x="6728222"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91" name="Line 270"/>
            <p:cNvSpPr>
              <a:spLocks noChangeShapeType="1"/>
            </p:cNvSpPr>
            <p:nvPr/>
          </p:nvSpPr>
          <p:spPr bwMode="auto">
            <a:xfrm>
              <a:off x="7011591"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92" name="Rectangle 271"/>
            <p:cNvSpPr>
              <a:spLocks noChangeArrowheads="1"/>
            </p:cNvSpPr>
            <p:nvPr/>
          </p:nvSpPr>
          <p:spPr bwMode="auto">
            <a:xfrm>
              <a:off x="7138987" y="2595563"/>
              <a:ext cx="282179" cy="15121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93" name="Rectangle 272"/>
            <p:cNvSpPr>
              <a:spLocks noChangeArrowheads="1"/>
            </p:cNvSpPr>
            <p:nvPr/>
          </p:nvSpPr>
          <p:spPr bwMode="auto">
            <a:xfrm>
              <a:off x="7183041" y="2005013"/>
              <a:ext cx="238125" cy="388144"/>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94" name="Rectangle 273"/>
            <p:cNvSpPr>
              <a:spLocks noChangeArrowheads="1"/>
            </p:cNvSpPr>
            <p:nvPr/>
          </p:nvSpPr>
          <p:spPr bwMode="auto">
            <a:xfrm>
              <a:off x="7148513" y="2069306"/>
              <a:ext cx="236935" cy="377429"/>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895" name="Freeform 274"/>
            <p:cNvSpPr>
              <a:spLocks/>
            </p:cNvSpPr>
            <p:nvPr/>
          </p:nvSpPr>
          <p:spPr bwMode="auto">
            <a:xfrm>
              <a:off x="7125891" y="2000251"/>
              <a:ext cx="292894" cy="441722"/>
            </a:xfrm>
            <a:custGeom>
              <a:avLst/>
              <a:gdLst>
                <a:gd name="T0" fmla="*/ 0 w 246"/>
                <a:gd name="T1" fmla="*/ 2147483647 h 371"/>
                <a:gd name="T2" fmla="*/ 2147483647 w 246"/>
                <a:gd name="T3" fmla="*/ 0 h 371"/>
                <a:gd name="T4" fmla="*/ 2147483647 w 246"/>
                <a:gd name="T5" fmla="*/ 0 h 371"/>
                <a:gd name="T6" fmla="*/ 2147483647 w 246"/>
                <a:gd name="T7" fmla="*/ 2147483647 h 371"/>
                <a:gd name="T8" fmla="*/ 2147483647 w 246"/>
                <a:gd name="T9" fmla="*/ 2147483647 h 371"/>
                <a:gd name="T10" fmla="*/ 2147483647 w 246"/>
                <a:gd name="T11" fmla="*/ 2147483647 h 371"/>
                <a:gd name="T12" fmla="*/ 2147483647 w 246"/>
                <a:gd name="T13" fmla="*/ 2147483647 h 371"/>
                <a:gd name="T14" fmla="*/ 2147483647 w 246"/>
                <a:gd name="T15" fmla="*/ 2147483647 h 371"/>
                <a:gd name="T16" fmla="*/ 0 w 246"/>
                <a:gd name="T17" fmla="*/ 2147483647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1"/>
                <a:gd name="T29" fmla="*/ 246 w 246"/>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1">
                  <a:moveTo>
                    <a:pt x="0" y="45"/>
                  </a:moveTo>
                  <a:lnTo>
                    <a:pt x="37" y="0"/>
                  </a:lnTo>
                  <a:lnTo>
                    <a:pt x="245" y="0"/>
                  </a:lnTo>
                  <a:lnTo>
                    <a:pt x="245" y="325"/>
                  </a:lnTo>
                  <a:lnTo>
                    <a:pt x="215" y="370"/>
                  </a:lnTo>
                  <a:lnTo>
                    <a:pt x="215" y="45"/>
                  </a:lnTo>
                  <a:lnTo>
                    <a:pt x="111" y="45"/>
                  </a:lnTo>
                  <a:lnTo>
                    <a:pt x="59"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896" name="Line 275"/>
            <p:cNvSpPr>
              <a:spLocks noChangeShapeType="1"/>
            </p:cNvSpPr>
            <p:nvPr/>
          </p:nvSpPr>
          <p:spPr bwMode="auto">
            <a:xfrm flipH="1">
              <a:off x="7381875" y="2000250"/>
              <a:ext cx="44054" cy="6429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897" name="Oval 276"/>
            <p:cNvSpPr>
              <a:spLocks noChangeArrowheads="1"/>
            </p:cNvSpPr>
            <p:nvPr/>
          </p:nvSpPr>
          <p:spPr bwMode="auto">
            <a:xfrm>
              <a:off x="7138987" y="2574132"/>
              <a:ext cx="282179" cy="5476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898" name="Group 281"/>
            <p:cNvGrpSpPr>
              <a:grpSpLocks/>
            </p:cNvGrpSpPr>
            <p:nvPr/>
          </p:nvGrpSpPr>
          <p:grpSpPr bwMode="auto">
            <a:xfrm>
              <a:off x="7136607" y="2751535"/>
              <a:ext cx="289322" cy="45244"/>
              <a:chOff x="5034" y="2185"/>
              <a:chExt cx="243" cy="38"/>
            </a:xfrm>
          </p:grpSpPr>
          <p:sp>
            <p:nvSpPr>
              <p:cNvPr id="30988" name="Arc 277"/>
              <p:cNvSpPr>
                <a:spLocks/>
              </p:cNvSpPr>
              <p:nvPr/>
            </p:nvSpPr>
            <p:spPr bwMode="auto">
              <a:xfrm>
                <a:off x="5151"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89" name="Arc 278"/>
              <p:cNvSpPr>
                <a:spLocks/>
              </p:cNvSpPr>
              <p:nvPr/>
            </p:nvSpPr>
            <p:spPr bwMode="auto">
              <a:xfrm>
                <a:off x="5151"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0990" name="Arc 279"/>
              <p:cNvSpPr>
                <a:spLocks/>
              </p:cNvSpPr>
              <p:nvPr/>
            </p:nvSpPr>
            <p:spPr bwMode="auto">
              <a:xfrm>
                <a:off x="5034"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91" name="Arc 280"/>
              <p:cNvSpPr>
                <a:spLocks/>
              </p:cNvSpPr>
              <p:nvPr/>
            </p:nvSpPr>
            <p:spPr bwMode="auto">
              <a:xfrm>
                <a:off x="5034"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899" name="Line 282"/>
            <p:cNvSpPr>
              <a:spLocks noChangeShapeType="1"/>
            </p:cNvSpPr>
            <p:nvPr/>
          </p:nvSpPr>
          <p:spPr bwMode="auto">
            <a:xfrm>
              <a:off x="7134225"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00" name="Line 283"/>
            <p:cNvSpPr>
              <a:spLocks noChangeShapeType="1"/>
            </p:cNvSpPr>
            <p:nvPr/>
          </p:nvSpPr>
          <p:spPr bwMode="auto">
            <a:xfrm>
              <a:off x="7425929"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01" name="Rectangle 284"/>
            <p:cNvSpPr>
              <a:spLocks noChangeArrowheads="1"/>
            </p:cNvSpPr>
            <p:nvPr/>
          </p:nvSpPr>
          <p:spPr bwMode="auto">
            <a:xfrm>
              <a:off x="7536656" y="2595563"/>
              <a:ext cx="282179" cy="151210"/>
            </a:xfrm>
            <a:prstGeom prst="rect">
              <a:avLst/>
            </a:prstGeom>
            <a:solidFill>
              <a:srgbClr val="0080FF"/>
            </a:solidFill>
            <a:ln w="12700">
              <a:solidFill>
                <a:srgbClr val="00A0FF"/>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02" name="Rectangle 285"/>
            <p:cNvSpPr>
              <a:spLocks noChangeArrowheads="1"/>
            </p:cNvSpPr>
            <p:nvPr/>
          </p:nvSpPr>
          <p:spPr bwMode="auto">
            <a:xfrm>
              <a:off x="7590235" y="2005013"/>
              <a:ext cx="236934" cy="388144"/>
            </a:xfrm>
            <a:prstGeom prst="rect">
              <a:avLst/>
            </a:prstGeom>
            <a:solidFill>
              <a:srgbClr val="FFFF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03" name="Rectangle 286"/>
            <p:cNvSpPr>
              <a:spLocks noChangeArrowheads="1"/>
            </p:cNvSpPr>
            <p:nvPr/>
          </p:nvSpPr>
          <p:spPr bwMode="auto">
            <a:xfrm>
              <a:off x="7544991" y="2069306"/>
              <a:ext cx="238125" cy="377429"/>
            </a:xfrm>
            <a:prstGeom prst="rect">
              <a:avLst/>
            </a:prstGeom>
            <a:solidFill>
              <a:srgbClr val="00A0FF"/>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04" name="Freeform 287"/>
            <p:cNvSpPr>
              <a:spLocks/>
            </p:cNvSpPr>
            <p:nvPr/>
          </p:nvSpPr>
          <p:spPr bwMode="auto">
            <a:xfrm>
              <a:off x="7531894" y="2000251"/>
              <a:ext cx="292894" cy="441722"/>
            </a:xfrm>
            <a:custGeom>
              <a:avLst/>
              <a:gdLst>
                <a:gd name="T0" fmla="*/ 0 w 246"/>
                <a:gd name="T1" fmla="*/ 2147483647 h 371"/>
                <a:gd name="T2" fmla="*/ 2147483647 w 246"/>
                <a:gd name="T3" fmla="*/ 0 h 371"/>
                <a:gd name="T4" fmla="*/ 2147483647 w 246"/>
                <a:gd name="T5" fmla="*/ 0 h 371"/>
                <a:gd name="T6" fmla="*/ 2147483647 w 246"/>
                <a:gd name="T7" fmla="*/ 2147483647 h 371"/>
                <a:gd name="T8" fmla="*/ 2147483647 w 246"/>
                <a:gd name="T9" fmla="*/ 2147483647 h 371"/>
                <a:gd name="T10" fmla="*/ 2147483647 w 246"/>
                <a:gd name="T11" fmla="*/ 2147483647 h 371"/>
                <a:gd name="T12" fmla="*/ 2147483647 w 246"/>
                <a:gd name="T13" fmla="*/ 2147483647 h 371"/>
                <a:gd name="T14" fmla="*/ 2147483647 w 246"/>
                <a:gd name="T15" fmla="*/ 2147483647 h 371"/>
                <a:gd name="T16" fmla="*/ 0 w 246"/>
                <a:gd name="T17" fmla="*/ 2147483647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371"/>
                <a:gd name="T29" fmla="*/ 246 w 246"/>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371">
                  <a:moveTo>
                    <a:pt x="0" y="45"/>
                  </a:moveTo>
                  <a:lnTo>
                    <a:pt x="37" y="0"/>
                  </a:lnTo>
                  <a:lnTo>
                    <a:pt x="245" y="0"/>
                  </a:lnTo>
                  <a:lnTo>
                    <a:pt x="245" y="325"/>
                  </a:lnTo>
                  <a:lnTo>
                    <a:pt x="208" y="370"/>
                  </a:lnTo>
                  <a:lnTo>
                    <a:pt x="208" y="45"/>
                  </a:lnTo>
                  <a:lnTo>
                    <a:pt x="111" y="45"/>
                  </a:lnTo>
                  <a:lnTo>
                    <a:pt x="52" y="45"/>
                  </a:lnTo>
                  <a:lnTo>
                    <a:pt x="0" y="45"/>
                  </a:lnTo>
                </a:path>
              </a:pathLst>
            </a:custGeom>
            <a:solidFill>
              <a:srgbClr val="0000CC"/>
            </a:solidFill>
            <a:ln w="12700" cap="rnd">
              <a:solidFill>
                <a:srgbClr val="000000"/>
              </a:solidFill>
              <a:round/>
              <a:headEnd type="none" w="sm" len="sm"/>
              <a:tailEnd type="none" w="sm" len="sm"/>
            </a:ln>
          </p:spPr>
          <p:txBody>
            <a:bodyPr/>
            <a:lstStyle/>
            <a:p>
              <a:endParaRPr lang="en-US">
                <a:ea typeface="Helvetica Neue" charset="0"/>
                <a:cs typeface="Helvetica Neue" charset="0"/>
              </a:endParaRPr>
            </a:p>
          </p:txBody>
        </p:sp>
        <p:sp>
          <p:nvSpPr>
            <p:cNvPr id="30905" name="Line 288"/>
            <p:cNvSpPr>
              <a:spLocks noChangeShapeType="1"/>
            </p:cNvSpPr>
            <p:nvPr/>
          </p:nvSpPr>
          <p:spPr bwMode="auto">
            <a:xfrm flipH="1">
              <a:off x="7797404" y="2000250"/>
              <a:ext cx="44053" cy="631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06" name="Oval 289"/>
            <p:cNvSpPr>
              <a:spLocks noChangeArrowheads="1"/>
            </p:cNvSpPr>
            <p:nvPr/>
          </p:nvSpPr>
          <p:spPr bwMode="auto">
            <a:xfrm>
              <a:off x="7536656" y="2574132"/>
              <a:ext cx="282179" cy="54769"/>
            </a:xfrm>
            <a:prstGeom prst="ellipse">
              <a:avLst/>
            </a:prstGeom>
            <a:solidFill>
              <a:srgbClr val="0000FF"/>
            </a:solidFill>
            <a:ln w="12700">
              <a:solidFill>
                <a:srgbClr val="000000"/>
              </a:solidFill>
              <a:round/>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nvGrpSpPr>
            <p:cNvPr id="30907" name="Group 294"/>
            <p:cNvGrpSpPr>
              <a:grpSpLocks/>
            </p:cNvGrpSpPr>
            <p:nvPr/>
          </p:nvGrpSpPr>
          <p:grpSpPr bwMode="auto">
            <a:xfrm>
              <a:off x="7534276" y="2751535"/>
              <a:ext cx="289322" cy="45244"/>
              <a:chOff x="5368" y="2185"/>
              <a:chExt cx="243" cy="38"/>
            </a:xfrm>
          </p:grpSpPr>
          <p:sp>
            <p:nvSpPr>
              <p:cNvPr id="30984" name="Arc 290"/>
              <p:cNvSpPr>
                <a:spLocks/>
              </p:cNvSpPr>
              <p:nvPr/>
            </p:nvSpPr>
            <p:spPr bwMode="auto">
              <a:xfrm>
                <a:off x="5485"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85" name="Arc 291"/>
              <p:cNvSpPr>
                <a:spLocks/>
              </p:cNvSpPr>
              <p:nvPr/>
            </p:nvSpPr>
            <p:spPr bwMode="auto">
              <a:xfrm>
                <a:off x="5485" y="2185"/>
                <a:ext cx="126" cy="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lnTo>
                      <a:pt x="21600" y="0"/>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sp>
            <p:nvSpPr>
              <p:cNvPr id="30986" name="Arc 292"/>
              <p:cNvSpPr>
                <a:spLocks/>
              </p:cNvSpPr>
              <p:nvPr/>
            </p:nvSpPr>
            <p:spPr bwMode="auto">
              <a:xfrm>
                <a:off x="5368"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solidFill>
                <a:srgbClr val="00A0FF"/>
              </a:solidFill>
              <a:ln>
                <a:noFill/>
              </a:ln>
              <a:extLst>
                <a:ext uri="{91240B29-F687-4F45-9708-019B960494DF}">
                  <a14:hiddenLine xmlns:a14="http://schemas.microsoft.com/office/drawing/2010/main" w="9525" cap="rnd">
                    <a:solidFill>
                      <a:srgbClr val="000000"/>
                    </a:solidFill>
                    <a:round/>
                    <a:headEnd/>
                    <a:tailEnd/>
                  </a14:hiddenLine>
                </a:ext>
              </a:extLst>
            </p:spPr>
            <p:txBody>
              <a:bodyPr wrap="none" anchor="ctr"/>
              <a:lstStyle/>
              <a:p>
                <a:endParaRPr lang="en-US">
                  <a:ea typeface="Helvetica Neue" charset="0"/>
                  <a:cs typeface="Helvetica Neue" charset="0"/>
                </a:endParaRPr>
              </a:p>
            </p:txBody>
          </p:sp>
          <p:sp>
            <p:nvSpPr>
              <p:cNvPr id="30987" name="Arc 293"/>
              <p:cNvSpPr>
                <a:spLocks/>
              </p:cNvSpPr>
              <p:nvPr/>
            </p:nvSpPr>
            <p:spPr bwMode="auto">
              <a:xfrm>
                <a:off x="5368" y="2189"/>
                <a:ext cx="123" cy="34"/>
              </a:xfrm>
              <a:custGeom>
                <a:avLst/>
                <a:gdLst>
                  <a:gd name="T0" fmla="*/ 0 w 21600"/>
                  <a:gd name="T1" fmla="*/ 0 h 23674"/>
                  <a:gd name="T2" fmla="*/ 0 w 21600"/>
                  <a:gd name="T3" fmla="*/ 0 h 23674"/>
                  <a:gd name="T4" fmla="*/ 0 w 21600"/>
                  <a:gd name="T5" fmla="*/ 0 h 23674"/>
                  <a:gd name="T6" fmla="*/ 0 60000 65536"/>
                  <a:gd name="T7" fmla="*/ 0 60000 65536"/>
                  <a:gd name="T8" fmla="*/ 0 60000 65536"/>
                  <a:gd name="T9" fmla="*/ 0 w 21600"/>
                  <a:gd name="T10" fmla="*/ 0 h 23674"/>
                  <a:gd name="T11" fmla="*/ 21600 w 21600"/>
                  <a:gd name="T12" fmla="*/ 23674 h 23674"/>
                </a:gdLst>
                <a:ahLst/>
                <a:cxnLst>
                  <a:cxn ang="T6">
                    <a:pos x="T0" y="T1"/>
                  </a:cxn>
                  <a:cxn ang="T7">
                    <a:pos x="T2" y="T3"/>
                  </a:cxn>
                  <a:cxn ang="T8">
                    <a:pos x="T4" y="T5"/>
                  </a:cxn>
                </a:cxnLst>
                <a:rect l="T9" t="T10" r="T11" b="T12"/>
                <a:pathLst>
                  <a:path w="21600" h="23674" fill="none" extrusionOk="0">
                    <a:moveTo>
                      <a:pt x="21055" y="23674"/>
                    </a:moveTo>
                    <a:cubicBezTo>
                      <a:pt x="9342" y="23379"/>
                      <a:pt x="0" y="13798"/>
                      <a:pt x="0" y="2081"/>
                    </a:cubicBezTo>
                    <a:cubicBezTo>
                      <a:pt x="0" y="1386"/>
                      <a:pt x="33" y="691"/>
                      <a:pt x="100" y="0"/>
                    </a:cubicBezTo>
                  </a:path>
                  <a:path w="21600" h="23674" stroke="0" extrusionOk="0">
                    <a:moveTo>
                      <a:pt x="21055" y="23674"/>
                    </a:moveTo>
                    <a:cubicBezTo>
                      <a:pt x="9342" y="23379"/>
                      <a:pt x="0" y="13798"/>
                      <a:pt x="0" y="2081"/>
                    </a:cubicBezTo>
                    <a:cubicBezTo>
                      <a:pt x="0" y="1386"/>
                      <a:pt x="33" y="691"/>
                      <a:pt x="100" y="0"/>
                    </a:cubicBezTo>
                    <a:lnTo>
                      <a:pt x="21600" y="2081"/>
                    </a:lnTo>
                    <a:lnTo>
                      <a:pt x="21055" y="23674"/>
                    </a:lnTo>
                    <a:close/>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ea typeface="Helvetica Neue" charset="0"/>
                  <a:cs typeface="Helvetica Neue" charset="0"/>
                </a:endParaRPr>
              </a:p>
            </p:txBody>
          </p:sp>
        </p:grpSp>
        <p:sp>
          <p:nvSpPr>
            <p:cNvPr id="30908" name="Line 295"/>
            <p:cNvSpPr>
              <a:spLocks noChangeShapeType="1"/>
            </p:cNvSpPr>
            <p:nvPr/>
          </p:nvSpPr>
          <p:spPr bwMode="auto">
            <a:xfrm>
              <a:off x="7531894"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09" name="Line 296"/>
            <p:cNvSpPr>
              <a:spLocks noChangeShapeType="1"/>
            </p:cNvSpPr>
            <p:nvPr/>
          </p:nvSpPr>
          <p:spPr bwMode="auto">
            <a:xfrm>
              <a:off x="7823597" y="2590800"/>
              <a:ext cx="0" cy="15001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0" name="Line 297"/>
            <p:cNvSpPr>
              <a:spLocks noChangeShapeType="1"/>
            </p:cNvSpPr>
            <p:nvPr/>
          </p:nvSpPr>
          <p:spPr bwMode="auto">
            <a:xfrm>
              <a:off x="6048375" y="2515791"/>
              <a:ext cx="1633538" cy="0"/>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1" name="Line 298"/>
            <p:cNvSpPr>
              <a:spLocks noChangeShapeType="1"/>
            </p:cNvSpPr>
            <p:nvPr/>
          </p:nvSpPr>
          <p:spPr bwMode="auto">
            <a:xfrm>
              <a:off x="6057900" y="2430066"/>
              <a:ext cx="0" cy="160734"/>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2" name="Line 299"/>
            <p:cNvSpPr>
              <a:spLocks noChangeShapeType="1"/>
            </p:cNvSpPr>
            <p:nvPr/>
          </p:nvSpPr>
          <p:spPr bwMode="auto">
            <a:xfrm>
              <a:off x="6454379" y="2440782"/>
              <a:ext cx="0" cy="150019"/>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3" name="Line 300"/>
            <p:cNvSpPr>
              <a:spLocks noChangeShapeType="1"/>
            </p:cNvSpPr>
            <p:nvPr/>
          </p:nvSpPr>
          <p:spPr bwMode="auto">
            <a:xfrm>
              <a:off x="6861572" y="2440782"/>
              <a:ext cx="0" cy="150019"/>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4" name="Line 301"/>
            <p:cNvSpPr>
              <a:spLocks noChangeShapeType="1"/>
            </p:cNvSpPr>
            <p:nvPr/>
          </p:nvSpPr>
          <p:spPr bwMode="auto">
            <a:xfrm>
              <a:off x="7275910" y="2440782"/>
              <a:ext cx="0" cy="150019"/>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sp>
          <p:nvSpPr>
            <p:cNvPr id="30915" name="Line 302"/>
            <p:cNvSpPr>
              <a:spLocks noChangeShapeType="1"/>
            </p:cNvSpPr>
            <p:nvPr/>
          </p:nvSpPr>
          <p:spPr bwMode="auto">
            <a:xfrm>
              <a:off x="7673579" y="2440782"/>
              <a:ext cx="0" cy="150019"/>
            </a:xfrm>
            <a:prstGeom prst="line">
              <a:avLst/>
            </a:prstGeom>
            <a:noFill/>
            <a:ln w="12700">
              <a:solidFill>
                <a:srgbClr val="DD080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nvGrpSpPr>
            <p:cNvPr id="30916" name="Group 308"/>
            <p:cNvGrpSpPr>
              <a:grpSpLocks/>
            </p:cNvGrpSpPr>
            <p:nvPr/>
          </p:nvGrpSpPr>
          <p:grpSpPr bwMode="auto">
            <a:xfrm>
              <a:off x="5938837" y="3132535"/>
              <a:ext cx="1844279" cy="161925"/>
              <a:chOff x="4028" y="2505"/>
              <a:chExt cx="1549" cy="136"/>
            </a:xfrm>
          </p:grpSpPr>
          <p:sp>
            <p:nvSpPr>
              <p:cNvPr id="30979" name="Rectangle 303"/>
              <p:cNvSpPr>
                <a:spLocks noChangeArrowheads="1"/>
              </p:cNvSpPr>
              <p:nvPr/>
            </p:nvSpPr>
            <p:spPr bwMode="auto">
              <a:xfrm>
                <a:off x="4028" y="2505"/>
                <a:ext cx="281" cy="136"/>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80" name="Rectangle 304"/>
              <p:cNvSpPr>
                <a:spLocks noChangeArrowheads="1"/>
              </p:cNvSpPr>
              <p:nvPr/>
            </p:nvSpPr>
            <p:spPr bwMode="auto">
              <a:xfrm>
                <a:off x="4347" y="2505"/>
                <a:ext cx="281" cy="136"/>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81" name="Rectangle 305"/>
              <p:cNvSpPr>
                <a:spLocks noChangeArrowheads="1"/>
              </p:cNvSpPr>
              <p:nvPr/>
            </p:nvSpPr>
            <p:spPr bwMode="auto">
              <a:xfrm>
                <a:off x="4673" y="2505"/>
                <a:ext cx="281" cy="136"/>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82" name="Rectangle 306"/>
              <p:cNvSpPr>
                <a:spLocks noChangeArrowheads="1"/>
              </p:cNvSpPr>
              <p:nvPr/>
            </p:nvSpPr>
            <p:spPr bwMode="auto">
              <a:xfrm>
                <a:off x="4992" y="2505"/>
                <a:ext cx="281" cy="136"/>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sp>
            <p:nvSpPr>
              <p:cNvPr id="30983" name="Rectangle 307"/>
              <p:cNvSpPr>
                <a:spLocks noChangeArrowheads="1"/>
              </p:cNvSpPr>
              <p:nvPr/>
            </p:nvSpPr>
            <p:spPr bwMode="auto">
              <a:xfrm>
                <a:off x="5311" y="2505"/>
                <a:ext cx="266" cy="136"/>
              </a:xfrm>
              <a:prstGeom prst="rect">
                <a:avLst/>
              </a:prstGeom>
              <a:solidFill>
                <a:srgbClr val="FCF305"/>
              </a:solidFill>
              <a:ln w="12700">
                <a:solidFill>
                  <a:srgbClr val="000000"/>
                </a:solidFill>
                <a:miter lim="800000"/>
                <a:headEnd/>
                <a:tailEnd/>
              </a:ln>
            </p:spPr>
            <p:txBody>
              <a:bodyPr wrap="none" anchor="ct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endParaRPr lang="x-none" altLang="x-none">
                  <a:latin typeface="Helvetica Neue" charset="0"/>
                  <a:ea typeface="Helvetica Neue" charset="0"/>
                  <a:cs typeface="Helvetica Neue" charset="0"/>
                </a:endParaRPr>
              </a:p>
            </p:txBody>
          </p:sp>
        </p:grpSp>
        <p:sp>
          <p:nvSpPr>
            <p:cNvPr id="30917" name="Rectangle 309"/>
            <p:cNvSpPr>
              <a:spLocks noChangeArrowheads="1"/>
            </p:cNvSpPr>
            <p:nvPr/>
          </p:nvSpPr>
          <p:spPr bwMode="auto">
            <a:xfrm>
              <a:off x="5868592" y="3081338"/>
              <a:ext cx="473687"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A...E</a:t>
              </a:r>
            </a:p>
          </p:txBody>
        </p:sp>
        <p:sp>
          <p:nvSpPr>
            <p:cNvPr id="30918" name="Rectangle 310"/>
            <p:cNvSpPr>
              <a:spLocks noChangeArrowheads="1"/>
            </p:cNvSpPr>
            <p:nvPr/>
          </p:nvSpPr>
          <p:spPr bwMode="auto">
            <a:xfrm>
              <a:off x="6248400" y="3081338"/>
              <a:ext cx="422953"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F...J</a:t>
              </a:r>
            </a:p>
          </p:txBody>
        </p:sp>
        <p:sp>
          <p:nvSpPr>
            <p:cNvPr id="30919" name="Rectangle 311"/>
            <p:cNvSpPr>
              <a:spLocks noChangeArrowheads="1"/>
            </p:cNvSpPr>
            <p:nvPr/>
          </p:nvSpPr>
          <p:spPr bwMode="auto">
            <a:xfrm>
              <a:off x="6628210" y="3094435"/>
              <a:ext cx="482104"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K...N</a:t>
              </a:r>
            </a:p>
          </p:txBody>
        </p:sp>
        <p:sp>
          <p:nvSpPr>
            <p:cNvPr id="30920" name="Rectangle 312"/>
            <p:cNvSpPr>
              <a:spLocks noChangeArrowheads="1"/>
            </p:cNvSpPr>
            <p:nvPr/>
          </p:nvSpPr>
          <p:spPr bwMode="auto">
            <a:xfrm>
              <a:off x="7010400" y="3100388"/>
              <a:ext cx="491722"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O...S</a:t>
              </a:r>
            </a:p>
          </p:txBody>
        </p:sp>
        <p:sp>
          <p:nvSpPr>
            <p:cNvPr id="30921" name="Rectangle 313"/>
            <p:cNvSpPr>
              <a:spLocks noChangeArrowheads="1"/>
            </p:cNvSpPr>
            <p:nvPr/>
          </p:nvSpPr>
          <p:spPr bwMode="auto">
            <a:xfrm>
              <a:off x="7390210" y="3088482"/>
              <a:ext cx="439784"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r>
                <a:rPr lang="en-US" altLang="x-none" sz="1600">
                  <a:latin typeface="Helvetica Neue" charset="0"/>
                  <a:ea typeface="Helvetica Neue" charset="0"/>
                  <a:cs typeface="Helvetica Neue" charset="0"/>
                </a:rPr>
                <a:t>T...Z</a:t>
              </a:r>
            </a:p>
          </p:txBody>
        </p:sp>
        <p:grpSp>
          <p:nvGrpSpPr>
            <p:cNvPr id="30922" name="Group 316"/>
            <p:cNvGrpSpPr>
              <a:grpSpLocks/>
            </p:cNvGrpSpPr>
            <p:nvPr/>
          </p:nvGrpSpPr>
          <p:grpSpPr bwMode="auto">
            <a:xfrm>
              <a:off x="6110287" y="2794398"/>
              <a:ext cx="328613" cy="297656"/>
              <a:chOff x="4172" y="2221"/>
              <a:chExt cx="276" cy="250"/>
            </a:xfrm>
          </p:grpSpPr>
          <p:sp>
            <p:nvSpPr>
              <p:cNvPr id="30977" name="Freeform 314"/>
              <p:cNvSpPr>
                <a:spLocks/>
              </p:cNvSpPr>
              <p:nvPr/>
            </p:nvSpPr>
            <p:spPr bwMode="auto">
              <a:xfrm>
                <a:off x="4328" y="2221"/>
                <a:ext cx="120" cy="118"/>
              </a:xfrm>
              <a:custGeom>
                <a:avLst/>
                <a:gdLst>
                  <a:gd name="T0" fmla="*/ 119 w 120"/>
                  <a:gd name="T1" fmla="*/ 0 h 118"/>
                  <a:gd name="T2" fmla="*/ 37 w 120"/>
                  <a:gd name="T3" fmla="*/ 117 h 118"/>
                  <a:gd name="T4" fmla="*/ 15 w 120"/>
                  <a:gd name="T5" fmla="*/ 90 h 118"/>
                  <a:gd name="T6" fmla="*/ 0 w 120"/>
                  <a:gd name="T7" fmla="*/ 54 h 118"/>
                  <a:gd name="T8" fmla="*/ 119 w 120"/>
                  <a:gd name="T9" fmla="*/ 0 h 118"/>
                  <a:gd name="T10" fmla="*/ 0 60000 65536"/>
                  <a:gd name="T11" fmla="*/ 0 60000 65536"/>
                  <a:gd name="T12" fmla="*/ 0 60000 65536"/>
                  <a:gd name="T13" fmla="*/ 0 60000 65536"/>
                  <a:gd name="T14" fmla="*/ 0 60000 65536"/>
                  <a:gd name="T15" fmla="*/ 0 w 120"/>
                  <a:gd name="T16" fmla="*/ 0 h 118"/>
                  <a:gd name="T17" fmla="*/ 120 w 120"/>
                  <a:gd name="T18" fmla="*/ 118 h 118"/>
                </a:gdLst>
                <a:ahLst/>
                <a:cxnLst>
                  <a:cxn ang="T10">
                    <a:pos x="T0" y="T1"/>
                  </a:cxn>
                  <a:cxn ang="T11">
                    <a:pos x="T2" y="T3"/>
                  </a:cxn>
                  <a:cxn ang="T12">
                    <a:pos x="T4" y="T5"/>
                  </a:cxn>
                  <a:cxn ang="T13">
                    <a:pos x="T6" y="T7"/>
                  </a:cxn>
                  <a:cxn ang="T14">
                    <a:pos x="T8" y="T9"/>
                  </a:cxn>
                </a:cxnLst>
                <a:rect l="T15" t="T16" r="T17" b="T18"/>
                <a:pathLst>
                  <a:path w="120" h="118">
                    <a:moveTo>
                      <a:pt x="119" y="0"/>
                    </a:moveTo>
                    <a:lnTo>
                      <a:pt x="37" y="117"/>
                    </a:lnTo>
                    <a:lnTo>
                      <a:pt x="15" y="90"/>
                    </a:lnTo>
                    <a:lnTo>
                      <a:pt x="0" y="54"/>
                    </a:lnTo>
                    <a:lnTo>
                      <a:pt x="119"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78" name="Line 315"/>
              <p:cNvSpPr>
                <a:spLocks noChangeShapeType="1"/>
              </p:cNvSpPr>
              <p:nvPr/>
            </p:nvSpPr>
            <p:spPr bwMode="auto">
              <a:xfrm flipV="1">
                <a:off x="4172" y="2304"/>
                <a:ext cx="178" cy="167"/>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3" name="Group 319"/>
            <p:cNvGrpSpPr>
              <a:grpSpLocks/>
            </p:cNvGrpSpPr>
            <p:nvPr/>
          </p:nvGrpSpPr>
          <p:grpSpPr bwMode="auto">
            <a:xfrm>
              <a:off x="6190060" y="2783682"/>
              <a:ext cx="1042988" cy="302419"/>
              <a:chOff x="4239" y="2212"/>
              <a:chExt cx="876" cy="254"/>
            </a:xfrm>
          </p:grpSpPr>
          <p:sp>
            <p:nvSpPr>
              <p:cNvPr id="30975" name="Freeform 317"/>
              <p:cNvSpPr>
                <a:spLocks/>
              </p:cNvSpPr>
              <p:nvPr/>
            </p:nvSpPr>
            <p:spPr bwMode="auto">
              <a:xfrm>
                <a:off x="4980" y="2212"/>
                <a:ext cx="135" cy="82"/>
              </a:xfrm>
              <a:custGeom>
                <a:avLst/>
                <a:gdLst>
                  <a:gd name="T0" fmla="*/ 134 w 135"/>
                  <a:gd name="T1" fmla="*/ 9 h 82"/>
                  <a:gd name="T2" fmla="*/ 15 w 135"/>
                  <a:gd name="T3" fmla="*/ 81 h 82"/>
                  <a:gd name="T4" fmla="*/ 8 w 135"/>
                  <a:gd name="T5" fmla="*/ 45 h 82"/>
                  <a:gd name="T6" fmla="*/ 0 w 135"/>
                  <a:gd name="T7" fmla="*/ 0 h 82"/>
                  <a:gd name="T8" fmla="*/ 134 w 135"/>
                  <a:gd name="T9" fmla="*/ 9 h 82"/>
                  <a:gd name="T10" fmla="*/ 0 60000 65536"/>
                  <a:gd name="T11" fmla="*/ 0 60000 65536"/>
                  <a:gd name="T12" fmla="*/ 0 60000 65536"/>
                  <a:gd name="T13" fmla="*/ 0 60000 65536"/>
                  <a:gd name="T14" fmla="*/ 0 60000 65536"/>
                  <a:gd name="T15" fmla="*/ 0 w 135"/>
                  <a:gd name="T16" fmla="*/ 0 h 82"/>
                  <a:gd name="T17" fmla="*/ 135 w 135"/>
                  <a:gd name="T18" fmla="*/ 82 h 82"/>
                </a:gdLst>
                <a:ahLst/>
                <a:cxnLst>
                  <a:cxn ang="T10">
                    <a:pos x="T0" y="T1"/>
                  </a:cxn>
                  <a:cxn ang="T11">
                    <a:pos x="T2" y="T3"/>
                  </a:cxn>
                  <a:cxn ang="T12">
                    <a:pos x="T4" y="T5"/>
                  </a:cxn>
                  <a:cxn ang="T13">
                    <a:pos x="T6" y="T7"/>
                  </a:cxn>
                  <a:cxn ang="T14">
                    <a:pos x="T8" y="T9"/>
                  </a:cxn>
                </a:cxnLst>
                <a:rect l="T15" t="T16" r="T17" b="T18"/>
                <a:pathLst>
                  <a:path w="135" h="82">
                    <a:moveTo>
                      <a:pt x="134" y="9"/>
                    </a:moveTo>
                    <a:lnTo>
                      <a:pt x="15" y="81"/>
                    </a:lnTo>
                    <a:lnTo>
                      <a:pt x="8" y="45"/>
                    </a:lnTo>
                    <a:lnTo>
                      <a:pt x="0" y="0"/>
                    </a:lnTo>
                    <a:lnTo>
                      <a:pt x="134" y="9"/>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76" name="Line 318"/>
              <p:cNvSpPr>
                <a:spLocks noChangeShapeType="1"/>
              </p:cNvSpPr>
              <p:nvPr/>
            </p:nvSpPr>
            <p:spPr bwMode="auto">
              <a:xfrm flipV="1">
                <a:off x="4239" y="2255"/>
                <a:ext cx="756" cy="211"/>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4" name="Group 322"/>
            <p:cNvGrpSpPr>
              <a:grpSpLocks/>
            </p:cNvGrpSpPr>
            <p:nvPr/>
          </p:nvGrpSpPr>
          <p:grpSpPr bwMode="auto">
            <a:xfrm>
              <a:off x="5995987" y="2794397"/>
              <a:ext cx="80963" cy="300038"/>
              <a:chOff x="4076" y="2221"/>
              <a:chExt cx="68" cy="252"/>
            </a:xfrm>
          </p:grpSpPr>
          <p:sp>
            <p:nvSpPr>
              <p:cNvPr id="30973" name="Freeform 320"/>
              <p:cNvSpPr>
                <a:spLocks/>
              </p:cNvSpPr>
              <p:nvPr/>
            </p:nvSpPr>
            <p:spPr bwMode="auto">
              <a:xfrm>
                <a:off x="4076" y="2221"/>
                <a:ext cx="68" cy="154"/>
              </a:xfrm>
              <a:custGeom>
                <a:avLst/>
                <a:gdLst>
                  <a:gd name="T0" fmla="*/ 37 w 68"/>
                  <a:gd name="T1" fmla="*/ 0 h 154"/>
                  <a:gd name="T2" fmla="*/ 67 w 68"/>
                  <a:gd name="T3" fmla="*/ 153 h 154"/>
                  <a:gd name="T4" fmla="*/ 37 w 68"/>
                  <a:gd name="T5" fmla="*/ 153 h 154"/>
                  <a:gd name="T6" fmla="*/ 0 w 68"/>
                  <a:gd name="T7" fmla="*/ 153 h 154"/>
                  <a:gd name="T8" fmla="*/ 37 w 68"/>
                  <a:gd name="T9" fmla="*/ 0 h 154"/>
                  <a:gd name="T10" fmla="*/ 0 60000 65536"/>
                  <a:gd name="T11" fmla="*/ 0 60000 65536"/>
                  <a:gd name="T12" fmla="*/ 0 60000 65536"/>
                  <a:gd name="T13" fmla="*/ 0 60000 65536"/>
                  <a:gd name="T14" fmla="*/ 0 60000 65536"/>
                  <a:gd name="T15" fmla="*/ 0 w 68"/>
                  <a:gd name="T16" fmla="*/ 0 h 154"/>
                  <a:gd name="T17" fmla="*/ 68 w 68"/>
                  <a:gd name="T18" fmla="*/ 154 h 154"/>
                </a:gdLst>
                <a:ahLst/>
                <a:cxnLst>
                  <a:cxn ang="T10">
                    <a:pos x="T0" y="T1"/>
                  </a:cxn>
                  <a:cxn ang="T11">
                    <a:pos x="T2" y="T3"/>
                  </a:cxn>
                  <a:cxn ang="T12">
                    <a:pos x="T4" y="T5"/>
                  </a:cxn>
                  <a:cxn ang="T13">
                    <a:pos x="T6" y="T7"/>
                  </a:cxn>
                  <a:cxn ang="T14">
                    <a:pos x="T8" y="T9"/>
                  </a:cxn>
                </a:cxnLst>
                <a:rect l="T15" t="T16" r="T17" b="T18"/>
                <a:pathLst>
                  <a:path w="68" h="154">
                    <a:moveTo>
                      <a:pt x="37" y="0"/>
                    </a:moveTo>
                    <a:lnTo>
                      <a:pt x="67" y="153"/>
                    </a:lnTo>
                    <a:lnTo>
                      <a:pt x="37" y="153"/>
                    </a:lnTo>
                    <a:lnTo>
                      <a:pt x="0" y="153"/>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74" name="Line 321"/>
              <p:cNvSpPr>
                <a:spLocks noChangeShapeType="1"/>
              </p:cNvSpPr>
              <p:nvPr/>
            </p:nvSpPr>
            <p:spPr bwMode="auto">
              <a:xfrm flipV="1">
                <a:off x="4113" y="2364"/>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5" name="Group 325"/>
            <p:cNvGrpSpPr>
              <a:grpSpLocks/>
            </p:cNvGrpSpPr>
            <p:nvPr/>
          </p:nvGrpSpPr>
          <p:grpSpPr bwMode="auto">
            <a:xfrm>
              <a:off x="6472237" y="2794397"/>
              <a:ext cx="80963" cy="300038"/>
              <a:chOff x="4476" y="2221"/>
              <a:chExt cx="68" cy="252"/>
            </a:xfrm>
          </p:grpSpPr>
          <p:sp>
            <p:nvSpPr>
              <p:cNvPr id="30971" name="Freeform 323"/>
              <p:cNvSpPr>
                <a:spLocks/>
              </p:cNvSpPr>
              <p:nvPr/>
            </p:nvSpPr>
            <p:spPr bwMode="auto">
              <a:xfrm>
                <a:off x="4476" y="2221"/>
                <a:ext cx="68" cy="154"/>
              </a:xfrm>
              <a:custGeom>
                <a:avLst/>
                <a:gdLst>
                  <a:gd name="T0" fmla="*/ 37 w 68"/>
                  <a:gd name="T1" fmla="*/ 0 h 154"/>
                  <a:gd name="T2" fmla="*/ 67 w 68"/>
                  <a:gd name="T3" fmla="*/ 153 h 154"/>
                  <a:gd name="T4" fmla="*/ 37 w 68"/>
                  <a:gd name="T5" fmla="*/ 153 h 154"/>
                  <a:gd name="T6" fmla="*/ 0 w 68"/>
                  <a:gd name="T7" fmla="*/ 153 h 154"/>
                  <a:gd name="T8" fmla="*/ 37 w 68"/>
                  <a:gd name="T9" fmla="*/ 0 h 154"/>
                  <a:gd name="T10" fmla="*/ 0 60000 65536"/>
                  <a:gd name="T11" fmla="*/ 0 60000 65536"/>
                  <a:gd name="T12" fmla="*/ 0 60000 65536"/>
                  <a:gd name="T13" fmla="*/ 0 60000 65536"/>
                  <a:gd name="T14" fmla="*/ 0 60000 65536"/>
                  <a:gd name="T15" fmla="*/ 0 w 68"/>
                  <a:gd name="T16" fmla="*/ 0 h 154"/>
                  <a:gd name="T17" fmla="*/ 68 w 68"/>
                  <a:gd name="T18" fmla="*/ 154 h 154"/>
                </a:gdLst>
                <a:ahLst/>
                <a:cxnLst>
                  <a:cxn ang="T10">
                    <a:pos x="T0" y="T1"/>
                  </a:cxn>
                  <a:cxn ang="T11">
                    <a:pos x="T2" y="T3"/>
                  </a:cxn>
                  <a:cxn ang="T12">
                    <a:pos x="T4" y="T5"/>
                  </a:cxn>
                  <a:cxn ang="T13">
                    <a:pos x="T6" y="T7"/>
                  </a:cxn>
                  <a:cxn ang="T14">
                    <a:pos x="T8" y="T9"/>
                  </a:cxn>
                </a:cxnLst>
                <a:rect l="T15" t="T16" r="T17" b="T18"/>
                <a:pathLst>
                  <a:path w="68" h="154">
                    <a:moveTo>
                      <a:pt x="37" y="0"/>
                    </a:moveTo>
                    <a:lnTo>
                      <a:pt x="67" y="153"/>
                    </a:lnTo>
                    <a:lnTo>
                      <a:pt x="37" y="153"/>
                    </a:lnTo>
                    <a:lnTo>
                      <a:pt x="0" y="153"/>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72" name="Line 324"/>
              <p:cNvSpPr>
                <a:spLocks noChangeShapeType="1"/>
              </p:cNvSpPr>
              <p:nvPr/>
            </p:nvSpPr>
            <p:spPr bwMode="auto">
              <a:xfrm flipV="1">
                <a:off x="4513" y="2364"/>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6" name="Group 328"/>
            <p:cNvGrpSpPr>
              <a:grpSpLocks/>
            </p:cNvGrpSpPr>
            <p:nvPr/>
          </p:nvGrpSpPr>
          <p:grpSpPr bwMode="auto">
            <a:xfrm>
              <a:off x="6869906" y="2794397"/>
              <a:ext cx="80963" cy="300038"/>
              <a:chOff x="4810" y="2221"/>
              <a:chExt cx="68" cy="252"/>
            </a:xfrm>
          </p:grpSpPr>
          <p:sp>
            <p:nvSpPr>
              <p:cNvPr id="30969" name="Freeform 326"/>
              <p:cNvSpPr>
                <a:spLocks/>
              </p:cNvSpPr>
              <p:nvPr/>
            </p:nvSpPr>
            <p:spPr bwMode="auto">
              <a:xfrm>
                <a:off x="4810" y="2221"/>
                <a:ext cx="68" cy="154"/>
              </a:xfrm>
              <a:custGeom>
                <a:avLst/>
                <a:gdLst>
                  <a:gd name="T0" fmla="*/ 37 w 68"/>
                  <a:gd name="T1" fmla="*/ 0 h 154"/>
                  <a:gd name="T2" fmla="*/ 67 w 68"/>
                  <a:gd name="T3" fmla="*/ 153 h 154"/>
                  <a:gd name="T4" fmla="*/ 37 w 68"/>
                  <a:gd name="T5" fmla="*/ 153 h 154"/>
                  <a:gd name="T6" fmla="*/ 0 w 68"/>
                  <a:gd name="T7" fmla="*/ 153 h 154"/>
                  <a:gd name="T8" fmla="*/ 37 w 68"/>
                  <a:gd name="T9" fmla="*/ 0 h 154"/>
                  <a:gd name="T10" fmla="*/ 0 60000 65536"/>
                  <a:gd name="T11" fmla="*/ 0 60000 65536"/>
                  <a:gd name="T12" fmla="*/ 0 60000 65536"/>
                  <a:gd name="T13" fmla="*/ 0 60000 65536"/>
                  <a:gd name="T14" fmla="*/ 0 60000 65536"/>
                  <a:gd name="T15" fmla="*/ 0 w 68"/>
                  <a:gd name="T16" fmla="*/ 0 h 154"/>
                  <a:gd name="T17" fmla="*/ 68 w 68"/>
                  <a:gd name="T18" fmla="*/ 154 h 154"/>
                </a:gdLst>
                <a:ahLst/>
                <a:cxnLst>
                  <a:cxn ang="T10">
                    <a:pos x="T0" y="T1"/>
                  </a:cxn>
                  <a:cxn ang="T11">
                    <a:pos x="T2" y="T3"/>
                  </a:cxn>
                  <a:cxn ang="T12">
                    <a:pos x="T4" y="T5"/>
                  </a:cxn>
                  <a:cxn ang="T13">
                    <a:pos x="T6" y="T7"/>
                  </a:cxn>
                  <a:cxn ang="T14">
                    <a:pos x="T8" y="T9"/>
                  </a:cxn>
                </a:cxnLst>
                <a:rect l="T15" t="T16" r="T17" b="T18"/>
                <a:pathLst>
                  <a:path w="68" h="154">
                    <a:moveTo>
                      <a:pt x="37" y="0"/>
                    </a:moveTo>
                    <a:lnTo>
                      <a:pt x="67" y="153"/>
                    </a:lnTo>
                    <a:lnTo>
                      <a:pt x="37" y="153"/>
                    </a:lnTo>
                    <a:lnTo>
                      <a:pt x="0" y="153"/>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70" name="Line 327"/>
              <p:cNvSpPr>
                <a:spLocks noChangeShapeType="1"/>
              </p:cNvSpPr>
              <p:nvPr/>
            </p:nvSpPr>
            <p:spPr bwMode="auto">
              <a:xfrm flipV="1">
                <a:off x="4847" y="2364"/>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7" name="Group 331"/>
            <p:cNvGrpSpPr>
              <a:grpSpLocks/>
            </p:cNvGrpSpPr>
            <p:nvPr/>
          </p:nvGrpSpPr>
          <p:grpSpPr bwMode="auto">
            <a:xfrm>
              <a:off x="7267576" y="2794397"/>
              <a:ext cx="79772" cy="300038"/>
              <a:chOff x="5144" y="2221"/>
              <a:chExt cx="67" cy="252"/>
            </a:xfrm>
          </p:grpSpPr>
          <p:sp>
            <p:nvSpPr>
              <p:cNvPr id="30967" name="Freeform 329"/>
              <p:cNvSpPr>
                <a:spLocks/>
              </p:cNvSpPr>
              <p:nvPr/>
            </p:nvSpPr>
            <p:spPr bwMode="auto">
              <a:xfrm>
                <a:off x="5144" y="2221"/>
                <a:ext cx="67" cy="154"/>
              </a:xfrm>
              <a:custGeom>
                <a:avLst/>
                <a:gdLst>
                  <a:gd name="T0" fmla="*/ 37 w 67"/>
                  <a:gd name="T1" fmla="*/ 0 h 154"/>
                  <a:gd name="T2" fmla="*/ 66 w 67"/>
                  <a:gd name="T3" fmla="*/ 153 h 154"/>
                  <a:gd name="T4" fmla="*/ 37 w 67"/>
                  <a:gd name="T5" fmla="*/ 153 h 154"/>
                  <a:gd name="T6" fmla="*/ 0 w 67"/>
                  <a:gd name="T7" fmla="*/ 153 h 154"/>
                  <a:gd name="T8" fmla="*/ 37 w 67"/>
                  <a:gd name="T9" fmla="*/ 0 h 154"/>
                  <a:gd name="T10" fmla="*/ 0 60000 65536"/>
                  <a:gd name="T11" fmla="*/ 0 60000 65536"/>
                  <a:gd name="T12" fmla="*/ 0 60000 65536"/>
                  <a:gd name="T13" fmla="*/ 0 60000 65536"/>
                  <a:gd name="T14" fmla="*/ 0 60000 65536"/>
                  <a:gd name="T15" fmla="*/ 0 w 67"/>
                  <a:gd name="T16" fmla="*/ 0 h 154"/>
                  <a:gd name="T17" fmla="*/ 67 w 67"/>
                  <a:gd name="T18" fmla="*/ 154 h 154"/>
                </a:gdLst>
                <a:ahLst/>
                <a:cxnLst>
                  <a:cxn ang="T10">
                    <a:pos x="T0" y="T1"/>
                  </a:cxn>
                  <a:cxn ang="T11">
                    <a:pos x="T2" y="T3"/>
                  </a:cxn>
                  <a:cxn ang="T12">
                    <a:pos x="T4" y="T5"/>
                  </a:cxn>
                  <a:cxn ang="T13">
                    <a:pos x="T6" y="T7"/>
                  </a:cxn>
                  <a:cxn ang="T14">
                    <a:pos x="T8" y="T9"/>
                  </a:cxn>
                </a:cxnLst>
                <a:rect l="T15" t="T16" r="T17" b="T18"/>
                <a:pathLst>
                  <a:path w="67" h="154">
                    <a:moveTo>
                      <a:pt x="37" y="0"/>
                    </a:moveTo>
                    <a:lnTo>
                      <a:pt x="66" y="153"/>
                    </a:lnTo>
                    <a:lnTo>
                      <a:pt x="37" y="153"/>
                    </a:lnTo>
                    <a:lnTo>
                      <a:pt x="0" y="153"/>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68" name="Line 330"/>
              <p:cNvSpPr>
                <a:spLocks noChangeShapeType="1"/>
              </p:cNvSpPr>
              <p:nvPr/>
            </p:nvSpPr>
            <p:spPr bwMode="auto">
              <a:xfrm flipV="1">
                <a:off x="5181" y="2364"/>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8" name="Group 334"/>
            <p:cNvGrpSpPr>
              <a:grpSpLocks/>
            </p:cNvGrpSpPr>
            <p:nvPr/>
          </p:nvGrpSpPr>
          <p:grpSpPr bwMode="auto">
            <a:xfrm>
              <a:off x="7664053" y="2794397"/>
              <a:ext cx="80963" cy="300038"/>
              <a:chOff x="5477" y="2221"/>
              <a:chExt cx="68" cy="252"/>
            </a:xfrm>
          </p:grpSpPr>
          <p:sp>
            <p:nvSpPr>
              <p:cNvPr id="30965" name="Freeform 332"/>
              <p:cNvSpPr>
                <a:spLocks/>
              </p:cNvSpPr>
              <p:nvPr/>
            </p:nvSpPr>
            <p:spPr bwMode="auto">
              <a:xfrm>
                <a:off x="5477" y="2221"/>
                <a:ext cx="68" cy="154"/>
              </a:xfrm>
              <a:custGeom>
                <a:avLst/>
                <a:gdLst>
                  <a:gd name="T0" fmla="*/ 37 w 68"/>
                  <a:gd name="T1" fmla="*/ 0 h 154"/>
                  <a:gd name="T2" fmla="*/ 67 w 68"/>
                  <a:gd name="T3" fmla="*/ 153 h 154"/>
                  <a:gd name="T4" fmla="*/ 37 w 68"/>
                  <a:gd name="T5" fmla="*/ 153 h 154"/>
                  <a:gd name="T6" fmla="*/ 0 w 68"/>
                  <a:gd name="T7" fmla="*/ 153 h 154"/>
                  <a:gd name="T8" fmla="*/ 37 w 68"/>
                  <a:gd name="T9" fmla="*/ 0 h 154"/>
                  <a:gd name="T10" fmla="*/ 0 60000 65536"/>
                  <a:gd name="T11" fmla="*/ 0 60000 65536"/>
                  <a:gd name="T12" fmla="*/ 0 60000 65536"/>
                  <a:gd name="T13" fmla="*/ 0 60000 65536"/>
                  <a:gd name="T14" fmla="*/ 0 60000 65536"/>
                  <a:gd name="T15" fmla="*/ 0 w 68"/>
                  <a:gd name="T16" fmla="*/ 0 h 154"/>
                  <a:gd name="T17" fmla="*/ 68 w 68"/>
                  <a:gd name="T18" fmla="*/ 154 h 154"/>
                </a:gdLst>
                <a:ahLst/>
                <a:cxnLst>
                  <a:cxn ang="T10">
                    <a:pos x="T0" y="T1"/>
                  </a:cxn>
                  <a:cxn ang="T11">
                    <a:pos x="T2" y="T3"/>
                  </a:cxn>
                  <a:cxn ang="T12">
                    <a:pos x="T4" y="T5"/>
                  </a:cxn>
                  <a:cxn ang="T13">
                    <a:pos x="T6" y="T7"/>
                  </a:cxn>
                  <a:cxn ang="T14">
                    <a:pos x="T8" y="T9"/>
                  </a:cxn>
                </a:cxnLst>
                <a:rect l="T15" t="T16" r="T17" b="T18"/>
                <a:pathLst>
                  <a:path w="68" h="154">
                    <a:moveTo>
                      <a:pt x="37" y="0"/>
                    </a:moveTo>
                    <a:lnTo>
                      <a:pt x="67" y="153"/>
                    </a:lnTo>
                    <a:lnTo>
                      <a:pt x="37" y="153"/>
                    </a:lnTo>
                    <a:lnTo>
                      <a:pt x="0" y="153"/>
                    </a:lnTo>
                    <a:lnTo>
                      <a:pt x="37"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66" name="Line 333"/>
              <p:cNvSpPr>
                <a:spLocks noChangeShapeType="1"/>
              </p:cNvSpPr>
              <p:nvPr/>
            </p:nvSpPr>
            <p:spPr bwMode="auto">
              <a:xfrm flipV="1">
                <a:off x="5514" y="2364"/>
                <a:ext cx="0" cy="109"/>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29" name="Group 337"/>
            <p:cNvGrpSpPr>
              <a:grpSpLocks/>
            </p:cNvGrpSpPr>
            <p:nvPr/>
          </p:nvGrpSpPr>
          <p:grpSpPr bwMode="auto">
            <a:xfrm>
              <a:off x="7390210" y="2794397"/>
              <a:ext cx="246459" cy="300038"/>
              <a:chOff x="5247" y="2221"/>
              <a:chExt cx="207" cy="252"/>
            </a:xfrm>
          </p:grpSpPr>
          <p:sp>
            <p:nvSpPr>
              <p:cNvPr id="30963" name="Freeform 335"/>
              <p:cNvSpPr>
                <a:spLocks/>
              </p:cNvSpPr>
              <p:nvPr/>
            </p:nvSpPr>
            <p:spPr bwMode="auto">
              <a:xfrm>
                <a:off x="5247" y="2221"/>
                <a:ext cx="105" cy="136"/>
              </a:xfrm>
              <a:custGeom>
                <a:avLst/>
                <a:gdLst>
                  <a:gd name="T0" fmla="*/ 0 w 105"/>
                  <a:gd name="T1" fmla="*/ 0 h 136"/>
                  <a:gd name="T2" fmla="*/ 104 w 105"/>
                  <a:gd name="T3" fmla="*/ 81 h 136"/>
                  <a:gd name="T4" fmla="*/ 82 w 105"/>
                  <a:gd name="T5" fmla="*/ 108 h 136"/>
                  <a:gd name="T6" fmla="*/ 60 w 105"/>
                  <a:gd name="T7" fmla="*/ 135 h 136"/>
                  <a:gd name="T8" fmla="*/ 0 w 105"/>
                  <a:gd name="T9" fmla="*/ 0 h 136"/>
                  <a:gd name="T10" fmla="*/ 0 60000 65536"/>
                  <a:gd name="T11" fmla="*/ 0 60000 65536"/>
                  <a:gd name="T12" fmla="*/ 0 60000 65536"/>
                  <a:gd name="T13" fmla="*/ 0 60000 65536"/>
                  <a:gd name="T14" fmla="*/ 0 60000 65536"/>
                  <a:gd name="T15" fmla="*/ 0 w 105"/>
                  <a:gd name="T16" fmla="*/ 0 h 136"/>
                  <a:gd name="T17" fmla="*/ 105 w 105"/>
                  <a:gd name="T18" fmla="*/ 136 h 136"/>
                </a:gdLst>
                <a:ahLst/>
                <a:cxnLst>
                  <a:cxn ang="T10">
                    <a:pos x="T0" y="T1"/>
                  </a:cxn>
                  <a:cxn ang="T11">
                    <a:pos x="T2" y="T3"/>
                  </a:cxn>
                  <a:cxn ang="T12">
                    <a:pos x="T4" y="T5"/>
                  </a:cxn>
                  <a:cxn ang="T13">
                    <a:pos x="T6" y="T7"/>
                  </a:cxn>
                  <a:cxn ang="T14">
                    <a:pos x="T8" y="T9"/>
                  </a:cxn>
                </a:cxnLst>
                <a:rect l="T15" t="T16" r="T17" b="T18"/>
                <a:pathLst>
                  <a:path w="105" h="136">
                    <a:moveTo>
                      <a:pt x="0" y="0"/>
                    </a:moveTo>
                    <a:lnTo>
                      <a:pt x="104" y="81"/>
                    </a:lnTo>
                    <a:lnTo>
                      <a:pt x="82" y="108"/>
                    </a:lnTo>
                    <a:lnTo>
                      <a:pt x="60" y="135"/>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64" name="Line 336"/>
              <p:cNvSpPr>
                <a:spLocks noChangeShapeType="1"/>
              </p:cNvSpPr>
              <p:nvPr/>
            </p:nvSpPr>
            <p:spPr bwMode="auto">
              <a:xfrm flipH="1" flipV="1">
                <a:off x="5321" y="2322"/>
                <a:ext cx="133" cy="151"/>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0" name="Group 340"/>
            <p:cNvGrpSpPr>
              <a:grpSpLocks/>
            </p:cNvGrpSpPr>
            <p:nvPr/>
          </p:nvGrpSpPr>
          <p:grpSpPr bwMode="auto">
            <a:xfrm>
              <a:off x="6993732" y="2794397"/>
              <a:ext cx="564356" cy="295275"/>
              <a:chOff x="4914" y="2221"/>
              <a:chExt cx="474" cy="248"/>
            </a:xfrm>
          </p:grpSpPr>
          <p:sp>
            <p:nvSpPr>
              <p:cNvPr id="30961" name="Freeform 338"/>
              <p:cNvSpPr>
                <a:spLocks/>
              </p:cNvSpPr>
              <p:nvPr/>
            </p:nvSpPr>
            <p:spPr bwMode="auto">
              <a:xfrm>
                <a:off x="4914" y="2221"/>
                <a:ext cx="127" cy="91"/>
              </a:xfrm>
              <a:custGeom>
                <a:avLst/>
                <a:gdLst>
                  <a:gd name="T0" fmla="*/ 0 w 127"/>
                  <a:gd name="T1" fmla="*/ 0 h 91"/>
                  <a:gd name="T2" fmla="*/ 126 w 127"/>
                  <a:gd name="T3" fmla="*/ 27 h 91"/>
                  <a:gd name="T4" fmla="*/ 111 w 127"/>
                  <a:gd name="T5" fmla="*/ 54 h 91"/>
                  <a:gd name="T6" fmla="*/ 96 w 127"/>
                  <a:gd name="T7" fmla="*/ 90 h 91"/>
                  <a:gd name="T8" fmla="*/ 0 w 127"/>
                  <a:gd name="T9" fmla="*/ 0 h 91"/>
                  <a:gd name="T10" fmla="*/ 0 60000 65536"/>
                  <a:gd name="T11" fmla="*/ 0 60000 65536"/>
                  <a:gd name="T12" fmla="*/ 0 60000 65536"/>
                  <a:gd name="T13" fmla="*/ 0 60000 65536"/>
                  <a:gd name="T14" fmla="*/ 0 60000 65536"/>
                  <a:gd name="T15" fmla="*/ 0 w 127"/>
                  <a:gd name="T16" fmla="*/ 0 h 91"/>
                  <a:gd name="T17" fmla="*/ 127 w 127"/>
                  <a:gd name="T18" fmla="*/ 91 h 91"/>
                </a:gdLst>
                <a:ahLst/>
                <a:cxnLst>
                  <a:cxn ang="T10">
                    <a:pos x="T0" y="T1"/>
                  </a:cxn>
                  <a:cxn ang="T11">
                    <a:pos x="T2" y="T3"/>
                  </a:cxn>
                  <a:cxn ang="T12">
                    <a:pos x="T4" y="T5"/>
                  </a:cxn>
                  <a:cxn ang="T13">
                    <a:pos x="T6" y="T7"/>
                  </a:cxn>
                  <a:cxn ang="T14">
                    <a:pos x="T8" y="T9"/>
                  </a:cxn>
                </a:cxnLst>
                <a:rect l="T15" t="T16" r="T17" b="T18"/>
                <a:pathLst>
                  <a:path w="127" h="91">
                    <a:moveTo>
                      <a:pt x="0" y="0"/>
                    </a:moveTo>
                    <a:lnTo>
                      <a:pt x="126" y="27"/>
                    </a:lnTo>
                    <a:lnTo>
                      <a:pt x="111" y="54"/>
                    </a:lnTo>
                    <a:lnTo>
                      <a:pt x="96" y="90"/>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62" name="Line 339"/>
              <p:cNvSpPr>
                <a:spLocks noChangeShapeType="1"/>
              </p:cNvSpPr>
              <p:nvPr/>
            </p:nvSpPr>
            <p:spPr bwMode="auto">
              <a:xfrm flipH="1" flipV="1">
                <a:off x="5018" y="2273"/>
                <a:ext cx="370" cy="196"/>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1" name="Group 343"/>
            <p:cNvGrpSpPr>
              <a:grpSpLocks/>
            </p:cNvGrpSpPr>
            <p:nvPr/>
          </p:nvGrpSpPr>
          <p:grpSpPr bwMode="auto">
            <a:xfrm>
              <a:off x="6596062" y="2794397"/>
              <a:ext cx="882254" cy="294084"/>
              <a:chOff x="4580" y="2221"/>
              <a:chExt cx="741" cy="247"/>
            </a:xfrm>
          </p:grpSpPr>
          <p:sp>
            <p:nvSpPr>
              <p:cNvPr id="30959" name="Freeform 341"/>
              <p:cNvSpPr>
                <a:spLocks/>
              </p:cNvSpPr>
              <p:nvPr/>
            </p:nvSpPr>
            <p:spPr bwMode="auto">
              <a:xfrm>
                <a:off x="4580" y="2221"/>
                <a:ext cx="127" cy="73"/>
              </a:xfrm>
              <a:custGeom>
                <a:avLst/>
                <a:gdLst>
                  <a:gd name="T0" fmla="*/ 0 w 127"/>
                  <a:gd name="T1" fmla="*/ 0 h 73"/>
                  <a:gd name="T2" fmla="*/ 126 w 127"/>
                  <a:gd name="T3" fmla="*/ 0 h 73"/>
                  <a:gd name="T4" fmla="*/ 119 w 127"/>
                  <a:gd name="T5" fmla="*/ 36 h 73"/>
                  <a:gd name="T6" fmla="*/ 111 w 127"/>
                  <a:gd name="T7" fmla="*/ 72 h 73"/>
                  <a:gd name="T8" fmla="*/ 0 w 127"/>
                  <a:gd name="T9" fmla="*/ 0 h 73"/>
                  <a:gd name="T10" fmla="*/ 0 60000 65536"/>
                  <a:gd name="T11" fmla="*/ 0 60000 65536"/>
                  <a:gd name="T12" fmla="*/ 0 60000 65536"/>
                  <a:gd name="T13" fmla="*/ 0 60000 65536"/>
                  <a:gd name="T14" fmla="*/ 0 60000 65536"/>
                  <a:gd name="T15" fmla="*/ 0 w 127"/>
                  <a:gd name="T16" fmla="*/ 0 h 73"/>
                  <a:gd name="T17" fmla="*/ 127 w 127"/>
                  <a:gd name="T18" fmla="*/ 73 h 73"/>
                </a:gdLst>
                <a:ahLst/>
                <a:cxnLst>
                  <a:cxn ang="T10">
                    <a:pos x="T0" y="T1"/>
                  </a:cxn>
                  <a:cxn ang="T11">
                    <a:pos x="T2" y="T3"/>
                  </a:cxn>
                  <a:cxn ang="T12">
                    <a:pos x="T4" y="T5"/>
                  </a:cxn>
                  <a:cxn ang="T13">
                    <a:pos x="T6" y="T7"/>
                  </a:cxn>
                  <a:cxn ang="T14">
                    <a:pos x="T8" y="T9"/>
                  </a:cxn>
                </a:cxnLst>
                <a:rect l="T15" t="T16" r="T17" b="T18"/>
                <a:pathLst>
                  <a:path w="127" h="73">
                    <a:moveTo>
                      <a:pt x="0" y="0"/>
                    </a:moveTo>
                    <a:lnTo>
                      <a:pt x="126" y="0"/>
                    </a:lnTo>
                    <a:lnTo>
                      <a:pt x="119" y="36"/>
                    </a:lnTo>
                    <a:lnTo>
                      <a:pt x="111" y="72"/>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60" name="Line 342"/>
              <p:cNvSpPr>
                <a:spLocks noChangeShapeType="1"/>
              </p:cNvSpPr>
              <p:nvPr/>
            </p:nvSpPr>
            <p:spPr bwMode="auto">
              <a:xfrm flipH="1" flipV="1">
                <a:off x="4690" y="2256"/>
                <a:ext cx="631" cy="212"/>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2" name="Group 346"/>
            <p:cNvGrpSpPr>
              <a:grpSpLocks/>
            </p:cNvGrpSpPr>
            <p:nvPr/>
          </p:nvGrpSpPr>
          <p:grpSpPr bwMode="auto">
            <a:xfrm>
              <a:off x="7381875" y="2794397"/>
              <a:ext cx="248841" cy="300038"/>
              <a:chOff x="5240" y="2221"/>
              <a:chExt cx="209" cy="252"/>
            </a:xfrm>
          </p:grpSpPr>
          <p:sp>
            <p:nvSpPr>
              <p:cNvPr id="30957" name="Freeform 344"/>
              <p:cNvSpPr>
                <a:spLocks/>
              </p:cNvSpPr>
              <p:nvPr/>
            </p:nvSpPr>
            <p:spPr bwMode="auto">
              <a:xfrm>
                <a:off x="5336" y="2221"/>
                <a:ext cx="113" cy="136"/>
              </a:xfrm>
              <a:custGeom>
                <a:avLst/>
                <a:gdLst>
                  <a:gd name="T0" fmla="*/ 112 w 113"/>
                  <a:gd name="T1" fmla="*/ 0 h 136"/>
                  <a:gd name="T2" fmla="*/ 45 w 113"/>
                  <a:gd name="T3" fmla="*/ 135 h 136"/>
                  <a:gd name="T4" fmla="*/ 23 w 113"/>
                  <a:gd name="T5" fmla="*/ 108 h 136"/>
                  <a:gd name="T6" fmla="*/ 0 w 113"/>
                  <a:gd name="T7" fmla="*/ 81 h 136"/>
                  <a:gd name="T8" fmla="*/ 112 w 113"/>
                  <a:gd name="T9" fmla="*/ 0 h 136"/>
                  <a:gd name="T10" fmla="*/ 0 60000 65536"/>
                  <a:gd name="T11" fmla="*/ 0 60000 65536"/>
                  <a:gd name="T12" fmla="*/ 0 60000 65536"/>
                  <a:gd name="T13" fmla="*/ 0 60000 65536"/>
                  <a:gd name="T14" fmla="*/ 0 60000 65536"/>
                  <a:gd name="T15" fmla="*/ 0 w 113"/>
                  <a:gd name="T16" fmla="*/ 0 h 136"/>
                  <a:gd name="T17" fmla="*/ 113 w 113"/>
                  <a:gd name="T18" fmla="*/ 136 h 136"/>
                </a:gdLst>
                <a:ahLst/>
                <a:cxnLst>
                  <a:cxn ang="T10">
                    <a:pos x="T0" y="T1"/>
                  </a:cxn>
                  <a:cxn ang="T11">
                    <a:pos x="T2" y="T3"/>
                  </a:cxn>
                  <a:cxn ang="T12">
                    <a:pos x="T4" y="T5"/>
                  </a:cxn>
                  <a:cxn ang="T13">
                    <a:pos x="T6" y="T7"/>
                  </a:cxn>
                  <a:cxn ang="T14">
                    <a:pos x="T8" y="T9"/>
                  </a:cxn>
                </a:cxnLst>
                <a:rect l="T15" t="T16" r="T17" b="T18"/>
                <a:pathLst>
                  <a:path w="113" h="136">
                    <a:moveTo>
                      <a:pt x="112" y="0"/>
                    </a:moveTo>
                    <a:lnTo>
                      <a:pt x="45" y="135"/>
                    </a:lnTo>
                    <a:lnTo>
                      <a:pt x="23" y="108"/>
                    </a:lnTo>
                    <a:lnTo>
                      <a:pt x="0" y="81"/>
                    </a:lnTo>
                    <a:lnTo>
                      <a:pt x="112"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58" name="Line 345"/>
              <p:cNvSpPr>
                <a:spLocks noChangeShapeType="1"/>
              </p:cNvSpPr>
              <p:nvPr/>
            </p:nvSpPr>
            <p:spPr bwMode="auto">
              <a:xfrm flipV="1">
                <a:off x="5240" y="2320"/>
                <a:ext cx="126" cy="153"/>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3" name="Group 349"/>
            <p:cNvGrpSpPr>
              <a:grpSpLocks/>
            </p:cNvGrpSpPr>
            <p:nvPr/>
          </p:nvGrpSpPr>
          <p:grpSpPr bwMode="auto">
            <a:xfrm>
              <a:off x="6913960" y="2794397"/>
              <a:ext cx="325040" cy="298847"/>
              <a:chOff x="4847" y="2221"/>
              <a:chExt cx="273" cy="251"/>
            </a:xfrm>
          </p:grpSpPr>
          <p:sp>
            <p:nvSpPr>
              <p:cNvPr id="30955" name="Freeform 347"/>
              <p:cNvSpPr>
                <a:spLocks/>
              </p:cNvSpPr>
              <p:nvPr/>
            </p:nvSpPr>
            <p:spPr bwMode="auto">
              <a:xfrm>
                <a:off x="4847" y="2221"/>
                <a:ext cx="112" cy="118"/>
              </a:xfrm>
              <a:custGeom>
                <a:avLst/>
                <a:gdLst>
                  <a:gd name="T0" fmla="*/ 0 w 112"/>
                  <a:gd name="T1" fmla="*/ 0 h 118"/>
                  <a:gd name="T2" fmla="*/ 111 w 112"/>
                  <a:gd name="T3" fmla="*/ 54 h 118"/>
                  <a:gd name="T4" fmla="*/ 96 w 112"/>
                  <a:gd name="T5" fmla="*/ 90 h 118"/>
                  <a:gd name="T6" fmla="*/ 74 w 112"/>
                  <a:gd name="T7" fmla="*/ 117 h 118"/>
                  <a:gd name="T8" fmla="*/ 0 w 112"/>
                  <a:gd name="T9" fmla="*/ 0 h 118"/>
                  <a:gd name="T10" fmla="*/ 0 60000 65536"/>
                  <a:gd name="T11" fmla="*/ 0 60000 65536"/>
                  <a:gd name="T12" fmla="*/ 0 60000 65536"/>
                  <a:gd name="T13" fmla="*/ 0 60000 65536"/>
                  <a:gd name="T14" fmla="*/ 0 60000 65536"/>
                  <a:gd name="T15" fmla="*/ 0 w 112"/>
                  <a:gd name="T16" fmla="*/ 0 h 118"/>
                  <a:gd name="T17" fmla="*/ 112 w 112"/>
                  <a:gd name="T18" fmla="*/ 118 h 118"/>
                </a:gdLst>
                <a:ahLst/>
                <a:cxnLst>
                  <a:cxn ang="T10">
                    <a:pos x="T0" y="T1"/>
                  </a:cxn>
                  <a:cxn ang="T11">
                    <a:pos x="T2" y="T3"/>
                  </a:cxn>
                  <a:cxn ang="T12">
                    <a:pos x="T4" y="T5"/>
                  </a:cxn>
                  <a:cxn ang="T13">
                    <a:pos x="T6" y="T7"/>
                  </a:cxn>
                  <a:cxn ang="T14">
                    <a:pos x="T8" y="T9"/>
                  </a:cxn>
                </a:cxnLst>
                <a:rect l="T15" t="T16" r="T17" b="T18"/>
                <a:pathLst>
                  <a:path w="112" h="118">
                    <a:moveTo>
                      <a:pt x="0" y="0"/>
                    </a:moveTo>
                    <a:lnTo>
                      <a:pt x="111" y="54"/>
                    </a:lnTo>
                    <a:lnTo>
                      <a:pt x="96" y="90"/>
                    </a:lnTo>
                    <a:lnTo>
                      <a:pt x="74" y="117"/>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56" name="Line 348"/>
              <p:cNvSpPr>
                <a:spLocks noChangeShapeType="1"/>
              </p:cNvSpPr>
              <p:nvPr/>
            </p:nvSpPr>
            <p:spPr bwMode="auto">
              <a:xfrm flipH="1" flipV="1">
                <a:off x="4935" y="2306"/>
                <a:ext cx="185" cy="166"/>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4" name="Group 352"/>
            <p:cNvGrpSpPr>
              <a:grpSpLocks/>
            </p:cNvGrpSpPr>
            <p:nvPr/>
          </p:nvGrpSpPr>
          <p:grpSpPr bwMode="auto">
            <a:xfrm>
              <a:off x="6198394" y="2794397"/>
              <a:ext cx="883444" cy="294084"/>
              <a:chOff x="4246" y="2221"/>
              <a:chExt cx="742" cy="247"/>
            </a:xfrm>
          </p:grpSpPr>
          <p:sp>
            <p:nvSpPr>
              <p:cNvPr id="30953" name="Freeform 350"/>
              <p:cNvSpPr>
                <a:spLocks/>
              </p:cNvSpPr>
              <p:nvPr/>
            </p:nvSpPr>
            <p:spPr bwMode="auto">
              <a:xfrm>
                <a:off x="4246" y="2221"/>
                <a:ext cx="127" cy="73"/>
              </a:xfrm>
              <a:custGeom>
                <a:avLst/>
                <a:gdLst>
                  <a:gd name="T0" fmla="*/ 0 w 127"/>
                  <a:gd name="T1" fmla="*/ 0 h 73"/>
                  <a:gd name="T2" fmla="*/ 126 w 127"/>
                  <a:gd name="T3" fmla="*/ 0 h 73"/>
                  <a:gd name="T4" fmla="*/ 119 w 127"/>
                  <a:gd name="T5" fmla="*/ 36 h 73"/>
                  <a:gd name="T6" fmla="*/ 112 w 127"/>
                  <a:gd name="T7" fmla="*/ 72 h 73"/>
                  <a:gd name="T8" fmla="*/ 0 w 127"/>
                  <a:gd name="T9" fmla="*/ 0 h 73"/>
                  <a:gd name="T10" fmla="*/ 0 60000 65536"/>
                  <a:gd name="T11" fmla="*/ 0 60000 65536"/>
                  <a:gd name="T12" fmla="*/ 0 60000 65536"/>
                  <a:gd name="T13" fmla="*/ 0 60000 65536"/>
                  <a:gd name="T14" fmla="*/ 0 60000 65536"/>
                  <a:gd name="T15" fmla="*/ 0 w 127"/>
                  <a:gd name="T16" fmla="*/ 0 h 73"/>
                  <a:gd name="T17" fmla="*/ 127 w 127"/>
                  <a:gd name="T18" fmla="*/ 73 h 73"/>
                </a:gdLst>
                <a:ahLst/>
                <a:cxnLst>
                  <a:cxn ang="T10">
                    <a:pos x="T0" y="T1"/>
                  </a:cxn>
                  <a:cxn ang="T11">
                    <a:pos x="T2" y="T3"/>
                  </a:cxn>
                  <a:cxn ang="T12">
                    <a:pos x="T4" y="T5"/>
                  </a:cxn>
                  <a:cxn ang="T13">
                    <a:pos x="T6" y="T7"/>
                  </a:cxn>
                  <a:cxn ang="T14">
                    <a:pos x="T8" y="T9"/>
                  </a:cxn>
                </a:cxnLst>
                <a:rect l="T15" t="T16" r="T17" b="T18"/>
                <a:pathLst>
                  <a:path w="127" h="73">
                    <a:moveTo>
                      <a:pt x="0" y="0"/>
                    </a:moveTo>
                    <a:lnTo>
                      <a:pt x="126" y="0"/>
                    </a:lnTo>
                    <a:lnTo>
                      <a:pt x="119" y="36"/>
                    </a:lnTo>
                    <a:lnTo>
                      <a:pt x="112" y="72"/>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54" name="Line 351"/>
              <p:cNvSpPr>
                <a:spLocks noChangeShapeType="1"/>
              </p:cNvSpPr>
              <p:nvPr/>
            </p:nvSpPr>
            <p:spPr bwMode="auto">
              <a:xfrm flipH="1" flipV="1">
                <a:off x="4358" y="2256"/>
                <a:ext cx="630" cy="212"/>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5" name="Group 355"/>
            <p:cNvGrpSpPr>
              <a:grpSpLocks/>
            </p:cNvGrpSpPr>
            <p:nvPr/>
          </p:nvGrpSpPr>
          <p:grpSpPr bwMode="auto">
            <a:xfrm>
              <a:off x="6665119" y="2794397"/>
              <a:ext cx="885825" cy="294084"/>
              <a:chOff x="4638" y="2221"/>
              <a:chExt cx="744" cy="247"/>
            </a:xfrm>
          </p:grpSpPr>
          <p:sp>
            <p:nvSpPr>
              <p:cNvPr id="30951" name="Freeform 353"/>
              <p:cNvSpPr>
                <a:spLocks/>
              </p:cNvSpPr>
              <p:nvPr/>
            </p:nvSpPr>
            <p:spPr bwMode="auto">
              <a:xfrm>
                <a:off x="5247" y="2221"/>
                <a:ext cx="135" cy="73"/>
              </a:xfrm>
              <a:custGeom>
                <a:avLst/>
                <a:gdLst>
                  <a:gd name="T0" fmla="*/ 134 w 135"/>
                  <a:gd name="T1" fmla="*/ 0 h 73"/>
                  <a:gd name="T2" fmla="*/ 15 w 135"/>
                  <a:gd name="T3" fmla="*/ 72 h 73"/>
                  <a:gd name="T4" fmla="*/ 8 w 135"/>
                  <a:gd name="T5" fmla="*/ 36 h 73"/>
                  <a:gd name="T6" fmla="*/ 0 w 135"/>
                  <a:gd name="T7" fmla="*/ 0 h 73"/>
                  <a:gd name="T8" fmla="*/ 134 w 135"/>
                  <a:gd name="T9" fmla="*/ 0 h 73"/>
                  <a:gd name="T10" fmla="*/ 0 60000 65536"/>
                  <a:gd name="T11" fmla="*/ 0 60000 65536"/>
                  <a:gd name="T12" fmla="*/ 0 60000 65536"/>
                  <a:gd name="T13" fmla="*/ 0 60000 65536"/>
                  <a:gd name="T14" fmla="*/ 0 60000 65536"/>
                  <a:gd name="T15" fmla="*/ 0 w 135"/>
                  <a:gd name="T16" fmla="*/ 0 h 73"/>
                  <a:gd name="T17" fmla="*/ 135 w 135"/>
                  <a:gd name="T18" fmla="*/ 73 h 73"/>
                </a:gdLst>
                <a:ahLst/>
                <a:cxnLst>
                  <a:cxn ang="T10">
                    <a:pos x="T0" y="T1"/>
                  </a:cxn>
                  <a:cxn ang="T11">
                    <a:pos x="T2" y="T3"/>
                  </a:cxn>
                  <a:cxn ang="T12">
                    <a:pos x="T4" y="T5"/>
                  </a:cxn>
                  <a:cxn ang="T13">
                    <a:pos x="T6" y="T7"/>
                  </a:cxn>
                  <a:cxn ang="T14">
                    <a:pos x="T8" y="T9"/>
                  </a:cxn>
                </a:cxnLst>
                <a:rect l="T15" t="T16" r="T17" b="T18"/>
                <a:pathLst>
                  <a:path w="135" h="73">
                    <a:moveTo>
                      <a:pt x="134" y="0"/>
                    </a:moveTo>
                    <a:lnTo>
                      <a:pt x="15" y="72"/>
                    </a:lnTo>
                    <a:lnTo>
                      <a:pt x="8" y="36"/>
                    </a:lnTo>
                    <a:lnTo>
                      <a:pt x="0" y="0"/>
                    </a:lnTo>
                    <a:lnTo>
                      <a:pt x="134"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52" name="Line 354"/>
              <p:cNvSpPr>
                <a:spLocks noChangeShapeType="1"/>
              </p:cNvSpPr>
              <p:nvPr/>
            </p:nvSpPr>
            <p:spPr bwMode="auto">
              <a:xfrm flipV="1">
                <a:off x="4638" y="2256"/>
                <a:ext cx="623" cy="212"/>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6" name="Group 358"/>
            <p:cNvGrpSpPr>
              <a:grpSpLocks/>
            </p:cNvGrpSpPr>
            <p:nvPr/>
          </p:nvGrpSpPr>
          <p:grpSpPr bwMode="auto">
            <a:xfrm>
              <a:off x="6516291" y="2794397"/>
              <a:ext cx="645319" cy="295275"/>
              <a:chOff x="4513" y="2221"/>
              <a:chExt cx="542" cy="248"/>
            </a:xfrm>
          </p:grpSpPr>
          <p:sp>
            <p:nvSpPr>
              <p:cNvPr id="30949" name="Freeform 356"/>
              <p:cNvSpPr>
                <a:spLocks/>
              </p:cNvSpPr>
              <p:nvPr/>
            </p:nvSpPr>
            <p:spPr bwMode="auto">
              <a:xfrm>
                <a:off x="4513" y="2221"/>
                <a:ext cx="127" cy="91"/>
              </a:xfrm>
              <a:custGeom>
                <a:avLst/>
                <a:gdLst>
                  <a:gd name="T0" fmla="*/ 0 w 127"/>
                  <a:gd name="T1" fmla="*/ 0 h 91"/>
                  <a:gd name="T2" fmla="*/ 126 w 127"/>
                  <a:gd name="T3" fmla="*/ 18 h 91"/>
                  <a:gd name="T4" fmla="*/ 112 w 127"/>
                  <a:gd name="T5" fmla="*/ 54 h 91"/>
                  <a:gd name="T6" fmla="*/ 104 w 127"/>
                  <a:gd name="T7" fmla="*/ 90 h 91"/>
                  <a:gd name="T8" fmla="*/ 0 w 127"/>
                  <a:gd name="T9" fmla="*/ 0 h 91"/>
                  <a:gd name="T10" fmla="*/ 0 60000 65536"/>
                  <a:gd name="T11" fmla="*/ 0 60000 65536"/>
                  <a:gd name="T12" fmla="*/ 0 60000 65536"/>
                  <a:gd name="T13" fmla="*/ 0 60000 65536"/>
                  <a:gd name="T14" fmla="*/ 0 60000 65536"/>
                  <a:gd name="T15" fmla="*/ 0 w 127"/>
                  <a:gd name="T16" fmla="*/ 0 h 91"/>
                  <a:gd name="T17" fmla="*/ 127 w 127"/>
                  <a:gd name="T18" fmla="*/ 91 h 91"/>
                </a:gdLst>
                <a:ahLst/>
                <a:cxnLst>
                  <a:cxn ang="T10">
                    <a:pos x="T0" y="T1"/>
                  </a:cxn>
                  <a:cxn ang="T11">
                    <a:pos x="T2" y="T3"/>
                  </a:cxn>
                  <a:cxn ang="T12">
                    <a:pos x="T4" y="T5"/>
                  </a:cxn>
                  <a:cxn ang="T13">
                    <a:pos x="T6" y="T7"/>
                  </a:cxn>
                  <a:cxn ang="T14">
                    <a:pos x="T8" y="T9"/>
                  </a:cxn>
                </a:cxnLst>
                <a:rect l="T15" t="T16" r="T17" b="T18"/>
                <a:pathLst>
                  <a:path w="127" h="91">
                    <a:moveTo>
                      <a:pt x="0" y="0"/>
                    </a:moveTo>
                    <a:lnTo>
                      <a:pt x="126" y="18"/>
                    </a:lnTo>
                    <a:lnTo>
                      <a:pt x="112" y="54"/>
                    </a:lnTo>
                    <a:lnTo>
                      <a:pt x="104" y="90"/>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50" name="Line 357"/>
              <p:cNvSpPr>
                <a:spLocks noChangeShapeType="1"/>
              </p:cNvSpPr>
              <p:nvPr/>
            </p:nvSpPr>
            <p:spPr bwMode="auto">
              <a:xfrm flipH="1" flipV="1">
                <a:off x="4617" y="2273"/>
                <a:ext cx="438" cy="196"/>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7" name="Group 361"/>
            <p:cNvGrpSpPr>
              <a:grpSpLocks/>
            </p:cNvGrpSpPr>
            <p:nvPr/>
          </p:nvGrpSpPr>
          <p:grpSpPr bwMode="auto">
            <a:xfrm>
              <a:off x="6198394" y="2794397"/>
              <a:ext cx="564356" cy="294084"/>
              <a:chOff x="4246" y="2221"/>
              <a:chExt cx="474" cy="247"/>
            </a:xfrm>
          </p:grpSpPr>
          <p:sp>
            <p:nvSpPr>
              <p:cNvPr id="30947" name="Freeform 359"/>
              <p:cNvSpPr>
                <a:spLocks/>
              </p:cNvSpPr>
              <p:nvPr/>
            </p:nvSpPr>
            <p:spPr bwMode="auto">
              <a:xfrm>
                <a:off x="4246" y="2221"/>
                <a:ext cx="127" cy="91"/>
              </a:xfrm>
              <a:custGeom>
                <a:avLst/>
                <a:gdLst>
                  <a:gd name="T0" fmla="*/ 0 w 127"/>
                  <a:gd name="T1" fmla="*/ 0 h 91"/>
                  <a:gd name="T2" fmla="*/ 126 w 127"/>
                  <a:gd name="T3" fmla="*/ 27 h 91"/>
                  <a:gd name="T4" fmla="*/ 112 w 127"/>
                  <a:gd name="T5" fmla="*/ 54 h 91"/>
                  <a:gd name="T6" fmla="*/ 97 w 127"/>
                  <a:gd name="T7" fmla="*/ 90 h 91"/>
                  <a:gd name="T8" fmla="*/ 0 w 127"/>
                  <a:gd name="T9" fmla="*/ 0 h 91"/>
                  <a:gd name="T10" fmla="*/ 0 60000 65536"/>
                  <a:gd name="T11" fmla="*/ 0 60000 65536"/>
                  <a:gd name="T12" fmla="*/ 0 60000 65536"/>
                  <a:gd name="T13" fmla="*/ 0 60000 65536"/>
                  <a:gd name="T14" fmla="*/ 0 60000 65536"/>
                  <a:gd name="T15" fmla="*/ 0 w 127"/>
                  <a:gd name="T16" fmla="*/ 0 h 91"/>
                  <a:gd name="T17" fmla="*/ 127 w 127"/>
                  <a:gd name="T18" fmla="*/ 91 h 91"/>
                </a:gdLst>
                <a:ahLst/>
                <a:cxnLst>
                  <a:cxn ang="T10">
                    <a:pos x="T0" y="T1"/>
                  </a:cxn>
                  <a:cxn ang="T11">
                    <a:pos x="T2" y="T3"/>
                  </a:cxn>
                  <a:cxn ang="T12">
                    <a:pos x="T4" y="T5"/>
                  </a:cxn>
                  <a:cxn ang="T13">
                    <a:pos x="T6" y="T7"/>
                  </a:cxn>
                  <a:cxn ang="T14">
                    <a:pos x="T8" y="T9"/>
                  </a:cxn>
                </a:cxnLst>
                <a:rect l="T15" t="T16" r="T17" b="T18"/>
                <a:pathLst>
                  <a:path w="127" h="91">
                    <a:moveTo>
                      <a:pt x="0" y="0"/>
                    </a:moveTo>
                    <a:lnTo>
                      <a:pt x="126" y="27"/>
                    </a:lnTo>
                    <a:lnTo>
                      <a:pt x="112" y="54"/>
                    </a:lnTo>
                    <a:lnTo>
                      <a:pt x="97" y="90"/>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48" name="Line 360"/>
              <p:cNvSpPr>
                <a:spLocks noChangeShapeType="1"/>
              </p:cNvSpPr>
              <p:nvPr/>
            </p:nvSpPr>
            <p:spPr bwMode="auto">
              <a:xfrm flipH="1" flipV="1">
                <a:off x="4349" y="2271"/>
                <a:ext cx="371" cy="197"/>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8" name="Group 364"/>
            <p:cNvGrpSpPr>
              <a:grpSpLocks/>
            </p:cNvGrpSpPr>
            <p:nvPr/>
          </p:nvGrpSpPr>
          <p:grpSpPr bwMode="auto">
            <a:xfrm>
              <a:off x="6119813" y="2794398"/>
              <a:ext cx="245269" cy="301228"/>
              <a:chOff x="4180" y="2221"/>
              <a:chExt cx="206" cy="253"/>
            </a:xfrm>
          </p:grpSpPr>
          <p:sp>
            <p:nvSpPr>
              <p:cNvPr id="30945" name="Freeform 362"/>
              <p:cNvSpPr>
                <a:spLocks/>
              </p:cNvSpPr>
              <p:nvPr/>
            </p:nvSpPr>
            <p:spPr bwMode="auto">
              <a:xfrm>
                <a:off x="4180" y="2221"/>
                <a:ext cx="104" cy="136"/>
              </a:xfrm>
              <a:custGeom>
                <a:avLst/>
                <a:gdLst>
                  <a:gd name="T0" fmla="*/ 0 w 104"/>
                  <a:gd name="T1" fmla="*/ 0 h 136"/>
                  <a:gd name="T2" fmla="*/ 103 w 104"/>
                  <a:gd name="T3" fmla="*/ 81 h 136"/>
                  <a:gd name="T4" fmla="*/ 81 w 104"/>
                  <a:gd name="T5" fmla="*/ 108 h 136"/>
                  <a:gd name="T6" fmla="*/ 59 w 104"/>
                  <a:gd name="T7" fmla="*/ 135 h 136"/>
                  <a:gd name="T8" fmla="*/ 0 w 104"/>
                  <a:gd name="T9" fmla="*/ 0 h 136"/>
                  <a:gd name="T10" fmla="*/ 0 60000 65536"/>
                  <a:gd name="T11" fmla="*/ 0 60000 65536"/>
                  <a:gd name="T12" fmla="*/ 0 60000 65536"/>
                  <a:gd name="T13" fmla="*/ 0 60000 65536"/>
                  <a:gd name="T14" fmla="*/ 0 60000 65536"/>
                  <a:gd name="T15" fmla="*/ 0 w 104"/>
                  <a:gd name="T16" fmla="*/ 0 h 136"/>
                  <a:gd name="T17" fmla="*/ 104 w 104"/>
                  <a:gd name="T18" fmla="*/ 136 h 136"/>
                </a:gdLst>
                <a:ahLst/>
                <a:cxnLst>
                  <a:cxn ang="T10">
                    <a:pos x="T0" y="T1"/>
                  </a:cxn>
                  <a:cxn ang="T11">
                    <a:pos x="T2" y="T3"/>
                  </a:cxn>
                  <a:cxn ang="T12">
                    <a:pos x="T4" y="T5"/>
                  </a:cxn>
                  <a:cxn ang="T13">
                    <a:pos x="T6" y="T7"/>
                  </a:cxn>
                  <a:cxn ang="T14">
                    <a:pos x="T8" y="T9"/>
                  </a:cxn>
                </a:cxnLst>
                <a:rect l="T15" t="T16" r="T17" b="T18"/>
                <a:pathLst>
                  <a:path w="104" h="136">
                    <a:moveTo>
                      <a:pt x="0" y="0"/>
                    </a:moveTo>
                    <a:lnTo>
                      <a:pt x="103" y="81"/>
                    </a:lnTo>
                    <a:lnTo>
                      <a:pt x="81" y="108"/>
                    </a:lnTo>
                    <a:lnTo>
                      <a:pt x="59" y="135"/>
                    </a:lnTo>
                    <a:lnTo>
                      <a:pt x="0"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46" name="Line 363"/>
              <p:cNvSpPr>
                <a:spLocks noChangeShapeType="1"/>
              </p:cNvSpPr>
              <p:nvPr/>
            </p:nvSpPr>
            <p:spPr bwMode="auto">
              <a:xfrm flipH="1" flipV="1">
                <a:off x="4253" y="2322"/>
                <a:ext cx="133" cy="152"/>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grpSp>
          <p:nvGrpSpPr>
            <p:cNvPr id="30939" name="Group 367"/>
            <p:cNvGrpSpPr>
              <a:grpSpLocks/>
            </p:cNvGrpSpPr>
            <p:nvPr/>
          </p:nvGrpSpPr>
          <p:grpSpPr bwMode="auto">
            <a:xfrm>
              <a:off x="6587729" y="2794397"/>
              <a:ext cx="247650" cy="300038"/>
              <a:chOff x="4573" y="2221"/>
              <a:chExt cx="208" cy="252"/>
            </a:xfrm>
          </p:grpSpPr>
          <p:sp>
            <p:nvSpPr>
              <p:cNvPr id="30943" name="Freeform 365"/>
              <p:cNvSpPr>
                <a:spLocks/>
              </p:cNvSpPr>
              <p:nvPr/>
            </p:nvSpPr>
            <p:spPr bwMode="auto">
              <a:xfrm>
                <a:off x="4669" y="2221"/>
                <a:ext cx="112" cy="136"/>
              </a:xfrm>
              <a:custGeom>
                <a:avLst/>
                <a:gdLst>
                  <a:gd name="T0" fmla="*/ 111 w 112"/>
                  <a:gd name="T1" fmla="*/ 0 h 136"/>
                  <a:gd name="T2" fmla="*/ 45 w 112"/>
                  <a:gd name="T3" fmla="*/ 135 h 136"/>
                  <a:gd name="T4" fmla="*/ 22 w 112"/>
                  <a:gd name="T5" fmla="*/ 108 h 136"/>
                  <a:gd name="T6" fmla="*/ 0 w 112"/>
                  <a:gd name="T7" fmla="*/ 81 h 136"/>
                  <a:gd name="T8" fmla="*/ 111 w 112"/>
                  <a:gd name="T9" fmla="*/ 0 h 136"/>
                  <a:gd name="T10" fmla="*/ 0 60000 65536"/>
                  <a:gd name="T11" fmla="*/ 0 60000 65536"/>
                  <a:gd name="T12" fmla="*/ 0 60000 65536"/>
                  <a:gd name="T13" fmla="*/ 0 60000 65536"/>
                  <a:gd name="T14" fmla="*/ 0 60000 65536"/>
                  <a:gd name="T15" fmla="*/ 0 w 112"/>
                  <a:gd name="T16" fmla="*/ 0 h 136"/>
                  <a:gd name="T17" fmla="*/ 112 w 112"/>
                  <a:gd name="T18" fmla="*/ 136 h 136"/>
                </a:gdLst>
                <a:ahLst/>
                <a:cxnLst>
                  <a:cxn ang="T10">
                    <a:pos x="T0" y="T1"/>
                  </a:cxn>
                  <a:cxn ang="T11">
                    <a:pos x="T2" y="T3"/>
                  </a:cxn>
                  <a:cxn ang="T12">
                    <a:pos x="T4" y="T5"/>
                  </a:cxn>
                  <a:cxn ang="T13">
                    <a:pos x="T6" y="T7"/>
                  </a:cxn>
                  <a:cxn ang="T14">
                    <a:pos x="T8" y="T9"/>
                  </a:cxn>
                </a:cxnLst>
                <a:rect l="T15" t="T16" r="T17" b="T18"/>
                <a:pathLst>
                  <a:path w="112" h="136">
                    <a:moveTo>
                      <a:pt x="111" y="0"/>
                    </a:moveTo>
                    <a:lnTo>
                      <a:pt x="45" y="135"/>
                    </a:lnTo>
                    <a:lnTo>
                      <a:pt x="22" y="108"/>
                    </a:lnTo>
                    <a:lnTo>
                      <a:pt x="0" y="81"/>
                    </a:lnTo>
                    <a:lnTo>
                      <a:pt x="111" y="0"/>
                    </a:lnTo>
                  </a:path>
                </a:pathLst>
              </a:custGeom>
              <a:solidFill>
                <a:srgbClr val="00CC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ea typeface="Helvetica Neue" charset="0"/>
                  <a:cs typeface="Helvetica Neue" charset="0"/>
                </a:endParaRPr>
              </a:p>
            </p:txBody>
          </p:sp>
          <p:sp>
            <p:nvSpPr>
              <p:cNvPr id="30944" name="Line 366"/>
              <p:cNvSpPr>
                <a:spLocks noChangeShapeType="1"/>
              </p:cNvSpPr>
              <p:nvPr/>
            </p:nvSpPr>
            <p:spPr bwMode="auto">
              <a:xfrm flipV="1">
                <a:off x="4573" y="2320"/>
                <a:ext cx="126" cy="153"/>
              </a:xfrm>
              <a:prstGeom prst="line">
                <a:avLst/>
              </a:prstGeom>
              <a:noFill/>
              <a:ln w="12700">
                <a:solidFill>
                  <a:srgbClr val="00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ea typeface="Helvetica Neue" charset="0"/>
                  <a:cs typeface="Helvetica Neue" charset="0"/>
                </a:endParaRPr>
              </a:p>
            </p:txBody>
          </p:sp>
        </p:grpSp>
        <p:sp>
          <p:nvSpPr>
            <p:cNvPr id="30942" name="Rectangle 370"/>
            <p:cNvSpPr>
              <a:spLocks noChangeArrowheads="1"/>
            </p:cNvSpPr>
            <p:nvPr/>
          </p:nvSpPr>
          <p:spPr bwMode="auto">
            <a:xfrm>
              <a:off x="5719016" y="3408759"/>
              <a:ext cx="2201324"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eaLnBrk="0" hangingPunct="0">
                <a:defRPr sz="1200">
                  <a:solidFill>
                    <a:srgbClr val="000000"/>
                  </a:solidFill>
                  <a:latin typeface="Arial" charset="0"/>
                  <a:ea typeface="Osaka" charset="0"/>
                </a:defRPr>
              </a:lvl1pPr>
              <a:lvl2pPr marL="742950" indent="-285750" eaLnBrk="0" hangingPunct="0">
                <a:defRPr sz="1200">
                  <a:solidFill>
                    <a:srgbClr val="000000"/>
                  </a:solidFill>
                  <a:latin typeface="Arial" charset="0"/>
                  <a:ea typeface="Osaka" charset="0"/>
                </a:defRPr>
              </a:lvl2pPr>
              <a:lvl3pPr marL="1143000" indent="-228600" eaLnBrk="0" hangingPunct="0">
                <a:defRPr sz="1200">
                  <a:solidFill>
                    <a:srgbClr val="000000"/>
                  </a:solidFill>
                  <a:latin typeface="Arial" charset="0"/>
                  <a:ea typeface="Osaka" charset="0"/>
                </a:defRPr>
              </a:lvl3pPr>
              <a:lvl4pPr marL="1600200" indent="-228600" eaLnBrk="0" hangingPunct="0">
                <a:defRPr sz="1200">
                  <a:solidFill>
                    <a:srgbClr val="000000"/>
                  </a:solidFill>
                  <a:latin typeface="Arial" charset="0"/>
                  <a:ea typeface="Osaka" charset="0"/>
                </a:defRPr>
              </a:lvl4pPr>
              <a:lvl5pPr marL="2057400" indent="-228600" eaLnBrk="0" hangingPunct="0">
                <a:defRPr sz="1200">
                  <a:solidFill>
                    <a:srgbClr val="000000"/>
                  </a:solidFill>
                  <a:latin typeface="Arial" charset="0"/>
                  <a:ea typeface="Osaka" charset="0"/>
                </a:defRPr>
              </a:lvl5pPr>
              <a:lvl6pPr marL="2514600" indent="-228600" eaLnBrk="0" fontAlgn="base" hangingPunct="0">
                <a:spcBef>
                  <a:spcPct val="0"/>
                </a:spcBef>
                <a:spcAft>
                  <a:spcPct val="0"/>
                </a:spcAft>
                <a:defRPr sz="1200">
                  <a:solidFill>
                    <a:srgbClr val="000000"/>
                  </a:solidFill>
                  <a:latin typeface="Arial" charset="0"/>
                  <a:ea typeface="Osaka" charset="0"/>
                </a:defRPr>
              </a:lvl6pPr>
              <a:lvl7pPr marL="2971800" indent="-228600" eaLnBrk="0" fontAlgn="base" hangingPunct="0">
                <a:spcBef>
                  <a:spcPct val="0"/>
                </a:spcBef>
                <a:spcAft>
                  <a:spcPct val="0"/>
                </a:spcAft>
                <a:defRPr sz="1200">
                  <a:solidFill>
                    <a:srgbClr val="000000"/>
                  </a:solidFill>
                  <a:latin typeface="Arial" charset="0"/>
                  <a:ea typeface="Osaka" charset="0"/>
                </a:defRPr>
              </a:lvl7pPr>
              <a:lvl8pPr marL="3429000" indent="-228600" eaLnBrk="0" fontAlgn="base" hangingPunct="0">
                <a:spcBef>
                  <a:spcPct val="0"/>
                </a:spcBef>
                <a:spcAft>
                  <a:spcPct val="0"/>
                </a:spcAft>
                <a:defRPr sz="1200">
                  <a:solidFill>
                    <a:srgbClr val="000000"/>
                  </a:solidFill>
                  <a:latin typeface="Arial" charset="0"/>
                  <a:ea typeface="Osaka" charset="0"/>
                </a:defRPr>
              </a:lvl8pPr>
              <a:lvl9pPr marL="3886200" indent="-228600" eaLnBrk="0" fontAlgn="base" hangingPunct="0">
                <a:spcBef>
                  <a:spcPct val="0"/>
                </a:spcBef>
                <a:spcAft>
                  <a:spcPct val="0"/>
                </a:spcAft>
                <a:defRPr sz="1200">
                  <a:solidFill>
                    <a:srgbClr val="000000"/>
                  </a:solidFill>
                  <a:latin typeface="Arial" charset="0"/>
                  <a:ea typeface="Osaka" charset="0"/>
                </a:defRPr>
              </a:lvl9pPr>
            </a:lstStyle>
            <a:p>
              <a:pPr eaLnBrk="1" hangingPunct="1">
                <a:lnSpc>
                  <a:spcPct val="90000"/>
                </a:lnSpc>
              </a:pPr>
              <a:r>
                <a:rPr lang="en-US" altLang="x-none" sz="2000">
                  <a:latin typeface="Helvetica Neue" charset="0"/>
                  <a:ea typeface="Helvetica Neue" charset="0"/>
                  <a:cs typeface="Helvetica Neue" charset="0"/>
                </a:rPr>
                <a:t>Good for spreading load</a:t>
              </a:r>
            </a:p>
          </p:txBody>
        </p:sp>
        <p:sp>
          <p:nvSpPr>
            <p:cNvPr id="6" name="TextBox 5"/>
            <p:cNvSpPr txBox="1"/>
            <p:nvPr/>
          </p:nvSpPr>
          <p:spPr>
            <a:xfrm>
              <a:off x="6168596" y="1596271"/>
              <a:ext cx="1352966" cy="346249"/>
            </a:xfrm>
            <a:prstGeom prst="rect">
              <a:avLst/>
            </a:prstGeom>
            <a:noFill/>
          </p:spPr>
          <p:txBody>
            <a:bodyPr wrap="none" rtlCol="0">
              <a:spAutoFit/>
            </a:bodyPr>
            <a:lstStyle/>
            <a:p>
              <a:r>
                <a:rPr lang="en-US" sz="2400" dirty="0"/>
                <a:t>Round-Robin</a:t>
              </a:r>
            </a:p>
          </p:txBody>
        </p:sp>
      </p:grpSp>
      <p:sp>
        <p:nvSpPr>
          <p:cNvPr id="2" name="Line Callout 1 1"/>
          <p:cNvSpPr/>
          <p:nvPr/>
        </p:nvSpPr>
        <p:spPr>
          <a:xfrm>
            <a:off x="10366377" y="4146870"/>
            <a:ext cx="1366839" cy="612773"/>
          </a:xfrm>
          <a:prstGeom prst="borderCallout1">
            <a:avLst>
              <a:gd name="adj1" fmla="val 18750"/>
              <a:gd name="adj2" fmla="val -8333"/>
              <a:gd name="adj3" fmla="val 79704"/>
              <a:gd name="adj4" fmla="val -378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tx1"/>
                </a:solidFill>
              </a:rPr>
              <a:t>Before loading into database</a:t>
            </a:r>
            <a:endParaRPr lang="en-US" sz="2400" dirty="0">
              <a:solidFill>
                <a:schemeClr val="tx1"/>
              </a:solidFill>
            </a:endParaRPr>
          </a:p>
        </p:txBody>
      </p:sp>
      <p:sp>
        <p:nvSpPr>
          <p:cNvPr id="377" name="Line Callout 1 376"/>
          <p:cNvSpPr/>
          <p:nvPr/>
        </p:nvSpPr>
        <p:spPr>
          <a:xfrm>
            <a:off x="10467974" y="3126104"/>
            <a:ext cx="1366839" cy="759720"/>
          </a:xfrm>
          <a:prstGeom prst="borderCallout1">
            <a:avLst>
              <a:gd name="adj1" fmla="val 18750"/>
              <a:gd name="adj2" fmla="val -8333"/>
              <a:gd name="adj3" fmla="val 103802"/>
              <a:gd name="adj4" fmla="val -447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tx1"/>
                </a:solidFill>
              </a:rPr>
              <a:t>Loaded and partitioned</a:t>
            </a:r>
          </a:p>
        </p:txBody>
      </p:sp>
      <p:sp>
        <p:nvSpPr>
          <p:cNvPr id="10" name="Slide Number Placeholder 9"/>
          <p:cNvSpPr>
            <a:spLocks noGrp="1"/>
          </p:cNvSpPr>
          <p:nvPr>
            <p:ph type="sldNum" sz="quarter" idx="12"/>
          </p:nvPr>
        </p:nvSpPr>
        <p:spPr/>
        <p:txBody>
          <a:bodyPr/>
          <a:lstStyle/>
          <a:p>
            <a:fld id="{459F6482-13E3-48AA-9F28-7362888D1E43}" type="slidenum">
              <a:rPr lang="en-US" smtClean="0"/>
              <a:t>96</a:t>
            </a:fld>
            <a:endParaRPr lang="en-US"/>
          </a:p>
        </p:txBody>
      </p:sp>
    </p:spTree>
    <p:extLst>
      <p:ext uri="{BB962C8B-B14F-4D97-AF65-F5344CB8AC3E}">
        <p14:creationId xmlns:p14="http://schemas.microsoft.com/office/powerpoint/2010/main" val="798942744"/>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Grace Hash </a:t>
            </a:r>
            <a:r>
              <a:rPr lang="en-US" dirty="0" smtClean="0"/>
              <a:t>Join</a:t>
            </a:r>
            <a:endParaRPr lang="en-US" dirty="0"/>
          </a:p>
        </p:txBody>
      </p:sp>
      <p:sp>
        <p:nvSpPr>
          <p:cNvPr id="3" name="Content Placeholder 2"/>
          <p:cNvSpPr>
            <a:spLocks noGrp="1"/>
          </p:cNvSpPr>
          <p:nvPr>
            <p:ph idx="1"/>
          </p:nvPr>
        </p:nvSpPr>
        <p:spPr>
          <a:xfrm>
            <a:off x="609600" y="1498600"/>
            <a:ext cx="10972800" cy="4525963"/>
          </a:xfrm>
        </p:spPr>
        <p:txBody>
          <a:bodyPr/>
          <a:lstStyle/>
          <a:p>
            <a:r>
              <a:rPr lang="en-US" dirty="0"/>
              <a:t>Pass 2 is local Grace Hash Join per node</a:t>
            </a:r>
          </a:p>
          <a:p>
            <a:pPr lvl="1"/>
            <a:r>
              <a:rPr lang="en-US" dirty="0"/>
              <a:t>Complete independence across nodes</a:t>
            </a:r>
          </a:p>
        </p:txBody>
      </p:sp>
      <p:grpSp>
        <p:nvGrpSpPr>
          <p:cNvPr id="6" name="Group 5" descr="Each node does an independent grace hash join to join R and S" title="Pass 2"/>
          <p:cNvGrpSpPr/>
          <p:nvPr/>
        </p:nvGrpSpPr>
        <p:grpSpPr>
          <a:xfrm>
            <a:off x="5636254" y="2646242"/>
            <a:ext cx="2370046" cy="4030637"/>
            <a:chOff x="6017867" y="1920497"/>
            <a:chExt cx="1777534" cy="3022978"/>
          </a:xfrm>
        </p:grpSpPr>
        <p:grpSp>
          <p:nvGrpSpPr>
            <p:cNvPr id="13" name="Group 12"/>
            <p:cNvGrpSpPr/>
            <p:nvPr/>
          </p:nvGrpSpPr>
          <p:grpSpPr>
            <a:xfrm>
              <a:off x="6286500" y="1938292"/>
              <a:ext cx="821999" cy="884334"/>
              <a:chOff x="6858000" y="2362200"/>
              <a:chExt cx="1673684" cy="1800606"/>
            </a:xfrm>
          </p:grpSpPr>
          <p:grpSp>
            <p:nvGrpSpPr>
              <p:cNvPr id="67" name="Group 1888"/>
              <p:cNvGrpSpPr/>
              <p:nvPr/>
            </p:nvGrpSpPr>
            <p:grpSpPr>
              <a:xfrm>
                <a:off x="7618213" y="3061515"/>
                <a:ext cx="913471" cy="657648"/>
                <a:chOff x="-1" y="163776"/>
                <a:chExt cx="913470" cy="657647"/>
              </a:xfrm>
            </p:grpSpPr>
            <p:sp>
              <p:nvSpPr>
                <p:cNvPr id="69" name="Shape 1881"/>
                <p:cNvSpPr/>
                <p:nvPr/>
              </p:nvSpPr>
              <p:spPr>
                <a:xfrm>
                  <a:off x="-1" y="163776"/>
                  <a:ext cx="670978" cy="657647"/>
                </a:xfrm>
                <a:prstGeom prst="rect">
                  <a:avLst/>
                </a:prstGeom>
                <a:solidFill>
                  <a:srgbClr val="3365FF"/>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70" name="Shape 1882"/>
                <p:cNvSpPr/>
                <p:nvPr/>
              </p:nvSpPr>
              <p:spPr>
                <a:xfrm>
                  <a:off x="73000" y="232334"/>
                  <a:ext cx="540211" cy="4183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71" name="Shape 1883"/>
                <p:cNvSpPr/>
                <p:nvPr/>
              </p:nvSpPr>
              <p:spPr>
                <a:xfrm flipH="1">
                  <a:off x="571087" y="432929"/>
                  <a:ext cx="342382" cy="318906"/>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72" name="Shape 1884"/>
                <p:cNvSpPr/>
                <p:nvPr/>
              </p:nvSpPr>
              <p:spPr>
                <a:xfrm>
                  <a:off x="73000"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73" name="Shape 1885"/>
                <p:cNvSpPr/>
                <p:nvPr/>
              </p:nvSpPr>
              <p:spPr>
                <a:xfrm>
                  <a:off x="474048"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74" name="Shape 1886"/>
                <p:cNvSpPr/>
                <p:nvPr/>
              </p:nvSpPr>
              <p:spPr>
                <a:xfrm flipV="1">
                  <a:off x="136228" y="650664"/>
                  <a:ext cx="107747"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sp>
              <p:nvSpPr>
                <p:cNvPr id="87" name="Shape 1887"/>
                <p:cNvSpPr/>
                <p:nvPr/>
              </p:nvSpPr>
              <p:spPr>
                <a:xfrm flipH="1" flipV="1">
                  <a:off x="454245" y="650664"/>
                  <a:ext cx="81062"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grpSp>
          <p:grpSp>
            <p:nvGrpSpPr>
              <p:cNvPr id="94" name="Group 1892"/>
              <p:cNvGrpSpPr/>
              <p:nvPr/>
            </p:nvGrpSpPr>
            <p:grpSpPr>
              <a:xfrm>
                <a:off x="6861484" y="3267446"/>
                <a:ext cx="486183" cy="895360"/>
                <a:chOff x="-1" y="0"/>
                <a:chExt cx="486181" cy="895359"/>
              </a:xfrm>
            </p:grpSpPr>
            <p:sp>
              <p:nvSpPr>
                <p:cNvPr id="95" name="Shape 1889"/>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3365FF"/>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96" name="Shape 1890"/>
                <p:cNvSpPr/>
                <p:nvPr/>
              </p:nvSpPr>
              <p:spPr>
                <a:xfrm>
                  <a:off x="-1" y="-1"/>
                  <a:ext cx="486182" cy="223843"/>
                </a:xfrm>
                <a:prstGeom prst="ellipse">
                  <a:avLst/>
                </a:prstGeom>
                <a:solidFill>
                  <a:srgbClr val="3365FF"/>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97" name="Shape 1891"/>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chemeClr val="tx1">
                    <a:lumMod val="40000"/>
                    <a:lumOff val="60000"/>
                  </a:schemeClr>
                </a:solid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98" name="Shape 1893"/>
              <p:cNvSpPr/>
              <p:nvPr/>
            </p:nvSpPr>
            <p:spPr>
              <a:xfrm>
                <a:off x="6935320" y="3535354"/>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99" name="Shape 1894"/>
              <p:cNvSpPr/>
              <p:nvPr/>
            </p:nvSpPr>
            <p:spPr>
              <a:xfrm>
                <a:off x="6934048" y="3716717"/>
                <a:ext cx="336636" cy="113910"/>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00" name="Shape 1895"/>
              <p:cNvSpPr/>
              <p:nvPr/>
            </p:nvSpPr>
            <p:spPr>
              <a:xfrm>
                <a:off x="6932774" y="3915897"/>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grpSp>
            <p:nvGrpSpPr>
              <p:cNvPr id="101" name="Group 1903"/>
              <p:cNvGrpSpPr/>
              <p:nvPr/>
            </p:nvGrpSpPr>
            <p:grpSpPr>
              <a:xfrm>
                <a:off x="6858000" y="2362200"/>
                <a:ext cx="486182" cy="895360"/>
                <a:chOff x="-1" y="0"/>
                <a:chExt cx="486181" cy="895359"/>
              </a:xfrm>
            </p:grpSpPr>
            <p:grpSp>
              <p:nvGrpSpPr>
                <p:cNvPr id="102" name="Group 1899"/>
                <p:cNvGrpSpPr/>
                <p:nvPr/>
              </p:nvGrpSpPr>
              <p:grpSpPr>
                <a:xfrm>
                  <a:off x="-2" y="-1"/>
                  <a:ext cx="486183" cy="895361"/>
                  <a:chOff x="-1" y="0"/>
                  <a:chExt cx="486181" cy="895359"/>
                </a:xfrm>
              </p:grpSpPr>
              <p:sp>
                <p:nvSpPr>
                  <p:cNvPr id="106" name="Shape 1896"/>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B9BD5"/>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07" name="Shape 1897"/>
                  <p:cNvSpPr/>
                  <p:nvPr/>
                </p:nvSpPr>
                <p:spPr>
                  <a:xfrm>
                    <a:off x="-1" y="-1"/>
                    <a:ext cx="486182" cy="223843"/>
                  </a:xfrm>
                  <a:prstGeom prst="ellipse">
                    <a:avLst/>
                  </a:prstGeom>
                  <a:solidFill>
                    <a:srgbClr val="3365FF"/>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08" name="Shape 1898"/>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rgbClr val="3365FF"/>
                  </a:solid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103" name="Shape 1900"/>
                <p:cNvSpPr/>
                <p:nvPr/>
              </p:nvSpPr>
              <p:spPr>
                <a:xfrm>
                  <a:off x="67453" y="267907"/>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04" name="Shape 1901"/>
                <p:cNvSpPr/>
                <p:nvPr/>
              </p:nvSpPr>
              <p:spPr>
                <a:xfrm>
                  <a:off x="66182" y="449271"/>
                  <a:ext cx="336636" cy="113910"/>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05" name="Shape 1902"/>
                <p:cNvSpPr/>
                <p:nvPr/>
              </p:nvSpPr>
              <p:spPr>
                <a:xfrm>
                  <a:off x="64908" y="648451"/>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grpSp>
          <p:sp>
            <p:nvSpPr>
              <p:cNvPr id="109" name="Shape 1904"/>
              <p:cNvSpPr/>
              <p:nvPr/>
            </p:nvSpPr>
            <p:spPr>
              <a:xfrm>
                <a:off x="7259546" y="2759625"/>
                <a:ext cx="554186" cy="571044"/>
              </a:xfrm>
              <a:prstGeom prst="line">
                <a:avLst/>
              </a:prstGeom>
              <a:ln w="28575">
                <a:solidFill>
                  <a:srgbClr val="000000"/>
                </a:solidFill>
              </a:ln>
            </p:spPr>
            <p:txBody>
              <a:bodyPr lIns="45719" rIns="45719"/>
              <a:lstStyle/>
              <a:p>
                <a:endParaRPr/>
              </a:p>
            </p:txBody>
          </p:sp>
          <p:sp>
            <p:nvSpPr>
              <p:cNvPr id="110" name="Shape 1905"/>
              <p:cNvSpPr/>
              <p:nvPr/>
            </p:nvSpPr>
            <p:spPr>
              <a:xfrm>
                <a:off x="7263031" y="3630320"/>
                <a:ext cx="491413" cy="20065"/>
              </a:xfrm>
              <a:prstGeom prst="line">
                <a:avLst/>
              </a:prstGeom>
              <a:ln w="28575">
                <a:solidFill>
                  <a:srgbClr val="000000"/>
                </a:solidFill>
              </a:ln>
            </p:spPr>
            <p:txBody>
              <a:bodyPr lIns="45719" rIns="45719"/>
              <a:lstStyle/>
              <a:p>
                <a:endParaRPr/>
              </a:p>
            </p:txBody>
          </p:sp>
        </p:grpSp>
        <p:grpSp>
          <p:nvGrpSpPr>
            <p:cNvPr id="171" name="Group 170"/>
            <p:cNvGrpSpPr/>
            <p:nvPr/>
          </p:nvGrpSpPr>
          <p:grpSpPr>
            <a:xfrm>
              <a:off x="6286501" y="2947274"/>
              <a:ext cx="821999" cy="884334"/>
              <a:chOff x="6858000" y="2362200"/>
              <a:chExt cx="1673684" cy="1800606"/>
            </a:xfrm>
          </p:grpSpPr>
          <p:grpSp>
            <p:nvGrpSpPr>
              <p:cNvPr id="172" name="Group 1888"/>
              <p:cNvGrpSpPr/>
              <p:nvPr/>
            </p:nvGrpSpPr>
            <p:grpSpPr>
              <a:xfrm>
                <a:off x="7618213" y="3061515"/>
                <a:ext cx="913471" cy="657648"/>
                <a:chOff x="-1" y="163776"/>
                <a:chExt cx="913470" cy="657647"/>
              </a:xfrm>
            </p:grpSpPr>
            <p:sp>
              <p:nvSpPr>
                <p:cNvPr id="191" name="Shape 1881"/>
                <p:cNvSpPr/>
                <p:nvPr/>
              </p:nvSpPr>
              <p:spPr>
                <a:xfrm>
                  <a:off x="-1" y="163776"/>
                  <a:ext cx="670978" cy="657647"/>
                </a:xfrm>
                <a:prstGeom prst="rect">
                  <a:avLst/>
                </a:prstGeom>
                <a:solidFill>
                  <a:srgbClr val="09B05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92" name="Shape 1882"/>
                <p:cNvSpPr/>
                <p:nvPr/>
              </p:nvSpPr>
              <p:spPr>
                <a:xfrm>
                  <a:off x="73000" y="232334"/>
                  <a:ext cx="540211" cy="4183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93" name="Shape 1883"/>
                <p:cNvSpPr/>
                <p:nvPr/>
              </p:nvSpPr>
              <p:spPr>
                <a:xfrm flipH="1">
                  <a:off x="571087" y="432929"/>
                  <a:ext cx="342382" cy="318906"/>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94" name="Shape 1884"/>
                <p:cNvSpPr/>
                <p:nvPr/>
              </p:nvSpPr>
              <p:spPr>
                <a:xfrm>
                  <a:off x="73000"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95" name="Shape 1885"/>
                <p:cNvSpPr/>
                <p:nvPr/>
              </p:nvSpPr>
              <p:spPr>
                <a:xfrm>
                  <a:off x="474048"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96" name="Shape 1886"/>
                <p:cNvSpPr/>
                <p:nvPr/>
              </p:nvSpPr>
              <p:spPr>
                <a:xfrm flipV="1">
                  <a:off x="136228" y="650664"/>
                  <a:ext cx="107747"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sp>
              <p:nvSpPr>
                <p:cNvPr id="197" name="Shape 1887"/>
                <p:cNvSpPr/>
                <p:nvPr/>
              </p:nvSpPr>
              <p:spPr>
                <a:xfrm flipH="1" flipV="1">
                  <a:off x="454245" y="650664"/>
                  <a:ext cx="81062"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grpSp>
          <p:grpSp>
            <p:nvGrpSpPr>
              <p:cNvPr id="173" name="Group 1892"/>
              <p:cNvGrpSpPr/>
              <p:nvPr/>
            </p:nvGrpSpPr>
            <p:grpSpPr>
              <a:xfrm>
                <a:off x="6861484" y="3267446"/>
                <a:ext cx="486183" cy="895360"/>
                <a:chOff x="-1" y="0"/>
                <a:chExt cx="486181" cy="895359"/>
              </a:xfrm>
            </p:grpSpPr>
            <p:sp>
              <p:nvSpPr>
                <p:cNvPr id="187" name="Shape 1889"/>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FFC00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88" name="Shape 1890"/>
                <p:cNvSpPr/>
                <p:nvPr/>
              </p:nvSpPr>
              <p:spPr>
                <a:xfrm>
                  <a:off x="-1" y="-1"/>
                  <a:ext cx="486182" cy="223843"/>
                </a:xfrm>
                <a:prstGeom prst="ellipse">
                  <a:avLst/>
                </a:prstGeom>
                <a:solidFill>
                  <a:srgbClr val="09B05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89" name="Shape 1891"/>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rgbClr val="92D050"/>
                </a:solid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174" name="Shape 1893"/>
              <p:cNvSpPr/>
              <p:nvPr/>
            </p:nvSpPr>
            <p:spPr>
              <a:xfrm>
                <a:off x="6935320" y="3535354"/>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75" name="Shape 1894"/>
              <p:cNvSpPr/>
              <p:nvPr/>
            </p:nvSpPr>
            <p:spPr>
              <a:xfrm>
                <a:off x="6934048" y="3716717"/>
                <a:ext cx="336636" cy="113910"/>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176" name="Shape 1895"/>
              <p:cNvSpPr/>
              <p:nvPr/>
            </p:nvSpPr>
            <p:spPr>
              <a:xfrm>
                <a:off x="6932774" y="3915897"/>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grpSp>
            <p:nvGrpSpPr>
              <p:cNvPr id="177" name="Group 1903"/>
              <p:cNvGrpSpPr/>
              <p:nvPr/>
            </p:nvGrpSpPr>
            <p:grpSpPr>
              <a:xfrm>
                <a:off x="6858000" y="2362200"/>
                <a:ext cx="486182" cy="895360"/>
                <a:chOff x="-1" y="0"/>
                <a:chExt cx="486181" cy="895359"/>
              </a:xfrm>
            </p:grpSpPr>
            <p:grpSp>
              <p:nvGrpSpPr>
                <p:cNvPr id="180" name="Group 1899"/>
                <p:cNvGrpSpPr/>
                <p:nvPr/>
              </p:nvGrpSpPr>
              <p:grpSpPr>
                <a:xfrm>
                  <a:off x="-2" y="-1"/>
                  <a:ext cx="486183" cy="895361"/>
                  <a:chOff x="-1" y="0"/>
                  <a:chExt cx="486181" cy="895359"/>
                </a:xfrm>
              </p:grpSpPr>
              <p:sp>
                <p:nvSpPr>
                  <p:cNvPr id="184" name="Shape 1896"/>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9B05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85" name="Shape 1897"/>
                  <p:cNvSpPr/>
                  <p:nvPr/>
                </p:nvSpPr>
                <p:spPr>
                  <a:xfrm>
                    <a:off x="-1" y="-1"/>
                    <a:ext cx="486182" cy="223843"/>
                  </a:xfrm>
                  <a:prstGeom prst="ellipse">
                    <a:avLst/>
                  </a:prstGeom>
                  <a:solidFill>
                    <a:srgbClr val="09B05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186" name="Shape 1898"/>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181" name="Shape 1900"/>
                <p:cNvSpPr/>
                <p:nvPr/>
              </p:nvSpPr>
              <p:spPr>
                <a:xfrm>
                  <a:off x="67453" y="267907"/>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82" name="Shape 1901"/>
                <p:cNvSpPr/>
                <p:nvPr/>
              </p:nvSpPr>
              <p:spPr>
                <a:xfrm>
                  <a:off x="66182" y="449271"/>
                  <a:ext cx="336636" cy="113910"/>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183" name="Shape 1902"/>
                <p:cNvSpPr/>
                <p:nvPr/>
              </p:nvSpPr>
              <p:spPr>
                <a:xfrm>
                  <a:off x="64908" y="648451"/>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grpSp>
          <p:sp>
            <p:nvSpPr>
              <p:cNvPr id="178" name="Shape 1904"/>
              <p:cNvSpPr/>
              <p:nvPr/>
            </p:nvSpPr>
            <p:spPr>
              <a:xfrm>
                <a:off x="7259546" y="2759625"/>
                <a:ext cx="554186" cy="571044"/>
              </a:xfrm>
              <a:prstGeom prst="line">
                <a:avLst/>
              </a:prstGeom>
              <a:ln w="28575">
                <a:solidFill>
                  <a:srgbClr val="000000"/>
                </a:solidFill>
              </a:ln>
            </p:spPr>
            <p:txBody>
              <a:bodyPr lIns="45719" rIns="45719"/>
              <a:lstStyle/>
              <a:p>
                <a:endParaRPr/>
              </a:p>
            </p:txBody>
          </p:sp>
          <p:sp>
            <p:nvSpPr>
              <p:cNvPr id="179" name="Shape 1905"/>
              <p:cNvSpPr/>
              <p:nvPr/>
            </p:nvSpPr>
            <p:spPr>
              <a:xfrm>
                <a:off x="7263031" y="3630320"/>
                <a:ext cx="491413" cy="20065"/>
              </a:xfrm>
              <a:prstGeom prst="line">
                <a:avLst/>
              </a:prstGeom>
              <a:ln w="28575">
                <a:solidFill>
                  <a:srgbClr val="000000"/>
                </a:solidFill>
              </a:ln>
            </p:spPr>
            <p:txBody>
              <a:bodyPr lIns="45719" rIns="45719"/>
              <a:lstStyle/>
              <a:p>
                <a:endParaRPr/>
              </a:p>
            </p:txBody>
          </p:sp>
        </p:grpSp>
        <p:grpSp>
          <p:nvGrpSpPr>
            <p:cNvPr id="201" name="Group 200"/>
            <p:cNvGrpSpPr/>
            <p:nvPr/>
          </p:nvGrpSpPr>
          <p:grpSpPr>
            <a:xfrm>
              <a:off x="6286501" y="4059141"/>
              <a:ext cx="821999" cy="884334"/>
              <a:chOff x="6858000" y="2362200"/>
              <a:chExt cx="1673684" cy="1800606"/>
            </a:xfrm>
          </p:grpSpPr>
          <p:grpSp>
            <p:nvGrpSpPr>
              <p:cNvPr id="202" name="Group 1888"/>
              <p:cNvGrpSpPr/>
              <p:nvPr/>
            </p:nvGrpSpPr>
            <p:grpSpPr>
              <a:xfrm>
                <a:off x="7618213" y="3061515"/>
                <a:ext cx="913471" cy="657648"/>
                <a:chOff x="-1" y="163776"/>
                <a:chExt cx="913470" cy="657647"/>
              </a:xfrm>
            </p:grpSpPr>
            <p:sp>
              <p:nvSpPr>
                <p:cNvPr id="221" name="Shape 1881"/>
                <p:cNvSpPr/>
                <p:nvPr/>
              </p:nvSpPr>
              <p:spPr>
                <a:xfrm>
                  <a:off x="-1" y="163776"/>
                  <a:ext cx="670978" cy="657647"/>
                </a:xfrm>
                <a:prstGeom prst="rect">
                  <a:avLst/>
                </a:prstGeom>
                <a:solidFill>
                  <a:srgbClr val="FD8232"/>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22" name="Shape 1882"/>
                <p:cNvSpPr/>
                <p:nvPr/>
              </p:nvSpPr>
              <p:spPr>
                <a:xfrm>
                  <a:off x="73000" y="232334"/>
                  <a:ext cx="540211" cy="4183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23" name="Shape 1883"/>
                <p:cNvSpPr/>
                <p:nvPr/>
              </p:nvSpPr>
              <p:spPr>
                <a:xfrm flipH="1">
                  <a:off x="571087" y="432929"/>
                  <a:ext cx="342382" cy="318906"/>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224" name="Shape 1884"/>
                <p:cNvSpPr/>
                <p:nvPr/>
              </p:nvSpPr>
              <p:spPr>
                <a:xfrm>
                  <a:off x="73000"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25" name="Shape 1885"/>
                <p:cNvSpPr/>
                <p:nvPr/>
              </p:nvSpPr>
              <p:spPr>
                <a:xfrm>
                  <a:off x="474048" y="695285"/>
                  <a:ext cx="122516" cy="11362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26" name="Shape 1886"/>
                <p:cNvSpPr/>
                <p:nvPr/>
              </p:nvSpPr>
              <p:spPr>
                <a:xfrm flipV="1">
                  <a:off x="136228" y="650664"/>
                  <a:ext cx="107747"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sp>
              <p:nvSpPr>
                <p:cNvPr id="227" name="Shape 1887"/>
                <p:cNvSpPr/>
                <p:nvPr/>
              </p:nvSpPr>
              <p:spPr>
                <a:xfrm flipH="1" flipV="1">
                  <a:off x="454245" y="650664"/>
                  <a:ext cx="81062" cy="44622"/>
                </a:xfrm>
                <a:prstGeom prst="line">
                  <a:avLst/>
                </a:prstGeom>
                <a:solidFill>
                  <a:srgbClr val="3366FF"/>
                </a:solidFill>
                <a:ln w="28575" cap="flat">
                  <a:solidFill>
                    <a:srgbClr val="000000"/>
                  </a:solidFill>
                  <a:prstDash val="solid"/>
                  <a:round/>
                </a:ln>
                <a:effectLst/>
              </p:spPr>
              <p:txBody>
                <a:bodyPr wrap="square" lIns="45719" tIns="45719" rIns="45719" bIns="45719" numCol="1" anchor="t">
                  <a:noAutofit/>
                </a:bodyPr>
                <a:lstStyle/>
                <a:p>
                  <a:endParaRPr/>
                </a:p>
              </p:txBody>
            </p:sp>
          </p:grpSp>
          <p:grpSp>
            <p:nvGrpSpPr>
              <p:cNvPr id="203" name="Group 1892"/>
              <p:cNvGrpSpPr/>
              <p:nvPr/>
            </p:nvGrpSpPr>
            <p:grpSpPr>
              <a:xfrm>
                <a:off x="6861484" y="3267446"/>
                <a:ext cx="486183" cy="895360"/>
                <a:chOff x="-1" y="0"/>
                <a:chExt cx="486181" cy="895359"/>
              </a:xfrm>
            </p:grpSpPr>
            <p:sp>
              <p:nvSpPr>
                <p:cNvPr id="217" name="Shape 1889"/>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FFC000"/>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218" name="Shape 1890"/>
                <p:cNvSpPr/>
                <p:nvPr/>
              </p:nvSpPr>
              <p:spPr>
                <a:xfrm>
                  <a:off x="-1" y="-1"/>
                  <a:ext cx="486182" cy="223843"/>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219" name="Shape 1891"/>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chemeClr val="accent4">
                    <a:lumMod val="25000"/>
                    <a:lumOff val="75000"/>
                  </a:schemeClr>
                </a:solid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204" name="Shape 1893"/>
              <p:cNvSpPr/>
              <p:nvPr/>
            </p:nvSpPr>
            <p:spPr>
              <a:xfrm>
                <a:off x="6935320" y="3535354"/>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205" name="Shape 1894"/>
              <p:cNvSpPr/>
              <p:nvPr/>
            </p:nvSpPr>
            <p:spPr>
              <a:xfrm>
                <a:off x="6934048" y="3716717"/>
                <a:ext cx="336636" cy="113910"/>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sp>
            <p:nvSpPr>
              <p:cNvPr id="206" name="Shape 1895"/>
              <p:cNvSpPr/>
              <p:nvPr/>
            </p:nvSpPr>
            <p:spPr>
              <a:xfrm>
                <a:off x="6932774" y="3915897"/>
                <a:ext cx="336636" cy="113909"/>
              </a:xfrm>
              <a:prstGeom prst="rect">
                <a:avLst/>
              </a:prstGeom>
              <a:solidFill>
                <a:srgbClr val="800000"/>
              </a:solidFill>
              <a:ln w="12700">
                <a:solidFill>
                  <a:srgbClr val="000000"/>
                </a:solidFill>
                <a:miter/>
              </a:ln>
            </p:spPr>
            <p:txBody>
              <a:bodyPr lIns="45719" rIns="45719" anchor="ctr"/>
              <a:lstStyle/>
              <a:p>
                <a:pPr>
                  <a:defRPr sz="2800">
                    <a:solidFill>
                      <a:srgbClr val="CF0E30"/>
                    </a:solidFill>
                  </a:defRPr>
                </a:pPr>
                <a:endParaRPr sz="2800"/>
              </a:p>
            </p:txBody>
          </p:sp>
          <p:grpSp>
            <p:nvGrpSpPr>
              <p:cNvPr id="207" name="Group 1903"/>
              <p:cNvGrpSpPr/>
              <p:nvPr/>
            </p:nvGrpSpPr>
            <p:grpSpPr>
              <a:xfrm>
                <a:off x="6858000" y="2362200"/>
                <a:ext cx="486182" cy="895360"/>
                <a:chOff x="-1" y="0"/>
                <a:chExt cx="486181" cy="895359"/>
              </a:xfrm>
            </p:grpSpPr>
            <p:grpSp>
              <p:nvGrpSpPr>
                <p:cNvPr id="210" name="Group 1899"/>
                <p:cNvGrpSpPr/>
                <p:nvPr/>
              </p:nvGrpSpPr>
              <p:grpSpPr>
                <a:xfrm>
                  <a:off x="-2" y="-1"/>
                  <a:ext cx="486183" cy="895361"/>
                  <a:chOff x="-1" y="0"/>
                  <a:chExt cx="486181" cy="895359"/>
                </a:xfrm>
              </p:grpSpPr>
              <p:sp>
                <p:nvSpPr>
                  <p:cNvPr id="214" name="Shape 1896"/>
                  <p:cNvSpPr/>
                  <p:nvPr/>
                </p:nvSpPr>
                <p:spPr>
                  <a:xfrm>
                    <a:off x="-1" y="-1"/>
                    <a:ext cx="486181" cy="89536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B9BD5"/>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215" name="Shape 1897"/>
                  <p:cNvSpPr/>
                  <p:nvPr/>
                </p:nvSpPr>
                <p:spPr>
                  <a:xfrm>
                    <a:off x="-1" y="-1"/>
                    <a:ext cx="486182" cy="223843"/>
                  </a:xfrm>
                  <a:prstGeom prst="ellipse">
                    <a:avLst/>
                  </a:prstGeom>
                  <a:solidFill>
                    <a:srgbClr val="FD8232"/>
                  </a:solidFill>
                  <a:ln w="12700" cap="flat">
                    <a:noFill/>
                    <a:miter lim="400000"/>
                  </a:ln>
                  <a:effectLst/>
                </p:spPr>
                <p:txBody>
                  <a:bodyPr wrap="square" lIns="45719" tIns="45719" rIns="45719" bIns="45719" numCol="1" anchor="ctr">
                    <a:noAutofit/>
                  </a:bodyPr>
                  <a:lstStyle/>
                  <a:p>
                    <a:pPr>
                      <a:defRPr sz="2800">
                        <a:solidFill>
                          <a:srgbClr val="CF0E30"/>
                        </a:solidFill>
                      </a:defRPr>
                    </a:pPr>
                    <a:endParaRPr sz="2800"/>
                  </a:p>
                </p:txBody>
              </p:sp>
              <p:sp>
                <p:nvSpPr>
                  <p:cNvPr id="216" name="Shape 1898"/>
                  <p:cNvSpPr/>
                  <p:nvPr/>
                </p:nvSpPr>
                <p:spPr>
                  <a:xfrm>
                    <a:off x="-2" y="-1"/>
                    <a:ext cx="486182" cy="895361"/>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solidFill>
                    <a:srgbClr val="FD8232"/>
                  </a:solidFill>
                  <a:ln w="12700" cap="flat">
                    <a:solidFill>
                      <a:srgbClr val="000000"/>
                    </a:solidFill>
                    <a:prstDash val="solid"/>
                    <a:round/>
                  </a:ln>
                  <a:effectLst/>
                </p:spPr>
                <p:txBody>
                  <a:bodyPr wrap="square" lIns="45719" tIns="45719" rIns="45719" bIns="45719" numCol="1" anchor="ctr">
                    <a:noAutofit/>
                  </a:bodyPr>
                  <a:lstStyle/>
                  <a:p>
                    <a:pPr>
                      <a:defRPr sz="2800">
                        <a:solidFill>
                          <a:srgbClr val="CF0E30"/>
                        </a:solidFill>
                      </a:defRPr>
                    </a:pPr>
                    <a:endParaRPr sz="2800"/>
                  </a:p>
                </p:txBody>
              </p:sp>
            </p:grpSp>
            <p:sp>
              <p:nvSpPr>
                <p:cNvPr id="211" name="Shape 1900"/>
                <p:cNvSpPr/>
                <p:nvPr/>
              </p:nvSpPr>
              <p:spPr>
                <a:xfrm>
                  <a:off x="67453" y="267907"/>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12" name="Shape 1901"/>
                <p:cNvSpPr/>
                <p:nvPr/>
              </p:nvSpPr>
              <p:spPr>
                <a:xfrm>
                  <a:off x="66182" y="449271"/>
                  <a:ext cx="336636" cy="113910"/>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sp>
              <p:nvSpPr>
                <p:cNvPr id="213" name="Shape 1902"/>
                <p:cNvSpPr/>
                <p:nvPr/>
              </p:nvSpPr>
              <p:spPr>
                <a:xfrm>
                  <a:off x="64908" y="648451"/>
                  <a:ext cx="336636" cy="113909"/>
                </a:xfrm>
                <a:prstGeom prst="rect">
                  <a:avLst/>
                </a:prstGeom>
                <a:solidFill>
                  <a:srgbClr val="800000"/>
                </a:solidFill>
                <a:ln w="12700" cap="flat">
                  <a:solidFill>
                    <a:srgbClr val="000000"/>
                  </a:solidFill>
                  <a:prstDash val="solid"/>
                  <a:miter lim="800000"/>
                </a:ln>
                <a:effectLst/>
              </p:spPr>
              <p:txBody>
                <a:bodyPr wrap="square" lIns="45719" tIns="45719" rIns="45719" bIns="45719" numCol="1" anchor="ctr">
                  <a:noAutofit/>
                </a:bodyPr>
                <a:lstStyle/>
                <a:p>
                  <a:pPr>
                    <a:defRPr sz="2800">
                      <a:solidFill>
                        <a:srgbClr val="CF0E30"/>
                      </a:solidFill>
                    </a:defRPr>
                  </a:pPr>
                  <a:endParaRPr sz="2800"/>
                </a:p>
              </p:txBody>
            </p:sp>
          </p:grpSp>
          <p:sp>
            <p:nvSpPr>
              <p:cNvPr id="208" name="Shape 1904"/>
              <p:cNvSpPr/>
              <p:nvPr/>
            </p:nvSpPr>
            <p:spPr>
              <a:xfrm>
                <a:off x="7259546" y="2759625"/>
                <a:ext cx="554186" cy="571044"/>
              </a:xfrm>
              <a:prstGeom prst="line">
                <a:avLst/>
              </a:prstGeom>
              <a:ln w="28575">
                <a:solidFill>
                  <a:srgbClr val="000000"/>
                </a:solidFill>
              </a:ln>
            </p:spPr>
            <p:txBody>
              <a:bodyPr lIns="45719" rIns="45719"/>
              <a:lstStyle/>
              <a:p>
                <a:endParaRPr/>
              </a:p>
            </p:txBody>
          </p:sp>
          <p:sp>
            <p:nvSpPr>
              <p:cNvPr id="209" name="Shape 1905"/>
              <p:cNvSpPr/>
              <p:nvPr/>
            </p:nvSpPr>
            <p:spPr>
              <a:xfrm>
                <a:off x="7263031" y="3630320"/>
                <a:ext cx="491413" cy="20065"/>
              </a:xfrm>
              <a:prstGeom prst="line">
                <a:avLst/>
              </a:prstGeom>
              <a:ln w="28575">
                <a:solidFill>
                  <a:srgbClr val="000000"/>
                </a:solidFill>
              </a:ln>
            </p:spPr>
            <p:txBody>
              <a:bodyPr lIns="45719" rIns="45719"/>
              <a:lstStyle/>
              <a:p>
                <a:endParaRPr/>
              </a:p>
            </p:txBody>
          </p:sp>
        </p:grpSp>
        <p:sp>
          <p:nvSpPr>
            <p:cNvPr id="231" name="Rectangle 230"/>
            <p:cNvSpPr/>
            <p:nvPr/>
          </p:nvSpPr>
          <p:spPr>
            <a:xfrm>
              <a:off x="6678239" y="1920497"/>
              <a:ext cx="273151" cy="276999"/>
            </a:xfrm>
            <a:prstGeom prst="rect">
              <a:avLst/>
            </a:prstGeom>
          </p:spPr>
          <p:txBody>
            <a:bodyPr wrap="none">
              <a:spAutoFit/>
            </a:bodyPr>
            <a:lstStyle/>
            <a:p>
              <a:r>
                <a:rPr lang="en-US" dirty="0" err="1">
                  <a:latin typeface="Helvetica Neue"/>
                </a:rPr>
                <a:t>h</a:t>
              </a:r>
              <a:r>
                <a:rPr lang="en-US" baseline="-25000" dirty="0" err="1">
                  <a:latin typeface="Helvetica Neue"/>
                </a:rPr>
                <a:t>r</a:t>
              </a:r>
              <a:endParaRPr lang="en-US" dirty="0">
                <a:latin typeface="Helvetica Neue"/>
              </a:endParaRPr>
            </a:p>
          </p:txBody>
        </p:sp>
        <p:sp>
          <p:nvSpPr>
            <p:cNvPr id="31" name="TextBox 30"/>
            <p:cNvSpPr txBox="1"/>
            <p:nvPr/>
          </p:nvSpPr>
          <p:spPr>
            <a:xfrm>
              <a:off x="6038036" y="2012628"/>
              <a:ext cx="277960" cy="300083"/>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a:t>
              </a:r>
              <a:endParaRPr lang="en-US" sz="2400" dirty="0">
                <a:solidFill>
                  <a:srgbClr val="3365FF"/>
                </a:solidFill>
                <a:latin typeface="Helvetica Neue" charset="0"/>
                <a:ea typeface="Helvetica Neue" charset="0"/>
                <a:cs typeface="Helvetica Neue" charset="0"/>
              </a:endParaRPr>
            </a:p>
          </p:txBody>
        </p:sp>
        <p:sp>
          <p:nvSpPr>
            <p:cNvPr id="232" name="TextBox 231"/>
            <p:cNvSpPr txBox="1"/>
            <p:nvPr/>
          </p:nvSpPr>
          <p:spPr>
            <a:xfrm>
              <a:off x="6038036" y="2440738"/>
              <a:ext cx="267141" cy="300083"/>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S</a:t>
              </a:r>
              <a:endParaRPr lang="en-US" sz="2400" dirty="0">
                <a:solidFill>
                  <a:srgbClr val="3365FF"/>
                </a:solidFill>
                <a:latin typeface="Helvetica Neue" charset="0"/>
                <a:ea typeface="Helvetica Neue" charset="0"/>
                <a:cs typeface="Helvetica Neue" charset="0"/>
              </a:endParaRPr>
            </a:p>
          </p:txBody>
        </p:sp>
        <p:sp>
          <p:nvSpPr>
            <p:cNvPr id="233" name="TextBox 232"/>
            <p:cNvSpPr txBox="1"/>
            <p:nvPr/>
          </p:nvSpPr>
          <p:spPr>
            <a:xfrm>
              <a:off x="6038036" y="3041829"/>
              <a:ext cx="277960" cy="300083"/>
            </a:xfrm>
            <a:prstGeom prst="rect">
              <a:avLst/>
            </a:prstGeom>
            <a:noFill/>
          </p:spPr>
          <p:txBody>
            <a:bodyPr wrap="none" rtlCol="0">
              <a:spAutoFit/>
            </a:bodyPr>
            <a:lstStyle/>
            <a:p>
              <a:r>
                <a:rPr lang="en-US" sz="2000" dirty="0">
                  <a:solidFill>
                    <a:srgbClr val="09B050"/>
                  </a:solidFill>
                  <a:latin typeface="Helvetica Neue" charset="0"/>
                  <a:ea typeface="Helvetica Neue" charset="0"/>
                  <a:cs typeface="Helvetica Neue" charset="0"/>
                </a:rPr>
                <a:t>R</a:t>
              </a:r>
              <a:endParaRPr lang="en-US" sz="2400" dirty="0">
                <a:solidFill>
                  <a:srgbClr val="09B050"/>
                </a:solidFill>
                <a:latin typeface="Helvetica Neue" charset="0"/>
                <a:ea typeface="Helvetica Neue" charset="0"/>
                <a:cs typeface="Helvetica Neue" charset="0"/>
              </a:endParaRPr>
            </a:p>
          </p:txBody>
        </p:sp>
        <p:sp>
          <p:nvSpPr>
            <p:cNvPr id="234" name="TextBox 233"/>
            <p:cNvSpPr txBox="1"/>
            <p:nvPr/>
          </p:nvSpPr>
          <p:spPr>
            <a:xfrm>
              <a:off x="6038036" y="3469939"/>
              <a:ext cx="267141" cy="300083"/>
            </a:xfrm>
            <a:prstGeom prst="rect">
              <a:avLst/>
            </a:prstGeom>
            <a:noFill/>
          </p:spPr>
          <p:txBody>
            <a:bodyPr wrap="none" rtlCol="0">
              <a:spAutoFit/>
            </a:bodyPr>
            <a:lstStyle/>
            <a:p>
              <a:r>
                <a:rPr lang="en-US" sz="2000">
                  <a:solidFill>
                    <a:srgbClr val="09B050"/>
                  </a:solidFill>
                  <a:latin typeface="Helvetica Neue" charset="0"/>
                  <a:ea typeface="Helvetica Neue" charset="0"/>
                  <a:cs typeface="Helvetica Neue" charset="0"/>
                </a:rPr>
                <a:t>S</a:t>
              </a:r>
              <a:endParaRPr lang="en-US" sz="2400" dirty="0">
                <a:solidFill>
                  <a:srgbClr val="09B050"/>
                </a:solidFill>
                <a:latin typeface="Helvetica Neue" charset="0"/>
                <a:ea typeface="Helvetica Neue" charset="0"/>
                <a:cs typeface="Helvetica Neue" charset="0"/>
              </a:endParaRPr>
            </a:p>
          </p:txBody>
        </p:sp>
        <p:sp>
          <p:nvSpPr>
            <p:cNvPr id="235" name="TextBox 234"/>
            <p:cNvSpPr txBox="1"/>
            <p:nvPr/>
          </p:nvSpPr>
          <p:spPr>
            <a:xfrm>
              <a:off x="6017867" y="4163598"/>
              <a:ext cx="277960" cy="300083"/>
            </a:xfrm>
            <a:prstGeom prst="rect">
              <a:avLst/>
            </a:prstGeom>
            <a:noFill/>
          </p:spPr>
          <p:txBody>
            <a:bodyPr wrap="none" rtlCol="0">
              <a:spAutoFit/>
            </a:bodyPr>
            <a:lstStyle/>
            <a:p>
              <a:r>
                <a:rPr lang="en-US" sz="2000" dirty="0">
                  <a:solidFill>
                    <a:srgbClr val="FD8232"/>
                  </a:solidFill>
                  <a:latin typeface="Helvetica Neue" charset="0"/>
                  <a:ea typeface="Helvetica Neue" charset="0"/>
                  <a:cs typeface="Helvetica Neue" charset="0"/>
                </a:rPr>
                <a:t>R</a:t>
              </a:r>
              <a:endParaRPr lang="en-US" sz="2400" dirty="0">
                <a:solidFill>
                  <a:srgbClr val="FD8232"/>
                </a:solidFill>
                <a:latin typeface="Helvetica Neue" charset="0"/>
                <a:ea typeface="Helvetica Neue" charset="0"/>
                <a:cs typeface="Helvetica Neue" charset="0"/>
              </a:endParaRPr>
            </a:p>
          </p:txBody>
        </p:sp>
        <p:sp>
          <p:nvSpPr>
            <p:cNvPr id="236" name="TextBox 235"/>
            <p:cNvSpPr txBox="1"/>
            <p:nvPr/>
          </p:nvSpPr>
          <p:spPr>
            <a:xfrm>
              <a:off x="6017867" y="4591707"/>
              <a:ext cx="267141" cy="300083"/>
            </a:xfrm>
            <a:prstGeom prst="rect">
              <a:avLst/>
            </a:prstGeom>
            <a:noFill/>
          </p:spPr>
          <p:txBody>
            <a:bodyPr wrap="none" rtlCol="0">
              <a:spAutoFit/>
            </a:bodyPr>
            <a:lstStyle/>
            <a:p>
              <a:r>
                <a:rPr lang="en-US" sz="2000">
                  <a:solidFill>
                    <a:srgbClr val="FD8232"/>
                  </a:solidFill>
                  <a:latin typeface="Helvetica Neue" charset="0"/>
                  <a:ea typeface="Helvetica Neue" charset="0"/>
                  <a:cs typeface="Helvetica Neue" charset="0"/>
                </a:rPr>
                <a:t>S</a:t>
              </a:r>
              <a:endParaRPr lang="en-US" sz="2400" dirty="0">
                <a:solidFill>
                  <a:srgbClr val="FD8232"/>
                </a:solidFill>
                <a:latin typeface="Helvetica Neue" charset="0"/>
                <a:ea typeface="Helvetica Neue" charset="0"/>
                <a:cs typeface="Helvetica Neue" charset="0"/>
              </a:endParaRPr>
            </a:p>
          </p:txBody>
        </p:sp>
        <p:sp>
          <p:nvSpPr>
            <p:cNvPr id="237" name="TextBox 236"/>
            <p:cNvSpPr txBox="1"/>
            <p:nvPr/>
          </p:nvSpPr>
          <p:spPr>
            <a:xfrm>
              <a:off x="7083427" y="2256767"/>
              <a:ext cx="711974" cy="300083"/>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 ⨝ S</a:t>
              </a:r>
              <a:endParaRPr lang="en-US" sz="2400" dirty="0">
                <a:solidFill>
                  <a:srgbClr val="3365FF"/>
                </a:solidFill>
                <a:latin typeface="Helvetica Neue" charset="0"/>
                <a:ea typeface="Helvetica Neue" charset="0"/>
                <a:cs typeface="Helvetica Neue" charset="0"/>
              </a:endParaRPr>
            </a:p>
          </p:txBody>
        </p:sp>
        <p:sp>
          <p:nvSpPr>
            <p:cNvPr id="239" name="TextBox 238"/>
            <p:cNvSpPr txBox="1"/>
            <p:nvPr/>
          </p:nvSpPr>
          <p:spPr>
            <a:xfrm>
              <a:off x="7082269" y="3270005"/>
              <a:ext cx="711974" cy="300083"/>
            </a:xfrm>
            <a:prstGeom prst="rect">
              <a:avLst/>
            </a:prstGeom>
            <a:noFill/>
          </p:spPr>
          <p:txBody>
            <a:bodyPr wrap="none" rtlCol="0">
              <a:spAutoFit/>
            </a:bodyPr>
            <a:lstStyle/>
            <a:p>
              <a:r>
                <a:rPr lang="en-US" sz="2000" dirty="0">
                  <a:solidFill>
                    <a:srgbClr val="09B050"/>
                  </a:solidFill>
                  <a:latin typeface="Helvetica Neue" charset="0"/>
                  <a:ea typeface="Helvetica Neue" charset="0"/>
                  <a:cs typeface="Helvetica Neue" charset="0"/>
                </a:rPr>
                <a:t>R ⨝ S</a:t>
              </a:r>
              <a:endParaRPr lang="en-US" sz="2400" dirty="0">
                <a:solidFill>
                  <a:srgbClr val="09B050"/>
                </a:solidFill>
                <a:latin typeface="Helvetica Neue" charset="0"/>
                <a:ea typeface="Helvetica Neue" charset="0"/>
                <a:cs typeface="Helvetica Neue" charset="0"/>
              </a:endParaRPr>
            </a:p>
          </p:txBody>
        </p:sp>
        <p:sp>
          <p:nvSpPr>
            <p:cNvPr id="240" name="TextBox 239"/>
            <p:cNvSpPr txBox="1"/>
            <p:nvPr/>
          </p:nvSpPr>
          <p:spPr>
            <a:xfrm>
              <a:off x="7081473" y="4348839"/>
              <a:ext cx="711974" cy="300083"/>
            </a:xfrm>
            <a:prstGeom prst="rect">
              <a:avLst/>
            </a:prstGeom>
            <a:noFill/>
          </p:spPr>
          <p:txBody>
            <a:bodyPr wrap="none" rtlCol="0">
              <a:spAutoFit/>
            </a:bodyPr>
            <a:lstStyle/>
            <a:p>
              <a:r>
                <a:rPr lang="en-US" sz="2000" dirty="0">
                  <a:solidFill>
                    <a:srgbClr val="FD8232"/>
                  </a:solidFill>
                  <a:latin typeface="Helvetica Neue" charset="0"/>
                  <a:ea typeface="Helvetica Neue" charset="0"/>
                  <a:cs typeface="Helvetica Neue" charset="0"/>
                </a:rPr>
                <a:t>R ⨝ S</a:t>
              </a:r>
              <a:endParaRPr lang="en-US" sz="2400" dirty="0">
                <a:solidFill>
                  <a:srgbClr val="FD8232"/>
                </a:solidFill>
                <a:latin typeface="Helvetica Neue" charset="0"/>
                <a:ea typeface="Helvetica Neue" charset="0"/>
                <a:cs typeface="Helvetica Neue" charset="0"/>
              </a:endParaRPr>
            </a:p>
          </p:txBody>
        </p:sp>
      </p:grpSp>
      <p:grpSp>
        <p:nvGrpSpPr>
          <p:cNvPr id="111" name="Group 110" descr="Data from R and S shuffled across machines using h_n and then each machine independently hashes its data for each table separately with h_p" title="Parallel Grace Hash Join Part 2"/>
          <p:cNvGrpSpPr/>
          <p:nvPr/>
        </p:nvGrpSpPr>
        <p:grpSpPr>
          <a:xfrm>
            <a:off x="1320801" y="2336498"/>
            <a:ext cx="2157487" cy="4011484"/>
            <a:chOff x="3468235" y="1903370"/>
            <a:chExt cx="1618115" cy="3008613"/>
          </a:xfrm>
        </p:grpSpPr>
        <p:sp>
          <p:nvSpPr>
            <p:cNvPr id="112" name="AutoShape 2"/>
            <p:cNvSpPr>
              <a:spLocks noChangeArrowheads="1"/>
            </p:cNvSpPr>
            <p:nvPr/>
          </p:nvSpPr>
          <p:spPr bwMode="auto">
            <a:xfrm>
              <a:off x="3468235" y="2135678"/>
              <a:ext cx="214616" cy="425143"/>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pPr algn="ctr"/>
              <a:r>
                <a:rPr lang="en-US" sz="1600" dirty="0">
                  <a:solidFill>
                    <a:schemeClr val="bg1"/>
                  </a:solidFill>
                  <a:latin typeface="Helvetica Neue"/>
                </a:rPr>
                <a:t>R</a:t>
              </a:r>
              <a:endParaRPr lang="en-US" sz="2800" dirty="0">
                <a:solidFill>
                  <a:schemeClr val="bg1"/>
                </a:solidFill>
                <a:latin typeface="Helvetica Neue"/>
              </a:endParaRPr>
            </a:p>
          </p:txBody>
        </p:sp>
        <p:sp>
          <p:nvSpPr>
            <p:cNvPr id="113" name="AutoShape 5"/>
            <p:cNvSpPr>
              <a:spLocks noChangeArrowheads="1"/>
            </p:cNvSpPr>
            <p:nvPr/>
          </p:nvSpPr>
          <p:spPr bwMode="auto">
            <a:xfrm>
              <a:off x="4704661" y="2119797"/>
              <a:ext cx="214616" cy="425143"/>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14" name="Rectangle 18"/>
            <p:cNvSpPr>
              <a:spLocks noChangeArrowheads="1"/>
            </p:cNvSpPr>
            <p:nvPr/>
          </p:nvSpPr>
          <p:spPr bwMode="auto">
            <a:xfrm>
              <a:off x="4734438" y="2247008"/>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15" name="Rectangle 19"/>
            <p:cNvSpPr>
              <a:spLocks noChangeArrowheads="1"/>
            </p:cNvSpPr>
            <p:nvPr/>
          </p:nvSpPr>
          <p:spPr bwMode="auto">
            <a:xfrm>
              <a:off x="4733876" y="2333123"/>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16" name="Rectangle 20"/>
            <p:cNvSpPr>
              <a:spLocks noChangeArrowheads="1"/>
            </p:cNvSpPr>
            <p:nvPr/>
          </p:nvSpPr>
          <p:spPr bwMode="auto">
            <a:xfrm>
              <a:off x="4733314" y="2427701"/>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17" name="Rectangle 6"/>
            <p:cNvSpPr>
              <a:spLocks noChangeArrowheads="1"/>
            </p:cNvSpPr>
            <p:nvPr/>
          </p:nvSpPr>
          <p:spPr bwMode="auto">
            <a:xfrm>
              <a:off x="4338915" y="2206519"/>
              <a:ext cx="296923" cy="313040"/>
            </a:xfrm>
            <a:prstGeom prst="rect">
              <a:avLst/>
            </a:prstGeom>
            <a:solidFill>
              <a:srgbClr val="3365FF"/>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18" name="Rectangle 117"/>
            <p:cNvSpPr>
              <a:spLocks noChangeArrowheads="1"/>
            </p:cNvSpPr>
            <p:nvPr/>
          </p:nvSpPr>
          <p:spPr bwMode="auto">
            <a:xfrm>
              <a:off x="4370658" y="2335844"/>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19" name="Rectangle 118"/>
            <p:cNvSpPr>
              <a:spLocks noChangeArrowheads="1"/>
            </p:cNvSpPr>
            <p:nvPr/>
          </p:nvSpPr>
          <p:spPr bwMode="auto">
            <a:xfrm>
              <a:off x="4536114" y="2248519"/>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20" name="Rectangle 119"/>
            <p:cNvSpPr>
              <a:spLocks noChangeArrowheads="1"/>
            </p:cNvSpPr>
            <p:nvPr/>
          </p:nvSpPr>
          <p:spPr bwMode="auto">
            <a:xfrm>
              <a:off x="4534991" y="2333426"/>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21" name="Rectangle 120"/>
            <p:cNvSpPr>
              <a:spLocks noChangeArrowheads="1"/>
            </p:cNvSpPr>
            <p:nvPr/>
          </p:nvSpPr>
          <p:spPr bwMode="auto">
            <a:xfrm>
              <a:off x="4535834" y="2422867"/>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22" name="Line 14"/>
            <p:cNvSpPr>
              <a:spLocks noChangeShapeType="1"/>
            </p:cNvSpPr>
            <p:nvPr/>
          </p:nvSpPr>
          <p:spPr bwMode="auto">
            <a:xfrm flipH="1" flipV="1">
              <a:off x="4425436" y="2361528"/>
              <a:ext cx="114331" cy="211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3" name="Line 15"/>
            <p:cNvSpPr>
              <a:spLocks noChangeShapeType="1"/>
            </p:cNvSpPr>
            <p:nvPr/>
          </p:nvSpPr>
          <p:spPr bwMode="auto">
            <a:xfrm flipH="1">
              <a:off x="4424312" y="2276318"/>
              <a:ext cx="108431" cy="84304"/>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4" name="Line 16"/>
            <p:cNvSpPr>
              <a:spLocks noChangeShapeType="1"/>
            </p:cNvSpPr>
            <p:nvPr/>
          </p:nvSpPr>
          <p:spPr bwMode="auto">
            <a:xfrm flipH="1" flipV="1">
              <a:off x="4425155" y="2361527"/>
              <a:ext cx="110398" cy="821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5" name="Line 21"/>
            <p:cNvSpPr>
              <a:spLocks noChangeShapeType="1"/>
            </p:cNvSpPr>
            <p:nvPr/>
          </p:nvSpPr>
          <p:spPr bwMode="auto">
            <a:xfrm>
              <a:off x="4590612" y="2276620"/>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6" name="Line 22"/>
            <p:cNvSpPr>
              <a:spLocks noChangeShapeType="1"/>
            </p:cNvSpPr>
            <p:nvPr/>
          </p:nvSpPr>
          <p:spPr bwMode="auto">
            <a:xfrm>
              <a:off x="4589488" y="2361830"/>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7" name="Line 23"/>
            <p:cNvSpPr>
              <a:spLocks noChangeShapeType="1"/>
            </p:cNvSpPr>
            <p:nvPr/>
          </p:nvSpPr>
          <p:spPr bwMode="auto">
            <a:xfrm>
              <a:off x="4590331" y="2453384"/>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8" name="Line 13"/>
            <p:cNvSpPr>
              <a:spLocks noChangeShapeType="1"/>
            </p:cNvSpPr>
            <p:nvPr/>
          </p:nvSpPr>
          <p:spPr bwMode="auto">
            <a:xfrm flipV="1">
              <a:off x="4590050" y="2361527"/>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29" name="AutoShape 2"/>
            <p:cNvSpPr>
              <a:spLocks noChangeArrowheads="1"/>
            </p:cNvSpPr>
            <p:nvPr/>
          </p:nvSpPr>
          <p:spPr bwMode="auto">
            <a:xfrm>
              <a:off x="3468235" y="3148087"/>
              <a:ext cx="214616" cy="425143"/>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pPr algn="ctr"/>
              <a:r>
                <a:rPr lang="en-US" sz="1600" dirty="0">
                  <a:latin typeface="Helvetica Neue"/>
                </a:rPr>
                <a:t>R</a:t>
              </a:r>
            </a:p>
          </p:txBody>
        </p:sp>
        <p:sp>
          <p:nvSpPr>
            <p:cNvPr id="130" name="AutoShape 5"/>
            <p:cNvSpPr>
              <a:spLocks noChangeArrowheads="1"/>
            </p:cNvSpPr>
            <p:nvPr/>
          </p:nvSpPr>
          <p:spPr bwMode="auto">
            <a:xfrm>
              <a:off x="4704661" y="3132207"/>
              <a:ext cx="214616" cy="425143"/>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31" name="Rectangle 18"/>
            <p:cNvSpPr>
              <a:spLocks noChangeArrowheads="1"/>
            </p:cNvSpPr>
            <p:nvPr/>
          </p:nvSpPr>
          <p:spPr bwMode="auto">
            <a:xfrm>
              <a:off x="4734438" y="3259416"/>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2" name="Rectangle 19"/>
            <p:cNvSpPr>
              <a:spLocks noChangeArrowheads="1"/>
            </p:cNvSpPr>
            <p:nvPr/>
          </p:nvSpPr>
          <p:spPr bwMode="auto">
            <a:xfrm>
              <a:off x="4733876" y="3345533"/>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3" name="Rectangle 20"/>
            <p:cNvSpPr>
              <a:spLocks noChangeArrowheads="1"/>
            </p:cNvSpPr>
            <p:nvPr/>
          </p:nvSpPr>
          <p:spPr bwMode="auto">
            <a:xfrm>
              <a:off x="4733314" y="3440110"/>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4" name="Rectangle 6"/>
            <p:cNvSpPr>
              <a:spLocks noChangeArrowheads="1"/>
            </p:cNvSpPr>
            <p:nvPr/>
          </p:nvSpPr>
          <p:spPr bwMode="auto">
            <a:xfrm>
              <a:off x="4338915" y="3218928"/>
              <a:ext cx="296923" cy="313040"/>
            </a:xfrm>
            <a:prstGeom prst="rect">
              <a:avLst/>
            </a:prstGeom>
            <a:solidFill>
              <a:srgbClr val="09B05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5" name="Rectangle 8"/>
            <p:cNvSpPr>
              <a:spLocks noChangeArrowheads="1"/>
            </p:cNvSpPr>
            <p:nvPr/>
          </p:nvSpPr>
          <p:spPr bwMode="auto">
            <a:xfrm>
              <a:off x="4370657" y="3348253"/>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6" name="Rectangle 9"/>
            <p:cNvSpPr>
              <a:spLocks noChangeArrowheads="1"/>
            </p:cNvSpPr>
            <p:nvPr/>
          </p:nvSpPr>
          <p:spPr bwMode="auto">
            <a:xfrm>
              <a:off x="4536114" y="3260928"/>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7" name="Rectangle 10"/>
            <p:cNvSpPr>
              <a:spLocks noChangeArrowheads="1"/>
            </p:cNvSpPr>
            <p:nvPr/>
          </p:nvSpPr>
          <p:spPr bwMode="auto">
            <a:xfrm>
              <a:off x="4534991" y="3345836"/>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8" name="Rectangle 11"/>
            <p:cNvSpPr>
              <a:spLocks noChangeArrowheads="1"/>
            </p:cNvSpPr>
            <p:nvPr/>
          </p:nvSpPr>
          <p:spPr bwMode="auto">
            <a:xfrm>
              <a:off x="4535834" y="3435275"/>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39" name="Line 14"/>
            <p:cNvSpPr>
              <a:spLocks noChangeShapeType="1"/>
            </p:cNvSpPr>
            <p:nvPr/>
          </p:nvSpPr>
          <p:spPr bwMode="auto">
            <a:xfrm flipH="1" flipV="1">
              <a:off x="4425436" y="3373937"/>
              <a:ext cx="114331" cy="211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0" name="Line 15"/>
            <p:cNvSpPr>
              <a:spLocks noChangeShapeType="1"/>
            </p:cNvSpPr>
            <p:nvPr/>
          </p:nvSpPr>
          <p:spPr bwMode="auto">
            <a:xfrm flipH="1">
              <a:off x="4424312" y="3288727"/>
              <a:ext cx="108431" cy="84304"/>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1" name="Line 16"/>
            <p:cNvSpPr>
              <a:spLocks noChangeShapeType="1"/>
            </p:cNvSpPr>
            <p:nvPr/>
          </p:nvSpPr>
          <p:spPr bwMode="auto">
            <a:xfrm flipH="1" flipV="1">
              <a:off x="4425155" y="3373937"/>
              <a:ext cx="110398" cy="821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2" name="Line 21"/>
            <p:cNvSpPr>
              <a:spLocks noChangeShapeType="1"/>
            </p:cNvSpPr>
            <p:nvPr/>
          </p:nvSpPr>
          <p:spPr bwMode="auto">
            <a:xfrm>
              <a:off x="4590611" y="3289029"/>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3" name="Line 22"/>
            <p:cNvSpPr>
              <a:spLocks noChangeShapeType="1"/>
            </p:cNvSpPr>
            <p:nvPr/>
          </p:nvSpPr>
          <p:spPr bwMode="auto">
            <a:xfrm>
              <a:off x="4589488" y="3374239"/>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4" name="Line 23"/>
            <p:cNvSpPr>
              <a:spLocks noChangeShapeType="1"/>
            </p:cNvSpPr>
            <p:nvPr/>
          </p:nvSpPr>
          <p:spPr bwMode="auto">
            <a:xfrm>
              <a:off x="4590331" y="3465794"/>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5" name="Line 13"/>
            <p:cNvSpPr>
              <a:spLocks noChangeShapeType="1"/>
            </p:cNvSpPr>
            <p:nvPr/>
          </p:nvSpPr>
          <p:spPr bwMode="auto">
            <a:xfrm flipV="1">
              <a:off x="4590049" y="3373936"/>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46" name="AutoShape 2"/>
            <p:cNvSpPr>
              <a:spLocks noChangeArrowheads="1"/>
            </p:cNvSpPr>
            <p:nvPr/>
          </p:nvSpPr>
          <p:spPr bwMode="auto">
            <a:xfrm>
              <a:off x="3468235" y="4128648"/>
              <a:ext cx="214616" cy="425143"/>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pPr algn="ctr"/>
              <a:r>
                <a:rPr lang="en-US" sz="1600" dirty="0">
                  <a:latin typeface="Helvetica Neue"/>
                </a:rPr>
                <a:t>R</a:t>
              </a:r>
            </a:p>
          </p:txBody>
        </p:sp>
        <p:sp>
          <p:nvSpPr>
            <p:cNvPr id="147" name="AutoShape 5"/>
            <p:cNvSpPr>
              <a:spLocks noChangeArrowheads="1"/>
            </p:cNvSpPr>
            <p:nvPr/>
          </p:nvSpPr>
          <p:spPr bwMode="auto">
            <a:xfrm>
              <a:off x="4704661" y="4112768"/>
              <a:ext cx="214616" cy="425143"/>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48" name="Rectangle 18"/>
            <p:cNvSpPr>
              <a:spLocks noChangeArrowheads="1"/>
            </p:cNvSpPr>
            <p:nvPr/>
          </p:nvSpPr>
          <p:spPr bwMode="auto">
            <a:xfrm>
              <a:off x="4734438" y="4239978"/>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49" name="Rectangle 19"/>
            <p:cNvSpPr>
              <a:spLocks noChangeArrowheads="1"/>
            </p:cNvSpPr>
            <p:nvPr/>
          </p:nvSpPr>
          <p:spPr bwMode="auto">
            <a:xfrm>
              <a:off x="4733876" y="4326094"/>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0" name="Rectangle 20"/>
            <p:cNvSpPr>
              <a:spLocks noChangeArrowheads="1"/>
            </p:cNvSpPr>
            <p:nvPr/>
          </p:nvSpPr>
          <p:spPr bwMode="auto">
            <a:xfrm>
              <a:off x="4733314" y="4420671"/>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1" name="Rectangle 6"/>
            <p:cNvSpPr>
              <a:spLocks noChangeArrowheads="1"/>
            </p:cNvSpPr>
            <p:nvPr/>
          </p:nvSpPr>
          <p:spPr bwMode="auto">
            <a:xfrm>
              <a:off x="4338915" y="4199489"/>
              <a:ext cx="296923" cy="313040"/>
            </a:xfrm>
            <a:prstGeom prst="rect">
              <a:avLst/>
            </a:prstGeom>
            <a:solidFill>
              <a:srgbClr val="FD8232"/>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2" name="Rectangle 8"/>
            <p:cNvSpPr>
              <a:spLocks noChangeArrowheads="1"/>
            </p:cNvSpPr>
            <p:nvPr/>
          </p:nvSpPr>
          <p:spPr bwMode="auto">
            <a:xfrm>
              <a:off x="4370658" y="4328814"/>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3" name="Rectangle 9"/>
            <p:cNvSpPr>
              <a:spLocks noChangeArrowheads="1"/>
            </p:cNvSpPr>
            <p:nvPr/>
          </p:nvSpPr>
          <p:spPr bwMode="auto">
            <a:xfrm>
              <a:off x="4536114" y="4241489"/>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4" name="Rectangle 10"/>
            <p:cNvSpPr>
              <a:spLocks noChangeArrowheads="1"/>
            </p:cNvSpPr>
            <p:nvPr/>
          </p:nvSpPr>
          <p:spPr bwMode="auto">
            <a:xfrm>
              <a:off x="4534991" y="4326398"/>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5" name="Rectangle 11"/>
            <p:cNvSpPr>
              <a:spLocks noChangeArrowheads="1"/>
            </p:cNvSpPr>
            <p:nvPr/>
          </p:nvSpPr>
          <p:spPr bwMode="auto">
            <a:xfrm>
              <a:off x="4535834" y="4415837"/>
              <a:ext cx="54216"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6" name="Line 14"/>
            <p:cNvSpPr>
              <a:spLocks noChangeShapeType="1"/>
            </p:cNvSpPr>
            <p:nvPr/>
          </p:nvSpPr>
          <p:spPr bwMode="auto">
            <a:xfrm flipH="1" flipV="1">
              <a:off x="4425436" y="4354498"/>
              <a:ext cx="114331" cy="211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57" name="Line 15"/>
            <p:cNvSpPr>
              <a:spLocks noChangeShapeType="1"/>
            </p:cNvSpPr>
            <p:nvPr/>
          </p:nvSpPr>
          <p:spPr bwMode="auto">
            <a:xfrm flipH="1">
              <a:off x="4424312" y="4269288"/>
              <a:ext cx="108431" cy="84304"/>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58" name="Line 16"/>
            <p:cNvSpPr>
              <a:spLocks noChangeShapeType="1"/>
            </p:cNvSpPr>
            <p:nvPr/>
          </p:nvSpPr>
          <p:spPr bwMode="auto">
            <a:xfrm flipH="1" flipV="1">
              <a:off x="4425155" y="4354498"/>
              <a:ext cx="110398" cy="821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59" name="Line 21"/>
            <p:cNvSpPr>
              <a:spLocks noChangeShapeType="1"/>
            </p:cNvSpPr>
            <p:nvPr/>
          </p:nvSpPr>
          <p:spPr bwMode="auto">
            <a:xfrm>
              <a:off x="4590612" y="4269590"/>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0" name="Line 22"/>
            <p:cNvSpPr>
              <a:spLocks noChangeShapeType="1"/>
            </p:cNvSpPr>
            <p:nvPr/>
          </p:nvSpPr>
          <p:spPr bwMode="auto">
            <a:xfrm>
              <a:off x="4589488" y="4354800"/>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1" name="Line 23"/>
            <p:cNvSpPr>
              <a:spLocks noChangeShapeType="1"/>
            </p:cNvSpPr>
            <p:nvPr/>
          </p:nvSpPr>
          <p:spPr bwMode="auto">
            <a:xfrm>
              <a:off x="4590331" y="4446355"/>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2" name="Line 13"/>
            <p:cNvSpPr>
              <a:spLocks noChangeShapeType="1"/>
            </p:cNvSpPr>
            <p:nvPr/>
          </p:nvSpPr>
          <p:spPr bwMode="auto">
            <a:xfrm flipV="1">
              <a:off x="4590050" y="4354498"/>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3" name="Rectangle 162"/>
            <p:cNvSpPr/>
            <p:nvPr/>
          </p:nvSpPr>
          <p:spPr>
            <a:xfrm>
              <a:off x="3939240" y="2150924"/>
              <a:ext cx="263533" cy="230833"/>
            </a:xfrm>
            <a:prstGeom prst="rect">
              <a:avLst/>
            </a:prstGeom>
          </p:spPr>
          <p:txBody>
            <a:bodyPr wrap="none">
              <a:spAutoFit/>
            </a:bodyPr>
            <a:lstStyle/>
            <a:p>
              <a:r>
                <a:rPr lang="en-US" sz="1400" dirty="0" err="1">
                  <a:latin typeface="Helvetica Neue"/>
                </a:rPr>
                <a:t>h</a:t>
              </a:r>
              <a:r>
                <a:rPr lang="en-US" sz="1400" baseline="-25000" dirty="0" err="1">
                  <a:latin typeface="Helvetica Neue"/>
                </a:rPr>
                <a:t>n</a:t>
              </a:r>
              <a:endParaRPr lang="en-US" sz="1400" dirty="0">
                <a:latin typeface="Helvetica Neue"/>
              </a:endParaRPr>
            </a:p>
          </p:txBody>
        </p:sp>
        <p:grpSp>
          <p:nvGrpSpPr>
            <p:cNvPr id="164" name="Group 163"/>
            <p:cNvGrpSpPr/>
            <p:nvPr/>
          </p:nvGrpSpPr>
          <p:grpSpPr>
            <a:xfrm>
              <a:off x="3648156" y="2514600"/>
              <a:ext cx="1438194" cy="2397383"/>
              <a:chOff x="3382573" y="3488520"/>
              <a:chExt cx="1917592" cy="3196510"/>
            </a:xfrm>
          </p:grpSpPr>
          <p:grpSp>
            <p:nvGrpSpPr>
              <p:cNvPr id="166" name="Group 165"/>
              <p:cNvGrpSpPr/>
              <p:nvPr/>
            </p:nvGrpSpPr>
            <p:grpSpPr>
              <a:xfrm>
                <a:off x="3382573" y="3488520"/>
                <a:ext cx="1917592" cy="3196510"/>
                <a:chOff x="3382573" y="3488520"/>
                <a:chExt cx="1917592" cy="3196510"/>
              </a:xfrm>
            </p:grpSpPr>
            <p:sp>
              <p:nvSpPr>
                <p:cNvPr id="168" name="Line 13"/>
                <p:cNvSpPr>
                  <a:spLocks noChangeShapeType="1"/>
                </p:cNvSpPr>
                <p:nvPr/>
              </p:nvSpPr>
              <p:spPr bwMode="auto">
                <a:xfrm>
                  <a:off x="3587266" y="3817507"/>
                  <a:ext cx="970650"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9" name="Line 13"/>
                <p:cNvSpPr>
                  <a:spLocks noChangeShapeType="1"/>
                </p:cNvSpPr>
                <p:nvPr/>
              </p:nvSpPr>
              <p:spPr bwMode="auto">
                <a:xfrm>
                  <a:off x="3587265" y="5128933"/>
                  <a:ext cx="1013270"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0" name="Line 13"/>
                <p:cNvSpPr>
                  <a:spLocks noChangeShapeType="1"/>
                </p:cNvSpPr>
                <p:nvPr/>
              </p:nvSpPr>
              <p:spPr bwMode="auto">
                <a:xfrm>
                  <a:off x="3587265" y="6470685"/>
                  <a:ext cx="998617"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nvGrpSpPr>
                <p:cNvPr id="190" name="Group 189"/>
                <p:cNvGrpSpPr/>
                <p:nvPr/>
              </p:nvGrpSpPr>
              <p:grpSpPr>
                <a:xfrm>
                  <a:off x="3638435" y="3775628"/>
                  <a:ext cx="917817" cy="2666904"/>
                  <a:chOff x="1912557" y="3217994"/>
                  <a:chExt cx="1003227" cy="2915080"/>
                </a:xfrm>
              </p:grpSpPr>
              <p:sp>
                <p:nvSpPr>
                  <p:cNvPr id="283" name="Line 13"/>
                  <p:cNvSpPr>
                    <a:spLocks noChangeShapeType="1"/>
                  </p:cNvSpPr>
                  <p:nvPr/>
                </p:nvSpPr>
                <p:spPr bwMode="auto">
                  <a:xfrm>
                    <a:off x="1942269" y="3233228"/>
                    <a:ext cx="956973" cy="289652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4" name="Line 13"/>
                  <p:cNvSpPr>
                    <a:spLocks noChangeShapeType="1"/>
                  </p:cNvSpPr>
                  <p:nvPr/>
                </p:nvSpPr>
                <p:spPr bwMode="auto">
                  <a:xfrm>
                    <a:off x="1912557" y="3217994"/>
                    <a:ext cx="1003227" cy="1494705"/>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5" name="Line 13"/>
                  <p:cNvSpPr>
                    <a:spLocks noChangeShapeType="1"/>
                  </p:cNvSpPr>
                  <p:nvPr/>
                </p:nvSpPr>
                <p:spPr bwMode="auto">
                  <a:xfrm flipV="1">
                    <a:off x="1923361" y="3232014"/>
                    <a:ext cx="992423" cy="1467705"/>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6" name="Line 13"/>
                  <p:cNvSpPr>
                    <a:spLocks noChangeShapeType="1"/>
                  </p:cNvSpPr>
                  <p:nvPr/>
                </p:nvSpPr>
                <p:spPr bwMode="auto">
                  <a:xfrm flipV="1">
                    <a:off x="1933977" y="4688095"/>
                    <a:ext cx="965265" cy="1429694"/>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7" name="Line 13"/>
                  <p:cNvSpPr>
                    <a:spLocks noChangeShapeType="1"/>
                  </p:cNvSpPr>
                  <p:nvPr/>
                </p:nvSpPr>
                <p:spPr bwMode="auto">
                  <a:xfrm>
                    <a:off x="1936269" y="4710528"/>
                    <a:ext cx="957121" cy="141922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8" name="Line 13"/>
                  <p:cNvSpPr>
                    <a:spLocks noChangeShapeType="1"/>
                  </p:cNvSpPr>
                  <p:nvPr/>
                </p:nvSpPr>
                <p:spPr bwMode="auto">
                  <a:xfrm flipV="1">
                    <a:off x="1923361" y="3232013"/>
                    <a:ext cx="975881" cy="290106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sp>
              <p:nvSpPr>
                <p:cNvPr id="198" name="AutoShape 2"/>
                <p:cNvSpPr>
                  <a:spLocks noChangeArrowheads="1"/>
                </p:cNvSpPr>
                <p:nvPr/>
              </p:nvSpPr>
              <p:spPr bwMode="auto">
                <a:xfrm>
                  <a:off x="3386467" y="3509463"/>
                  <a:ext cx="283045" cy="560697"/>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pPr algn="ctr"/>
                  <a:r>
                    <a:rPr lang="en-US" sz="1600" dirty="0">
                      <a:solidFill>
                        <a:schemeClr val="bg1"/>
                      </a:solidFill>
                      <a:latin typeface="Helvetica Neue"/>
                    </a:rPr>
                    <a:t>S</a:t>
                  </a:r>
                </a:p>
              </p:txBody>
            </p:sp>
            <p:sp>
              <p:nvSpPr>
                <p:cNvPr id="199" name="AutoShape 5"/>
                <p:cNvSpPr>
                  <a:spLocks noChangeArrowheads="1"/>
                </p:cNvSpPr>
                <p:nvPr/>
              </p:nvSpPr>
              <p:spPr bwMode="auto">
                <a:xfrm>
                  <a:off x="5017120" y="3488520"/>
                  <a:ext cx="283045" cy="560697"/>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200" name="Rectangle 18"/>
                <p:cNvSpPr>
                  <a:spLocks noChangeArrowheads="1"/>
                </p:cNvSpPr>
                <p:nvPr/>
              </p:nvSpPr>
              <p:spPr bwMode="auto">
                <a:xfrm>
                  <a:off x="5056391" y="3656291"/>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20" name="Rectangle 19"/>
                <p:cNvSpPr>
                  <a:spLocks noChangeArrowheads="1"/>
                </p:cNvSpPr>
                <p:nvPr/>
              </p:nvSpPr>
              <p:spPr bwMode="auto">
                <a:xfrm>
                  <a:off x="5055650" y="3769864"/>
                  <a:ext cx="19598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28" name="Rectangle 20"/>
                <p:cNvSpPr>
                  <a:spLocks noChangeArrowheads="1"/>
                </p:cNvSpPr>
                <p:nvPr/>
              </p:nvSpPr>
              <p:spPr bwMode="auto">
                <a:xfrm>
                  <a:off x="5054909" y="3894597"/>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29" name="Rectangle 6"/>
                <p:cNvSpPr>
                  <a:spLocks noChangeArrowheads="1"/>
                </p:cNvSpPr>
                <p:nvPr/>
              </p:nvSpPr>
              <p:spPr bwMode="auto">
                <a:xfrm>
                  <a:off x="4534759" y="3602891"/>
                  <a:ext cx="391594" cy="412852"/>
                </a:xfrm>
                <a:prstGeom prst="rect">
                  <a:avLst/>
                </a:prstGeom>
                <a:solidFill>
                  <a:srgbClr val="3365FF"/>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30" name="Rectangle 8"/>
                <p:cNvSpPr>
                  <a:spLocks noChangeArrowheads="1"/>
                </p:cNvSpPr>
                <p:nvPr/>
              </p:nvSpPr>
              <p:spPr bwMode="auto">
                <a:xfrm>
                  <a:off x="4576622" y="3773451"/>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38" name="Rectangle 9"/>
                <p:cNvSpPr>
                  <a:spLocks noChangeArrowheads="1"/>
                </p:cNvSpPr>
                <p:nvPr/>
              </p:nvSpPr>
              <p:spPr bwMode="auto">
                <a:xfrm>
                  <a:off x="4794833" y="3658283"/>
                  <a:ext cx="7150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41" name="Rectangle 10"/>
                <p:cNvSpPr>
                  <a:spLocks noChangeArrowheads="1"/>
                </p:cNvSpPr>
                <p:nvPr/>
              </p:nvSpPr>
              <p:spPr bwMode="auto">
                <a:xfrm>
                  <a:off x="4793352" y="3770264"/>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42" name="Rectangle 11"/>
                <p:cNvSpPr>
                  <a:spLocks noChangeArrowheads="1"/>
                </p:cNvSpPr>
                <p:nvPr/>
              </p:nvSpPr>
              <p:spPr bwMode="auto">
                <a:xfrm>
                  <a:off x="4794463" y="3888221"/>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43" name="Line 14"/>
                <p:cNvSpPr>
                  <a:spLocks noChangeShapeType="1"/>
                </p:cNvSpPr>
                <p:nvPr/>
              </p:nvSpPr>
              <p:spPr bwMode="auto">
                <a:xfrm flipH="1" flipV="1">
                  <a:off x="4648865" y="3807324"/>
                  <a:ext cx="150784" cy="278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4" name="Line 15"/>
                <p:cNvSpPr>
                  <a:spLocks noChangeShapeType="1"/>
                </p:cNvSpPr>
                <p:nvPr/>
              </p:nvSpPr>
              <p:spPr bwMode="auto">
                <a:xfrm flipH="1">
                  <a:off x="4647383" y="3694946"/>
                  <a:ext cx="143004" cy="11118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5" name="Line 16"/>
                <p:cNvSpPr>
                  <a:spLocks noChangeShapeType="1"/>
                </p:cNvSpPr>
                <p:nvPr/>
              </p:nvSpPr>
              <p:spPr bwMode="auto">
                <a:xfrm flipH="1" flipV="1">
                  <a:off x="4648495" y="3807324"/>
                  <a:ext cx="145598" cy="10839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6" name="Line 21"/>
                <p:cNvSpPr>
                  <a:spLocks noChangeShapeType="1"/>
                </p:cNvSpPr>
                <p:nvPr/>
              </p:nvSpPr>
              <p:spPr bwMode="auto">
                <a:xfrm>
                  <a:off x="4866707" y="3695345"/>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7" name="Line 22"/>
                <p:cNvSpPr>
                  <a:spLocks noChangeShapeType="1"/>
                </p:cNvSpPr>
                <p:nvPr/>
              </p:nvSpPr>
              <p:spPr bwMode="auto">
                <a:xfrm>
                  <a:off x="4865225" y="3807723"/>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8" name="Line 23"/>
                <p:cNvSpPr>
                  <a:spLocks noChangeShapeType="1"/>
                </p:cNvSpPr>
                <p:nvPr/>
              </p:nvSpPr>
              <p:spPr bwMode="auto">
                <a:xfrm>
                  <a:off x="4866335" y="3928470"/>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49" name="Line 13"/>
                <p:cNvSpPr>
                  <a:spLocks noChangeShapeType="1"/>
                </p:cNvSpPr>
                <p:nvPr/>
              </p:nvSpPr>
              <p:spPr bwMode="auto">
                <a:xfrm flipV="1">
                  <a:off x="4865966" y="3807324"/>
                  <a:ext cx="164492" cy="797"/>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50" name="AutoShape 2"/>
                <p:cNvSpPr>
                  <a:spLocks noChangeArrowheads="1"/>
                </p:cNvSpPr>
                <p:nvPr/>
              </p:nvSpPr>
              <p:spPr bwMode="auto">
                <a:xfrm>
                  <a:off x="3386467" y="4820888"/>
                  <a:ext cx="283045" cy="560697"/>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pPr algn="ctr"/>
                  <a:r>
                    <a:rPr lang="en-US" sz="1600" dirty="0">
                      <a:latin typeface="Helvetica Neue"/>
                    </a:rPr>
                    <a:t>S</a:t>
                  </a:r>
                </a:p>
              </p:txBody>
            </p:sp>
            <p:sp>
              <p:nvSpPr>
                <p:cNvPr id="251" name="AutoShape 5"/>
                <p:cNvSpPr>
                  <a:spLocks noChangeArrowheads="1"/>
                </p:cNvSpPr>
                <p:nvPr/>
              </p:nvSpPr>
              <p:spPr bwMode="auto">
                <a:xfrm>
                  <a:off x="5017120" y="4799945"/>
                  <a:ext cx="283045" cy="560697"/>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252" name="Rectangle 18"/>
                <p:cNvSpPr>
                  <a:spLocks noChangeArrowheads="1"/>
                </p:cNvSpPr>
                <p:nvPr/>
              </p:nvSpPr>
              <p:spPr bwMode="auto">
                <a:xfrm>
                  <a:off x="5056391" y="4967715"/>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3" name="Rectangle 19"/>
                <p:cNvSpPr>
                  <a:spLocks noChangeArrowheads="1"/>
                </p:cNvSpPr>
                <p:nvPr/>
              </p:nvSpPr>
              <p:spPr bwMode="auto">
                <a:xfrm>
                  <a:off x="5055650" y="5081290"/>
                  <a:ext cx="19598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4" name="Rectangle 20"/>
                <p:cNvSpPr>
                  <a:spLocks noChangeArrowheads="1"/>
                </p:cNvSpPr>
                <p:nvPr/>
              </p:nvSpPr>
              <p:spPr bwMode="auto">
                <a:xfrm>
                  <a:off x="5054909" y="5206022"/>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5" name="Rectangle 6"/>
                <p:cNvSpPr>
                  <a:spLocks noChangeArrowheads="1"/>
                </p:cNvSpPr>
                <p:nvPr/>
              </p:nvSpPr>
              <p:spPr bwMode="auto">
                <a:xfrm>
                  <a:off x="4534759" y="4914317"/>
                  <a:ext cx="391594" cy="412852"/>
                </a:xfrm>
                <a:prstGeom prst="rect">
                  <a:avLst/>
                </a:prstGeom>
                <a:solidFill>
                  <a:srgbClr val="09B05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6" name="Rectangle 8"/>
                <p:cNvSpPr>
                  <a:spLocks noChangeArrowheads="1"/>
                </p:cNvSpPr>
                <p:nvPr/>
              </p:nvSpPr>
              <p:spPr bwMode="auto">
                <a:xfrm>
                  <a:off x="4576623" y="5084877"/>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7" name="Rectangle 9"/>
                <p:cNvSpPr>
                  <a:spLocks noChangeArrowheads="1"/>
                </p:cNvSpPr>
                <p:nvPr/>
              </p:nvSpPr>
              <p:spPr bwMode="auto">
                <a:xfrm>
                  <a:off x="4794834" y="4969709"/>
                  <a:ext cx="7150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8" name="Rectangle 10"/>
                <p:cNvSpPr>
                  <a:spLocks noChangeArrowheads="1"/>
                </p:cNvSpPr>
                <p:nvPr/>
              </p:nvSpPr>
              <p:spPr bwMode="auto">
                <a:xfrm>
                  <a:off x="4793352" y="5081688"/>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59" name="Rectangle 11"/>
                <p:cNvSpPr>
                  <a:spLocks noChangeArrowheads="1"/>
                </p:cNvSpPr>
                <p:nvPr/>
              </p:nvSpPr>
              <p:spPr bwMode="auto">
                <a:xfrm>
                  <a:off x="4794463" y="5199647"/>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60" name="Line 14"/>
                <p:cNvSpPr>
                  <a:spLocks noChangeShapeType="1"/>
                </p:cNvSpPr>
                <p:nvPr/>
              </p:nvSpPr>
              <p:spPr bwMode="auto">
                <a:xfrm flipH="1" flipV="1">
                  <a:off x="4648865" y="5118750"/>
                  <a:ext cx="150784" cy="278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1" name="Line 15"/>
                <p:cNvSpPr>
                  <a:spLocks noChangeShapeType="1"/>
                </p:cNvSpPr>
                <p:nvPr/>
              </p:nvSpPr>
              <p:spPr bwMode="auto">
                <a:xfrm flipH="1">
                  <a:off x="4647383" y="5006371"/>
                  <a:ext cx="143004" cy="11118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2" name="Line 16"/>
                <p:cNvSpPr>
                  <a:spLocks noChangeShapeType="1"/>
                </p:cNvSpPr>
                <p:nvPr/>
              </p:nvSpPr>
              <p:spPr bwMode="auto">
                <a:xfrm flipH="1" flipV="1">
                  <a:off x="4648496" y="5118750"/>
                  <a:ext cx="145598" cy="10839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3" name="Line 21"/>
                <p:cNvSpPr>
                  <a:spLocks noChangeShapeType="1"/>
                </p:cNvSpPr>
                <p:nvPr/>
              </p:nvSpPr>
              <p:spPr bwMode="auto">
                <a:xfrm>
                  <a:off x="4866707" y="5006770"/>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4" name="Line 22"/>
                <p:cNvSpPr>
                  <a:spLocks noChangeShapeType="1"/>
                </p:cNvSpPr>
                <p:nvPr/>
              </p:nvSpPr>
              <p:spPr bwMode="auto">
                <a:xfrm>
                  <a:off x="4865225" y="5119148"/>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5" name="Line 23"/>
                <p:cNvSpPr>
                  <a:spLocks noChangeShapeType="1"/>
                </p:cNvSpPr>
                <p:nvPr/>
              </p:nvSpPr>
              <p:spPr bwMode="auto">
                <a:xfrm>
                  <a:off x="4866336" y="5239895"/>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6" name="Line 13"/>
                <p:cNvSpPr>
                  <a:spLocks noChangeShapeType="1"/>
                </p:cNvSpPr>
                <p:nvPr/>
              </p:nvSpPr>
              <p:spPr bwMode="auto">
                <a:xfrm flipV="1">
                  <a:off x="4865966" y="5118750"/>
                  <a:ext cx="164492" cy="797"/>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67" name="AutoShape 2"/>
                <p:cNvSpPr>
                  <a:spLocks noChangeArrowheads="1"/>
                </p:cNvSpPr>
                <p:nvPr/>
              </p:nvSpPr>
              <p:spPr bwMode="auto">
                <a:xfrm>
                  <a:off x="3382573" y="6124333"/>
                  <a:ext cx="283045" cy="560697"/>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pPr algn="ctr"/>
                  <a:r>
                    <a:rPr lang="en-US" sz="1600" dirty="0">
                      <a:latin typeface="Helvetica Neue"/>
                    </a:rPr>
                    <a:t>S</a:t>
                  </a:r>
                </a:p>
              </p:txBody>
            </p:sp>
            <p:sp>
              <p:nvSpPr>
                <p:cNvPr id="268" name="AutoShape 5"/>
                <p:cNvSpPr>
                  <a:spLocks noChangeArrowheads="1"/>
                </p:cNvSpPr>
                <p:nvPr/>
              </p:nvSpPr>
              <p:spPr bwMode="auto">
                <a:xfrm>
                  <a:off x="5013227" y="6103391"/>
                  <a:ext cx="283045" cy="560697"/>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269" name="Rectangle 18"/>
                <p:cNvSpPr>
                  <a:spLocks noChangeArrowheads="1"/>
                </p:cNvSpPr>
                <p:nvPr/>
              </p:nvSpPr>
              <p:spPr bwMode="auto">
                <a:xfrm>
                  <a:off x="5052499" y="6271161"/>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0" name="Rectangle 19"/>
                <p:cNvSpPr>
                  <a:spLocks noChangeArrowheads="1"/>
                </p:cNvSpPr>
                <p:nvPr/>
              </p:nvSpPr>
              <p:spPr bwMode="auto">
                <a:xfrm>
                  <a:off x="5051758" y="6384734"/>
                  <a:ext cx="19598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1" name="Rectangle 20"/>
                <p:cNvSpPr>
                  <a:spLocks noChangeArrowheads="1"/>
                </p:cNvSpPr>
                <p:nvPr/>
              </p:nvSpPr>
              <p:spPr bwMode="auto">
                <a:xfrm>
                  <a:off x="5051017" y="6509467"/>
                  <a:ext cx="19598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2" name="Rectangle 6"/>
                <p:cNvSpPr>
                  <a:spLocks noChangeArrowheads="1"/>
                </p:cNvSpPr>
                <p:nvPr/>
              </p:nvSpPr>
              <p:spPr bwMode="auto">
                <a:xfrm>
                  <a:off x="4530866" y="6217761"/>
                  <a:ext cx="391594" cy="412852"/>
                </a:xfrm>
                <a:prstGeom prst="rect">
                  <a:avLst/>
                </a:prstGeom>
                <a:solidFill>
                  <a:srgbClr val="FD8232"/>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3" name="Rectangle 8"/>
                <p:cNvSpPr>
                  <a:spLocks noChangeArrowheads="1"/>
                </p:cNvSpPr>
                <p:nvPr/>
              </p:nvSpPr>
              <p:spPr bwMode="auto">
                <a:xfrm>
                  <a:off x="4572730" y="6388322"/>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4" name="Rectangle 9"/>
                <p:cNvSpPr>
                  <a:spLocks noChangeArrowheads="1"/>
                </p:cNvSpPr>
                <p:nvPr/>
              </p:nvSpPr>
              <p:spPr bwMode="auto">
                <a:xfrm>
                  <a:off x="4790941" y="6273153"/>
                  <a:ext cx="71502" cy="7133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5" name="Rectangle 10"/>
                <p:cNvSpPr>
                  <a:spLocks noChangeArrowheads="1"/>
                </p:cNvSpPr>
                <p:nvPr/>
              </p:nvSpPr>
              <p:spPr bwMode="auto">
                <a:xfrm>
                  <a:off x="4789459" y="6385135"/>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6" name="Rectangle 11"/>
                <p:cNvSpPr>
                  <a:spLocks noChangeArrowheads="1"/>
                </p:cNvSpPr>
                <p:nvPr/>
              </p:nvSpPr>
              <p:spPr bwMode="auto">
                <a:xfrm>
                  <a:off x="4790571" y="6503091"/>
                  <a:ext cx="71502" cy="7133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277" name="Line 14"/>
                <p:cNvSpPr>
                  <a:spLocks noChangeShapeType="1"/>
                </p:cNvSpPr>
                <p:nvPr/>
              </p:nvSpPr>
              <p:spPr bwMode="auto">
                <a:xfrm flipH="1" flipV="1">
                  <a:off x="4644974" y="6422194"/>
                  <a:ext cx="150784" cy="278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78" name="Line 16"/>
                <p:cNvSpPr>
                  <a:spLocks noChangeShapeType="1"/>
                </p:cNvSpPr>
                <p:nvPr/>
              </p:nvSpPr>
              <p:spPr bwMode="auto">
                <a:xfrm flipH="1" flipV="1">
                  <a:off x="4644603" y="6422194"/>
                  <a:ext cx="145598" cy="10839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79" name="Line 21"/>
                <p:cNvSpPr>
                  <a:spLocks noChangeShapeType="1"/>
                </p:cNvSpPr>
                <p:nvPr/>
              </p:nvSpPr>
              <p:spPr bwMode="auto">
                <a:xfrm>
                  <a:off x="4862814" y="6310215"/>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0" name="Line 22"/>
                <p:cNvSpPr>
                  <a:spLocks noChangeShapeType="1"/>
                </p:cNvSpPr>
                <p:nvPr/>
              </p:nvSpPr>
              <p:spPr bwMode="auto">
                <a:xfrm>
                  <a:off x="4861332" y="6422593"/>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1" name="Line 23"/>
                <p:cNvSpPr>
                  <a:spLocks noChangeShapeType="1"/>
                </p:cNvSpPr>
                <p:nvPr/>
              </p:nvSpPr>
              <p:spPr bwMode="auto">
                <a:xfrm>
                  <a:off x="4862443" y="6543341"/>
                  <a:ext cx="1878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82" name="Line 13"/>
                <p:cNvSpPr>
                  <a:spLocks noChangeShapeType="1"/>
                </p:cNvSpPr>
                <p:nvPr/>
              </p:nvSpPr>
              <p:spPr bwMode="auto">
                <a:xfrm flipV="1">
                  <a:off x="4862073" y="6422194"/>
                  <a:ext cx="164492" cy="797"/>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sp>
            <p:nvSpPr>
              <p:cNvPr id="167" name="Line 15"/>
              <p:cNvSpPr>
                <a:spLocks noChangeShapeType="1"/>
              </p:cNvSpPr>
              <p:nvPr/>
            </p:nvSpPr>
            <p:spPr bwMode="auto">
              <a:xfrm flipH="1">
                <a:off x="4643491" y="6309816"/>
                <a:ext cx="143004" cy="11118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sp>
          <p:nvSpPr>
            <p:cNvPr id="165" name="Rectangle 164"/>
            <p:cNvSpPr/>
            <p:nvPr/>
          </p:nvSpPr>
          <p:spPr>
            <a:xfrm>
              <a:off x="4385853" y="1903370"/>
              <a:ext cx="263533" cy="230833"/>
            </a:xfrm>
            <a:prstGeom prst="rect">
              <a:avLst/>
            </a:prstGeom>
          </p:spPr>
          <p:txBody>
            <a:bodyPr wrap="none">
              <a:spAutoFit/>
            </a:bodyPr>
            <a:lstStyle/>
            <a:p>
              <a:r>
                <a:rPr lang="en-US" sz="1400" dirty="0" err="1">
                  <a:latin typeface="Helvetica Neue"/>
                </a:rPr>
                <a:t>h</a:t>
              </a:r>
              <a:r>
                <a:rPr lang="en-US" sz="1400" baseline="-25000" dirty="0" err="1">
                  <a:latin typeface="Helvetica Neue"/>
                </a:rPr>
                <a:t>p</a:t>
              </a:r>
              <a:endParaRPr lang="en-US" sz="1400" dirty="0">
                <a:latin typeface="Helvetica Neue"/>
              </a:endParaRPr>
            </a:p>
          </p:txBody>
        </p:sp>
      </p:grpSp>
      <p:sp>
        <p:nvSpPr>
          <p:cNvPr id="4" name="Slide Number Placeholder 3"/>
          <p:cNvSpPr>
            <a:spLocks noGrp="1"/>
          </p:cNvSpPr>
          <p:nvPr>
            <p:ph type="sldNum" sz="quarter" idx="12"/>
          </p:nvPr>
        </p:nvSpPr>
        <p:spPr/>
        <p:txBody>
          <a:bodyPr/>
          <a:lstStyle/>
          <a:p>
            <a:fld id="{459F6482-13E3-48AA-9F28-7362888D1E43}" type="slidenum">
              <a:rPr lang="en-US" smtClean="0"/>
              <a:t>97</a:t>
            </a:fld>
            <a:endParaRPr lang="en-US"/>
          </a:p>
        </p:txBody>
      </p:sp>
    </p:spTree>
    <p:extLst>
      <p:ext uri="{BB962C8B-B14F-4D97-AF65-F5344CB8AC3E}">
        <p14:creationId xmlns:p14="http://schemas.microsoft.com/office/powerpoint/2010/main" val="40389852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Sort-Merge </a:t>
            </a:r>
            <a:r>
              <a:rPr lang="en-US" dirty="0" smtClean="0"/>
              <a:t>Join (</a:t>
            </a:r>
            <a:r>
              <a:rPr lang="en-US" dirty="0"/>
              <a:t>with optimization)</a:t>
            </a:r>
          </a:p>
        </p:txBody>
      </p:sp>
      <p:sp>
        <p:nvSpPr>
          <p:cNvPr id="154" name="Content Placeholder 42"/>
          <p:cNvSpPr>
            <a:spLocks noGrp="1"/>
          </p:cNvSpPr>
          <p:nvPr>
            <p:ph idx="1"/>
          </p:nvPr>
        </p:nvSpPr>
        <p:spPr/>
        <p:txBody>
          <a:bodyPr/>
          <a:lstStyle/>
          <a:p>
            <a:r>
              <a:rPr lang="en-US"/>
              <a:t>Pass 0 .. n-1 are like parallel sorting above</a:t>
            </a:r>
          </a:p>
          <a:p>
            <a:pPr lvl="1"/>
            <a:r>
              <a:rPr lang="en-US"/>
              <a:t>But do it 2x: once for each relation, with same ranges</a:t>
            </a:r>
          </a:p>
          <a:p>
            <a:r>
              <a:rPr lang="en-US"/>
              <a:t>Pass n: merge join partitions locally on each node</a:t>
            </a:r>
            <a:endParaRPr lang="en-US" dirty="0"/>
          </a:p>
        </p:txBody>
      </p:sp>
      <p:grpSp>
        <p:nvGrpSpPr>
          <p:cNvPr id="6" name="Group 5" descr="Partitions on each node are joined locally " title="Sort Merge Join pass N"/>
          <p:cNvGrpSpPr/>
          <p:nvPr/>
        </p:nvGrpSpPr>
        <p:grpSpPr>
          <a:xfrm>
            <a:off x="5286767" y="3241621"/>
            <a:ext cx="2985440" cy="3431472"/>
            <a:chOff x="5772741" y="1314450"/>
            <a:chExt cx="2239080" cy="3453274"/>
          </a:xfrm>
        </p:grpSpPr>
        <p:grpSp>
          <p:nvGrpSpPr>
            <p:cNvPr id="83" name="Group 82"/>
            <p:cNvGrpSpPr/>
            <p:nvPr/>
          </p:nvGrpSpPr>
          <p:grpSpPr>
            <a:xfrm>
              <a:off x="5772741" y="1314450"/>
              <a:ext cx="2239080" cy="1032025"/>
              <a:chOff x="4659637" y="1878333"/>
              <a:chExt cx="2985440" cy="1376033"/>
            </a:xfrm>
          </p:grpSpPr>
          <p:sp>
            <p:nvSpPr>
              <p:cNvPr id="5" name="Rectangle 6"/>
              <p:cNvSpPr>
                <a:spLocks noChangeArrowheads="1"/>
              </p:cNvSpPr>
              <p:nvPr/>
            </p:nvSpPr>
            <p:spPr bwMode="auto">
              <a:xfrm flipH="1">
                <a:off x="5705813" y="2066709"/>
                <a:ext cx="704711" cy="1170018"/>
              </a:xfrm>
              <a:prstGeom prst="rect">
                <a:avLst/>
              </a:prstGeom>
              <a:solidFill>
                <a:srgbClr val="3365FF"/>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3" name="Rectangle 8"/>
              <p:cNvSpPr>
                <a:spLocks noChangeArrowheads="1"/>
              </p:cNvSpPr>
              <p:nvPr/>
            </p:nvSpPr>
            <p:spPr bwMode="auto">
              <a:xfrm flipH="1">
                <a:off x="6241362" y="261054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4" name="Rectangle 9"/>
              <p:cNvSpPr>
                <a:spLocks noChangeArrowheads="1"/>
              </p:cNvSpPr>
              <p:nvPr/>
            </p:nvSpPr>
            <p:spPr bwMode="auto">
              <a:xfrm flipH="1">
                <a:off x="5813821" y="2745868"/>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5" name="Rectangle 10"/>
              <p:cNvSpPr>
                <a:spLocks noChangeArrowheads="1"/>
              </p:cNvSpPr>
              <p:nvPr/>
            </p:nvSpPr>
            <p:spPr bwMode="auto">
              <a:xfrm flipH="1">
                <a:off x="5816488" y="2905306"/>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6" name="Rectangle 11"/>
              <p:cNvSpPr>
                <a:spLocks noChangeArrowheads="1"/>
              </p:cNvSpPr>
              <p:nvPr/>
            </p:nvSpPr>
            <p:spPr bwMode="auto">
              <a:xfrm flipH="1">
                <a:off x="5814488" y="3073255"/>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7" name="Line 14"/>
              <p:cNvSpPr>
                <a:spLocks noChangeShapeType="1"/>
              </p:cNvSpPr>
              <p:nvPr/>
            </p:nvSpPr>
            <p:spPr bwMode="auto">
              <a:xfrm flipV="1">
                <a:off x="5933828" y="2683393"/>
                <a:ext cx="307533" cy="27865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68" name="Line 15"/>
              <p:cNvSpPr>
                <a:spLocks noChangeShapeType="1"/>
              </p:cNvSpPr>
              <p:nvPr/>
            </p:nvSpPr>
            <p:spPr bwMode="auto">
              <a:xfrm flipV="1">
                <a:off x="5950496" y="2683393"/>
                <a:ext cx="290865" cy="114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69" name="Line 16"/>
              <p:cNvSpPr>
                <a:spLocks noChangeShapeType="1"/>
              </p:cNvSpPr>
              <p:nvPr/>
            </p:nvSpPr>
            <p:spPr bwMode="auto">
              <a:xfrm flipV="1">
                <a:off x="5943829" y="2686858"/>
                <a:ext cx="297532" cy="42554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70" name="Line 21"/>
              <p:cNvSpPr>
                <a:spLocks noChangeShapeType="1"/>
              </p:cNvSpPr>
              <p:nvPr/>
            </p:nvSpPr>
            <p:spPr bwMode="auto">
              <a:xfrm flipH="1">
                <a:off x="5475133" y="2798636"/>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71" name="Line 22"/>
              <p:cNvSpPr>
                <a:spLocks noChangeShapeType="1"/>
              </p:cNvSpPr>
              <p:nvPr/>
            </p:nvSpPr>
            <p:spPr bwMode="auto">
              <a:xfrm flipH="1">
                <a:off x="5477800" y="295864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72" name="Line 23"/>
              <p:cNvSpPr>
                <a:spLocks noChangeShapeType="1"/>
              </p:cNvSpPr>
              <p:nvPr/>
            </p:nvSpPr>
            <p:spPr bwMode="auto">
              <a:xfrm flipH="1">
                <a:off x="5475800" y="3130562"/>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74" name="AutoShape 5"/>
              <p:cNvSpPr>
                <a:spLocks noChangeArrowheads="1"/>
              </p:cNvSpPr>
              <p:nvPr/>
            </p:nvSpPr>
            <p:spPr bwMode="auto">
              <a:xfrm>
                <a:off x="5003104" y="2438400"/>
                <a:ext cx="509365" cy="798327"/>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75" name="Line 17"/>
              <p:cNvSpPr>
                <a:spLocks noChangeShapeType="1"/>
              </p:cNvSpPr>
              <p:nvPr/>
            </p:nvSpPr>
            <p:spPr bwMode="auto">
              <a:xfrm flipH="1">
                <a:off x="6370036" y="2665297"/>
                <a:ext cx="314019"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76" name="Rectangle 75"/>
              <p:cNvSpPr>
                <a:spLocks noChangeArrowheads="1"/>
              </p:cNvSpPr>
              <p:nvPr/>
            </p:nvSpPr>
            <p:spPr bwMode="auto">
              <a:xfrm>
                <a:off x="5073775" y="2717498"/>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77" name="Rectangle 76"/>
              <p:cNvSpPr>
                <a:spLocks noChangeArrowheads="1"/>
              </p:cNvSpPr>
              <p:nvPr/>
            </p:nvSpPr>
            <p:spPr bwMode="auto">
              <a:xfrm>
                <a:off x="5072441" y="2879206"/>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78" name="Rectangle 77"/>
              <p:cNvSpPr>
                <a:spLocks noChangeArrowheads="1"/>
              </p:cNvSpPr>
              <p:nvPr/>
            </p:nvSpPr>
            <p:spPr bwMode="auto">
              <a:xfrm>
                <a:off x="5071108" y="3056801"/>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79" name="TextBox 78"/>
              <p:cNvSpPr txBox="1"/>
              <p:nvPr/>
            </p:nvSpPr>
            <p:spPr>
              <a:xfrm>
                <a:off x="4659637" y="2717497"/>
                <a:ext cx="356188" cy="536869"/>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S</a:t>
                </a:r>
                <a:endParaRPr lang="en-US" sz="2400" dirty="0">
                  <a:solidFill>
                    <a:srgbClr val="3365FF"/>
                  </a:solidFill>
                  <a:latin typeface="Helvetica Neue" charset="0"/>
                  <a:ea typeface="Helvetica Neue" charset="0"/>
                  <a:cs typeface="Helvetica Neue" charset="0"/>
                </a:endParaRPr>
              </a:p>
            </p:txBody>
          </p:sp>
          <p:sp>
            <p:nvSpPr>
              <p:cNvPr id="7" name="Rectangle 9"/>
              <p:cNvSpPr>
                <a:spLocks noChangeArrowheads="1"/>
              </p:cNvSpPr>
              <p:nvPr/>
            </p:nvSpPr>
            <p:spPr bwMode="auto">
              <a:xfrm flipH="1">
                <a:off x="5813821" y="2145577"/>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8" name="Rectangle 10"/>
              <p:cNvSpPr>
                <a:spLocks noChangeArrowheads="1"/>
              </p:cNvSpPr>
              <p:nvPr/>
            </p:nvSpPr>
            <p:spPr bwMode="auto">
              <a:xfrm flipH="1">
                <a:off x="5816488" y="2305015"/>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9" name="Rectangle 11"/>
              <p:cNvSpPr>
                <a:spLocks noChangeArrowheads="1"/>
              </p:cNvSpPr>
              <p:nvPr/>
            </p:nvSpPr>
            <p:spPr bwMode="auto">
              <a:xfrm flipH="1">
                <a:off x="5814488" y="247296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 name="Line 14"/>
              <p:cNvSpPr>
                <a:spLocks noChangeShapeType="1"/>
              </p:cNvSpPr>
              <p:nvPr/>
            </p:nvSpPr>
            <p:spPr bwMode="auto">
              <a:xfrm>
                <a:off x="5933828" y="2361754"/>
                <a:ext cx="316012" cy="30354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1" name="Line 15"/>
              <p:cNvSpPr>
                <a:spLocks noChangeShapeType="1"/>
              </p:cNvSpPr>
              <p:nvPr/>
            </p:nvSpPr>
            <p:spPr bwMode="auto">
              <a:xfrm>
                <a:off x="5950496" y="2197776"/>
                <a:ext cx="290865" cy="4499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 name="Line 16"/>
              <p:cNvSpPr>
                <a:spLocks noChangeShapeType="1"/>
              </p:cNvSpPr>
              <p:nvPr/>
            </p:nvSpPr>
            <p:spPr bwMode="auto">
              <a:xfrm>
                <a:off x="5943828" y="2512115"/>
                <a:ext cx="297533" cy="1616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3" name="Line 21"/>
              <p:cNvSpPr>
                <a:spLocks noChangeShapeType="1"/>
              </p:cNvSpPr>
              <p:nvPr/>
            </p:nvSpPr>
            <p:spPr bwMode="auto">
              <a:xfrm flipH="1">
                <a:off x="5475133" y="2198345"/>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 name="Line 22"/>
              <p:cNvSpPr>
                <a:spLocks noChangeShapeType="1"/>
              </p:cNvSpPr>
              <p:nvPr/>
            </p:nvSpPr>
            <p:spPr bwMode="auto">
              <a:xfrm flipH="1">
                <a:off x="5477800" y="2358350"/>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5" name="Line 23"/>
              <p:cNvSpPr>
                <a:spLocks noChangeShapeType="1"/>
              </p:cNvSpPr>
              <p:nvPr/>
            </p:nvSpPr>
            <p:spPr bwMode="auto">
              <a:xfrm flipH="1">
                <a:off x="5475800" y="253027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7" name="AutoShape 5"/>
              <p:cNvSpPr>
                <a:spLocks noChangeArrowheads="1"/>
              </p:cNvSpPr>
              <p:nvPr/>
            </p:nvSpPr>
            <p:spPr bwMode="auto">
              <a:xfrm>
                <a:off x="5003104" y="1878333"/>
                <a:ext cx="509365" cy="798327"/>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19" name="Rectangle 18"/>
              <p:cNvSpPr>
                <a:spLocks noChangeArrowheads="1"/>
              </p:cNvSpPr>
              <p:nvPr/>
            </p:nvSpPr>
            <p:spPr bwMode="auto">
              <a:xfrm>
                <a:off x="5073775" y="2117207"/>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20" name="Rectangle 19"/>
              <p:cNvSpPr>
                <a:spLocks noChangeArrowheads="1"/>
              </p:cNvSpPr>
              <p:nvPr/>
            </p:nvSpPr>
            <p:spPr bwMode="auto">
              <a:xfrm>
                <a:off x="5072441" y="2278915"/>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21" name="Rectangle 20"/>
              <p:cNvSpPr>
                <a:spLocks noChangeArrowheads="1"/>
              </p:cNvSpPr>
              <p:nvPr/>
            </p:nvSpPr>
            <p:spPr bwMode="auto">
              <a:xfrm>
                <a:off x="5071108" y="2456510"/>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60" name="TextBox 59"/>
              <p:cNvSpPr txBox="1"/>
              <p:nvPr/>
            </p:nvSpPr>
            <p:spPr>
              <a:xfrm>
                <a:off x="4659637" y="2117208"/>
                <a:ext cx="370614"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a:t>
                </a:r>
                <a:endParaRPr lang="en-US" sz="2400" dirty="0">
                  <a:solidFill>
                    <a:srgbClr val="3365FF"/>
                  </a:solidFill>
                  <a:latin typeface="Helvetica Neue" charset="0"/>
                  <a:ea typeface="Helvetica Neue" charset="0"/>
                  <a:cs typeface="Helvetica Neue" charset="0"/>
                </a:endParaRPr>
              </a:p>
            </p:txBody>
          </p:sp>
          <p:sp>
            <p:nvSpPr>
              <p:cNvPr id="82" name="TextBox 81"/>
              <p:cNvSpPr txBox="1"/>
              <p:nvPr/>
            </p:nvSpPr>
            <p:spPr>
              <a:xfrm>
                <a:off x="6695778" y="2473692"/>
                <a:ext cx="949299"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 ⨝ S</a:t>
                </a:r>
                <a:endParaRPr lang="en-US" sz="2400" dirty="0">
                  <a:solidFill>
                    <a:srgbClr val="3365FF"/>
                  </a:solidFill>
                  <a:latin typeface="Helvetica Neue" charset="0"/>
                  <a:ea typeface="Helvetica Neue" charset="0"/>
                  <a:cs typeface="Helvetica Neue" charset="0"/>
                </a:endParaRPr>
              </a:p>
            </p:txBody>
          </p:sp>
        </p:grpSp>
        <p:grpSp>
          <p:nvGrpSpPr>
            <p:cNvPr id="84" name="Group 83"/>
            <p:cNvGrpSpPr/>
            <p:nvPr/>
          </p:nvGrpSpPr>
          <p:grpSpPr>
            <a:xfrm>
              <a:off x="5772741" y="2514391"/>
              <a:ext cx="2239080" cy="1032025"/>
              <a:chOff x="4659637" y="1878333"/>
              <a:chExt cx="2985440" cy="1376033"/>
            </a:xfrm>
          </p:grpSpPr>
          <p:sp>
            <p:nvSpPr>
              <p:cNvPr id="85" name="Rectangle 6"/>
              <p:cNvSpPr>
                <a:spLocks noChangeArrowheads="1"/>
              </p:cNvSpPr>
              <p:nvPr/>
            </p:nvSpPr>
            <p:spPr bwMode="auto">
              <a:xfrm flipH="1">
                <a:off x="5705813" y="2066709"/>
                <a:ext cx="704711" cy="1170018"/>
              </a:xfrm>
              <a:prstGeom prst="rect">
                <a:avLst/>
              </a:prstGeom>
              <a:solidFill>
                <a:srgbClr val="09B05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86" name="Rectangle 8"/>
              <p:cNvSpPr>
                <a:spLocks noChangeArrowheads="1"/>
              </p:cNvSpPr>
              <p:nvPr/>
            </p:nvSpPr>
            <p:spPr bwMode="auto">
              <a:xfrm flipH="1">
                <a:off x="6241362" y="261054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87" name="Rectangle 9"/>
              <p:cNvSpPr>
                <a:spLocks noChangeArrowheads="1"/>
              </p:cNvSpPr>
              <p:nvPr/>
            </p:nvSpPr>
            <p:spPr bwMode="auto">
              <a:xfrm flipH="1">
                <a:off x="5813821" y="2745868"/>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88" name="Rectangle 10"/>
              <p:cNvSpPr>
                <a:spLocks noChangeArrowheads="1"/>
              </p:cNvSpPr>
              <p:nvPr/>
            </p:nvSpPr>
            <p:spPr bwMode="auto">
              <a:xfrm flipH="1">
                <a:off x="5816488" y="2905306"/>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89" name="Rectangle 11"/>
              <p:cNvSpPr>
                <a:spLocks noChangeArrowheads="1"/>
              </p:cNvSpPr>
              <p:nvPr/>
            </p:nvSpPr>
            <p:spPr bwMode="auto">
              <a:xfrm flipH="1">
                <a:off x="5814488" y="3073255"/>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90" name="Line 14"/>
              <p:cNvSpPr>
                <a:spLocks noChangeShapeType="1"/>
              </p:cNvSpPr>
              <p:nvPr/>
            </p:nvSpPr>
            <p:spPr bwMode="auto">
              <a:xfrm flipV="1">
                <a:off x="5933828" y="2683393"/>
                <a:ext cx="307533" cy="27865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1" name="Line 15"/>
              <p:cNvSpPr>
                <a:spLocks noChangeShapeType="1"/>
              </p:cNvSpPr>
              <p:nvPr/>
            </p:nvSpPr>
            <p:spPr bwMode="auto">
              <a:xfrm flipV="1">
                <a:off x="5950496" y="2683393"/>
                <a:ext cx="290865" cy="114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2" name="Line 16"/>
              <p:cNvSpPr>
                <a:spLocks noChangeShapeType="1"/>
              </p:cNvSpPr>
              <p:nvPr/>
            </p:nvSpPr>
            <p:spPr bwMode="auto">
              <a:xfrm flipV="1">
                <a:off x="5943829" y="2686858"/>
                <a:ext cx="297532" cy="42554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3" name="Line 21"/>
              <p:cNvSpPr>
                <a:spLocks noChangeShapeType="1"/>
              </p:cNvSpPr>
              <p:nvPr/>
            </p:nvSpPr>
            <p:spPr bwMode="auto">
              <a:xfrm flipH="1">
                <a:off x="5475133" y="2798636"/>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4" name="Line 22"/>
              <p:cNvSpPr>
                <a:spLocks noChangeShapeType="1"/>
              </p:cNvSpPr>
              <p:nvPr/>
            </p:nvSpPr>
            <p:spPr bwMode="auto">
              <a:xfrm flipH="1">
                <a:off x="5477800" y="295864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5" name="Line 23"/>
              <p:cNvSpPr>
                <a:spLocks noChangeShapeType="1"/>
              </p:cNvSpPr>
              <p:nvPr/>
            </p:nvSpPr>
            <p:spPr bwMode="auto">
              <a:xfrm flipH="1">
                <a:off x="5475800" y="3130562"/>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6" name="AutoShape 5"/>
              <p:cNvSpPr>
                <a:spLocks noChangeArrowheads="1"/>
              </p:cNvSpPr>
              <p:nvPr/>
            </p:nvSpPr>
            <p:spPr bwMode="auto">
              <a:xfrm>
                <a:off x="5003104" y="2438400"/>
                <a:ext cx="509365" cy="798327"/>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97" name="Line 17"/>
              <p:cNvSpPr>
                <a:spLocks noChangeShapeType="1"/>
              </p:cNvSpPr>
              <p:nvPr/>
            </p:nvSpPr>
            <p:spPr bwMode="auto">
              <a:xfrm flipH="1">
                <a:off x="6370036" y="2665297"/>
                <a:ext cx="314019"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98" name="Rectangle 97"/>
              <p:cNvSpPr>
                <a:spLocks noChangeArrowheads="1"/>
              </p:cNvSpPr>
              <p:nvPr/>
            </p:nvSpPr>
            <p:spPr bwMode="auto">
              <a:xfrm>
                <a:off x="5073775" y="2717498"/>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99" name="Rectangle 98"/>
              <p:cNvSpPr>
                <a:spLocks noChangeArrowheads="1"/>
              </p:cNvSpPr>
              <p:nvPr/>
            </p:nvSpPr>
            <p:spPr bwMode="auto">
              <a:xfrm>
                <a:off x="5072441" y="2879206"/>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0" name="Rectangle 99"/>
              <p:cNvSpPr>
                <a:spLocks noChangeArrowheads="1"/>
              </p:cNvSpPr>
              <p:nvPr/>
            </p:nvSpPr>
            <p:spPr bwMode="auto">
              <a:xfrm>
                <a:off x="5071108" y="3056801"/>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1" name="TextBox 100"/>
              <p:cNvSpPr txBox="1"/>
              <p:nvPr/>
            </p:nvSpPr>
            <p:spPr>
              <a:xfrm>
                <a:off x="4659637" y="2717497"/>
                <a:ext cx="356188" cy="536869"/>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S</a:t>
                </a:r>
                <a:endParaRPr lang="en-US" sz="2400" dirty="0">
                  <a:solidFill>
                    <a:srgbClr val="3365FF"/>
                  </a:solidFill>
                  <a:latin typeface="Helvetica Neue" charset="0"/>
                  <a:ea typeface="Helvetica Neue" charset="0"/>
                  <a:cs typeface="Helvetica Neue" charset="0"/>
                </a:endParaRPr>
              </a:p>
            </p:txBody>
          </p:sp>
          <p:sp>
            <p:nvSpPr>
              <p:cNvPr id="102" name="Rectangle 9"/>
              <p:cNvSpPr>
                <a:spLocks noChangeArrowheads="1"/>
              </p:cNvSpPr>
              <p:nvPr/>
            </p:nvSpPr>
            <p:spPr bwMode="auto">
              <a:xfrm flipH="1">
                <a:off x="5813821" y="2145577"/>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3" name="Rectangle 10"/>
              <p:cNvSpPr>
                <a:spLocks noChangeArrowheads="1"/>
              </p:cNvSpPr>
              <p:nvPr/>
            </p:nvSpPr>
            <p:spPr bwMode="auto">
              <a:xfrm flipH="1">
                <a:off x="5816488" y="2305015"/>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4" name="Rectangle 11"/>
              <p:cNvSpPr>
                <a:spLocks noChangeArrowheads="1"/>
              </p:cNvSpPr>
              <p:nvPr/>
            </p:nvSpPr>
            <p:spPr bwMode="auto">
              <a:xfrm flipH="1">
                <a:off x="5814488" y="247296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05" name="Line 14"/>
              <p:cNvSpPr>
                <a:spLocks noChangeShapeType="1"/>
              </p:cNvSpPr>
              <p:nvPr/>
            </p:nvSpPr>
            <p:spPr bwMode="auto">
              <a:xfrm>
                <a:off x="5933828" y="2361754"/>
                <a:ext cx="316012" cy="30354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06" name="Line 15"/>
              <p:cNvSpPr>
                <a:spLocks noChangeShapeType="1"/>
              </p:cNvSpPr>
              <p:nvPr/>
            </p:nvSpPr>
            <p:spPr bwMode="auto">
              <a:xfrm>
                <a:off x="5950496" y="2197776"/>
                <a:ext cx="290865" cy="4499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07" name="Line 16"/>
              <p:cNvSpPr>
                <a:spLocks noChangeShapeType="1"/>
              </p:cNvSpPr>
              <p:nvPr/>
            </p:nvSpPr>
            <p:spPr bwMode="auto">
              <a:xfrm>
                <a:off x="5943828" y="2512115"/>
                <a:ext cx="297533" cy="1616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08" name="Line 21"/>
              <p:cNvSpPr>
                <a:spLocks noChangeShapeType="1"/>
              </p:cNvSpPr>
              <p:nvPr/>
            </p:nvSpPr>
            <p:spPr bwMode="auto">
              <a:xfrm flipH="1">
                <a:off x="5475133" y="2198345"/>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09" name="Line 22"/>
              <p:cNvSpPr>
                <a:spLocks noChangeShapeType="1"/>
              </p:cNvSpPr>
              <p:nvPr/>
            </p:nvSpPr>
            <p:spPr bwMode="auto">
              <a:xfrm flipH="1">
                <a:off x="5477800" y="2358350"/>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10" name="Line 23"/>
              <p:cNvSpPr>
                <a:spLocks noChangeShapeType="1"/>
              </p:cNvSpPr>
              <p:nvPr/>
            </p:nvSpPr>
            <p:spPr bwMode="auto">
              <a:xfrm flipH="1">
                <a:off x="5475800" y="253027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11" name="AutoShape 5"/>
              <p:cNvSpPr>
                <a:spLocks noChangeArrowheads="1"/>
              </p:cNvSpPr>
              <p:nvPr/>
            </p:nvSpPr>
            <p:spPr bwMode="auto">
              <a:xfrm>
                <a:off x="5003104" y="1878333"/>
                <a:ext cx="509365" cy="798327"/>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112" name="Rectangle 111"/>
              <p:cNvSpPr>
                <a:spLocks noChangeArrowheads="1"/>
              </p:cNvSpPr>
              <p:nvPr/>
            </p:nvSpPr>
            <p:spPr bwMode="auto">
              <a:xfrm>
                <a:off x="5073775" y="2117207"/>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13" name="Rectangle 112"/>
              <p:cNvSpPr>
                <a:spLocks noChangeArrowheads="1"/>
              </p:cNvSpPr>
              <p:nvPr/>
            </p:nvSpPr>
            <p:spPr bwMode="auto">
              <a:xfrm>
                <a:off x="5072441" y="2278915"/>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14" name="Rectangle 113"/>
              <p:cNvSpPr>
                <a:spLocks noChangeArrowheads="1"/>
              </p:cNvSpPr>
              <p:nvPr/>
            </p:nvSpPr>
            <p:spPr bwMode="auto">
              <a:xfrm>
                <a:off x="5071108" y="2456510"/>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15" name="TextBox 114"/>
              <p:cNvSpPr txBox="1"/>
              <p:nvPr/>
            </p:nvSpPr>
            <p:spPr>
              <a:xfrm>
                <a:off x="4659637" y="2117208"/>
                <a:ext cx="370614"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a:t>
                </a:r>
                <a:endParaRPr lang="en-US" sz="2400" dirty="0">
                  <a:solidFill>
                    <a:srgbClr val="3365FF"/>
                  </a:solidFill>
                  <a:latin typeface="Helvetica Neue" charset="0"/>
                  <a:ea typeface="Helvetica Neue" charset="0"/>
                  <a:cs typeface="Helvetica Neue" charset="0"/>
                </a:endParaRPr>
              </a:p>
            </p:txBody>
          </p:sp>
          <p:sp>
            <p:nvSpPr>
              <p:cNvPr id="116" name="TextBox 115"/>
              <p:cNvSpPr txBox="1"/>
              <p:nvPr/>
            </p:nvSpPr>
            <p:spPr>
              <a:xfrm>
                <a:off x="6695778" y="2473692"/>
                <a:ext cx="949299"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 ⨝ S</a:t>
                </a:r>
                <a:endParaRPr lang="en-US" sz="2400" dirty="0">
                  <a:solidFill>
                    <a:srgbClr val="3365FF"/>
                  </a:solidFill>
                  <a:latin typeface="Helvetica Neue" charset="0"/>
                  <a:ea typeface="Helvetica Neue" charset="0"/>
                  <a:cs typeface="Helvetica Neue" charset="0"/>
                </a:endParaRPr>
              </a:p>
            </p:txBody>
          </p:sp>
        </p:grpSp>
        <p:grpSp>
          <p:nvGrpSpPr>
            <p:cNvPr id="117" name="Group 116"/>
            <p:cNvGrpSpPr/>
            <p:nvPr/>
          </p:nvGrpSpPr>
          <p:grpSpPr>
            <a:xfrm>
              <a:off x="5772741" y="3735699"/>
              <a:ext cx="2239080" cy="1032025"/>
              <a:chOff x="4659637" y="1878333"/>
              <a:chExt cx="2985440" cy="1376033"/>
            </a:xfrm>
          </p:grpSpPr>
          <p:sp>
            <p:nvSpPr>
              <p:cNvPr id="118" name="Rectangle 6"/>
              <p:cNvSpPr>
                <a:spLocks noChangeArrowheads="1"/>
              </p:cNvSpPr>
              <p:nvPr/>
            </p:nvSpPr>
            <p:spPr bwMode="auto">
              <a:xfrm flipH="1">
                <a:off x="5705813" y="2066709"/>
                <a:ext cx="704711" cy="1170018"/>
              </a:xfrm>
              <a:prstGeom prst="rect">
                <a:avLst/>
              </a:prstGeom>
              <a:solidFill>
                <a:srgbClr val="FD8232"/>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19" name="Rectangle 8"/>
              <p:cNvSpPr>
                <a:spLocks noChangeArrowheads="1"/>
              </p:cNvSpPr>
              <p:nvPr/>
            </p:nvSpPr>
            <p:spPr bwMode="auto">
              <a:xfrm flipH="1">
                <a:off x="6241362" y="261054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20" name="Rectangle 9"/>
              <p:cNvSpPr>
                <a:spLocks noChangeArrowheads="1"/>
              </p:cNvSpPr>
              <p:nvPr/>
            </p:nvSpPr>
            <p:spPr bwMode="auto">
              <a:xfrm flipH="1">
                <a:off x="5813821" y="2745868"/>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21" name="Rectangle 10"/>
              <p:cNvSpPr>
                <a:spLocks noChangeArrowheads="1"/>
              </p:cNvSpPr>
              <p:nvPr/>
            </p:nvSpPr>
            <p:spPr bwMode="auto">
              <a:xfrm flipH="1">
                <a:off x="5816488" y="2905306"/>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22" name="Rectangle 11"/>
              <p:cNvSpPr>
                <a:spLocks noChangeArrowheads="1"/>
              </p:cNvSpPr>
              <p:nvPr/>
            </p:nvSpPr>
            <p:spPr bwMode="auto">
              <a:xfrm flipH="1">
                <a:off x="5814488" y="3073255"/>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23" name="Line 14"/>
              <p:cNvSpPr>
                <a:spLocks noChangeShapeType="1"/>
              </p:cNvSpPr>
              <p:nvPr/>
            </p:nvSpPr>
            <p:spPr bwMode="auto">
              <a:xfrm flipV="1">
                <a:off x="5933828" y="2683393"/>
                <a:ext cx="307533" cy="27865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4" name="Line 15"/>
              <p:cNvSpPr>
                <a:spLocks noChangeShapeType="1"/>
              </p:cNvSpPr>
              <p:nvPr/>
            </p:nvSpPr>
            <p:spPr bwMode="auto">
              <a:xfrm flipV="1">
                <a:off x="5950496" y="2683393"/>
                <a:ext cx="290865" cy="114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5" name="Line 16"/>
              <p:cNvSpPr>
                <a:spLocks noChangeShapeType="1"/>
              </p:cNvSpPr>
              <p:nvPr/>
            </p:nvSpPr>
            <p:spPr bwMode="auto">
              <a:xfrm flipV="1">
                <a:off x="5943829" y="2686858"/>
                <a:ext cx="297532" cy="42554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6" name="Line 21"/>
              <p:cNvSpPr>
                <a:spLocks noChangeShapeType="1"/>
              </p:cNvSpPr>
              <p:nvPr/>
            </p:nvSpPr>
            <p:spPr bwMode="auto">
              <a:xfrm flipH="1">
                <a:off x="5475133" y="2798636"/>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7" name="Line 22"/>
              <p:cNvSpPr>
                <a:spLocks noChangeShapeType="1"/>
              </p:cNvSpPr>
              <p:nvPr/>
            </p:nvSpPr>
            <p:spPr bwMode="auto">
              <a:xfrm flipH="1">
                <a:off x="5477800" y="295864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8" name="Line 23"/>
              <p:cNvSpPr>
                <a:spLocks noChangeShapeType="1"/>
              </p:cNvSpPr>
              <p:nvPr/>
            </p:nvSpPr>
            <p:spPr bwMode="auto">
              <a:xfrm flipH="1">
                <a:off x="5475800" y="3130562"/>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29" name="AutoShape 5"/>
              <p:cNvSpPr>
                <a:spLocks noChangeArrowheads="1"/>
              </p:cNvSpPr>
              <p:nvPr/>
            </p:nvSpPr>
            <p:spPr bwMode="auto">
              <a:xfrm>
                <a:off x="5003104" y="2438400"/>
                <a:ext cx="509365" cy="798327"/>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130" name="Line 17"/>
              <p:cNvSpPr>
                <a:spLocks noChangeShapeType="1"/>
              </p:cNvSpPr>
              <p:nvPr/>
            </p:nvSpPr>
            <p:spPr bwMode="auto">
              <a:xfrm flipH="1">
                <a:off x="6370036" y="2665297"/>
                <a:ext cx="314019"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31" name="Rectangle 130"/>
              <p:cNvSpPr>
                <a:spLocks noChangeArrowheads="1"/>
              </p:cNvSpPr>
              <p:nvPr/>
            </p:nvSpPr>
            <p:spPr bwMode="auto">
              <a:xfrm>
                <a:off x="5073775" y="2717498"/>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2" name="Rectangle 131"/>
              <p:cNvSpPr>
                <a:spLocks noChangeArrowheads="1"/>
              </p:cNvSpPr>
              <p:nvPr/>
            </p:nvSpPr>
            <p:spPr bwMode="auto">
              <a:xfrm>
                <a:off x="5072441" y="2879206"/>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3" name="Rectangle 132"/>
              <p:cNvSpPr>
                <a:spLocks noChangeArrowheads="1"/>
              </p:cNvSpPr>
              <p:nvPr/>
            </p:nvSpPr>
            <p:spPr bwMode="auto">
              <a:xfrm>
                <a:off x="5071108" y="3056801"/>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4" name="TextBox 133"/>
              <p:cNvSpPr txBox="1"/>
              <p:nvPr/>
            </p:nvSpPr>
            <p:spPr>
              <a:xfrm>
                <a:off x="4659637" y="2717497"/>
                <a:ext cx="356188" cy="536869"/>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S</a:t>
                </a:r>
                <a:endParaRPr lang="en-US" sz="2400" dirty="0">
                  <a:solidFill>
                    <a:srgbClr val="3365FF"/>
                  </a:solidFill>
                  <a:latin typeface="Helvetica Neue" charset="0"/>
                  <a:ea typeface="Helvetica Neue" charset="0"/>
                  <a:cs typeface="Helvetica Neue" charset="0"/>
                </a:endParaRPr>
              </a:p>
            </p:txBody>
          </p:sp>
          <p:sp>
            <p:nvSpPr>
              <p:cNvPr id="135" name="Rectangle 9"/>
              <p:cNvSpPr>
                <a:spLocks noChangeArrowheads="1"/>
              </p:cNvSpPr>
              <p:nvPr/>
            </p:nvSpPr>
            <p:spPr bwMode="auto">
              <a:xfrm flipH="1">
                <a:off x="5813821" y="2145577"/>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6" name="Rectangle 10"/>
              <p:cNvSpPr>
                <a:spLocks noChangeArrowheads="1"/>
              </p:cNvSpPr>
              <p:nvPr/>
            </p:nvSpPr>
            <p:spPr bwMode="auto">
              <a:xfrm flipH="1">
                <a:off x="5816488" y="2305015"/>
                <a:ext cx="128675"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7" name="Rectangle 11"/>
              <p:cNvSpPr>
                <a:spLocks noChangeArrowheads="1"/>
              </p:cNvSpPr>
              <p:nvPr/>
            </p:nvSpPr>
            <p:spPr bwMode="auto">
              <a:xfrm flipH="1">
                <a:off x="5814488" y="2472964"/>
                <a:ext cx="128674"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38" name="Line 14"/>
              <p:cNvSpPr>
                <a:spLocks noChangeShapeType="1"/>
              </p:cNvSpPr>
              <p:nvPr/>
            </p:nvSpPr>
            <p:spPr bwMode="auto">
              <a:xfrm>
                <a:off x="5933828" y="2361754"/>
                <a:ext cx="316012" cy="30354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39" name="Line 15"/>
              <p:cNvSpPr>
                <a:spLocks noChangeShapeType="1"/>
              </p:cNvSpPr>
              <p:nvPr/>
            </p:nvSpPr>
            <p:spPr bwMode="auto">
              <a:xfrm>
                <a:off x="5950496" y="2197776"/>
                <a:ext cx="290865" cy="4499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0" name="Line 16"/>
              <p:cNvSpPr>
                <a:spLocks noChangeShapeType="1"/>
              </p:cNvSpPr>
              <p:nvPr/>
            </p:nvSpPr>
            <p:spPr bwMode="auto">
              <a:xfrm>
                <a:off x="5943828" y="2512115"/>
                <a:ext cx="297533" cy="1616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1" name="Line 21"/>
              <p:cNvSpPr>
                <a:spLocks noChangeShapeType="1"/>
              </p:cNvSpPr>
              <p:nvPr/>
            </p:nvSpPr>
            <p:spPr bwMode="auto">
              <a:xfrm flipH="1">
                <a:off x="5475133" y="2198345"/>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2" name="Line 22"/>
              <p:cNvSpPr>
                <a:spLocks noChangeShapeType="1"/>
              </p:cNvSpPr>
              <p:nvPr/>
            </p:nvSpPr>
            <p:spPr bwMode="auto">
              <a:xfrm flipH="1">
                <a:off x="5477800" y="2358350"/>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3" name="Line 23"/>
              <p:cNvSpPr>
                <a:spLocks noChangeShapeType="1"/>
              </p:cNvSpPr>
              <p:nvPr/>
            </p:nvSpPr>
            <p:spPr bwMode="auto">
              <a:xfrm flipH="1">
                <a:off x="5475800" y="2530271"/>
                <a:ext cx="3380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dirty="0">
                  <a:latin typeface="Helvetica Neue"/>
                </a:endParaRPr>
              </a:p>
            </p:txBody>
          </p:sp>
          <p:sp>
            <p:nvSpPr>
              <p:cNvPr id="144" name="AutoShape 5"/>
              <p:cNvSpPr>
                <a:spLocks noChangeArrowheads="1"/>
              </p:cNvSpPr>
              <p:nvPr/>
            </p:nvSpPr>
            <p:spPr bwMode="auto">
              <a:xfrm>
                <a:off x="5003104" y="1878333"/>
                <a:ext cx="509365" cy="798327"/>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endParaRPr lang="en-US" dirty="0">
                  <a:latin typeface="Helvetica Neue"/>
                </a:endParaRPr>
              </a:p>
            </p:txBody>
          </p:sp>
          <p:sp>
            <p:nvSpPr>
              <p:cNvPr id="145" name="Rectangle 144"/>
              <p:cNvSpPr>
                <a:spLocks noChangeArrowheads="1"/>
              </p:cNvSpPr>
              <p:nvPr/>
            </p:nvSpPr>
            <p:spPr bwMode="auto">
              <a:xfrm>
                <a:off x="5073775" y="2117207"/>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46" name="Rectangle 145"/>
              <p:cNvSpPr>
                <a:spLocks noChangeArrowheads="1"/>
              </p:cNvSpPr>
              <p:nvPr/>
            </p:nvSpPr>
            <p:spPr bwMode="auto">
              <a:xfrm>
                <a:off x="5072441" y="2278915"/>
                <a:ext cx="352689" cy="101564"/>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47" name="Rectangle 146"/>
              <p:cNvSpPr>
                <a:spLocks noChangeArrowheads="1"/>
              </p:cNvSpPr>
              <p:nvPr/>
            </p:nvSpPr>
            <p:spPr bwMode="auto">
              <a:xfrm>
                <a:off x="5071108" y="2456510"/>
                <a:ext cx="352689" cy="101563"/>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dirty="0">
                  <a:latin typeface="Helvetica Neue"/>
                </a:endParaRPr>
              </a:p>
            </p:txBody>
          </p:sp>
          <p:sp>
            <p:nvSpPr>
              <p:cNvPr id="148" name="TextBox 147"/>
              <p:cNvSpPr txBox="1"/>
              <p:nvPr/>
            </p:nvSpPr>
            <p:spPr>
              <a:xfrm>
                <a:off x="4659637" y="2117208"/>
                <a:ext cx="370614"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a:t>
                </a:r>
                <a:endParaRPr lang="en-US" sz="2400" dirty="0">
                  <a:solidFill>
                    <a:srgbClr val="3365FF"/>
                  </a:solidFill>
                  <a:latin typeface="Helvetica Neue" charset="0"/>
                  <a:ea typeface="Helvetica Neue" charset="0"/>
                  <a:cs typeface="Helvetica Neue" charset="0"/>
                </a:endParaRPr>
              </a:p>
            </p:txBody>
          </p:sp>
          <p:sp>
            <p:nvSpPr>
              <p:cNvPr id="149" name="TextBox 148"/>
              <p:cNvSpPr txBox="1"/>
              <p:nvPr/>
            </p:nvSpPr>
            <p:spPr>
              <a:xfrm>
                <a:off x="6695778" y="2473692"/>
                <a:ext cx="949299" cy="536870"/>
              </a:xfrm>
              <a:prstGeom prst="rect">
                <a:avLst/>
              </a:prstGeom>
              <a:noFill/>
            </p:spPr>
            <p:txBody>
              <a:bodyPr wrap="none" rtlCol="0">
                <a:spAutoFit/>
              </a:bodyPr>
              <a:lstStyle/>
              <a:p>
                <a:r>
                  <a:rPr lang="en-US" sz="2000" dirty="0">
                    <a:solidFill>
                      <a:srgbClr val="3365FF"/>
                    </a:solidFill>
                    <a:latin typeface="Helvetica Neue" charset="0"/>
                    <a:ea typeface="Helvetica Neue" charset="0"/>
                    <a:cs typeface="Helvetica Neue" charset="0"/>
                  </a:rPr>
                  <a:t>R ⨝ S</a:t>
                </a:r>
                <a:endParaRPr lang="en-US" sz="2400" dirty="0">
                  <a:solidFill>
                    <a:srgbClr val="3365FF"/>
                  </a:solidFill>
                  <a:latin typeface="Helvetica Neue" charset="0"/>
                  <a:ea typeface="Helvetica Neue" charset="0"/>
                  <a:cs typeface="Helvetica Neue" charset="0"/>
                </a:endParaRPr>
              </a:p>
            </p:txBody>
          </p:sp>
        </p:grpSp>
      </p:grpSp>
      <p:grpSp>
        <p:nvGrpSpPr>
          <p:cNvPr id="150" name="Group 149" descr="R and S are range partitioned across machines. Each machine carries out an independent sort merge join of its peice of R and S" title="Parallel Sort-Merge Join Pass 0-(n-1)"/>
          <p:cNvGrpSpPr/>
          <p:nvPr/>
        </p:nvGrpSpPr>
        <p:grpSpPr>
          <a:xfrm>
            <a:off x="632178" y="3225800"/>
            <a:ext cx="2191857" cy="3292379"/>
            <a:chOff x="3441691" y="1858432"/>
            <a:chExt cx="1643893" cy="2774084"/>
          </a:xfrm>
        </p:grpSpPr>
        <p:sp>
          <p:nvSpPr>
            <p:cNvPr id="151" name="AutoShape 2"/>
            <p:cNvSpPr>
              <a:spLocks noChangeArrowheads="1"/>
            </p:cNvSpPr>
            <p:nvPr/>
          </p:nvSpPr>
          <p:spPr bwMode="auto">
            <a:xfrm>
              <a:off x="3441691" y="1874313"/>
              <a:ext cx="214616" cy="425143"/>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pPr algn="ctr"/>
              <a:r>
                <a:rPr lang="en-US" sz="1600" dirty="0">
                  <a:solidFill>
                    <a:schemeClr val="bg1"/>
                  </a:solidFill>
                  <a:latin typeface="Helvetica Neue"/>
                </a:rPr>
                <a:t>R</a:t>
              </a:r>
              <a:endParaRPr lang="en-US" sz="2800" dirty="0">
                <a:solidFill>
                  <a:schemeClr val="bg1"/>
                </a:solidFill>
                <a:latin typeface="Helvetica Neue"/>
              </a:endParaRPr>
            </a:p>
          </p:txBody>
        </p:sp>
        <p:sp>
          <p:nvSpPr>
            <p:cNvPr id="152" name="AutoShape 5"/>
            <p:cNvSpPr>
              <a:spLocks noChangeArrowheads="1"/>
            </p:cNvSpPr>
            <p:nvPr/>
          </p:nvSpPr>
          <p:spPr bwMode="auto">
            <a:xfrm>
              <a:off x="4678117" y="1858432"/>
              <a:ext cx="214616" cy="425143"/>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53" name="Rectangle 18"/>
            <p:cNvSpPr>
              <a:spLocks noChangeArrowheads="1"/>
            </p:cNvSpPr>
            <p:nvPr/>
          </p:nvSpPr>
          <p:spPr bwMode="auto">
            <a:xfrm>
              <a:off x="4707895" y="1985642"/>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5" name="Rectangle 19"/>
            <p:cNvSpPr>
              <a:spLocks noChangeArrowheads="1"/>
            </p:cNvSpPr>
            <p:nvPr/>
          </p:nvSpPr>
          <p:spPr bwMode="auto">
            <a:xfrm>
              <a:off x="4707332" y="2071758"/>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6" name="Rectangle 20"/>
            <p:cNvSpPr>
              <a:spLocks noChangeArrowheads="1"/>
            </p:cNvSpPr>
            <p:nvPr/>
          </p:nvSpPr>
          <p:spPr bwMode="auto">
            <a:xfrm>
              <a:off x="4706771" y="2166335"/>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57" name="Line 21"/>
            <p:cNvSpPr>
              <a:spLocks noChangeShapeType="1"/>
            </p:cNvSpPr>
            <p:nvPr/>
          </p:nvSpPr>
          <p:spPr bwMode="auto">
            <a:xfrm>
              <a:off x="4564069" y="2015255"/>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58" name="Line 22"/>
            <p:cNvSpPr>
              <a:spLocks noChangeShapeType="1"/>
            </p:cNvSpPr>
            <p:nvPr/>
          </p:nvSpPr>
          <p:spPr bwMode="auto">
            <a:xfrm>
              <a:off x="4562945" y="2100464"/>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59" name="Line 23"/>
            <p:cNvSpPr>
              <a:spLocks noChangeShapeType="1"/>
            </p:cNvSpPr>
            <p:nvPr/>
          </p:nvSpPr>
          <p:spPr bwMode="auto">
            <a:xfrm>
              <a:off x="4563787" y="2192019"/>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0" name="Line 13"/>
            <p:cNvSpPr>
              <a:spLocks noChangeShapeType="1"/>
            </p:cNvSpPr>
            <p:nvPr/>
          </p:nvSpPr>
          <p:spPr bwMode="auto">
            <a:xfrm flipV="1">
              <a:off x="4563506" y="2100162"/>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1" name="AutoShape 2"/>
            <p:cNvSpPr>
              <a:spLocks noChangeArrowheads="1"/>
            </p:cNvSpPr>
            <p:nvPr/>
          </p:nvSpPr>
          <p:spPr bwMode="auto">
            <a:xfrm>
              <a:off x="3441691" y="2886722"/>
              <a:ext cx="214616" cy="425143"/>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pPr algn="ctr"/>
              <a:r>
                <a:rPr lang="en-US" sz="1600" dirty="0">
                  <a:latin typeface="Helvetica Neue"/>
                </a:rPr>
                <a:t>R</a:t>
              </a:r>
            </a:p>
          </p:txBody>
        </p:sp>
        <p:sp>
          <p:nvSpPr>
            <p:cNvPr id="162" name="AutoShape 5"/>
            <p:cNvSpPr>
              <a:spLocks noChangeArrowheads="1"/>
            </p:cNvSpPr>
            <p:nvPr/>
          </p:nvSpPr>
          <p:spPr bwMode="auto">
            <a:xfrm>
              <a:off x="4678117" y="2870841"/>
              <a:ext cx="214616" cy="425143"/>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63" name="Rectangle 18"/>
            <p:cNvSpPr>
              <a:spLocks noChangeArrowheads="1"/>
            </p:cNvSpPr>
            <p:nvPr/>
          </p:nvSpPr>
          <p:spPr bwMode="auto">
            <a:xfrm>
              <a:off x="4707895" y="2998051"/>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64" name="Rectangle 19"/>
            <p:cNvSpPr>
              <a:spLocks noChangeArrowheads="1"/>
            </p:cNvSpPr>
            <p:nvPr/>
          </p:nvSpPr>
          <p:spPr bwMode="auto">
            <a:xfrm>
              <a:off x="4707332" y="3084167"/>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65" name="Rectangle 20"/>
            <p:cNvSpPr>
              <a:spLocks noChangeArrowheads="1"/>
            </p:cNvSpPr>
            <p:nvPr/>
          </p:nvSpPr>
          <p:spPr bwMode="auto">
            <a:xfrm>
              <a:off x="4706771" y="3178745"/>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66" name="Line 21"/>
            <p:cNvSpPr>
              <a:spLocks noChangeShapeType="1"/>
            </p:cNvSpPr>
            <p:nvPr/>
          </p:nvSpPr>
          <p:spPr bwMode="auto">
            <a:xfrm>
              <a:off x="4564068" y="3027664"/>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7" name="Line 22"/>
            <p:cNvSpPr>
              <a:spLocks noChangeShapeType="1"/>
            </p:cNvSpPr>
            <p:nvPr/>
          </p:nvSpPr>
          <p:spPr bwMode="auto">
            <a:xfrm>
              <a:off x="4562944" y="3112874"/>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8" name="Line 23"/>
            <p:cNvSpPr>
              <a:spLocks noChangeShapeType="1"/>
            </p:cNvSpPr>
            <p:nvPr/>
          </p:nvSpPr>
          <p:spPr bwMode="auto">
            <a:xfrm>
              <a:off x="4563787" y="3204429"/>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69" name="Line 13"/>
            <p:cNvSpPr>
              <a:spLocks noChangeShapeType="1"/>
            </p:cNvSpPr>
            <p:nvPr/>
          </p:nvSpPr>
          <p:spPr bwMode="auto">
            <a:xfrm flipV="1">
              <a:off x="4563506" y="3112571"/>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0" name="AutoShape 2"/>
            <p:cNvSpPr>
              <a:spLocks noChangeArrowheads="1"/>
            </p:cNvSpPr>
            <p:nvPr/>
          </p:nvSpPr>
          <p:spPr bwMode="auto">
            <a:xfrm>
              <a:off x="3441691" y="3867283"/>
              <a:ext cx="214616" cy="425143"/>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pPr algn="ctr"/>
              <a:r>
                <a:rPr lang="en-US" sz="1600" dirty="0">
                  <a:latin typeface="Helvetica Neue"/>
                </a:rPr>
                <a:t>R</a:t>
              </a:r>
            </a:p>
          </p:txBody>
        </p:sp>
        <p:sp>
          <p:nvSpPr>
            <p:cNvPr id="171" name="AutoShape 5"/>
            <p:cNvSpPr>
              <a:spLocks noChangeArrowheads="1"/>
            </p:cNvSpPr>
            <p:nvPr/>
          </p:nvSpPr>
          <p:spPr bwMode="auto">
            <a:xfrm>
              <a:off x="4678117" y="3851403"/>
              <a:ext cx="214616" cy="425143"/>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endParaRPr lang="en-US" sz="2800" dirty="0">
                <a:latin typeface="Helvetica Neue"/>
              </a:endParaRPr>
            </a:p>
          </p:txBody>
        </p:sp>
        <p:sp>
          <p:nvSpPr>
            <p:cNvPr id="172" name="Rectangle 18"/>
            <p:cNvSpPr>
              <a:spLocks noChangeArrowheads="1"/>
            </p:cNvSpPr>
            <p:nvPr/>
          </p:nvSpPr>
          <p:spPr bwMode="auto">
            <a:xfrm>
              <a:off x="4707895" y="3978613"/>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73" name="Rectangle 19"/>
            <p:cNvSpPr>
              <a:spLocks noChangeArrowheads="1"/>
            </p:cNvSpPr>
            <p:nvPr/>
          </p:nvSpPr>
          <p:spPr bwMode="auto">
            <a:xfrm>
              <a:off x="4707332" y="4064729"/>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74" name="Rectangle 20"/>
            <p:cNvSpPr>
              <a:spLocks noChangeArrowheads="1"/>
            </p:cNvSpPr>
            <p:nvPr/>
          </p:nvSpPr>
          <p:spPr bwMode="auto">
            <a:xfrm>
              <a:off x="4706771" y="4159306"/>
              <a:ext cx="148602" cy="54087"/>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800" dirty="0">
                <a:latin typeface="Helvetica Neue"/>
              </a:endParaRPr>
            </a:p>
          </p:txBody>
        </p:sp>
        <p:sp>
          <p:nvSpPr>
            <p:cNvPr id="175" name="Line 21"/>
            <p:cNvSpPr>
              <a:spLocks noChangeShapeType="1"/>
            </p:cNvSpPr>
            <p:nvPr/>
          </p:nvSpPr>
          <p:spPr bwMode="auto">
            <a:xfrm>
              <a:off x="4564069" y="4008225"/>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6" name="Line 22"/>
            <p:cNvSpPr>
              <a:spLocks noChangeShapeType="1"/>
            </p:cNvSpPr>
            <p:nvPr/>
          </p:nvSpPr>
          <p:spPr bwMode="auto">
            <a:xfrm>
              <a:off x="4562945" y="4093435"/>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7" name="Line 23"/>
            <p:cNvSpPr>
              <a:spLocks noChangeShapeType="1"/>
            </p:cNvSpPr>
            <p:nvPr/>
          </p:nvSpPr>
          <p:spPr bwMode="auto">
            <a:xfrm>
              <a:off x="4563787" y="4184990"/>
              <a:ext cx="14242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8" name="Line 13"/>
            <p:cNvSpPr>
              <a:spLocks noChangeShapeType="1"/>
            </p:cNvSpPr>
            <p:nvPr/>
          </p:nvSpPr>
          <p:spPr bwMode="auto">
            <a:xfrm flipV="1">
              <a:off x="4563506" y="4093132"/>
              <a:ext cx="124725" cy="60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79" name="Rectangle 178"/>
            <p:cNvSpPr/>
            <p:nvPr/>
          </p:nvSpPr>
          <p:spPr>
            <a:xfrm>
              <a:off x="3727088" y="1881160"/>
              <a:ext cx="481142" cy="259326"/>
            </a:xfrm>
            <a:prstGeom prst="rect">
              <a:avLst/>
            </a:prstGeom>
          </p:spPr>
          <p:txBody>
            <a:bodyPr wrap="none">
              <a:spAutoFit/>
            </a:bodyPr>
            <a:lstStyle/>
            <a:p>
              <a:r>
                <a:rPr lang="en-US" sz="1400">
                  <a:latin typeface="Helvetica Neue"/>
                </a:rPr>
                <a:t>range</a:t>
              </a:r>
              <a:endParaRPr lang="en-US" sz="1400" dirty="0">
                <a:latin typeface="Helvetica Neue"/>
              </a:endParaRPr>
            </a:p>
          </p:txBody>
        </p:sp>
        <p:grpSp>
          <p:nvGrpSpPr>
            <p:cNvPr id="180" name="Group 179"/>
            <p:cNvGrpSpPr/>
            <p:nvPr/>
          </p:nvGrpSpPr>
          <p:grpSpPr>
            <a:xfrm>
              <a:off x="4271831" y="1955943"/>
              <a:ext cx="327184" cy="272915"/>
              <a:chOff x="6487835" y="3204021"/>
              <a:chExt cx="436245" cy="363887"/>
            </a:xfrm>
          </p:grpSpPr>
          <p:sp>
            <p:nvSpPr>
              <p:cNvPr id="235" name="Rectangle 234"/>
              <p:cNvSpPr>
                <a:spLocks noChangeArrowheads="1"/>
              </p:cNvSpPr>
              <p:nvPr/>
            </p:nvSpPr>
            <p:spPr bwMode="auto">
              <a:xfrm>
                <a:off x="6487835" y="3204021"/>
                <a:ext cx="436245" cy="363887"/>
              </a:xfrm>
              <a:prstGeom prst="rect">
                <a:avLst/>
              </a:prstGeom>
              <a:solidFill>
                <a:srgbClr val="3365FF"/>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sp>
            <p:nvSpPr>
              <p:cNvPr id="236" name="Rectangle 12"/>
              <p:cNvSpPr>
                <a:spLocks noChangeArrowheads="1"/>
              </p:cNvSpPr>
              <p:nvPr/>
            </p:nvSpPr>
            <p:spPr bwMode="auto">
              <a:xfrm>
                <a:off x="6534765" y="3251527"/>
                <a:ext cx="351225" cy="28345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grpSp>
        <p:grpSp>
          <p:nvGrpSpPr>
            <p:cNvPr id="181" name="Group 180"/>
            <p:cNvGrpSpPr/>
            <p:nvPr/>
          </p:nvGrpSpPr>
          <p:grpSpPr>
            <a:xfrm>
              <a:off x="4275299" y="2986652"/>
              <a:ext cx="327184" cy="272915"/>
              <a:chOff x="6479621" y="3856380"/>
              <a:chExt cx="436245" cy="363887"/>
            </a:xfrm>
          </p:grpSpPr>
          <p:sp>
            <p:nvSpPr>
              <p:cNvPr id="233" name="Rectangle 7"/>
              <p:cNvSpPr>
                <a:spLocks noChangeArrowheads="1"/>
              </p:cNvSpPr>
              <p:nvPr/>
            </p:nvSpPr>
            <p:spPr bwMode="auto">
              <a:xfrm>
                <a:off x="6479621" y="3856380"/>
                <a:ext cx="436245" cy="363887"/>
              </a:xfrm>
              <a:prstGeom prst="rect">
                <a:avLst/>
              </a:prstGeom>
              <a:solidFill>
                <a:srgbClr val="09B050"/>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sp>
            <p:nvSpPr>
              <p:cNvPr id="234" name="Rectangle 12"/>
              <p:cNvSpPr>
                <a:spLocks noChangeArrowheads="1"/>
              </p:cNvSpPr>
              <p:nvPr/>
            </p:nvSpPr>
            <p:spPr bwMode="auto">
              <a:xfrm>
                <a:off x="6527084" y="3894314"/>
                <a:ext cx="351225" cy="28345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grpSp>
        <p:grpSp>
          <p:nvGrpSpPr>
            <p:cNvPr id="182" name="Group 181"/>
            <p:cNvGrpSpPr/>
            <p:nvPr/>
          </p:nvGrpSpPr>
          <p:grpSpPr>
            <a:xfrm>
              <a:off x="4276614" y="3960481"/>
              <a:ext cx="327184" cy="272915"/>
              <a:chOff x="6494197" y="4511954"/>
              <a:chExt cx="436245" cy="363887"/>
            </a:xfrm>
          </p:grpSpPr>
          <p:sp>
            <p:nvSpPr>
              <p:cNvPr id="231" name="Rectangle 7"/>
              <p:cNvSpPr>
                <a:spLocks noChangeArrowheads="1"/>
              </p:cNvSpPr>
              <p:nvPr/>
            </p:nvSpPr>
            <p:spPr bwMode="auto">
              <a:xfrm>
                <a:off x="6494197" y="4511954"/>
                <a:ext cx="436245" cy="363887"/>
              </a:xfrm>
              <a:prstGeom prst="rect">
                <a:avLst/>
              </a:prstGeom>
              <a:solidFill>
                <a:srgbClr val="FD8232"/>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sp>
            <p:nvSpPr>
              <p:cNvPr id="232" name="Rectangle 12"/>
              <p:cNvSpPr>
                <a:spLocks noChangeArrowheads="1"/>
              </p:cNvSpPr>
              <p:nvPr/>
            </p:nvSpPr>
            <p:spPr bwMode="auto">
              <a:xfrm>
                <a:off x="6541660" y="4549888"/>
                <a:ext cx="351225" cy="283452"/>
              </a:xfrm>
              <a:prstGeom prst="rect">
                <a:avLst/>
              </a:prstGeom>
              <a:solidFill>
                <a:srgbClr val="800000"/>
              </a:solidFill>
              <a:ln w="12700">
                <a:solidFill>
                  <a:schemeClr val="tx1"/>
                </a:solidFill>
                <a:miter lim="800000"/>
                <a:headEnd type="none" w="sm" len="sm"/>
                <a:tailEnd type="none" w="sm" len="sm"/>
              </a:ln>
            </p:spPr>
            <p:txBody>
              <a:bodyPr wrap="none" anchor="ctr"/>
              <a:lstStyle/>
              <a:p>
                <a:endParaRPr lang="en-US" sz="2400" dirty="0">
                  <a:latin typeface="Helvetica Neue"/>
                </a:endParaRPr>
              </a:p>
            </p:txBody>
          </p:sp>
        </p:grpSp>
        <p:grpSp>
          <p:nvGrpSpPr>
            <p:cNvPr id="183" name="Group 182"/>
            <p:cNvGrpSpPr/>
            <p:nvPr/>
          </p:nvGrpSpPr>
          <p:grpSpPr>
            <a:xfrm>
              <a:off x="3647390" y="2235133"/>
              <a:ext cx="1438194" cy="2397383"/>
              <a:chOff x="3374578" y="3328665"/>
              <a:chExt cx="1917592" cy="3196510"/>
            </a:xfrm>
          </p:grpSpPr>
          <p:grpSp>
            <p:nvGrpSpPr>
              <p:cNvPr id="184" name="Group 183"/>
              <p:cNvGrpSpPr/>
              <p:nvPr/>
            </p:nvGrpSpPr>
            <p:grpSpPr>
              <a:xfrm>
                <a:off x="3374578" y="3328665"/>
                <a:ext cx="1917592" cy="3196510"/>
                <a:chOff x="3382573" y="3488520"/>
                <a:chExt cx="1917592" cy="3196510"/>
              </a:xfrm>
            </p:grpSpPr>
            <p:sp>
              <p:nvSpPr>
                <p:cNvPr id="194" name="Line 13"/>
                <p:cNvSpPr>
                  <a:spLocks noChangeShapeType="1"/>
                </p:cNvSpPr>
                <p:nvPr/>
              </p:nvSpPr>
              <p:spPr bwMode="auto">
                <a:xfrm>
                  <a:off x="3587266" y="3817507"/>
                  <a:ext cx="970650"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95" name="Line 13"/>
                <p:cNvSpPr>
                  <a:spLocks noChangeShapeType="1"/>
                </p:cNvSpPr>
                <p:nvPr/>
              </p:nvSpPr>
              <p:spPr bwMode="auto">
                <a:xfrm>
                  <a:off x="3587265" y="5128933"/>
                  <a:ext cx="1013270"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196" name="Line 13"/>
                <p:cNvSpPr>
                  <a:spLocks noChangeShapeType="1"/>
                </p:cNvSpPr>
                <p:nvPr/>
              </p:nvSpPr>
              <p:spPr bwMode="auto">
                <a:xfrm>
                  <a:off x="3587265" y="6470685"/>
                  <a:ext cx="998617"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nvGrpSpPr>
                <p:cNvPr id="197" name="Group 196"/>
                <p:cNvGrpSpPr/>
                <p:nvPr/>
              </p:nvGrpSpPr>
              <p:grpSpPr>
                <a:xfrm>
                  <a:off x="3638435" y="3775628"/>
                  <a:ext cx="917817" cy="2666904"/>
                  <a:chOff x="1912557" y="3217994"/>
                  <a:chExt cx="1003227" cy="2915080"/>
                </a:xfrm>
              </p:grpSpPr>
              <p:sp>
                <p:nvSpPr>
                  <p:cNvPr id="225" name="Line 13"/>
                  <p:cNvSpPr>
                    <a:spLocks noChangeShapeType="1"/>
                  </p:cNvSpPr>
                  <p:nvPr/>
                </p:nvSpPr>
                <p:spPr bwMode="auto">
                  <a:xfrm>
                    <a:off x="1942269" y="3233228"/>
                    <a:ext cx="956973" cy="289652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6" name="Line 13"/>
                  <p:cNvSpPr>
                    <a:spLocks noChangeShapeType="1"/>
                  </p:cNvSpPr>
                  <p:nvPr/>
                </p:nvSpPr>
                <p:spPr bwMode="auto">
                  <a:xfrm>
                    <a:off x="1912557" y="3217994"/>
                    <a:ext cx="1003227" cy="1494705"/>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7" name="Line 13"/>
                  <p:cNvSpPr>
                    <a:spLocks noChangeShapeType="1"/>
                  </p:cNvSpPr>
                  <p:nvPr/>
                </p:nvSpPr>
                <p:spPr bwMode="auto">
                  <a:xfrm flipV="1">
                    <a:off x="1923361" y="3232014"/>
                    <a:ext cx="992423" cy="1467705"/>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8" name="Line 13"/>
                  <p:cNvSpPr>
                    <a:spLocks noChangeShapeType="1"/>
                  </p:cNvSpPr>
                  <p:nvPr/>
                </p:nvSpPr>
                <p:spPr bwMode="auto">
                  <a:xfrm flipV="1">
                    <a:off x="1933977" y="4688095"/>
                    <a:ext cx="965265" cy="1429694"/>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9" name="Line 13"/>
                  <p:cNvSpPr>
                    <a:spLocks noChangeShapeType="1"/>
                  </p:cNvSpPr>
                  <p:nvPr/>
                </p:nvSpPr>
                <p:spPr bwMode="auto">
                  <a:xfrm>
                    <a:off x="1936269" y="4710528"/>
                    <a:ext cx="957121" cy="141922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30" name="Line 13"/>
                  <p:cNvSpPr>
                    <a:spLocks noChangeShapeType="1"/>
                  </p:cNvSpPr>
                  <p:nvPr/>
                </p:nvSpPr>
                <p:spPr bwMode="auto">
                  <a:xfrm flipV="1">
                    <a:off x="1923361" y="3232013"/>
                    <a:ext cx="975881" cy="2901061"/>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sp>
              <p:nvSpPr>
                <p:cNvPr id="198" name="AutoShape 2"/>
                <p:cNvSpPr>
                  <a:spLocks noChangeArrowheads="1"/>
                </p:cNvSpPr>
                <p:nvPr/>
              </p:nvSpPr>
              <p:spPr bwMode="auto">
                <a:xfrm>
                  <a:off x="3386467" y="3509463"/>
                  <a:ext cx="283045" cy="560697"/>
                </a:xfrm>
                <a:prstGeom prst="can">
                  <a:avLst>
                    <a:gd name="adj" fmla="val 46041"/>
                  </a:avLst>
                </a:prstGeom>
                <a:solidFill>
                  <a:srgbClr val="3365FF"/>
                </a:solidFill>
                <a:ln w="12700">
                  <a:solidFill>
                    <a:schemeClr val="bg2">
                      <a:lumMod val="10000"/>
                    </a:schemeClr>
                  </a:solidFill>
                  <a:round/>
                  <a:headEnd type="none" w="sm" len="sm"/>
                  <a:tailEnd type="none" w="sm" len="sm"/>
                </a:ln>
              </p:spPr>
              <p:txBody>
                <a:bodyPr wrap="none" anchor="ctr"/>
                <a:lstStyle/>
                <a:p>
                  <a:pPr algn="ctr"/>
                  <a:r>
                    <a:rPr lang="en-US" sz="1600" dirty="0">
                      <a:solidFill>
                        <a:schemeClr val="bg1"/>
                      </a:solidFill>
                      <a:latin typeface="Helvetica Neue"/>
                    </a:rPr>
                    <a:t>S</a:t>
                  </a:r>
                </a:p>
              </p:txBody>
            </p:sp>
            <p:sp>
              <p:nvSpPr>
                <p:cNvPr id="199" name="AutoShape 5"/>
                <p:cNvSpPr>
                  <a:spLocks noChangeArrowheads="1"/>
                </p:cNvSpPr>
                <p:nvPr/>
              </p:nvSpPr>
              <p:spPr bwMode="auto">
                <a:xfrm>
                  <a:off x="5017120" y="3488520"/>
                  <a:ext cx="283045" cy="560697"/>
                </a:xfrm>
                <a:prstGeom prst="can">
                  <a:avLst>
                    <a:gd name="adj" fmla="val 46041"/>
                  </a:avLst>
                </a:prstGeom>
                <a:solidFill>
                  <a:srgbClr val="3365FF"/>
                </a:solidFill>
                <a:ln w="12700">
                  <a:solidFill>
                    <a:schemeClr val="bg2">
                      <a:lumMod val="10000"/>
                    </a:schemeClr>
                  </a:solidFill>
                  <a:round/>
                  <a:headEnd type="none" w="sm" len="sm"/>
                  <a:tailEnd type="none" w="sm" len="sm"/>
                </a:ln>
              </p:spPr>
              <p:txBody>
                <a:bodyPr wrap="none" anchor="ctr"/>
                <a:lstStyle/>
                <a:p>
                  <a:endParaRPr lang="en-US" sz="2800" dirty="0">
                    <a:latin typeface="Helvetica Neue"/>
                  </a:endParaRPr>
                </a:p>
              </p:txBody>
            </p:sp>
            <p:sp>
              <p:nvSpPr>
                <p:cNvPr id="200" name="Rectangle 18"/>
                <p:cNvSpPr>
                  <a:spLocks noChangeArrowheads="1"/>
                </p:cNvSpPr>
                <p:nvPr/>
              </p:nvSpPr>
              <p:spPr bwMode="auto">
                <a:xfrm>
                  <a:off x="5056391" y="3656291"/>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01" name="Rectangle 19"/>
                <p:cNvSpPr>
                  <a:spLocks noChangeArrowheads="1"/>
                </p:cNvSpPr>
                <p:nvPr/>
              </p:nvSpPr>
              <p:spPr bwMode="auto">
                <a:xfrm>
                  <a:off x="5055650" y="3769864"/>
                  <a:ext cx="195982" cy="71333"/>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02" name="Rectangle 20"/>
                <p:cNvSpPr>
                  <a:spLocks noChangeArrowheads="1"/>
                </p:cNvSpPr>
                <p:nvPr/>
              </p:nvSpPr>
              <p:spPr bwMode="auto">
                <a:xfrm>
                  <a:off x="5054909" y="3894597"/>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03" name="Line 21"/>
                <p:cNvSpPr>
                  <a:spLocks noChangeShapeType="1"/>
                </p:cNvSpPr>
                <p:nvPr/>
              </p:nvSpPr>
              <p:spPr bwMode="auto">
                <a:xfrm>
                  <a:off x="4866707" y="3695345"/>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04" name="Line 22"/>
                <p:cNvSpPr>
                  <a:spLocks noChangeShapeType="1"/>
                </p:cNvSpPr>
                <p:nvPr/>
              </p:nvSpPr>
              <p:spPr bwMode="auto">
                <a:xfrm>
                  <a:off x="4865225" y="3807723"/>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05" name="Line 23"/>
                <p:cNvSpPr>
                  <a:spLocks noChangeShapeType="1"/>
                </p:cNvSpPr>
                <p:nvPr/>
              </p:nvSpPr>
              <p:spPr bwMode="auto">
                <a:xfrm>
                  <a:off x="4866335" y="3928470"/>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06" name="Line 13"/>
                <p:cNvSpPr>
                  <a:spLocks noChangeShapeType="1"/>
                </p:cNvSpPr>
                <p:nvPr/>
              </p:nvSpPr>
              <p:spPr bwMode="auto">
                <a:xfrm flipV="1">
                  <a:off x="4865966" y="3807324"/>
                  <a:ext cx="164492" cy="797"/>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07" name="AutoShape 2"/>
                <p:cNvSpPr>
                  <a:spLocks noChangeArrowheads="1"/>
                </p:cNvSpPr>
                <p:nvPr/>
              </p:nvSpPr>
              <p:spPr bwMode="auto">
                <a:xfrm>
                  <a:off x="3386467" y="4820888"/>
                  <a:ext cx="283045" cy="560697"/>
                </a:xfrm>
                <a:prstGeom prst="can">
                  <a:avLst>
                    <a:gd name="adj" fmla="val 46041"/>
                  </a:avLst>
                </a:prstGeom>
                <a:solidFill>
                  <a:srgbClr val="09B050"/>
                </a:solidFill>
                <a:ln w="12700">
                  <a:solidFill>
                    <a:schemeClr val="bg2">
                      <a:lumMod val="10000"/>
                    </a:schemeClr>
                  </a:solidFill>
                  <a:round/>
                  <a:headEnd type="none" w="sm" len="sm"/>
                  <a:tailEnd type="none" w="sm" len="sm"/>
                </a:ln>
              </p:spPr>
              <p:txBody>
                <a:bodyPr wrap="none" anchor="ctr"/>
                <a:lstStyle/>
                <a:p>
                  <a:pPr algn="ctr"/>
                  <a:r>
                    <a:rPr lang="en-US" sz="1600" dirty="0">
                      <a:latin typeface="Helvetica Neue"/>
                    </a:rPr>
                    <a:t>S</a:t>
                  </a:r>
                </a:p>
              </p:txBody>
            </p:sp>
            <p:sp>
              <p:nvSpPr>
                <p:cNvPr id="208" name="AutoShape 5"/>
                <p:cNvSpPr>
                  <a:spLocks noChangeArrowheads="1"/>
                </p:cNvSpPr>
                <p:nvPr/>
              </p:nvSpPr>
              <p:spPr bwMode="auto">
                <a:xfrm>
                  <a:off x="5017120" y="4799945"/>
                  <a:ext cx="283045" cy="560697"/>
                </a:xfrm>
                <a:prstGeom prst="can">
                  <a:avLst>
                    <a:gd name="adj" fmla="val 46041"/>
                  </a:avLst>
                </a:prstGeom>
                <a:solidFill>
                  <a:srgbClr val="09B050"/>
                </a:solidFill>
                <a:ln w="12700">
                  <a:solidFill>
                    <a:schemeClr val="bg2">
                      <a:lumMod val="10000"/>
                    </a:schemeClr>
                  </a:solidFill>
                  <a:round/>
                  <a:headEnd type="none" w="sm" len="sm"/>
                  <a:tailEnd type="none" w="sm" len="sm"/>
                </a:ln>
              </p:spPr>
              <p:txBody>
                <a:bodyPr wrap="none" anchor="ctr"/>
                <a:lstStyle/>
                <a:p>
                  <a:endParaRPr lang="en-US" sz="2800" dirty="0">
                    <a:latin typeface="Helvetica Neue"/>
                  </a:endParaRPr>
                </a:p>
              </p:txBody>
            </p:sp>
            <p:sp>
              <p:nvSpPr>
                <p:cNvPr id="209" name="Rectangle 18"/>
                <p:cNvSpPr>
                  <a:spLocks noChangeArrowheads="1"/>
                </p:cNvSpPr>
                <p:nvPr/>
              </p:nvSpPr>
              <p:spPr bwMode="auto">
                <a:xfrm>
                  <a:off x="5056391" y="4967715"/>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10" name="Rectangle 19"/>
                <p:cNvSpPr>
                  <a:spLocks noChangeArrowheads="1"/>
                </p:cNvSpPr>
                <p:nvPr/>
              </p:nvSpPr>
              <p:spPr bwMode="auto">
                <a:xfrm>
                  <a:off x="5055650" y="5081290"/>
                  <a:ext cx="195982" cy="71333"/>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11" name="Rectangle 20"/>
                <p:cNvSpPr>
                  <a:spLocks noChangeArrowheads="1"/>
                </p:cNvSpPr>
                <p:nvPr/>
              </p:nvSpPr>
              <p:spPr bwMode="auto">
                <a:xfrm>
                  <a:off x="5054909" y="5206022"/>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12" name="Line 21"/>
                <p:cNvSpPr>
                  <a:spLocks noChangeShapeType="1"/>
                </p:cNvSpPr>
                <p:nvPr/>
              </p:nvSpPr>
              <p:spPr bwMode="auto">
                <a:xfrm>
                  <a:off x="4866707" y="5006770"/>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13" name="Line 22"/>
                <p:cNvSpPr>
                  <a:spLocks noChangeShapeType="1"/>
                </p:cNvSpPr>
                <p:nvPr/>
              </p:nvSpPr>
              <p:spPr bwMode="auto">
                <a:xfrm>
                  <a:off x="4865225" y="5119148"/>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14" name="Line 23"/>
                <p:cNvSpPr>
                  <a:spLocks noChangeShapeType="1"/>
                </p:cNvSpPr>
                <p:nvPr/>
              </p:nvSpPr>
              <p:spPr bwMode="auto">
                <a:xfrm>
                  <a:off x="4866336" y="5239895"/>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15" name="Line 13"/>
                <p:cNvSpPr>
                  <a:spLocks noChangeShapeType="1"/>
                </p:cNvSpPr>
                <p:nvPr/>
              </p:nvSpPr>
              <p:spPr bwMode="auto">
                <a:xfrm flipV="1">
                  <a:off x="4865966" y="5118750"/>
                  <a:ext cx="164492" cy="797"/>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16" name="AutoShape 2"/>
                <p:cNvSpPr>
                  <a:spLocks noChangeArrowheads="1"/>
                </p:cNvSpPr>
                <p:nvPr/>
              </p:nvSpPr>
              <p:spPr bwMode="auto">
                <a:xfrm>
                  <a:off x="3382573" y="6124333"/>
                  <a:ext cx="283045" cy="560697"/>
                </a:xfrm>
                <a:prstGeom prst="can">
                  <a:avLst>
                    <a:gd name="adj" fmla="val 46041"/>
                  </a:avLst>
                </a:prstGeom>
                <a:solidFill>
                  <a:srgbClr val="FD8232"/>
                </a:solidFill>
                <a:ln w="12700">
                  <a:solidFill>
                    <a:schemeClr val="bg2">
                      <a:lumMod val="10000"/>
                    </a:schemeClr>
                  </a:solidFill>
                  <a:round/>
                  <a:headEnd type="none" w="sm" len="sm"/>
                  <a:tailEnd type="none" w="sm" len="sm"/>
                </a:ln>
              </p:spPr>
              <p:txBody>
                <a:bodyPr wrap="none" anchor="ctr"/>
                <a:lstStyle/>
                <a:p>
                  <a:pPr algn="ctr"/>
                  <a:r>
                    <a:rPr lang="en-US" sz="1600" dirty="0">
                      <a:latin typeface="Helvetica Neue"/>
                    </a:rPr>
                    <a:t>S</a:t>
                  </a:r>
                </a:p>
              </p:txBody>
            </p:sp>
            <p:sp>
              <p:nvSpPr>
                <p:cNvPr id="217" name="AutoShape 5"/>
                <p:cNvSpPr>
                  <a:spLocks noChangeArrowheads="1"/>
                </p:cNvSpPr>
                <p:nvPr/>
              </p:nvSpPr>
              <p:spPr bwMode="auto">
                <a:xfrm>
                  <a:off x="5013227" y="6103391"/>
                  <a:ext cx="283045" cy="560697"/>
                </a:xfrm>
                <a:prstGeom prst="can">
                  <a:avLst>
                    <a:gd name="adj" fmla="val 46041"/>
                  </a:avLst>
                </a:prstGeom>
                <a:solidFill>
                  <a:srgbClr val="FD8232"/>
                </a:solidFill>
                <a:ln w="12700">
                  <a:solidFill>
                    <a:schemeClr val="bg2">
                      <a:lumMod val="10000"/>
                    </a:schemeClr>
                  </a:solidFill>
                  <a:round/>
                  <a:headEnd type="none" w="sm" len="sm"/>
                  <a:tailEnd type="none" w="sm" len="sm"/>
                </a:ln>
              </p:spPr>
              <p:txBody>
                <a:bodyPr wrap="none" anchor="ctr"/>
                <a:lstStyle/>
                <a:p>
                  <a:endParaRPr lang="en-US" sz="2800" dirty="0">
                    <a:latin typeface="Helvetica Neue"/>
                  </a:endParaRPr>
                </a:p>
              </p:txBody>
            </p:sp>
            <p:sp>
              <p:nvSpPr>
                <p:cNvPr id="218" name="Rectangle 18"/>
                <p:cNvSpPr>
                  <a:spLocks noChangeArrowheads="1"/>
                </p:cNvSpPr>
                <p:nvPr/>
              </p:nvSpPr>
              <p:spPr bwMode="auto">
                <a:xfrm>
                  <a:off x="5052499" y="6271161"/>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19" name="Rectangle 19"/>
                <p:cNvSpPr>
                  <a:spLocks noChangeArrowheads="1"/>
                </p:cNvSpPr>
                <p:nvPr/>
              </p:nvSpPr>
              <p:spPr bwMode="auto">
                <a:xfrm>
                  <a:off x="5051758" y="6384734"/>
                  <a:ext cx="195982" cy="71333"/>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20" name="Rectangle 20"/>
                <p:cNvSpPr>
                  <a:spLocks noChangeArrowheads="1"/>
                </p:cNvSpPr>
                <p:nvPr/>
              </p:nvSpPr>
              <p:spPr bwMode="auto">
                <a:xfrm>
                  <a:off x="5051017" y="6509467"/>
                  <a:ext cx="195982" cy="7133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800" dirty="0">
                    <a:latin typeface="Helvetica Neue"/>
                  </a:endParaRPr>
                </a:p>
              </p:txBody>
            </p:sp>
            <p:sp>
              <p:nvSpPr>
                <p:cNvPr id="221" name="Line 21"/>
                <p:cNvSpPr>
                  <a:spLocks noChangeShapeType="1"/>
                </p:cNvSpPr>
                <p:nvPr/>
              </p:nvSpPr>
              <p:spPr bwMode="auto">
                <a:xfrm>
                  <a:off x="4862814" y="6310215"/>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2" name="Line 22"/>
                <p:cNvSpPr>
                  <a:spLocks noChangeShapeType="1"/>
                </p:cNvSpPr>
                <p:nvPr/>
              </p:nvSpPr>
              <p:spPr bwMode="auto">
                <a:xfrm>
                  <a:off x="4861332" y="6422593"/>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3" name="Line 23"/>
                <p:cNvSpPr>
                  <a:spLocks noChangeShapeType="1"/>
                </p:cNvSpPr>
                <p:nvPr/>
              </p:nvSpPr>
              <p:spPr bwMode="auto">
                <a:xfrm>
                  <a:off x="4862443" y="6543341"/>
                  <a:ext cx="187832" cy="0"/>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sp>
              <p:nvSpPr>
                <p:cNvPr id="224" name="Line 13"/>
                <p:cNvSpPr>
                  <a:spLocks noChangeShapeType="1"/>
                </p:cNvSpPr>
                <p:nvPr/>
              </p:nvSpPr>
              <p:spPr bwMode="auto">
                <a:xfrm flipV="1">
                  <a:off x="4862073" y="6422194"/>
                  <a:ext cx="164492" cy="797"/>
                </a:xfrm>
                <a:prstGeom prst="line">
                  <a:avLst/>
                </a:prstGeom>
                <a:noFill/>
                <a:ln w="28575">
                  <a:solidFill>
                    <a:schemeClr val="bg2">
                      <a:lumMod val="10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2800" dirty="0">
                    <a:latin typeface="Helvetica Neue"/>
                  </a:endParaRPr>
                </a:p>
              </p:txBody>
            </p:sp>
          </p:grpSp>
          <p:grpSp>
            <p:nvGrpSpPr>
              <p:cNvPr id="185" name="Group 184"/>
              <p:cNvGrpSpPr/>
              <p:nvPr/>
            </p:nvGrpSpPr>
            <p:grpSpPr>
              <a:xfrm>
                <a:off x="4415518" y="3435724"/>
                <a:ext cx="436245" cy="363887"/>
                <a:chOff x="6487835" y="3204021"/>
                <a:chExt cx="436245" cy="363887"/>
              </a:xfrm>
            </p:grpSpPr>
            <p:sp>
              <p:nvSpPr>
                <p:cNvPr id="192" name="Rectangle 191"/>
                <p:cNvSpPr>
                  <a:spLocks noChangeArrowheads="1"/>
                </p:cNvSpPr>
                <p:nvPr/>
              </p:nvSpPr>
              <p:spPr bwMode="auto">
                <a:xfrm>
                  <a:off x="6487835" y="3204021"/>
                  <a:ext cx="436245" cy="363887"/>
                </a:xfrm>
                <a:prstGeom prst="rect">
                  <a:avLst/>
                </a:prstGeom>
                <a:solidFill>
                  <a:srgbClr val="3365FF"/>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sp>
              <p:nvSpPr>
                <p:cNvPr id="193" name="Rectangle 12"/>
                <p:cNvSpPr>
                  <a:spLocks noChangeArrowheads="1"/>
                </p:cNvSpPr>
                <p:nvPr/>
              </p:nvSpPr>
              <p:spPr bwMode="auto">
                <a:xfrm>
                  <a:off x="6534765" y="3251527"/>
                  <a:ext cx="351225" cy="28345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grpSp>
          <p:grpSp>
            <p:nvGrpSpPr>
              <p:cNvPr id="186" name="Group 185"/>
              <p:cNvGrpSpPr/>
              <p:nvPr/>
            </p:nvGrpSpPr>
            <p:grpSpPr>
              <a:xfrm>
                <a:off x="4420335" y="4785718"/>
                <a:ext cx="436245" cy="363887"/>
                <a:chOff x="6479621" y="3856380"/>
                <a:chExt cx="436245" cy="363887"/>
              </a:xfrm>
            </p:grpSpPr>
            <p:sp>
              <p:nvSpPr>
                <p:cNvPr id="190" name="Rectangle 7"/>
                <p:cNvSpPr>
                  <a:spLocks noChangeArrowheads="1"/>
                </p:cNvSpPr>
                <p:nvPr/>
              </p:nvSpPr>
              <p:spPr bwMode="auto">
                <a:xfrm>
                  <a:off x="6479621" y="3856380"/>
                  <a:ext cx="436245" cy="363887"/>
                </a:xfrm>
                <a:prstGeom prst="rect">
                  <a:avLst/>
                </a:prstGeom>
                <a:solidFill>
                  <a:srgbClr val="09B050"/>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sp>
              <p:nvSpPr>
                <p:cNvPr id="191" name="Rectangle 12"/>
                <p:cNvSpPr>
                  <a:spLocks noChangeArrowheads="1"/>
                </p:cNvSpPr>
                <p:nvPr/>
              </p:nvSpPr>
              <p:spPr bwMode="auto">
                <a:xfrm>
                  <a:off x="6527084" y="3894314"/>
                  <a:ext cx="351225" cy="28345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grpSp>
          <p:grpSp>
            <p:nvGrpSpPr>
              <p:cNvPr id="187" name="Group 186"/>
              <p:cNvGrpSpPr/>
              <p:nvPr/>
            </p:nvGrpSpPr>
            <p:grpSpPr>
              <a:xfrm>
                <a:off x="4412284" y="6097198"/>
                <a:ext cx="436245" cy="363887"/>
                <a:chOff x="6494197" y="4511954"/>
                <a:chExt cx="436245" cy="363887"/>
              </a:xfrm>
            </p:grpSpPr>
            <p:sp>
              <p:nvSpPr>
                <p:cNvPr id="188" name="Rectangle 7"/>
                <p:cNvSpPr>
                  <a:spLocks noChangeArrowheads="1"/>
                </p:cNvSpPr>
                <p:nvPr/>
              </p:nvSpPr>
              <p:spPr bwMode="auto">
                <a:xfrm>
                  <a:off x="6494197" y="4511954"/>
                  <a:ext cx="436245" cy="363887"/>
                </a:xfrm>
                <a:prstGeom prst="rect">
                  <a:avLst/>
                </a:prstGeom>
                <a:solidFill>
                  <a:srgbClr val="FD8232"/>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sp>
              <p:nvSpPr>
                <p:cNvPr id="189" name="Rectangle 12"/>
                <p:cNvSpPr>
                  <a:spLocks noChangeArrowheads="1"/>
                </p:cNvSpPr>
                <p:nvPr/>
              </p:nvSpPr>
              <p:spPr bwMode="auto">
                <a:xfrm>
                  <a:off x="6541660" y="4549888"/>
                  <a:ext cx="351225" cy="283452"/>
                </a:xfrm>
                <a:prstGeom prst="rect">
                  <a:avLst/>
                </a:prstGeom>
                <a:solidFill>
                  <a:srgbClr val="800000"/>
                </a:solidFill>
                <a:ln w="12700">
                  <a:solidFill>
                    <a:schemeClr val="bg2">
                      <a:lumMod val="10000"/>
                    </a:schemeClr>
                  </a:solidFill>
                  <a:miter lim="800000"/>
                  <a:headEnd type="none" w="sm" len="sm"/>
                  <a:tailEnd type="none" w="sm" len="sm"/>
                </a:ln>
              </p:spPr>
              <p:txBody>
                <a:bodyPr wrap="none" anchor="ctr"/>
                <a:lstStyle/>
                <a:p>
                  <a:endParaRPr lang="en-US" sz="2400" dirty="0">
                    <a:latin typeface="Helvetica Neue"/>
                  </a:endParaRPr>
                </a:p>
              </p:txBody>
            </p:sp>
          </p:grpSp>
        </p:grpSp>
      </p:grpSp>
      <p:sp>
        <p:nvSpPr>
          <p:cNvPr id="3" name="Slide Number Placeholder 2"/>
          <p:cNvSpPr>
            <a:spLocks noGrp="1"/>
          </p:cNvSpPr>
          <p:nvPr>
            <p:ph type="sldNum" sz="quarter" idx="12"/>
          </p:nvPr>
        </p:nvSpPr>
        <p:spPr/>
        <p:txBody>
          <a:bodyPr/>
          <a:lstStyle/>
          <a:p>
            <a:fld id="{459F6482-13E3-48AA-9F28-7362888D1E43}" type="slidenum">
              <a:rPr lang="en-US" smtClean="0"/>
              <a:t>98</a:t>
            </a:fld>
            <a:endParaRPr lang="en-US"/>
          </a:p>
        </p:txBody>
      </p:sp>
    </p:spTree>
    <p:extLst>
      <p:ext uri="{BB962C8B-B14F-4D97-AF65-F5344CB8AC3E}">
        <p14:creationId xmlns:p14="http://schemas.microsoft.com/office/powerpoint/2010/main" val="2581467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en-US" altLang="x-none" dirty="0"/>
              <a:t>Parallel Aggregates</a:t>
            </a:r>
          </a:p>
        </p:txBody>
      </p:sp>
      <p:sp>
        <p:nvSpPr>
          <p:cNvPr id="47108" name="Rectangle 7"/>
          <p:cNvSpPr>
            <a:spLocks noGrp="1" noChangeArrowheads="1"/>
          </p:cNvSpPr>
          <p:nvPr>
            <p:ph type="body" idx="1"/>
          </p:nvPr>
        </p:nvSpPr>
        <p:spPr>
          <a:xfrm>
            <a:off x="609600" y="1600201"/>
            <a:ext cx="14122400" cy="4525963"/>
          </a:xfrm>
        </p:spPr>
        <p:txBody>
          <a:bodyPr/>
          <a:lstStyle/>
          <a:p>
            <a:r>
              <a:rPr lang="en-US" altLang="x-none" dirty="0"/>
              <a:t>Hierarchical aggregation</a:t>
            </a:r>
          </a:p>
          <a:p>
            <a:r>
              <a:rPr lang="en-US" altLang="x-none" dirty="0"/>
              <a:t>For each aggregate function, need a global/local decomposition:</a:t>
            </a:r>
          </a:p>
          <a:p>
            <a:pPr lvl="1"/>
            <a:r>
              <a:rPr lang="en-US" altLang="x-none" b="1" dirty="0"/>
              <a:t>sum</a:t>
            </a:r>
            <a:r>
              <a:rPr lang="en-US" altLang="x-none" dirty="0"/>
              <a:t>(S) = </a:t>
            </a:r>
            <a:r>
              <a:rPr lang="en-US" altLang="x-none" b="1" dirty="0">
                <a:latin typeface="Symbol" charset="2"/>
              </a:rPr>
              <a:t>S</a:t>
            </a:r>
            <a:r>
              <a:rPr lang="en-US" altLang="x-none" b="1" dirty="0"/>
              <a:t> </a:t>
            </a:r>
            <a:r>
              <a:rPr lang="en-US" altLang="x-none" b="1" dirty="0">
                <a:latin typeface="Symbol" charset="2"/>
              </a:rPr>
              <a:t>S </a:t>
            </a:r>
            <a:r>
              <a:rPr lang="en-US" altLang="x-none" dirty="0"/>
              <a:t>(s)</a:t>
            </a:r>
          </a:p>
          <a:p>
            <a:pPr lvl="1"/>
            <a:r>
              <a:rPr lang="en-US" altLang="x-none" b="1" dirty="0"/>
              <a:t>count </a:t>
            </a:r>
            <a:r>
              <a:rPr lang="en-US" altLang="x-none" dirty="0"/>
              <a:t>= </a:t>
            </a:r>
            <a:r>
              <a:rPr lang="en-US" altLang="x-none" b="1" dirty="0">
                <a:latin typeface="Symbol" charset="2"/>
              </a:rPr>
              <a:t>S</a:t>
            </a:r>
            <a:r>
              <a:rPr lang="en-US" altLang="x-none" b="1" dirty="0"/>
              <a:t> count</a:t>
            </a:r>
            <a:r>
              <a:rPr lang="en-US" altLang="x-none" b="1" dirty="0">
                <a:latin typeface="Symbol" charset="2"/>
              </a:rPr>
              <a:t> </a:t>
            </a:r>
            <a:r>
              <a:rPr lang="en-US" altLang="x-none" dirty="0"/>
              <a:t>(s)</a:t>
            </a:r>
            <a:endParaRPr lang="en-US" altLang="x-none" b="1" dirty="0"/>
          </a:p>
          <a:p>
            <a:pPr lvl="1"/>
            <a:r>
              <a:rPr lang="en-US" altLang="x-none" b="1" dirty="0" err="1"/>
              <a:t>avg</a:t>
            </a:r>
            <a:r>
              <a:rPr lang="en-US" altLang="x-none" dirty="0"/>
              <a:t>(S) = (</a:t>
            </a:r>
            <a:r>
              <a:rPr lang="en-US" altLang="x-none" b="1" dirty="0">
                <a:latin typeface="Symbol" charset="2"/>
              </a:rPr>
              <a:t>S</a:t>
            </a:r>
            <a:r>
              <a:rPr lang="en-US" altLang="x-none" b="1" dirty="0"/>
              <a:t> </a:t>
            </a:r>
            <a:r>
              <a:rPr lang="en-US" altLang="x-none" b="1" dirty="0">
                <a:latin typeface="Symbol" charset="2"/>
              </a:rPr>
              <a:t>S </a:t>
            </a:r>
            <a:r>
              <a:rPr lang="en-US" altLang="x-none" dirty="0"/>
              <a:t>(s)) /</a:t>
            </a:r>
            <a:r>
              <a:rPr lang="en-US" altLang="x-none" b="1" dirty="0"/>
              <a:t> </a:t>
            </a:r>
            <a:r>
              <a:rPr lang="en-US" altLang="x-none" b="1" dirty="0">
                <a:latin typeface="Symbol" charset="2"/>
              </a:rPr>
              <a:t>S</a:t>
            </a:r>
            <a:r>
              <a:rPr lang="en-US" altLang="x-none" b="1" dirty="0"/>
              <a:t> count</a:t>
            </a:r>
            <a:r>
              <a:rPr lang="en-US" altLang="x-none" b="1" dirty="0">
                <a:latin typeface="Symbol" charset="2"/>
              </a:rPr>
              <a:t> </a:t>
            </a:r>
            <a:r>
              <a:rPr lang="en-US" altLang="x-none" dirty="0"/>
              <a:t>(s)</a:t>
            </a:r>
          </a:p>
          <a:p>
            <a:pPr lvl="1"/>
            <a:r>
              <a:rPr lang="en-US" altLang="x-none" dirty="0"/>
              <a:t>etc...</a:t>
            </a:r>
          </a:p>
        </p:txBody>
      </p:sp>
      <p:grpSp>
        <p:nvGrpSpPr>
          <p:cNvPr id="10" name="Group 9" descr="Each partition is locally and summed and then the n partitions are summed together when they are merged" title="Parallel Sum"/>
          <p:cNvGrpSpPr/>
          <p:nvPr/>
        </p:nvGrpSpPr>
        <p:grpSpPr>
          <a:xfrm>
            <a:off x="3640077" y="4241800"/>
            <a:ext cx="1998635" cy="2336131"/>
            <a:chOff x="2730058" y="2750078"/>
            <a:chExt cx="1498976" cy="2183370"/>
          </a:xfrm>
        </p:grpSpPr>
        <p:sp>
          <p:nvSpPr>
            <p:cNvPr id="18" name="AutoShape 2" descr="Each partition is locally and summed and then the n partitions are summed together when they are merged" title="Parallel Sum "/>
            <p:cNvSpPr>
              <a:spLocks noChangeArrowheads="1"/>
            </p:cNvSpPr>
            <p:nvPr/>
          </p:nvSpPr>
          <p:spPr bwMode="auto">
            <a:xfrm>
              <a:off x="2730058" y="2750078"/>
              <a:ext cx="382024" cy="598745"/>
            </a:xfrm>
            <a:prstGeom prst="can">
              <a:avLst>
                <a:gd name="adj" fmla="val 46041"/>
              </a:avLst>
            </a:prstGeom>
            <a:solidFill>
              <a:srgbClr val="3365FF"/>
            </a:solidFill>
            <a:ln w="12700">
              <a:solidFill>
                <a:schemeClr val="tx1"/>
              </a:solidFill>
              <a:round/>
              <a:headEnd type="none" w="sm" len="sm"/>
              <a:tailEnd type="none" w="sm" len="sm"/>
            </a:ln>
          </p:spPr>
          <p:txBody>
            <a:bodyPr wrap="none" anchor="ctr"/>
            <a:lstStyle/>
            <a:p>
              <a:pPr algn="ctr"/>
              <a:endParaRPr lang="en-US" sz="2000" dirty="0">
                <a:solidFill>
                  <a:srgbClr val="FF0000"/>
                </a:solidFill>
                <a:latin typeface="Symbol" charset="2"/>
                <a:ea typeface="Symbol" charset="2"/>
                <a:cs typeface="Symbol" charset="2"/>
              </a:endParaRPr>
            </a:p>
          </p:txBody>
        </p:sp>
        <p:sp>
          <p:nvSpPr>
            <p:cNvPr id="19" name="AutoShape 2" descr="Each partition is locally and summed and then the n partitions are summed together when they are merged" title="Parallel Sum "/>
            <p:cNvSpPr>
              <a:spLocks noChangeArrowheads="1"/>
            </p:cNvSpPr>
            <p:nvPr/>
          </p:nvSpPr>
          <p:spPr bwMode="auto">
            <a:xfrm>
              <a:off x="2743200" y="3540443"/>
              <a:ext cx="382024" cy="598745"/>
            </a:xfrm>
            <a:prstGeom prst="can">
              <a:avLst>
                <a:gd name="adj" fmla="val 46041"/>
              </a:avLst>
            </a:prstGeom>
            <a:solidFill>
              <a:srgbClr val="09B050"/>
            </a:solidFill>
            <a:ln w="12700">
              <a:solidFill>
                <a:schemeClr val="tx1"/>
              </a:solidFill>
              <a:round/>
              <a:headEnd type="none" w="sm" len="sm"/>
              <a:tailEnd type="none" w="sm" len="sm"/>
            </a:ln>
          </p:spPr>
          <p:txBody>
            <a:bodyPr wrap="none" anchor="ctr"/>
            <a:lstStyle/>
            <a:p>
              <a:pPr algn="ctr"/>
              <a:endParaRPr lang="en-US" sz="2000" dirty="0">
                <a:solidFill>
                  <a:srgbClr val="FF0000"/>
                </a:solidFill>
                <a:latin typeface="Helvetica Neue"/>
              </a:endParaRPr>
            </a:p>
          </p:txBody>
        </p:sp>
        <p:sp>
          <p:nvSpPr>
            <p:cNvPr id="20" name="AutoShape 2" descr="Each partition is locally and summed and then the n partitions are summed together when they are merged" title="Parallel Sum "/>
            <p:cNvSpPr>
              <a:spLocks noChangeArrowheads="1"/>
            </p:cNvSpPr>
            <p:nvPr/>
          </p:nvSpPr>
          <p:spPr bwMode="auto">
            <a:xfrm>
              <a:off x="2737766" y="4334703"/>
              <a:ext cx="382024" cy="598745"/>
            </a:xfrm>
            <a:prstGeom prst="can">
              <a:avLst>
                <a:gd name="adj" fmla="val 46041"/>
              </a:avLst>
            </a:prstGeom>
            <a:solidFill>
              <a:srgbClr val="FD8232"/>
            </a:solidFill>
            <a:ln w="12700">
              <a:solidFill>
                <a:schemeClr val="tx1"/>
              </a:solidFill>
              <a:round/>
              <a:headEnd type="none" w="sm" len="sm"/>
              <a:tailEnd type="none" w="sm" len="sm"/>
            </a:ln>
          </p:spPr>
          <p:txBody>
            <a:bodyPr wrap="none" anchor="ctr"/>
            <a:lstStyle/>
            <a:p>
              <a:pPr algn="ctr"/>
              <a:endParaRPr lang="en-US" sz="2000" dirty="0">
                <a:solidFill>
                  <a:srgbClr val="FF0000"/>
                </a:solidFill>
                <a:latin typeface="Helvetica Neue"/>
              </a:endParaRPr>
            </a:p>
          </p:txBody>
        </p:sp>
        <p:sp>
          <p:nvSpPr>
            <p:cNvPr id="22" name="Rectangle 7" descr="Each partition is locally and summed and then the n partitions are summed together when they are merged" title="Parallel Sum "/>
            <p:cNvSpPr>
              <a:spLocks noChangeArrowheads="1"/>
            </p:cNvSpPr>
            <p:nvPr/>
          </p:nvSpPr>
          <p:spPr bwMode="auto">
            <a:xfrm>
              <a:off x="3700501" y="3639189"/>
              <a:ext cx="528533" cy="440867"/>
            </a:xfrm>
            <a:prstGeom prst="rect">
              <a:avLst/>
            </a:prstGeom>
            <a:solidFill>
              <a:schemeClr val="bg1">
                <a:lumMod val="75000"/>
              </a:schemeClr>
            </a:solidFill>
            <a:ln w="12700">
              <a:solidFill>
                <a:schemeClr val="tx1"/>
              </a:solidFill>
              <a:miter lim="800000"/>
              <a:headEnd type="none" w="sm" len="sm"/>
              <a:tailEnd type="none" w="sm" len="sm"/>
            </a:ln>
          </p:spPr>
          <p:txBody>
            <a:bodyPr wrap="none" anchor="ctr"/>
            <a:lstStyle/>
            <a:p>
              <a:pPr algn="ctr"/>
              <a:r>
                <a:rPr lang="en-US" altLang="x-none" sz="2800" b="1" dirty="0">
                  <a:solidFill>
                    <a:srgbClr val="800000"/>
                  </a:solidFill>
                  <a:latin typeface="Symbol" charset="2"/>
                </a:rPr>
                <a:t>S</a:t>
              </a:r>
              <a:r>
                <a:rPr lang="en-US" altLang="x-none" sz="2400" dirty="0">
                  <a:solidFill>
                    <a:srgbClr val="800000"/>
                  </a:solidFill>
                </a:rPr>
                <a:t>=17</a:t>
              </a:r>
              <a:endParaRPr lang="en-US" sz="2800" dirty="0"/>
            </a:p>
          </p:txBody>
        </p:sp>
        <p:cxnSp>
          <p:nvCxnSpPr>
            <p:cNvPr id="3" name="Straight Connector 2" descr="Each partition is locally and summed and then the n partitions are summed together when they are merged" title="Parallel Sum "/>
            <p:cNvCxnSpPr>
              <a:stCxn id="18" idx="4"/>
              <a:endCxn id="22" idx="1"/>
            </p:cNvCxnSpPr>
            <p:nvPr/>
          </p:nvCxnSpPr>
          <p:spPr bwMode="auto">
            <a:xfrm>
              <a:off x="3112082" y="3049451"/>
              <a:ext cx="588419" cy="810172"/>
            </a:xfrm>
            <a:prstGeom prst="line">
              <a:avLst/>
            </a:prstGeom>
            <a:solidFill>
              <a:srgbClr val="3366FF"/>
            </a:solidFill>
            <a:ln w="28575" cap="flat" cmpd="sng" algn="ctr">
              <a:solidFill>
                <a:srgbClr val="000000"/>
              </a:solidFill>
              <a:prstDash val="solid"/>
              <a:round/>
              <a:headEnd type="none" w="med" len="med"/>
              <a:tailEnd type="none" w="med" len="med"/>
            </a:ln>
            <a:effectLst/>
          </p:spPr>
        </p:cxnSp>
        <p:cxnSp>
          <p:nvCxnSpPr>
            <p:cNvPr id="32" name="Straight Connector 31" descr="Each partition is locally and summed and then the n partitions are summed together when they are merged" title="Parallel Sum "/>
            <p:cNvCxnSpPr>
              <a:stCxn id="19" idx="4"/>
              <a:endCxn id="22" idx="1"/>
            </p:cNvCxnSpPr>
            <p:nvPr/>
          </p:nvCxnSpPr>
          <p:spPr bwMode="auto">
            <a:xfrm>
              <a:off x="3125224" y="3839816"/>
              <a:ext cx="575277" cy="19807"/>
            </a:xfrm>
            <a:prstGeom prst="line">
              <a:avLst/>
            </a:prstGeom>
            <a:solidFill>
              <a:srgbClr val="3366FF"/>
            </a:solidFill>
            <a:ln w="28575" cap="flat" cmpd="sng" algn="ctr">
              <a:solidFill>
                <a:srgbClr val="000000"/>
              </a:solidFill>
              <a:prstDash val="solid"/>
              <a:round/>
              <a:headEnd type="none" w="med" len="med"/>
              <a:tailEnd type="none" w="med" len="med"/>
            </a:ln>
            <a:effectLst/>
          </p:spPr>
        </p:cxnSp>
        <p:cxnSp>
          <p:nvCxnSpPr>
            <p:cNvPr id="35" name="Straight Connector 34" descr="Each partition is locally and summed and then the n partitions are summed together when they are merged" title="Parallel Sum "/>
            <p:cNvCxnSpPr>
              <a:stCxn id="20" idx="4"/>
              <a:endCxn id="22" idx="1"/>
            </p:cNvCxnSpPr>
            <p:nvPr/>
          </p:nvCxnSpPr>
          <p:spPr bwMode="auto">
            <a:xfrm flipV="1">
              <a:off x="3119789" y="3859623"/>
              <a:ext cx="580712" cy="774453"/>
            </a:xfrm>
            <a:prstGeom prst="line">
              <a:avLst/>
            </a:prstGeom>
            <a:solidFill>
              <a:srgbClr val="3366FF"/>
            </a:solidFill>
            <a:ln w="28575" cap="flat" cmpd="sng" algn="ctr">
              <a:solidFill>
                <a:srgbClr val="000000"/>
              </a:solidFill>
              <a:prstDash val="solid"/>
              <a:round/>
              <a:headEnd type="none" w="med" len="med"/>
              <a:tailEnd type="none" w="med" len="med"/>
            </a:ln>
            <a:effectLst/>
          </p:spPr>
        </p:cxnSp>
        <p:sp>
          <p:nvSpPr>
            <p:cNvPr id="34" name="Rectangle 33" descr="Each partition is locally and summed and then the n partitions are summed together when they are merged" title="Parallel Sum "/>
            <p:cNvSpPr/>
            <p:nvPr/>
          </p:nvSpPr>
          <p:spPr>
            <a:xfrm>
              <a:off x="3182563" y="2902287"/>
              <a:ext cx="507591" cy="431476"/>
            </a:xfrm>
            <a:prstGeom prst="rect">
              <a:avLst/>
            </a:prstGeom>
          </p:spPr>
          <p:txBody>
            <a:bodyPr wrap="none">
              <a:spAutoFit/>
            </a:bodyPr>
            <a:lstStyle/>
            <a:p>
              <a:r>
                <a:rPr lang="en-US" sz="2400" dirty="0">
                  <a:solidFill>
                    <a:srgbClr val="FF0000"/>
                  </a:solidFill>
                  <a:latin typeface="Symbol" charset="2"/>
                  <a:ea typeface="Symbol" charset="2"/>
                  <a:cs typeface="Symbol" charset="2"/>
                </a:rPr>
                <a:t>S</a:t>
              </a:r>
              <a:r>
                <a:rPr lang="en-US" sz="2400" dirty="0">
                  <a:solidFill>
                    <a:srgbClr val="FF0000"/>
                  </a:solidFill>
                  <a:ea typeface="Symbol" charset="2"/>
                  <a:cs typeface="Symbol" charset="2"/>
                </a:rPr>
                <a:t>=5</a:t>
              </a:r>
              <a:endParaRPr lang="en-US" sz="2400" dirty="0"/>
            </a:p>
          </p:txBody>
        </p:sp>
        <p:sp>
          <p:nvSpPr>
            <p:cNvPr id="42" name="Rectangle 41" descr="Each partition is locally and summed and then the n partitions are summed together when they are merged" title="Parallel Sum "/>
            <p:cNvSpPr/>
            <p:nvPr/>
          </p:nvSpPr>
          <p:spPr>
            <a:xfrm>
              <a:off x="3090630" y="3494104"/>
              <a:ext cx="507591" cy="431476"/>
            </a:xfrm>
            <a:prstGeom prst="rect">
              <a:avLst/>
            </a:prstGeom>
          </p:spPr>
          <p:txBody>
            <a:bodyPr wrap="none">
              <a:spAutoFit/>
            </a:bodyPr>
            <a:lstStyle/>
            <a:p>
              <a:r>
                <a:rPr lang="en-US" sz="2400" dirty="0">
                  <a:solidFill>
                    <a:srgbClr val="FF0000"/>
                  </a:solidFill>
                  <a:latin typeface="Symbol" charset="2"/>
                  <a:ea typeface="Symbol" charset="2"/>
                  <a:cs typeface="Symbol" charset="2"/>
                </a:rPr>
                <a:t>S</a:t>
              </a:r>
              <a:r>
                <a:rPr lang="en-US" sz="2400" dirty="0">
                  <a:solidFill>
                    <a:srgbClr val="FF0000"/>
                  </a:solidFill>
                  <a:ea typeface="Symbol" charset="2"/>
                  <a:cs typeface="Symbol" charset="2"/>
                </a:rPr>
                <a:t>=6</a:t>
              </a:r>
              <a:endParaRPr lang="en-US" sz="2400" dirty="0"/>
            </a:p>
          </p:txBody>
        </p:sp>
        <p:sp>
          <p:nvSpPr>
            <p:cNvPr id="43" name="Rectangle 42" descr="Each partition is locally and summed and then the n partitions are summed together when they are merged" title="Parallel Sum "/>
            <p:cNvSpPr/>
            <p:nvPr/>
          </p:nvSpPr>
          <p:spPr>
            <a:xfrm>
              <a:off x="3246277" y="4334703"/>
              <a:ext cx="507591" cy="431476"/>
            </a:xfrm>
            <a:prstGeom prst="rect">
              <a:avLst/>
            </a:prstGeom>
          </p:spPr>
          <p:txBody>
            <a:bodyPr wrap="none">
              <a:spAutoFit/>
            </a:bodyPr>
            <a:lstStyle/>
            <a:p>
              <a:r>
                <a:rPr lang="en-US" sz="2400" dirty="0">
                  <a:solidFill>
                    <a:srgbClr val="FF0000"/>
                  </a:solidFill>
                  <a:latin typeface="Symbol" charset="2"/>
                  <a:ea typeface="Symbol" charset="2"/>
                  <a:cs typeface="Symbol" charset="2"/>
                </a:rPr>
                <a:t>S</a:t>
              </a:r>
              <a:r>
                <a:rPr lang="en-US" sz="2400" dirty="0">
                  <a:solidFill>
                    <a:srgbClr val="FF0000"/>
                  </a:solidFill>
                  <a:ea typeface="Symbol" charset="2"/>
                  <a:cs typeface="Symbol" charset="2"/>
                </a:rPr>
                <a:t>=6</a:t>
              </a:r>
              <a:endParaRPr lang="en-US" sz="2400" dirty="0"/>
            </a:p>
          </p:txBody>
        </p:sp>
      </p:grpSp>
      <p:sp>
        <p:nvSpPr>
          <p:cNvPr id="2" name="TextBox 1">
            <a:extLst>
              <a:ext uri="{FF2B5EF4-FFF2-40B4-BE49-F238E27FC236}">
                <a16:creationId xmlns:a16="http://schemas.microsoft.com/office/drawing/2014/main" id="{DE9AA39A-9F69-4762-9555-6E97FE02773C}"/>
              </a:ext>
            </a:extLst>
          </p:cNvPr>
          <p:cNvSpPr txBox="1"/>
          <p:nvPr/>
        </p:nvSpPr>
        <p:spPr>
          <a:xfrm>
            <a:off x="3593181" y="4480044"/>
            <a:ext cx="487634" cy="379656"/>
          </a:xfrm>
          <a:prstGeom prst="rect">
            <a:avLst/>
          </a:prstGeom>
          <a:noFill/>
        </p:spPr>
        <p:txBody>
          <a:bodyPr wrap="none" rtlCol="0">
            <a:spAutoFit/>
          </a:bodyPr>
          <a:lstStyle/>
          <a:p>
            <a:r>
              <a:rPr lang="en-US" sz="1867" dirty="0">
                <a:solidFill>
                  <a:schemeClr val="bg1"/>
                </a:solidFill>
              </a:rPr>
              <a:t>2,3</a:t>
            </a:r>
          </a:p>
        </p:txBody>
      </p:sp>
      <p:sp>
        <p:nvSpPr>
          <p:cNvPr id="16" name="TextBox 15">
            <a:extLst>
              <a:ext uri="{FF2B5EF4-FFF2-40B4-BE49-F238E27FC236}">
                <a16:creationId xmlns:a16="http://schemas.microsoft.com/office/drawing/2014/main" id="{838EB923-A451-4E78-A904-2A482938B018}"/>
              </a:ext>
            </a:extLst>
          </p:cNvPr>
          <p:cNvSpPr txBox="1"/>
          <p:nvPr/>
        </p:nvSpPr>
        <p:spPr>
          <a:xfrm>
            <a:off x="3599469" y="5324487"/>
            <a:ext cx="487634" cy="379656"/>
          </a:xfrm>
          <a:prstGeom prst="rect">
            <a:avLst/>
          </a:prstGeom>
          <a:noFill/>
        </p:spPr>
        <p:txBody>
          <a:bodyPr wrap="none" rtlCol="0">
            <a:spAutoFit/>
          </a:bodyPr>
          <a:lstStyle/>
          <a:p>
            <a:r>
              <a:rPr lang="en-US" sz="1867" dirty="0">
                <a:solidFill>
                  <a:schemeClr val="bg1"/>
                </a:solidFill>
              </a:rPr>
              <a:t>1,5</a:t>
            </a:r>
          </a:p>
        </p:txBody>
      </p:sp>
      <p:sp>
        <p:nvSpPr>
          <p:cNvPr id="17" name="TextBox 16">
            <a:extLst>
              <a:ext uri="{FF2B5EF4-FFF2-40B4-BE49-F238E27FC236}">
                <a16:creationId xmlns:a16="http://schemas.microsoft.com/office/drawing/2014/main" id="{2114F60E-4630-4509-B04E-8A16A1C31ED2}"/>
              </a:ext>
            </a:extLst>
          </p:cNvPr>
          <p:cNvSpPr txBox="1"/>
          <p:nvPr/>
        </p:nvSpPr>
        <p:spPr>
          <a:xfrm>
            <a:off x="3593181" y="6208239"/>
            <a:ext cx="487634" cy="379656"/>
          </a:xfrm>
          <a:prstGeom prst="rect">
            <a:avLst/>
          </a:prstGeom>
          <a:noFill/>
        </p:spPr>
        <p:txBody>
          <a:bodyPr wrap="none" rtlCol="0">
            <a:spAutoFit/>
          </a:bodyPr>
          <a:lstStyle/>
          <a:p>
            <a:r>
              <a:rPr lang="en-US" sz="1867" dirty="0">
                <a:solidFill>
                  <a:schemeClr val="bg1"/>
                </a:solidFill>
              </a:rPr>
              <a:t>4,2</a:t>
            </a:r>
          </a:p>
        </p:txBody>
      </p:sp>
      <p:sp>
        <p:nvSpPr>
          <p:cNvPr id="4" name="Slide Number Placeholder 3"/>
          <p:cNvSpPr>
            <a:spLocks noGrp="1"/>
          </p:cNvSpPr>
          <p:nvPr>
            <p:ph type="sldNum" sz="quarter" idx="12"/>
          </p:nvPr>
        </p:nvSpPr>
        <p:spPr/>
        <p:txBody>
          <a:bodyPr/>
          <a:lstStyle/>
          <a:p>
            <a:fld id="{459F6482-13E3-48AA-9F28-7362888D1E43}" type="slidenum">
              <a:rPr lang="en-US" smtClean="0"/>
              <a:t>99</a:t>
            </a:fld>
            <a:endParaRPr lang="en-US"/>
          </a:p>
        </p:txBody>
      </p:sp>
    </p:spTree>
    <p:extLst>
      <p:ext uri="{BB962C8B-B14F-4D97-AF65-F5344CB8AC3E}">
        <p14:creationId xmlns:p14="http://schemas.microsoft.com/office/powerpoint/2010/main" val="807893957"/>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55625</Words>
  <Application>Microsoft Office PowerPoint</Application>
  <PresentationFormat>Widescreen</PresentationFormat>
  <Paragraphs>3959</Paragraphs>
  <Slides>134</Slides>
  <Notes>115</Notes>
  <HiddenSlides>38</HiddenSlides>
  <MMClips>0</MMClips>
  <ScaleCrop>false</ScaleCrop>
  <HeadingPairs>
    <vt:vector size="10" baseType="variant">
      <vt:variant>
        <vt:lpstr>Fonts Used</vt:lpstr>
      </vt:variant>
      <vt:variant>
        <vt:i4>30</vt:i4>
      </vt:variant>
      <vt:variant>
        <vt:lpstr>Theme</vt:lpstr>
      </vt:variant>
      <vt:variant>
        <vt:i4>1</vt:i4>
      </vt:variant>
      <vt:variant>
        <vt:lpstr>Links</vt:lpstr>
      </vt:variant>
      <vt:variant>
        <vt:i4>3</vt:i4>
      </vt:variant>
      <vt:variant>
        <vt:lpstr>Embedded OLE Servers</vt:lpstr>
      </vt:variant>
      <vt:variant>
        <vt:i4>2</vt:i4>
      </vt:variant>
      <vt:variant>
        <vt:lpstr>Slide Titles</vt:lpstr>
      </vt:variant>
      <vt:variant>
        <vt:i4>134</vt:i4>
      </vt:variant>
    </vt:vector>
  </HeadingPairs>
  <TitlesOfParts>
    <vt:vector size="170" baseType="lpstr">
      <vt:lpstr>Arial Unicode MS</vt:lpstr>
      <vt:lpstr>Bradley Hand</vt:lpstr>
      <vt:lpstr>等线</vt:lpstr>
      <vt:lpstr>等线 Light</vt:lpstr>
      <vt:lpstr>Droid Sans Mono</vt:lpstr>
      <vt:lpstr>Helvetica Neue</vt:lpstr>
      <vt:lpstr>Helvetica Neue Light</vt:lpstr>
      <vt:lpstr>Helvetica Neue Regular</vt:lpstr>
      <vt:lpstr>Mangal</vt:lpstr>
      <vt:lpstr>Menlo</vt:lpstr>
      <vt:lpstr>ＭＳ Ｐゴシック</vt:lpstr>
      <vt:lpstr>Noto Sans Symbols</vt:lpstr>
      <vt:lpstr>Osaka</vt:lpstr>
      <vt:lpstr>PT Sans Narrow</vt:lpstr>
      <vt:lpstr>游ゴシック</vt:lpstr>
      <vt:lpstr>Arial</vt:lpstr>
      <vt:lpstr>Book Antiqua</vt:lpstr>
      <vt:lpstr>Calibri</vt:lpstr>
      <vt:lpstr>Calibri Light</vt:lpstr>
      <vt:lpstr>Cambria Math</vt:lpstr>
      <vt:lpstr>Century Gothic</vt:lpstr>
      <vt:lpstr>Comic Sans MS</vt:lpstr>
      <vt:lpstr>Consolas</vt:lpstr>
      <vt:lpstr>Helvetica</vt:lpstr>
      <vt:lpstr>Lucida Console</vt:lpstr>
      <vt:lpstr>Segoe UI Symbol</vt:lpstr>
      <vt:lpstr>Symbol</vt:lpstr>
      <vt:lpstr>Tahoma</vt:lpstr>
      <vt:lpstr>Times New Roman</vt:lpstr>
      <vt:lpstr>Wingdings</vt:lpstr>
      <vt:lpstr>Office Theme</vt:lpstr>
      <vt:lpstr>file:///\\Users\work\anatomy\Anatomy-FnT-submission.doc뱐섧翿!OLE_LINK1</vt:lpstr>
      <vt:lpstr>file:///\\Users\work\anatomy\Anatomy-FnT-submission.doc뱐섧翿!OLE_LINK2</vt:lpstr>
      <vt:lpstr>file:///\\Users\work\anatomy\Anatomy-FnT-submission.doc뱐섧翿!OLE_LINK3</vt:lpstr>
      <vt:lpstr>Equation</vt:lpstr>
      <vt:lpstr>Microsoft Equation 3.0</vt:lpstr>
      <vt:lpstr>CS150A Database   Course Review</vt:lpstr>
      <vt:lpstr>PowerPoint Presentation</vt:lpstr>
      <vt:lpstr>1. SQL</vt:lpstr>
      <vt:lpstr>Relational Terminology</vt:lpstr>
      <vt:lpstr>SQL Language</vt:lpstr>
      <vt:lpstr>The SQL DDL:  Primary Keys</vt:lpstr>
      <vt:lpstr>SQL DML: Basic Single-Table Queries</vt:lpstr>
      <vt:lpstr>Combining Predicates</vt:lpstr>
      <vt:lpstr> Nested Queries</vt:lpstr>
      <vt:lpstr>Join Variants</vt:lpstr>
      <vt:lpstr>Brief Detour: Null Values</vt:lpstr>
      <vt:lpstr>2. Disk, Files and Buffers</vt:lpstr>
      <vt:lpstr> Components of a Disk</vt:lpstr>
      <vt:lpstr> Notes on Flash (SSD)</vt:lpstr>
      <vt:lpstr> Arranging Blocks on Disk</vt:lpstr>
      <vt:lpstr>Files of Pages of Records</vt:lpstr>
      <vt:lpstr>Page Basics: The Header</vt:lpstr>
      <vt:lpstr>Fixed Length Records: Unpacked</vt:lpstr>
      <vt:lpstr>Variable Length Records -- Slotted Page</vt:lpstr>
      <vt:lpstr>Record Formats: Variable Length</vt:lpstr>
      <vt:lpstr>PowerPoint Presentation</vt:lpstr>
      <vt:lpstr> Cost of Operations Complete</vt:lpstr>
      <vt:lpstr>3. Index and B+ Trees</vt:lpstr>
      <vt:lpstr>Index</vt:lpstr>
      <vt:lpstr>Build a high fan-out search tree Part 4</vt:lpstr>
      <vt:lpstr>Left Key Optimization?</vt:lpstr>
      <vt:lpstr>Example of a B+ Tree</vt:lpstr>
      <vt:lpstr> B+ Trees and Scale</vt:lpstr>
      <vt:lpstr>Searching the B+ Tree: Fetch Data</vt:lpstr>
      <vt:lpstr>Inserting 8* into a B+ Tree: Insert</vt:lpstr>
      <vt:lpstr>Copy up vs Push up!</vt:lpstr>
      <vt:lpstr>Three basic alternatives for data entries in any index</vt:lpstr>
      <vt:lpstr>4. Buffer Manager</vt:lpstr>
      <vt:lpstr>APIs</vt:lpstr>
      <vt:lpstr>Answers to Our Previous Questions</vt:lpstr>
      <vt:lpstr>LRU Replacement Policy</vt:lpstr>
      <vt:lpstr>Clock Policy State: Illustrated</vt:lpstr>
      <vt:lpstr>Repeated Scan (LRU): Read Page 5</vt:lpstr>
      <vt:lpstr> Repeated Scan (MRU): Read Page 5</vt:lpstr>
      <vt:lpstr>5. Relational Algebra</vt:lpstr>
      <vt:lpstr>* SQL vs Relational Algebra</vt:lpstr>
      <vt:lpstr>Relational Algebra Preliminaries</vt:lpstr>
      <vt:lpstr>Relational Algebra Operators</vt:lpstr>
      <vt:lpstr>6. Sorting and Hashing</vt:lpstr>
      <vt:lpstr>PowerPoint Presentation</vt:lpstr>
      <vt:lpstr> Single-pass Streaming -- Double Buffering</vt:lpstr>
      <vt:lpstr>General External Merge Sort</vt:lpstr>
      <vt:lpstr>Two Phases of Hash</vt:lpstr>
      <vt:lpstr>7. Iterations and Joins</vt:lpstr>
      <vt:lpstr> Query Executor Instantiates Operators</vt:lpstr>
      <vt:lpstr>“Block” Nested Loop Join</vt:lpstr>
      <vt:lpstr>Index Nested Loops Join</vt:lpstr>
      <vt:lpstr>Cost of Sort-Merge Join</vt:lpstr>
      <vt:lpstr>Sketch of Grace Hash Join</vt:lpstr>
      <vt:lpstr>Summary of Grace Hash Join</vt:lpstr>
      <vt:lpstr>Recap</vt:lpstr>
      <vt:lpstr>8. Query Optimization</vt:lpstr>
      <vt:lpstr> Query Parsing &amp; Optimization </vt:lpstr>
      <vt:lpstr>Query Optimization: The Components</vt:lpstr>
      <vt:lpstr>Plan Space Review</vt:lpstr>
      <vt:lpstr> Big Picture of System R Optimizer</vt:lpstr>
      <vt:lpstr>Result Size Estimation</vt:lpstr>
      <vt:lpstr>Upshot</vt:lpstr>
      <vt:lpstr>9. Transactions &amp; Concurrency Control </vt:lpstr>
      <vt:lpstr>ACID: High-Level Properties of Transactions</vt:lpstr>
      <vt:lpstr>Serial Equivalence</vt:lpstr>
      <vt:lpstr>Conflict Serializable Schedules</vt:lpstr>
      <vt:lpstr>Conflict Dependency Graph</vt:lpstr>
      <vt:lpstr>Two Phase Locking (2PL), Part 2</vt:lpstr>
      <vt:lpstr>Strict Two Phase Locking</vt:lpstr>
      <vt:lpstr>Lock Management</vt:lpstr>
      <vt:lpstr>Deadlocks, cont</vt:lpstr>
      <vt:lpstr>Multiple Granularity Locking Protocol</vt:lpstr>
      <vt:lpstr>Lock Compatibility Matrix</vt:lpstr>
      <vt:lpstr>10. Recovery</vt:lpstr>
      <vt:lpstr>Preferred Policy: Steal/No-Force</vt:lpstr>
      <vt:lpstr>Write-Ahead Logging (WAL)</vt:lpstr>
      <vt:lpstr>WAL &amp; the Log</vt:lpstr>
      <vt:lpstr>ARIES Log Records</vt:lpstr>
      <vt:lpstr>Other Log-Related State</vt:lpstr>
      <vt:lpstr>Checkpointing</vt:lpstr>
      <vt:lpstr>Crash Recovery: Big Picture</vt:lpstr>
      <vt:lpstr>Example: Crash During Restart!</vt:lpstr>
      <vt:lpstr>11. ER Modeling &amp; FD</vt:lpstr>
      <vt:lpstr>ER Model Basics: Relationships</vt:lpstr>
      <vt:lpstr>Key Constraints</vt:lpstr>
      <vt:lpstr>Participation Constraints</vt:lpstr>
      <vt:lpstr>Weak Entities</vt:lpstr>
      <vt:lpstr>Important: key terminology</vt:lpstr>
      <vt:lpstr>Rules of Inference</vt:lpstr>
      <vt:lpstr>Attribute Closure</vt:lpstr>
      <vt:lpstr>Decomposition into BCNF</vt:lpstr>
      <vt:lpstr>12. Parallel Query Processing</vt:lpstr>
      <vt:lpstr>Parallel Architectures</vt:lpstr>
      <vt:lpstr>Summary: Kinds of Parallelism</vt:lpstr>
      <vt:lpstr>Data Partitioning</vt:lpstr>
      <vt:lpstr>Parallel Grace Hash Join</vt:lpstr>
      <vt:lpstr>Parallel Sort-Merge Join (with optimization)</vt:lpstr>
      <vt:lpstr>Parallel Aggregates</vt:lpstr>
      <vt:lpstr>13. Distributed Transactions</vt:lpstr>
      <vt:lpstr>What Could Go Wrong? #1</vt:lpstr>
      <vt:lpstr>2-Phase Commit</vt:lpstr>
      <vt:lpstr>2PC In a Nutshell</vt:lpstr>
      <vt:lpstr>Recovery: Think it through, cont</vt:lpstr>
      <vt:lpstr>14. NoSQL</vt:lpstr>
      <vt:lpstr>Two Classes of Relational Database Apps</vt:lpstr>
      <vt:lpstr>Scale Through Partitioning</vt:lpstr>
      <vt:lpstr>Scale Through Replication</vt:lpstr>
      <vt:lpstr>Relational Model  NoSQL</vt:lpstr>
      <vt:lpstr>Data Models</vt:lpstr>
      <vt:lpstr>JSON vs Relational</vt:lpstr>
      <vt:lpstr>15. MapReduce &amp; Spark</vt:lpstr>
      <vt:lpstr>Distributed File System (DFS)</vt:lpstr>
      <vt:lpstr>Typical Problems Solved by MR</vt:lpstr>
      <vt:lpstr>Relational Operators in MapReduce</vt:lpstr>
      <vt:lpstr>Data Model: Resilient Distributed Datasets</vt:lpstr>
      <vt:lpstr>Programming in Spark</vt:lpstr>
      <vt:lpstr>Example</vt:lpstr>
      <vt:lpstr>16. Data Mining and Machine Learning  Part I – Data Warehouse/Lake </vt:lpstr>
      <vt:lpstr>Data Warehouse</vt:lpstr>
      <vt:lpstr>Multidimensional Data Model</vt:lpstr>
      <vt:lpstr>Data Lake / Warehouse</vt:lpstr>
      <vt:lpstr>Knowledge Discovery in Databases (KDD)</vt:lpstr>
      <vt:lpstr>Learning: Fitting the Model</vt:lpstr>
      <vt:lpstr>16. Data Mining and Machine Learning  Part II -- Clustering</vt:lpstr>
      <vt:lpstr>K-Means Algorithm: Details</vt:lpstr>
      <vt:lpstr>Picking the Initial Centers</vt:lpstr>
      <vt:lpstr>K-Means in Map-Reduce</vt:lpstr>
      <vt:lpstr>16.  Data Mining and Machine Learning  Part III – Regression</vt:lpstr>
      <vt:lpstr>PowerPoint Presentation</vt:lpstr>
      <vt:lpstr>PowerPoint Presentation</vt:lpstr>
      <vt:lpstr>PowerPoint Presentation</vt:lpstr>
      <vt:lpstr>PowerPoint Presentation</vt:lpstr>
      <vt:lpstr>PowerPoint Presentation</vt:lpstr>
    </vt:vector>
  </TitlesOfParts>
  <Company>ShanghaiTech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CS150 Course Review</dc:title>
  <dc:creator>sunlu</dc:creator>
  <cp:lastModifiedBy>Lu Sun</cp:lastModifiedBy>
  <cp:revision>129</cp:revision>
  <dcterms:created xsi:type="dcterms:W3CDTF">2020-12-19T03:23:57Z</dcterms:created>
  <dcterms:modified xsi:type="dcterms:W3CDTF">2022-12-22T03:55:19Z</dcterms:modified>
</cp:coreProperties>
</file>